
<file path=[Content_Types].xml><?xml version="1.0" encoding="utf-8"?>
<Types xmlns="http://schemas.openxmlformats.org/package/2006/content-types">
  <Default Extension="jpeg" ContentType="image/jpeg"/>
  <Default Extension="mp3" ContentType="audio/m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430" r:id="rId2"/>
    <p:sldId id="671" r:id="rId3"/>
    <p:sldId id="451" r:id="rId4"/>
    <p:sldId id="611" r:id="rId5"/>
    <p:sldId id="689" r:id="rId6"/>
    <p:sldId id="672" r:id="rId7"/>
    <p:sldId id="694" r:id="rId8"/>
    <p:sldId id="692" r:id="rId9"/>
    <p:sldId id="653" r:id="rId10"/>
    <p:sldId id="642" r:id="rId11"/>
    <p:sldId id="690" r:id="rId12"/>
    <p:sldId id="616" r:id="rId13"/>
    <p:sldId id="617"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Χωρίς στυλ, πλέγμα πίνακα">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63" d="100"/>
          <a:sy n="63" d="100"/>
        </p:scale>
        <p:origin x="764" y="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698E05A-2FD9-458E-AD2D-9B4D05089E0D}" type="datetimeFigureOut">
              <a:rPr lang="el-GR" smtClean="0"/>
              <a:t>7/7/2026</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3EECD57-C0B8-4154-8B3F-9FE0F2037EC7}" type="slidenum">
              <a:rPr lang="el-GR" smtClean="0"/>
              <a:t>‹#›</a:t>
            </a:fld>
            <a:endParaRPr lang="el-GR"/>
          </a:p>
        </p:txBody>
      </p:sp>
    </p:spTree>
    <p:extLst>
      <p:ext uri="{BB962C8B-B14F-4D97-AF65-F5344CB8AC3E}">
        <p14:creationId xmlns:p14="http://schemas.microsoft.com/office/powerpoint/2010/main" val="38139977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txBody>
          <a:bodyPr/>
          <a:lstStyle/>
          <a:p>
            <a:endParaRPr lang="el-GR"/>
          </a:p>
        </p:txBody>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477F4B48-6750-40C4-8785-678CB7E3BB9C}" type="slidenum">
              <a:rPr lang="el-CY" smtClean="0"/>
              <a:t>1</a:t>
            </a:fld>
            <a:endParaRPr lang="el-CY"/>
          </a:p>
        </p:txBody>
      </p:sp>
    </p:spTree>
    <p:extLst>
      <p:ext uri="{BB962C8B-B14F-4D97-AF65-F5344CB8AC3E}">
        <p14:creationId xmlns:p14="http://schemas.microsoft.com/office/powerpoint/2010/main" val="31159532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2C2BBA0E-FCE6-4FF8-B6BD-C02FC8957C17}" type="slidenum">
              <a:rPr lang="el-GR" smtClean="0"/>
              <a:t>4</a:t>
            </a:fld>
            <a:endParaRPr lang="el-GR"/>
          </a:p>
        </p:txBody>
      </p:sp>
    </p:spTree>
    <p:extLst>
      <p:ext uri="{BB962C8B-B14F-4D97-AF65-F5344CB8AC3E}">
        <p14:creationId xmlns:p14="http://schemas.microsoft.com/office/powerpoint/2010/main" val="28903641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471C9F08-5261-4BA0-87CA-9491E35C94DD}" type="datetimeFigureOut">
              <a:rPr lang="en-US" smtClean="0"/>
              <a:t>7/7/2026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4FFCB3-78B5-4B7C-9EDE-EF3BF3668C0A}" type="slidenum">
              <a:rPr lang="en-US" smtClean="0"/>
              <a:t>‹#›</a:t>
            </a:fld>
            <a:endParaRPr lang="en-US"/>
          </a:p>
        </p:txBody>
      </p:sp>
    </p:spTree>
    <p:extLst>
      <p:ext uri="{BB962C8B-B14F-4D97-AF65-F5344CB8AC3E}">
        <p14:creationId xmlns:p14="http://schemas.microsoft.com/office/powerpoint/2010/main" val="3140685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71C9F08-5261-4BA0-87CA-9491E35C94DD}" type="datetimeFigureOut">
              <a:rPr lang="en-US" smtClean="0"/>
              <a:t>7/7/2026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4FFCB3-78B5-4B7C-9EDE-EF3BF3668C0A}" type="slidenum">
              <a:rPr lang="en-US" smtClean="0"/>
              <a:t>‹#›</a:t>
            </a:fld>
            <a:endParaRPr lang="en-US"/>
          </a:p>
        </p:txBody>
      </p:sp>
    </p:spTree>
    <p:extLst>
      <p:ext uri="{BB962C8B-B14F-4D97-AF65-F5344CB8AC3E}">
        <p14:creationId xmlns:p14="http://schemas.microsoft.com/office/powerpoint/2010/main" val="19549834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71C9F08-5261-4BA0-87CA-9491E35C94DD}" type="datetimeFigureOut">
              <a:rPr lang="en-US" smtClean="0"/>
              <a:t>7/7/2026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4FFCB3-78B5-4B7C-9EDE-EF3BF3668C0A}" type="slidenum">
              <a:rPr lang="en-US" smtClean="0"/>
              <a:t>‹#›</a:t>
            </a:fld>
            <a:endParaRPr lang="en-US"/>
          </a:p>
        </p:txBody>
      </p:sp>
    </p:spTree>
    <p:extLst>
      <p:ext uri="{BB962C8B-B14F-4D97-AF65-F5344CB8AC3E}">
        <p14:creationId xmlns:p14="http://schemas.microsoft.com/office/powerpoint/2010/main" val="40237220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71C9F08-5261-4BA0-87CA-9491E35C94DD}" type="datetimeFigureOut">
              <a:rPr lang="en-US" smtClean="0"/>
              <a:t>7/7/2026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4FFCB3-78B5-4B7C-9EDE-EF3BF3668C0A}" type="slidenum">
              <a:rPr lang="en-US" smtClean="0"/>
              <a:t>‹#›</a:t>
            </a:fld>
            <a:endParaRPr lang="en-US"/>
          </a:p>
        </p:txBody>
      </p:sp>
    </p:spTree>
    <p:extLst>
      <p:ext uri="{BB962C8B-B14F-4D97-AF65-F5344CB8AC3E}">
        <p14:creationId xmlns:p14="http://schemas.microsoft.com/office/powerpoint/2010/main" val="13342826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71C9F08-5261-4BA0-87CA-9491E35C94DD}" type="datetimeFigureOut">
              <a:rPr lang="en-US" smtClean="0"/>
              <a:t>7/7/2026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4FFCB3-78B5-4B7C-9EDE-EF3BF3668C0A}" type="slidenum">
              <a:rPr lang="en-US" smtClean="0"/>
              <a:t>‹#›</a:t>
            </a:fld>
            <a:endParaRPr lang="en-US"/>
          </a:p>
        </p:txBody>
      </p:sp>
    </p:spTree>
    <p:extLst>
      <p:ext uri="{BB962C8B-B14F-4D97-AF65-F5344CB8AC3E}">
        <p14:creationId xmlns:p14="http://schemas.microsoft.com/office/powerpoint/2010/main" val="34576916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71C9F08-5261-4BA0-87CA-9491E35C94DD}" type="datetimeFigureOut">
              <a:rPr lang="en-US" smtClean="0"/>
              <a:t>7/7/2026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4FFCB3-78B5-4B7C-9EDE-EF3BF3668C0A}" type="slidenum">
              <a:rPr lang="en-US" smtClean="0"/>
              <a:t>‹#›</a:t>
            </a:fld>
            <a:endParaRPr lang="en-US"/>
          </a:p>
        </p:txBody>
      </p:sp>
    </p:spTree>
    <p:extLst>
      <p:ext uri="{BB962C8B-B14F-4D97-AF65-F5344CB8AC3E}">
        <p14:creationId xmlns:p14="http://schemas.microsoft.com/office/powerpoint/2010/main" val="32563208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71C9F08-5261-4BA0-87CA-9491E35C94DD}" type="datetimeFigureOut">
              <a:rPr lang="en-US" smtClean="0"/>
              <a:t>7/7/2026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E4FFCB3-78B5-4B7C-9EDE-EF3BF3668C0A}" type="slidenum">
              <a:rPr lang="en-US" smtClean="0"/>
              <a:t>‹#›</a:t>
            </a:fld>
            <a:endParaRPr lang="en-US"/>
          </a:p>
        </p:txBody>
      </p:sp>
    </p:spTree>
    <p:extLst>
      <p:ext uri="{BB962C8B-B14F-4D97-AF65-F5344CB8AC3E}">
        <p14:creationId xmlns:p14="http://schemas.microsoft.com/office/powerpoint/2010/main" val="12910921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71C9F08-5261-4BA0-87CA-9491E35C94DD}" type="datetimeFigureOut">
              <a:rPr lang="en-US" smtClean="0"/>
              <a:t>7/7/2026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E4FFCB3-78B5-4B7C-9EDE-EF3BF3668C0A}" type="slidenum">
              <a:rPr lang="en-US" smtClean="0"/>
              <a:t>‹#›</a:t>
            </a:fld>
            <a:endParaRPr lang="en-US"/>
          </a:p>
        </p:txBody>
      </p:sp>
    </p:spTree>
    <p:extLst>
      <p:ext uri="{BB962C8B-B14F-4D97-AF65-F5344CB8AC3E}">
        <p14:creationId xmlns:p14="http://schemas.microsoft.com/office/powerpoint/2010/main" val="37467791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1C9F08-5261-4BA0-87CA-9491E35C94DD}" type="datetimeFigureOut">
              <a:rPr lang="en-US" smtClean="0"/>
              <a:t>7/7/2026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E4FFCB3-78B5-4B7C-9EDE-EF3BF3668C0A}" type="slidenum">
              <a:rPr lang="en-US" smtClean="0"/>
              <a:t>‹#›</a:t>
            </a:fld>
            <a:endParaRPr lang="en-US"/>
          </a:p>
        </p:txBody>
      </p:sp>
    </p:spTree>
    <p:extLst>
      <p:ext uri="{BB962C8B-B14F-4D97-AF65-F5344CB8AC3E}">
        <p14:creationId xmlns:p14="http://schemas.microsoft.com/office/powerpoint/2010/main" val="3389750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71C9F08-5261-4BA0-87CA-9491E35C94DD}" type="datetimeFigureOut">
              <a:rPr lang="en-US" smtClean="0"/>
              <a:t>7/7/2026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4FFCB3-78B5-4B7C-9EDE-EF3BF3668C0A}" type="slidenum">
              <a:rPr lang="en-US" smtClean="0"/>
              <a:t>‹#›</a:t>
            </a:fld>
            <a:endParaRPr lang="en-US"/>
          </a:p>
        </p:txBody>
      </p:sp>
    </p:spTree>
    <p:extLst>
      <p:ext uri="{BB962C8B-B14F-4D97-AF65-F5344CB8AC3E}">
        <p14:creationId xmlns:p14="http://schemas.microsoft.com/office/powerpoint/2010/main" val="42590267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71C9F08-5261-4BA0-87CA-9491E35C94DD}" type="datetimeFigureOut">
              <a:rPr lang="en-US" smtClean="0"/>
              <a:t>7/7/2026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4FFCB3-78B5-4B7C-9EDE-EF3BF3668C0A}" type="slidenum">
              <a:rPr lang="en-US" smtClean="0"/>
              <a:t>‹#›</a:t>
            </a:fld>
            <a:endParaRPr lang="en-US"/>
          </a:p>
        </p:txBody>
      </p:sp>
    </p:spTree>
    <p:extLst>
      <p:ext uri="{BB962C8B-B14F-4D97-AF65-F5344CB8AC3E}">
        <p14:creationId xmlns:p14="http://schemas.microsoft.com/office/powerpoint/2010/main" val="84105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1C9F08-5261-4BA0-87CA-9491E35C94DD}" type="datetimeFigureOut">
              <a:rPr lang="en-US" smtClean="0"/>
              <a:t>7/7/2026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E4FFCB3-78B5-4B7C-9EDE-EF3BF3668C0A}" type="slidenum">
              <a:rPr lang="en-US" smtClean="0"/>
              <a:t>‹#›</a:t>
            </a:fld>
            <a:endParaRPr lang="en-US"/>
          </a:p>
        </p:txBody>
      </p:sp>
    </p:spTree>
    <p:extLst>
      <p:ext uri="{BB962C8B-B14F-4D97-AF65-F5344CB8AC3E}">
        <p14:creationId xmlns:p14="http://schemas.microsoft.com/office/powerpoint/2010/main" val="14441308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slideLayout" Target="../slideLayouts/slideLayout8.xml"/><Relationship Id="rId7" Type="http://schemas.openxmlformats.org/officeDocument/2006/relationships/image" Target="../media/image7.jpeg"/><Relationship Id="rId2" Type="http://schemas.openxmlformats.org/officeDocument/2006/relationships/audio" Target="../media/media1.mp3"/><Relationship Id="rId1" Type="http://schemas.microsoft.com/office/2007/relationships/media" Target="../media/media1.mp3"/><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notesSlide" Target="../notesSlides/notesSlide2.xm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9.jpeg"/><Relationship Id="rId1" Type="http://schemas.openxmlformats.org/officeDocument/2006/relationships/slideLayout" Target="../slideLayouts/slideLayout8.xml"/><Relationship Id="rId4" Type="http://schemas.openxmlformats.org/officeDocument/2006/relationships/image" Target="../media/image6.jpeg"/></Relationships>
</file>

<file path=ppt/slides/_rels/slide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artoon παιδάκια">
            <a:extLst>
              <a:ext uri="{FF2B5EF4-FFF2-40B4-BE49-F238E27FC236}">
                <a16:creationId xmlns:a16="http://schemas.microsoft.com/office/drawing/2014/main" id="{E524272D-0686-44DA-A40E-A338D735E3B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1" y="424544"/>
            <a:ext cx="10951028" cy="4752460"/>
          </a:xfrm>
          <a:prstGeom prst="rect">
            <a:avLst/>
          </a:prstGeom>
          <a:noFill/>
          <a:extLst>
            <a:ext uri="{909E8E84-426E-40DD-AFC4-6F175D3DCCD1}">
              <a14:hiddenFill xmlns:a14="http://schemas.microsoft.com/office/drawing/2010/main">
                <a:solidFill>
                  <a:srgbClr val="FFFFFF"/>
                </a:solidFill>
              </a14:hiddenFill>
            </a:ext>
          </a:extLst>
        </p:spPr>
      </p:pic>
      <p:sp>
        <p:nvSpPr>
          <p:cNvPr id="2" name="Ορθογώνιο 1">
            <a:extLst>
              <a:ext uri="{FF2B5EF4-FFF2-40B4-BE49-F238E27FC236}">
                <a16:creationId xmlns:a16="http://schemas.microsoft.com/office/drawing/2014/main" id="{B5F328EC-A3B9-44D4-BA84-DDB647E94D6C}"/>
              </a:ext>
            </a:extLst>
          </p:cNvPr>
          <p:cNvSpPr/>
          <p:nvPr/>
        </p:nvSpPr>
        <p:spPr>
          <a:xfrm>
            <a:off x="4062249" y="2938299"/>
            <a:ext cx="3823138" cy="60106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350" dirty="0">
                <a:solidFill>
                  <a:schemeClr val="tx1"/>
                </a:solidFill>
              </a:rPr>
              <a:t>Μαθαίνω Ελληνικά </a:t>
            </a:r>
            <a:endParaRPr lang="el-CY" sz="1350" dirty="0">
              <a:solidFill>
                <a:schemeClr val="tx1"/>
              </a:solidFill>
            </a:endParaRPr>
          </a:p>
        </p:txBody>
      </p:sp>
      <p:sp>
        <p:nvSpPr>
          <p:cNvPr id="4" name="Ορθογώνιο 3">
            <a:extLst>
              <a:ext uri="{FF2B5EF4-FFF2-40B4-BE49-F238E27FC236}">
                <a16:creationId xmlns:a16="http://schemas.microsoft.com/office/drawing/2014/main" id="{6D01AD88-30B2-44B6-9D19-807548064687}"/>
              </a:ext>
            </a:extLst>
          </p:cNvPr>
          <p:cNvSpPr/>
          <p:nvPr/>
        </p:nvSpPr>
        <p:spPr>
          <a:xfrm>
            <a:off x="7885387" y="6075807"/>
            <a:ext cx="3823138" cy="60106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350" dirty="0" err="1">
                <a:solidFill>
                  <a:schemeClr val="tx1"/>
                </a:solidFill>
              </a:rPr>
              <a:t>Δρ</a:t>
            </a:r>
            <a:r>
              <a:rPr lang="el-GR" sz="1350" dirty="0">
                <a:solidFill>
                  <a:schemeClr val="tx1"/>
                </a:solidFill>
              </a:rPr>
              <a:t> Ελένη Χαραλάμπους  </a:t>
            </a:r>
            <a:endParaRPr lang="el-CY" sz="1350" dirty="0">
              <a:solidFill>
                <a:schemeClr val="tx1"/>
              </a:solidFill>
            </a:endParaRPr>
          </a:p>
        </p:txBody>
      </p:sp>
      <p:sp>
        <p:nvSpPr>
          <p:cNvPr id="5" name="Ορθογώνιο 4">
            <a:extLst>
              <a:ext uri="{FF2B5EF4-FFF2-40B4-BE49-F238E27FC236}">
                <a16:creationId xmlns:a16="http://schemas.microsoft.com/office/drawing/2014/main" id="{EAA8CB4C-AD7F-4887-8D58-0018E8FB2C9D}"/>
              </a:ext>
            </a:extLst>
          </p:cNvPr>
          <p:cNvSpPr/>
          <p:nvPr/>
        </p:nvSpPr>
        <p:spPr>
          <a:xfrm>
            <a:off x="811174" y="5364971"/>
            <a:ext cx="6901542" cy="139505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dirty="0">
                <a:solidFill>
                  <a:schemeClr val="tx1"/>
                </a:solidFill>
              </a:rPr>
              <a:t>89. Α2.Θεματικός κύκλος 9_Δημόσιες και ιδιωτικές υπηρεσίες, οργανισμοί, φορείς _ Δημόσιες Υπηρεσίες &amp; Συνοπτική Υποτακτική</a:t>
            </a:r>
            <a:endParaRPr lang="el-CY" dirty="0">
              <a:solidFill>
                <a:schemeClr val="tx1"/>
              </a:solidFill>
            </a:endParaRPr>
          </a:p>
        </p:txBody>
      </p:sp>
    </p:spTree>
    <p:extLst>
      <p:ext uri="{BB962C8B-B14F-4D97-AF65-F5344CB8AC3E}">
        <p14:creationId xmlns:p14="http://schemas.microsoft.com/office/powerpoint/2010/main" val="41003652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FE83F3-5C69-EBF6-480E-924D4B03F8BD}"/>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18585819-3445-38AD-62A2-75A6D19D5FAB}"/>
              </a:ext>
            </a:extLst>
          </p:cNvPr>
          <p:cNvSpPr>
            <a:spLocks noGrp="1"/>
          </p:cNvSpPr>
          <p:nvPr>
            <p:ph type="title"/>
          </p:nvPr>
        </p:nvSpPr>
        <p:spPr>
          <a:ln w="57150">
            <a:solidFill>
              <a:schemeClr val="tx1"/>
            </a:solidFill>
          </a:ln>
        </p:spPr>
        <p:txBody>
          <a:bodyPr/>
          <a:lstStyle/>
          <a:p>
            <a:pPr algn="ctr"/>
            <a:r>
              <a:rPr lang="el-GR" dirty="0" err="1"/>
              <a:t>Αυτοαξιολόγηση</a:t>
            </a:r>
            <a:r>
              <a:rPr lang="el-GR" dirty="0"/>
              <a:t> στο σπίτι </a:t>
            </a:r>
            <a:endParaRPr lang="el-CY" dirty="0"/>
          </a:p>
        </p:txBody>
      </p:sp>
      <p:pic>
        <p:nvPicPr>
          <p:cNvPr id="2050" name="Picture 2" descr="Αυτοαξιολόγηση: Χρειάζονται ψύχραιμες και συνετές αντιδράσεις | Alfavita">
            <a:extLst>
              <a:ext uri="{FF2B5EF4-FFF2-40B4-BE49-F238E27FC236}">
                <a16:creationId xmlns:a16="http://schemas.microsoft.com/office/drawing/2014/main" id="{22E16BBA-3FCD-3FB1-48C0-819BA4B9868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2027995"/>
            <a:ext cx="10515600" cy="4631221"/>
          </a:xfrm>
          <a:prstGeom prst="rect">
            <a:avLst/>
          </a:prstGeom>
          <a:noFill/>
          <a:ln w="57150">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489296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Πίνακας 2">
            <a:extLst>
              <a:ext uri="{FF2B5EF4-FFF2-40B4-BE49-F238E27FC236}">
                <a16:creationId xmlns:a16="http://schemas.microsoft.com/office/drawing/2014/main" id="{0D4C2909-C5D3-E54D-8536-5BB931124F9A}"/>
              </a:ext>
            </a:extLst>
          </p:cNvPr>
          <p:cNvGraphicFramePr>
            <a:graphicFrameLocks noGrp="1"/>
          </p:cNvGraphicFramePr>
          <p:nvPr>
            <p:extLst>
              <p:ext uri="{D42A27DB-BD31-4B8C-83A1-F6EECF244321}">
                <p14:modId xmlns:p14="http://schemas.microsoft.com/office/powerpoint/2010/main" val="1305272530"/>
              </p:ext>
            </p:extLst>
          </p:nvPr>
        </p:nvGraphicFramePr>
        <p:xfrm>
          <a:off x="447040" y="303106"/>
          <a:ext cx="10480040" cy="1066800"/>
        </p:xfrm>
        <a:graphic>
          <a:graphicData uri="http://schemas.openxmlformats.org/drawingml/2006/table">
            <a:tbl>
              <a:tblPr firstRow="1" bandRow="1">
                <a:tableStyleId>{5940675A-B579-460E-94D1-54222C63F5DA}</a:tableStyleId>
              </a:tblPr>
              <a:tblGrid>
                <a:gridCol w="2336800">
                  <a:extLst>
                    <a:ext uri="{9D8B030D-6E8A-4147-A177-3AD203B41FA5}">
                      <a16:colId xmlns:a16="http://schemas.microsoft.com/office/drawing/2014/main" val="3516623346"/>
                    </a:ext>
                  </a:extLst>
                </a:gridCol>
                <a:gridCol w="3791781">
                  <a:extLst>
                    <a:ext uri="{9D8B030D-6E8A-4147-A177-3AD203B41FA5}">
                      <a16:colId xmlns:a16="http://schemas.microsoft.com/office/drawing/2014/main" val="3922743433"/>
                    </a:ext>
                  </a:extLst>
                </a:gridCol>
                <a:gridCol w="4351459">
                  <a:extLst>
                    <a:ext uri="{9D8B030D-6E8A-4147-A177-3AD203B41FA5}">
                      <a16:colId xmlns:a16="http://schemas.microsoft.com/office/drawing/2014/main" val="1978777529"/>
                    </a:ext>
                  </a:extLst>
                </a:gridCol>
              </a:tblGrid>
              <a:tr h="408094">
                <a:tc>
                  <a:txBody>
                    <a:bodyPr/>
                    <a:lstStyle/>
                    <a:p>
                      <a:endParaRPr lang="el-GR" sz="3200" dirty="0">
                        <a:latin typeface="+mn-lt"/>
                      </a:endParaRPr>
                    </a:p>
                  </a:txBody>
                  <a:tcPr/>
                </a:tc>
                <a:tc>
                  <a:txBody>
                    <a:bodyPr/>
                    <a:lstStyle/>
                    <a:p>
                      <a:r>
                        <a:rPr lang="el-GR" sz="3200" dirty="0">
                          <a:latin typeface="+mn-lt"/>
                        </a:rPr>
                        <a:t>Θέλω να  _________________</a:t>
                      </a:r>
                    </a:p>
                  </a:txBody>
                  <a:tcPr>
                    <a:solidFill>
                      <a:schemeClr val="accent2">
                        <a:lumMod val="20000"/>
                        <a:lumOff val="80000"/>
                      </a:schemeClr>
                    </a:solidFill>
                  </a:tcPr>
                </a:tc>
                <a:tc>
                  <a:txBody>
                    <a:bodyPr/>
                    <a:lstStyle/>
                    <a:p>
                      <a:endParaRPr lang="el-GR" sz="3200" dirty="0">
                        <a:latin typeface="+mn-lt"/>
                      </a:endParaRPr>
                    </a:p>
                    <a:p>
                      <a:r>
                        <a:rPr lang="el-GR" sz="3200" dirty="0">
                          <a:latin typeface="+mn-lt"/>
                        </a:rPr>
                        <a:t>____________.</a:t>
                      </a:r>
                    </a:p>
                  </a:txBody>
                  <a:tcPr>
                    <a:solidFill>
                      <a:schemeClr val="accent2">
                        <a:lumMod val="20000"/>
                        <a:lumOff val="80000"/>
                      </a:schemeClr>
                    </a:solidFill>
                  </a:tcPr>
                </a:tc>
                <a:extLst>
                  <a:ext uri="{0D108BD9-81ED-4DB2-BD59-A6C34878D82A}">
                    <a16:rowId xmlns:a16="http://schemas.microsoft.com/office/drawing/2014/main" val="318030932"/>
                  </a:ext>
                </a:extLst>
              </a:tr>
            </a:tbl>
          </a:graphicData>
        </a:graphic>
      </p:graphicFrame>
      <p:sp>
        <p:nvSpPr>
          <p:cNvPr id="4" name="Ορθογώνιο 3">
            <a:extLst>
              <a:ext uri="{FF2B5EF4-FFF2-40B4-BE49-F238E27FC236}">
                <a16:creationId xmlns:a16="http://schemas.microsoft.com/office/drawing/2014/main" id="{6EF205E9-CF24-2907-C9F1-3101656AD361}"/>
              </a:ext>
            </a:extLst>
          </p:cNvPr>
          <p:cNvSpPr/>
          <p:nvPr/>
        </p:nvSpPr>
        <p:spPr>
          <a:xfrm>
            <a:off x="447040" y="4185920"/>
            <a:ext cx="985520" cy="2448560"/>
          </a:xfrm>
          <a:prstGeom prst="rect">
            <a:avLst/>
          </a:prstGeom>
          <a:ln w="57150"/>
        </p:spPr>
        <p:style>
          <a:lnRef idx="2">
            <a:schemeClr val="accent6"/>
          </a:lnRef>
          <a:fillRef idx="1">
            <a:schemeClr val="lt1"/>
          </a:fillRef>
          <a:effectRef idx="0">
            <a:schemeClr val="accent6"/>
          </a:effectRef>
          <a:fontRef idx="minor">
            <a:schemeClr val="dk1"/>
          </a:fontRef>
        </p:style>
        <p:txBody>
          <a:bodyPr rtlCol="0" anchor="ctr"/>
          <a:lstStyle/>
          <a:p>
            <a:r>
              <a:rPr lang="el-GR" dirty="0"/>
              <a:t>1.</a:t>
            </a:r>
          </a:p>
          <a:p>
            <a:r>
              <a:rPr lang="el-GR" dirty="0"/>
              <a:t>2.</a:t>
            </a:r>
          </a:p>
          <a:p>
            <a:r>
              <a:rPr lang="el-GR" dirty="0"/>
              <a:t>3.</a:t>
            </a:r>
          </a:p>
          <a:p>
            <a:r>
              <a:rPr lang="el-GR" dirty="0"/>
              <a:t>4.</a:t>
            </a:r>
          </a:p>
          <a:p>
            <a:r>
              <a:rPr lang="el-GR" dirty="0"/>
              <a:t>5.</a:t>
            </a:r>
          </a:p>
        </p:txBody>
      </p:sp>
      <p:sp>
        <p:nvSpPr>
          <p:cNvPr id="5" name="Ορθογώνιο 4">
            <a:extLst>
              <a:ext uri="{FF2B5EF4-FFF2-40B4-BE49-F238E27FC236}">
                <a16:creationId xmlns:a16="http://schemas.microsoft.com/office/drawing/2014/main" id="{05639C8C-7BA3-F53A-A72B-C28A6642F90E}"/>
              </a:ext>
            </a:extLst>
          </p:cNvPr>
          <p:cNvSpPr/>
          <p:nvPr/>
        </p:nvSpPr>
        <p:spPr>
          <a:xfrm>
            <a:off x="1808480" y="4185920"/>
            <a:ext cx="985520" cy="2448560"/>
          </a:xfrm>
          <a:prstGeom prst="rect">
            <a:avLst/>
          </a:prstGeom>
          <a:ln w="57150"/>
        </p:spPr>
        <p:style>
          <a:lnRef idx="2">
            <a:schemeClr val="accent6"/>
          </a:lnRef>
          <a:fillRef idx="1">
            <a:schemeClr val="lt1"/>
          </a:fillRef>
          <a:effectRef idx="0">
            <a:schemeClr val="accent6"/>
          </a:effectRef>
          <a:fontRef idx="minor">
            <a:schemeClr val="dk1"/>
          </a:fontRef>
        </p:style>
        <p:txBody>
          <a:bodyPr rtlCol="0" anchor="ctr"/>
          <a:lstStyle/>
          <a:p>
            <a:r>
              <a:rPr lang="el-GR" dirty="0"/>
              <a:t>Δ</a:t>
            </a:r>
          </a:p>
          <a:p>
            <a:r>
              <a:rPr lang="el-GR" dirty="0"/>
              <a:t>___</a:t>
            </a:r>
          </a:p>
          <a:p>
            <a:r>
              <a:rPr lang="el-GR" dirty="0"/>
              <a:t>___</a:t>
            </a:r>
          </a:p>
          <a:p>
            <a:r>
              <a:rPr lang="el-GR" dirty="0"/>
              <a:t>___</a:t>
            </a:r>
          </a:p>
          <a:p>
            <a:r>
              <a:rPr lang="el-GR" dirty="0"/>
              <a:t>___</a:t>
            </a:r>
          </a:p>
        </p:txBody>
      </p:sp>
      <p:sp>
        <p:nvSpPr>
          <p:cNvPr id="2" name="Ορθογώνιο: Στρογγύλεμα γωνιών 1">
            <a:extLst>
              <a:ext uri="{FF2B5EF4-FFF2-40B4-BE49-F238E27FC236}">
                <a16:creationId xmlns:a16="http://schemas.microsoft.com/office/drawing/2014/main" id="{790A4A37-B69E-7058-2AF2-A77690710EC7}"/>
              </a:ext>
            </a:extLst>
          </p:cNvPr>
          <p:cNvSpPr/>
          <p:nvPr/>
        </p:nvSpPr>
        <p:spPr>
          <a:xfrm>
            <a:off x="447040" y="1695872"/>
            <a:ext cx="2346960" cy="2388447"/>
          </a:xfrm>
          <a:prstGeom prst="roundRect">
            <a:avLst/>
          </a:prstGeom>
          <a:ln w="76200"/>
        </p:spPr>
        <p:style>
          <a:lnRef idx="2">
            <a:schemeClr val="accent6"/>
          </a:lnRef>
          <a:fillRef idx="1">
            <a:schemeClr val="lt1"/>
          </a:fillRef>
          <a:effectRef idx="0">
            <a:schemeClr val="accent6"/>
          </a:effectRef>
          <a:fontRef idx="minor">
            <a:schemeClr val="dk1"/>
          </a:fontRef>
        </p:style>
        <p:txBody>
          <a:bodyPr rtlCol="0" anchor="ctr"/>
          <a:lstStyle/>
          <a:p>
            <a:r>
              <a:rPr lang="el-GR" altLang="el-GR" sz="2800" dirty="0">
                <a:solidFill>
                  <a:schemeClr val="tx1"/>
                </a:solidFill>
              </a:rPr>
              <a:t>ελέγχω</a:t>
            </a:r>
          </a:p>
          <a:p>
            <a:r>
              <a:rPr lang="el-GR" altLang="el-GR" sz="2800" dirty="0">
                <a:solidFill>
                  <a:schemeClr val="tx1"/>
                </a:solidFill>
              </a:rPr>
              <a:t>δίνω</a:t>
            </a:r>
          </a:p>
          <a:p>
            <a:r>
              <a:rPr lang="el-GR" sz="2800" dirty="0"/>
              <a:t>βλέπω</a:t>
            </a:r>
          </a:p>
          <a:p>
            <a:r>
              <a:rPr lang="el-GR" sz="2800" dirty="0"/>
              <a:t>πληρώνω</a:t>
            </a:r>
          </a:p>
          <a:p>
            <a:r>
              <a:rPr lang="el-GR" sz="2800" dirty="0"/>
              <a:t>απαντώ</a:t>
            </a:r>
          </a:p>
        </p:txBody>
      </p:sp>
      <p:sp>
        <p:nvSpPr>
          <p:cNvPr id="6" name="Ορθογώνιο: Στρογγύλεμα γωνιών 5">
            <a:extLst>
              <a:ext uri="{FF2B5EF4-FFF2-40B4-BE49-F238E27FC236}">
                <a16:creationId xmlns:a16="http://schemas.microsoft.com/office/drawing/2014/main" id="{26BC61B9-EABE-AB3D-A9D5-9FE2F1D3386B}"/>
              </a:ext>
            </a:extLst>
          </p:cNvPr>
          <p:cNvSpPr/>
          <p:nvPr/>
        </p:nvSpPr>
        <p:spPr>
          <a:xfrm>
            <a:off x="3068320" y="1695873"/>
            <a:ext cx="3027680" cy="2388446"/>
          </a:xfrm>
          <a:prstGeom prst="roundRect">
            <a:avLst/>
          </a:prstGeom>
          <a:ln w="57150"/>
        </p:spPr>
        <p:style>
          <a:lnRef idx="2">
            <a:schemeClr val="accent6"/>
          </a:lnRef>
          <a:fillRef idx="1">
            <a:schemeClr val="lt1"/>
          </a:fillRef>
          <a:effectRef idx="0">
            <a:schemeClr val="accent6"/>
          </a:effectRef>
          <a:fontRef idx="minor">
            <a:schemeClr val="dk1"/>
          </a:fontRef>
        </p:style>
        <p:txBody>
          <a:bodyPr rtlCol="0" anchor="ctr"/>
          <a:lstStyle/>
          <a:p>
            <a:r>
              <a:rPr lang="el-GR" altLang="el-GR" sz="2800" dirty="0">
                <a:solidFill>
                  <a:schemeClr val="tx1"/>
                </a:solidFill>
              </a:rPr>
              <a:t>1. ελέγξω</a:t>
            </a:r>
          </a:p>
          <a:p>
            <a:r>
              <a:rPr lang="el-GR" altLang="el-GR" sz="2800" dirty="0">
                <a:solidFill>
                  <a:schemeClr val="tx1"/>
                </a:solidFill>
              </a:rPr>
              <a:t>2. δώσω</a:t>
            </a:r>
          </a:p>
          <a:p>
            <a:r>
              <a:rPr lang="el-GR" sz="2800" dirty="0">
                <a:solidFill>
                  <a:schemeClr val="tx1"/>
                </a:solidFill>
              </a:rPr>
              <a:t>3. δω</a:t>
            </a:r>
          </a:p>
          <a:p>
            <a:r>
              <a:rPr lang="el-GR" sz="2800" dirty="0"/>
              <a:t>4. πληρώσω</a:t>
            </a:r>
          </a:p>
          <a:p>
            <a:r>
              <a:rPr lang="el-GR" sz="2800" dirty="0"/>
              <a:t>5. απαντήσω</a:t>
            </a:r>
          </a:p>
        </p:txBody>
      </p:sp>
      <p:sp>
        <p:nvSpPr>
          <p:cNvPr id="7" name="Ορθογώνιο: Στρογγύλεμα γωνιών 6">
            <a:extLst>
              <a:ext uri="{FF2B5EF4-FFF2-40B4-BE49-F238E27FC236}">
                <a16:creationId xmlns:a16="http://schemas.microsoft.com/office/drawing/2014/main" id="{6B966267-EB9F-4942-EC2C-C1DF9BB27338}"/>
              </a:ext>
            </a:extLst>
          </p:cNvPr>
          <p:cNvSpPr/>
          <p:nvPr/>
        </p:nvSpPr>
        <p:spPr>
          <a:xfrm>
            <a:off x="6634480" y="1659889"/>
            <a:ext cx="4846320" cy="2424429"/>
          </a:xfrm>
          <a:prstGeom prst="roundRect">
            <a:avLst/>
          </a:prstGeom>
          <a:ln w="57150"/>
        </p:spPr>
        <p:style>
          <a:lnRef idx="2">
            <a:schemeClr val="accent6"/>
          </a:lnRef>
          <a:fillRef idx="1">
            <a:schemeClr val="lt1"/>
          </a:fillRef>
          <a:effectRef idx="0">
            <a:schemeClr val="accent6"/>
          </a:effectRef>
          <a:fontRef idx="minor">
            <a:schemeClr val="dk1"/>
          </a:fontRef>
        </p:style>
        <p:txBody>
          <a:bodyPr rtlCol="0" anchor="ctr"/>
          <a:lstStyle/>
          <a:p>
            <a:r>
              <a:rPr lang="el-GR" sz="2800" dirty="0"/>
              <a:t>Α. την ταυτότητά μου.</a:t>
            </a:r>
          </a:p>
          <a:p>
            <a:r>
              <a:rPr lang="el-GR" sz="2800" dirty="0"/>
              <a:t>Β.  τον διευθυντή.</a:t>
            </a:r>
          </a:p>
          <a:p>
            <a:r>
              <a:rPr lang="el-GR" sz="2800" dirty="0"/>
              <a:t>Γ.  στην ερώτηση.</a:t>
            </a:r>
          </a:p>
          <a:p>
            <a:r>
              <a:rPr lang="el-GR" sz="2800" dirty="0"/>
              <a:t>Δ.</a:t>
            </a:r>
            <a:r>
              <a:rPr lang="el-GR" sz="2800" dirty="0">
                <a:solidFill>
                  <a:schemeClr val="tx1"/>
                </a:solidFill>
              </a:rPr>
              <a:t> τον λογαριασμό</a:t>
            </a:r>
            <a:r>
              <a:rPr lang="el-GR" sz="2800" dirty="0"/>
              <a:t>  μου.</a:t>
            </a:r>
          </a:p>
          <a:p>
            <a:r>
              <a:rPr lang="el-GR" sz="2800" dirty="0"/>
              <a:t>Ε. το πρόστιμο.</a:t>
            </a:r>
          </a:p>
        </p:txBody>
      </p:sp>
    </p:spTree>
    <p:extLst>
      <p:ext uri="{BB962C8B-B14F-4D97-AF65-F5344CB8AC3E}">
        <p14:creationId xmlns:p14="http://schemas.microsoft.com/office/powerpoint/2010/main" val="29691979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0" end="0"/>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7">
                                            <p:txEl>
                                              <p:pRg st="1" end="1"/>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7">
                                            <p:txEl>
                                              <p:pRg st="2" end="2"/>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7">
                                            <p:txEl>
                                              <p:pRg st="3" end="3"/>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Ωρολόγιο πρόγραμμα διδασκαλίας – ΓΥΜΝΑΣΙΟ ΑΝΩΓΕΙΩΝ">
            <a:extLst>
              <a:ext uri="{FF2B5EF4-FFF2-40B4-BE49-F238E27FC236}">
                <a16:creationId xmlns:a16="http://schemas.microsoft.com/office/drawing/2014/main" id="{9ED78206-0221-49EF-99E6-95D4A9D6768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69830" y="1821656"/>
            <a:ext cx="4452342" cy="3214688"/>
          </a:xfrm>
          <a:prstGeom prst="rect">
            <a:avLst/>
          </a:prstGeom>
          <a:noFill/>
          <a:extLst>
            <a:ext uri="{909E8E84-426E-40DD-AFC4-6F175D3DCCD1}">
              <a14:hiddenFill xmlns:a14="http://schemas.microsoft.com/office/drawing/2010/main">
                <a:solidFill>
                  <a:srgbClr val="FFFFFF"/>
                </a:solidFill>
              </a14:hiddenFill>
            </a:ext>
          </a:extLst>
        </p:spPr>
      </p:pic>
      <p:sp>
        <p:nvSpPr>
          <p:cNvPr id="2" name="Φυσαλίδα σκέψης: Σύννεφο 1">
            <a:extLst>
              <a:ext uri="{FF2B5EF4-FFF2-40B4-BE49-F238E27FC236}">
                <a16:creationId xmlns:a16="http://schemas.microsoft.com/office/drawing/2014/main" id="{B02FD06D-0D90-443E-B354-79DD5A59A293}"/>
              </a:ext>
            </a:extLst>
          </p:cNvPr>
          <p:cNvSpPr/>
          <p:nvPr/>
        </p:nvSpPr>
        <p:spPr>
          <a:xfrm>
            <a:off x="3465131" y="1819441"/>
            <a:ext cx="1897774" cy="727184"/>
          </a:xfrm>
          <a:prstGeom prst="cloudCallou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solidFill>
                  <a:schemeClr val="tx1"/>
                </a:solidFill>
              </a:rPr>
              <a:t>Διάλειμμα </a:t>
            </a:r>
            <a:endParaRPr lang="el-CY" dirty="0">
              <a:solidFill>
                <a:schemeClr val="tx1"/>
              </a:solidFill>
            </a:endParaRPr>
          </a:p>
        </p:txBody>
      </p:sp>
      <p:sp>
        <p:nvSpPr>
          <p:cNvPr id="4" name="Φυσαλίδα σκέψης: Σύννεφο 3">
            <a:extLst>
              <a:ext uri="{FF2B5EF4-FFF2-40B4-BE49-F238E27FC236}">
                <a16:creationId xmlns:a16="http://schemas.microsoft.com/office/drawing/2014/main" id="{F43435B4-73AC-4445-A196-E64B5D878452}"/>
              </a:ext>
            </a:extLst>
          </p:cNvPr>
          <p:cNvSpPr/>
          <p:nvPr/>
        </p:nvSpPr>
        <p:spPr>
          <a:xfrm>
            <a:off x="6033925" y="1597738"/>
            <a:ext cx="1897774" cy="727184"/>
          </a:xfrm>
          <a:prstGeom prst="cloudCallou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solidFill>
                  <a:schemeClr val="tx1"/>
                </a:solidFill>
              </a:rPr>
              <a:t>Διάλειμμα </a:t>
            </a:r>
            <a:endParaRPr lang="el-CY" dirty="0">
              <a:solidFill>
                <a:schemeClr val="tx1"/>
              </a:solidFill>
            </a:endParaRPr>
          </a:p>
        </p:txBody>
      </p:sp>
      <p:sp>
        <p:nvSpPr>
          <p:cNvPr id="5" name="Φυσαλίδα σκέψης: Σύννεφο 4">
            <a:extLst>
              <a:ext uri="{FF2B5EF4-FFF2-40B4-BE49-F238E27FC236}">
                <a16:creationId xmlns:a16="http://schemas.microsoft.com/office/drawing/2014/main" id="{D1074594-855D-48FE-991D-A3E7F1F6D10B}"/>
              </a:ext>
            </a:extLst>
          </p:cNvPr>
          <p:cNvSpPr/>
          <p:nvPr/>
        </p:nvSpPr>
        <p:spPr>
          <a:xfrm>
            <a:off x="3107451" y="3584194"/>
            <a:ext cx="1897774" cy="727184"/>
          </a:xfrm>
          <a:prstGeom prst="cloudCallou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solidFill>
                  <a:schemeClr val="tx1"/>
                </a:solidFill>
              </a:rPr>
              <a:t>Διάλειμμα </a:t>
            </a:r>
            <a:endParaRPr lang="el-CY" dirty="0">
              <a:solidFill>
                <a:schemeClr val="tx1"/>
              </a:solidFill>
            </a:endParaRPr>
          </a:p>
        </p:txBody>
      </p:sp>
      <p:sp>
        <p:nvSpPr>
          <p:cNvPr id="6" name="Φυσαλίδα σκέψης: Σύννεφο 5">
            <a:extLst>
              <a:ext uri="{FF2B5EF4-FFF2-40B4-BE49-F238E27FC236}">
                <a16:creationId xmlns:a16="http://schemas.microsoft.com/office/drawing/2014/main" id="{68B562CF-20CB-4B65-BF81-08EBC09E257A}"/>
              </a:ext>
            </a:extLst>
          </p:cNvPr>
          <p:cNvSpPr/>
          <p:nvPr/>
        </p:nvSpPr>
        <p:spPr>
          <a:xfrm>
            <a:off x="5235795" y="4309161"/>
            <a:ext cx="1897774" cy="727184"/>
          </a:xfrm>
          <a:prstGeom prst="cloudCallou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solidFill>
                  <a:schemeClr val="tx1"/>
                </a:solidFill>
              </a:rPr>
              <a:t>Διάλειμμα </a:t>
            </a:r>
            <a:endParaRPr lang="el-CY" dirty="0">
              <a:solidFill>
                <a:schemeClr val="tx1"/>
              </a:solidFill>
            </a:endParaRPr>
          </a:p>
        </p:txBody>
      </p:sp>
      <p:sp>
        <p:nvSpPr>
          <p:cNvPr id="7" name="Φυσαλίδα σκέψης: Σύννεφο 6">
            <a:extLst>
              <a:ext uri="{FF2B5EF4-FFF2-40B4-BE49-F238E27FC236}">
                <a16:creationId xmlns:a16="http://schemas.microsoft.com/office/drawing/2014/main" id="{5E46111C-B0A5-4C23-A629-B4B88E3E5CDA}"/>
              </a:ext>
            </a:extLst>
          </p:cNvPr>
          <p:cNvSpPr/>
          <p:nvPr/>
        </p:nvSpPr>
        <p:spPr>
          <a:xfrm>
            <a:off x="7488294" y="3371359"/>
            <a:ext cx="1897774" cy="727184"/>
          </a:xfrm>
          <a:prstGeom prst="cloudCallou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solidFill>
                  <a:schemeClr val="tx1"/>
                </a:solidFill>
              </a:rPr>
              <a:t>Διάλειμμα </a:t>
            </a:r>
            <a:endParaRPr lang="el-CY" dirty="0">
              <a:solidFill>
                <a:schemeClr val="tx1"/>
              </a:solidFill>
            </a:endParaRPr>
          </a:p>
        </p:txBody>
      </p:sp>
    </p:spTree>
    <p:extLst>
      <p:ext uri="{BB962C8B-B14F-4D97-AF65-F5344CB8AC3E}">
        <p14:creationId xmlns:p14="http://schemas.microsoft.com/office/powerpoint/2010/main" val="4897475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πινακίδα Στοκ Εικονογραφήσεις, Vectors, &amp; Clipart – (255,426 ...">
            <a:extLst>
              <a:ext uri="{FF2B5EF4-FFF2-40B4-BE49-F238E27FC236}">
                <a16:creationId xmlns:a16="http://schemas.microsoft.com/office/drawing/2014/main" id="{26378457-6B72-1E65-55B9-E563329FB02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79676" y="1160748"/>
            <a:ext cx="5832648" cy="4212468"/>
          </a:xfrm>
          <a:prstGeom prst="rect">
            <a:avLst/>
          </a:prstGeom>
          <a:noFill/>
          <a:extLst>
            <a:ext uri="{909E8E84-426E-40DD-AFC4-6F175D3DCCD1}">
              <a14:hiddenFill xmlns:a14="http://schemas.microsoft.com/office/drawing/2010/main">
                <a:solidFill>
                  <a:srgbClr val="FFFFFF"/>
                </a:solidFill>
              </a14:hiddenFill>
            </a:ext>
          </a:extLst>
        </p:spPr>
      </p:pic>
      <p:sp>
        <p:nvSpPr>
          <p:cNvPr id="2" name="Ορθογώνιο 1">
            <a:extLst>
              <a:ext uri="{FF2B5EF4-FFF2-40B4-BE49-F238E27FC236}">
                <a16:creationId xmlns:a16="http://schemas.microsoft.com/office/drawing/2014/main" id="{F0AC93A7-BAFA-A153-DB01-0A405CA16016}"/>
              </a:ext>
            </a:extLst>
          </p:cNvPr>
          <p:cNvSpPr/>
          <p:nvPr/>
        </p:nvSpPr>
        <p:spPr>
          <a:xfrm>
            <a:off x="3881754" y="2672916"/>
            <a:ext cx="3348372" cy="648072"/>
          </a:xfrm>
          <a:prstGeom prst="rect">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100" dirty="0"/>
              <a:t>www.e-charalambous.com</a:t>
            </a:r>
            <a:endParaRPr lang="el-CY" sz="2100" dirty="0"/>
          </a:p>
        </p:txBody>
      </p:sp>
    </p:spTree>
    <p:extLst>
      <p:ext uri="{BB962C8B-B14F-4D97-AF65-F5344CB8AC3E}">
        <p14:creationId xmlns:p14="http://schemas.microsoft.com/office/powerpoint/2010/main" val="30048155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Ημερολόγιο - Δωρεάν εικόνες διανυσματικά clipart στο creazilla.com">
            <a:extLst>
              <a:ext uri="{FF2B5EF4-FFF2-40B4-BE49-F238E27FC236}">
                <a16:creationId xmlns:a16="http://schemas.microsoft.com/office/drawing/2014/main" id="{DDD9BD43-BF86-4CA8-B422-53EC4DFE8B18}"/>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0085" y="122408"/>
            <a:ext cx="1624210" cy="1475813"/>
          </a:xfrm>
          <a:prstGeom prst="rect">
            <a:avLst/>
          </a:prstGeom>
          <a:noFill/>
          <a:extLst>
            <a:ext uri="{909E8E84-426E-40DD-AFC4-6F175D3DCCD1}">
              <a14:hiddenFill xmlns:a14="http://schemas.microsoft.com/office/drawing/2010/main">
                <a:solidFill>
                  <a:srgbClr val="FFFFFF"/>
                </a:solidFill>
              </a14:hiddenFill>
            </a:ext>
          </a:extLst>
        </p:spPr>
      </p:pic>
      <p:sp>
        <p:nvSpPr>
          <p:cNvPr id="3" name="Ορθογώνιο 2">
            <a:extLst>
              <a:ext uri="{FF2B5EF4-FFF2-40B4-BE49-F238E27FC236}">
                <a16:creationId xmlns:a16="http://schemas.microsoft.com/office/drawing/2014/main" id="{99B550AE-06B3-20E2-7CD5-C8AE92C19BE6}"/>
              </a:ext>
            </a:extLst>
          </p:cNvPr>
          <p:cNvSpPr/>
          <p:nvPr/>
        </p:nvSpPr>
        <p:spPr>
          <a:xfrm>
            <a:off x="300894" y="509502"/>
            <a:ext cx="1133573" cy="70162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350" dirty="0">
                <a:solidFill>
                  <a:schemeClr val="tx1"/>
                </a:solidFill>
              </a:rPr>
              <a:t>Ημερομηνία</a:t>
            </a:r>
            <a:endParaRPr lang="en-US" sz="1350" dirty="0">
              <a:solidFill>
                <a:schemeClr val="tx1"/>
              </a:solidFill>
            </a:endParaRPr>
          </a:p>
          <a:p>
            <a:pPr algn="ctr"/>
            <a:r>
              <a:rPr lang="el-GR" sz="1350" dirty="0">
                <a:solidFill>
                  <a:schemeClr val="tx1"/>
                </a:solidFill>
              </a:rPr>
              <a:t> </a:t>
            </a:r>
            <a:endParaRPr lang="el-CY" sz="1350" dirty="0">
              <a:solidFill>
                <a:schemeClr val="tx1"/>
              </a:solidFill>
            </a:endParaRPr>
          </a:p>
        </p:txBody>
      </p:sp>
      <p:pic>
        <p:nvPicPr>
          <p:cNvPr id="1026" name="Picture 2" descr="Κενές θέσεις σε Δημόσιες Υπηρεσίες">
            <a:extLst>
              <a:ext uri="{FF2B5EF4-FFF2-40B4-BE49-F238E27FC236}">
                <a16:creationId xmlns:a16="http://schemas.microsoft.com/office/drawing/2014/main" id="{CBF13FCF-DFD0-0B46-13C8-9B148152C20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55029" y="3820887"/>
            <a:ext cx="6796086" cy="2866401"/>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pic>
        <p:nvPicPr>
          <p:cNvPr id="1028" name="Picture 4" descr="Τι είναι η Υποστηρικτική Εργασία και πώς εφαρμόζεται; Εργασιακή Συμπερίληψη  Ατόμων με Αναπηρία - NEVRONAS">
            <a:extLst>
              <a:ext uri="{FF2B5EF4-FFF2-40B4-BE49-F238E27FC236}">
                <a16:creationId xmlns:a16="http://schemas.microsoft.com/office/drawing/2014/main" id="{E926F698-C711-02DD-533F-A59F4649122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55029" y="263923"/>
            <a:ext cx="6796087" cy="34290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7" name="Φυσαλίδα ομιλίας: Ορθογώνιο με στρογγυλεμένες γωνίες 6">
            <a:extLst>
              <a:ext uri="{FF2B5EF4-FFF2-40B4-BE49-F238E27FC236}">
                <a16:creationId xmlns:a16="http://schemas.microsoft.com/office/drawing/2014/main" id="{19561A48-E458-8DB0-932E-560C3B424C07}"/>
              </a:ext>
            </a:extLst>
          </p:cNvPr>
          <p:cNvSpPr/>
          <p:nvPr/>
        </p:nvSpPr>
        <p:spPr>
          <a:xfrm rot="20015800">
            <a:off x="650240" y="2621280"/>
            <a:ext cx="3352800" cy="1899920"/>
          </a:xfrm>
          <a:prstGeom prst="wedgeRoundRectCallout">
            <a:avLst/>
          </a:prstGeom>
          <a:solidFill>
            <a:schemeClr val="bg1"/>
          </a:solidFill>
          <a:ln w="76200"/>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l-GR" sz="2800" dirty="0">
                <a:solidFill>
                  <a:schemeClr val="tx1"/>
                </a:solidFill>
              </a:rPr>
              <a:t>Θέλω </a:t>
            </a:r>
            <a:r>
              <a:rPr lang="el-GR" sz="2800" b="1" dirty="0">
                <a:solidFill>
                  <a:schemeClr val="tx1"/>
                </a:solidFill>
                <a:latin typeface="Google Sans"/>
              </a:rPr>
              <a:t>να στείλω</a:t>
            </a:r>
            <a:r>
              <a:rPr lang="el-GR" sz="2800" dirty="0">
                <a:solidFill>
                  <a:schemeClr val="tx1"/>
                </a:solidFill>
              </a:rPr>
              <a:t> αυτό το δέμα στην Ιταλία.</a:t>
            </a:r>
          </a:p>
        </p:txBody>
      </p:sp>
    </p:spTree>
    <p:extLst>
      <p:ext uri="{BB962C8B-B14F-4D97-AF65-F5344CB8AC3E}">
        <p14:creationId xmlns:p14="http://schemas.microsoft.com/office/powerpoint/2010/main" val="15110098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68828" y="1253331"/>
            <a:ext cx="10515600" cy="4351338"/>
          </a:xfrm>
        </p:spPr>
        <p:txBody>
          <a:bodyPr>
            <a:normAutofit/>
          </a:bodyPr>
          <a:lstStyle/>
          <a:p>
            <a:pPr marL="0" indent="0">
              <a:buNone/>
            </a:pPr>
            <a:r>
              <a:rPr lang="el-GR" sz="6600" dirty="0"/>
              <a:t>Σήμερα είναι ______, __ Μαΐου 2026 (__/05/2026).Τώρα είμαστε στην άνοιξη.</a:t>
            </a:r>
            <a:endParaRPr lang="en-US" sz="6600" dirty="0"/>
          </a:p>
        </p:txBody>
      </p:sp>
    </p:spTree>
    <p:extLst>
      <p:ext uri="{BB962C8B-B14F-4D97-AF65-F5344CB8AC3E}">
        <p14:creationId xmlns:p14="http://schemas.microsoft.com/office/powerpoint/2010/main" val="26978111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Ορθογώνιο 4">
            <a:extLst>
              <a:ext uri="{FF2B5EF4-FFF2-40B4-BE49-F238E27FC236}">
                <a16:creationId xmlns:a16="http://schemas.microsoft.com/office/drawing/2014/main" id="{42EEEB22-7870-F9A6-E854-6B5697D37116}"/>
              </a:ext>
            </a:extLst>
          </p:cNvPr>
          <p:cNvSpPr/>
          <p:nvPr/>
        </p:nvSpPr>
        <p:spPr>
          <a:xfrm>
            <a:off x="0" y="295275"/>
            <a:ext cx="7097486" cy="99060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l-GR" sz="3600" dirty="0"/>
              <a:t>Κατανόηση προφορικού λόγου </a:t>
            </a:r>
          </a:p>
        </p:txBody>
      </p:sp>
      <p:pic>
        <p:nvPicPr>
          <p:cNvPr id="6" name="Picture 2" descr="Listening clipart Φωτογραφίες Αρχείου, Royalty Free Listening clipart  Εικόνες | DepositPhotos">
            <a:extLst>
              <a:ext uri="{FF2B5EF4-FFF2-40B4-BE49-F238E27FC236}">
                <a16:creationId xmlns:a16="http://schemas.microsoft.com/office/drawing/2014/main" id="{7C7712E3-3B4A-E57A-0275-3DB7DE085A4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6303" y="2922815"/>
            <a:ext cx="1633879" cy="2664336"/>
          </a:xfrm>
          <a:prstGeom prst="rect">
            <a:avLst/>
          </a:prstGeom>
          <a:noFill/>
          <a:extLst>
            <a:ext uri="{909E8E84-426E-40DD-AFC4-6F175D3DCCD1}">
              <a14:hiddenFill xmlns:a14="http://schemas.microsoft.com/office/drawing/2010/main">
                <a:solidFill>
                  <a:srgbClr val="FFFFFF"/>
                </a:solidFill>
              </a14:hiddenFill>
            </a:ext>
          </a:extLst>
        </p:spPr>
      </p:pic>
      <p:sp>
        <p:nvSpPr>
          <p:cNvPr id="8" name="Ορθογώνιο 7">
            <a:extLst>
              <a:ext uri="{FF2B5EF4-FFF2-40B4-BE49-F238E27FC236}">
                <a16:creationId xmlns:a16="http://schemas.microsoft.com/office/drawing/2014/main" id="{6CC84959-184A-70C8-4127-79DE1A512D53}"/>
              </a:ext>
            </a:extLst>
          </p:cNvPr>
          <p:cNvSpPr/>
          <p:nvPr/>
        </p:nvSpPr>
        <p:spPr>
          <a:xfrm>
            <a:off x="163541" y="5855617"/>
            <a:ext cx="2264228" cy="66403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l-GR" sz="3600" dirty="0"/>
              <a:t>Ακούστε!</a:t>
            </a:r>
          </a:p>
        </p:txBody>
      </p:sp>
      <p:sp>
        <p:nvSpPr>
          <p:cNvPr id="3" name="TextBox 2">
            <a:extLst>
              <a:ext uri="{FF2B5EF4-FFF2-40B4-BE49-F238E27FC236}">
                <a16:creationId xmlns:a16="http://schemas.microsoft.com/office/drawing/2014/main" id="{478A2BCB-E10A-6753-551B-DA95606751D2}"/>
              </a:ext>
            </a:extLst>
          </p:cNvPr>
          <p:cNvSpPr txBox="1"/>
          <p:nvPr/>
        </p:nvSpPr>
        <p:spPr>
          <a:xfrm>
            <a:off x="2784850" y="3429000"/>
            <a:ext cx="6559646" cy="3139321"/>
          </a:xfrm>
          <a:prstGeom prst="rect">
            <a:avLst/>
          </a:prstGeom>
          <a:noFill/>
          <a:ln w="57150">
            <a:solidFill>
              <a:schemeClr val="tx1"/>
            </a:solidFill>
          </a:ln>
        </p:spPr>
        <p:txBody>
          <a:bodyPr wrap="square">
            <a:spAutoFit/>
          </a:bodyPr>
          <a:lstStyle/>
          <a:p>
            <a:r>
              <a:rPr lang="el-GR" dirty="0">
                <a:latin typeface="Google Sans"/>
              </a:rPr>
              <a:t>πελάτης</a:t>
            </a:r>
            <a:r>
              <a:rPr lang="el-GR" u="none" strike="noStrike" dirty="0">
                <a:effectLst/>
                <a:latin typeface="Google Sans"/>
              </a:rPr>
              <a:t>:</a:t>
            </a:r>
            <a:r>
              <a:rPr lang="el-GR" dirty="0"/>
              <a:t> Γεια σας. Θέλω </a:t>
            </a:r>
            <a:r>
              <a:rPr lang="el-GR" u="none" strike="noStrike" dirty="0">
                <a:effectLst/>
                <a:latin typeface="Google Sans"/>
              </a:rPr>
              <a:t>να στείλω</a:t>
            </a:r>
            <a:r>
              <a:rPr lang="el-GR" dirty="0"/>
              <a:t> αυτό το ______στην Ιταλία.</a:t>
            </a:r>
            <a:br>
              <a:rPr lang="el-GR" dirty="0"/>
            </a:br>
            <a:r>
              <a:rPr lang="el-GR" dirty="0">
                <a:latin typeface="Google Sans"/>
              </a:rPr>
              <a:t>υ</a:t>
            </a:r>
            <a:r>
              <a:rPr lang="el-GR" u="none" strike="noStrike" dirty="0">
                <a:effectLst/>
                <a:latin typeface="Google Sans"/>
              </a:rPr>
              <a:t>πάλληλος:</a:t>
            </a:r>
            <a:r>
              <a:rPr lang="el-GR" dirty="0"/>
              <a:t> Καλημέρα σας. Πρέπει πρώτα </a:t>
            </a:r>
            <a:r>
              <a:rPr lang="el-GR" u="none" strike="noStrike" dirty="0">
                <a:effectLst/>
                <a:latin typeface="Google Sans"/>
              </a:rPr>
              <a:t>να γράψετε</a:t>
            </a:r>
            <a:r>
              <a:rPr lang="el-GR" dirty="0"/>
              <a:t> τη ______________εδώ.</a:t>
            </a:r>
            <a:br>
              <a:rPr lang="el-GR" dirty="0"/>
            </a:br>
            <a:r>
              <a:rPr lang="el-GR" dirty="0">
                <a:latin typeface="Google Sans"/>
              </a:rPr>
              <a:t>πελάτης </a:t>
            </a:r>
            <a:r>
              <a:rPr lang="el-GR" u="none" strike="noStrike" dirty="0">
                <a:effectLst/>
                <a:latin typeface="Google Sans"/>
              </a:rPr>
              <a:t>:</a:t>
            </a:r>
            <a:r>
              <a:rPr lang="el-GR" dirty="0"/>
              <a:t> Ωραία. Πρέπει </a:t>
            </a:r>
            <a:r>
              <a:rPr lang="el-GR" u="none" strike="noStrike" dirty="0">
                <a:effectLst/>
                <a:latin typeface="Google Sans"/>
              </a:rPr>
              <a:t>να αγοράσω</a:t>
            </a:r>
            <a:r>
              <a:rPr lang="el-GR" dirty="0"/>
              <a:t> και_______________;</a:t>
            </a:r>
            <a:br>
              <a:rPr lang="el-GR" dirty="0"/>
            </a:br>
            <a:r>
              <a:rPr lang="el-GR" dirty="0">
                <a:latin typeface="Google Sans"/>
              </a:rPr>
              <a:t>υ</a:t>
            </a:r>
            <a:r>
              <a:rPr lang="el-GR" u="none" strike="noStrike" dirty="0">
                <a:effectLst/>
                <a:latin typeface="Google Sans"/>
              </a:rPr>
              <a:t>πάλληλος:</a:t>
            </a:r>
            <a:r>
              <a:rPr lang="el-GR" dirty="0"/>
              <a:t> Ναι, αλλά πρέπει πρώτα </a:t>
            </a:r>
            <a:r>
              <a:rPr lang="el-GR" u="none" strike="noStrike" dirty="0">
                <a:effectLst/>
                <a:latin typeface="Google Sans"/>
              </a:rPr>
              <a:t>να ζυγίσω</a:t>
            </a:r>
            <a:r>
              <a:rPr lang="el-GR" dirty="0"/>
              <a:t> το δέμα για </a:t>
            </a:r>
            <a:r>
              <a:rPr lang="el-GR" u="none" strike="noStrike" dirty="0">
                <a:effectLst/>
                <a:latin typeface="Google Sans"/>
              </a:rPr>
              <a:t>να δω</a:t>
            </a:r>
            <a:r>
              <a:rPr lang="el-GR" dirty="0"/>
              <a:t> την____________.</a:t>
            </a:r>
            <a:br>
              <a:rPr lang="el-GR" dirty="0"/>
            </a:br>
            <a:r>
              <a:rPr lang="el-GR" dirty="0">
                <a:latin typeface="Google Sans"/>
              </a:rPr>
              <a:t>πελάτης </a:t>
            </a:r>
            <a:r>
              <a:rPr lang="el-GR" u="none" strike="noStrike" dirty="0">
                <a:effectLst/>
                <a:latin typeface="Google Sans"/>
              </a:rPr>
              <a:t>:</a:t>
            </a:r>
            <a:r>
              <a:rPr lang="el-GR" dirty="0"/>
              <a:t> Μπορώ </a:t>
            </a:r>
            <a:r>
              <a:rPr lang="el-GR" u="none" strike="noStrike" dirty="0">
                <a:effectLst/>
                <a:latin typeface="Google Sans"/>
              </a:rPr>
              <a:t>να πληρώσω</a:t>
            </a:r>
            <a:r>
              <a:rPr lang="el-GR" dirty="0"/>
              <a:t> με κάρτα;</a:t>
            </a:r>
            <a:br>
              <a:rPr lang="el-GR" dirty="0"/>
            </a:br>
            <a:r>
              <a:rPr lang="el-GR" dirty="0">
                <a:latin typeface="Google Sans"/>
              </a:rPr>
              <a:t>υ</a:t>
            </a:r>
            <a:r>
              <a:rPr lang="el-GR" u="none" strike="noStrike" dirty="0">
                <a:effectLst/>
                <a:latin typeface="Google Sans"/>
              </a:rPr>
              <a:t>πάλληλος:</a:t>
            </a:r>
            <a:r>
              <a:rPr lang="el-GR" dirty="0"/>
              <a:t> Φυσικά. Παρακαλώ </a:t>
            </a:r>
            <a:r>
              <a:rPr lang="el-GR" u="none" strike="noStrike" dirty="0">
                <a:effectLst/>
                <a:latin typeface="Google Sans"/>
              </a:rPr>
              <a:t>να βάλετε</a:t>
            </a:r>
            <a:r>
              <a:rPr lang="el-GR" dirty="0"/>
              <a:t> την _______σας στο μηχάνημα. </a:t>
            </a:r>
            <a:br>
              <a:rPr lang="el-GR" dirty="0"/>
            </a:br>
            <a:r>
              <a:rPr lang="el-GR" dirty="0">
                <a:latin typeface="Google Sans"/>
              </a:rPr>
              <a:t>πελάτης </a:t>
            </a:r>
            <a:r>
              <a:rPr lang="el-GR" u="none" strike="noStrike" dirty="0">
                <a:effectLst/>
                <a:latin typeface="Google Sans"/>
              </a:rPr>
              <a:t>:</a:t>
            </a:r>
            <a:r>
              <a:rPr lang="el-GR" dirty="0"/>
              <a:t> Ευχαριστώ πολύ. Πότε θα φτάσει;</a:t>
            </a:r>
            <a:br>
              <a:rPr lang="el-GR" dirty="0"/>
            </a:br>
            <a:r>
              <a:rPr lang="el-GR" dirty="0">
                <a:latin typeface="Google Sans"/>
              </a:rPr>
              <a:t>υ</a:t>
            </a:r>
            <a:r>
              <a:rPr lang="el-GR" u="none" strike="noStrike" dirty="0">
                <a:effectLst/>
                <a:latin typeface="Google Sans"/>
              </a:rPr>
              <a:t>πάλληλος:</a:t>
            </a:r>
            <a:r>
              <a:rPr lang="el-GR" dirty="0"/>
              <a:t> Θα χρειαστεί </a:t>
            </a:r>
            <a:r>
              <a:rPr lang="el-GR" u="none" strike="noStrike" dirty="0">
                <a:effectLst/>
                <a:latin typeface="Google Sans"/>
              </a:rPr>
              <a:t>να περιμένετε</a:t>
            </a:r>
            <a:r>
              <a:rPr lang="el-GR" dirty="0"/>
              <a:t> περίπου ______μέρες.</a:t>
            </a:r>
          </a:p>
        </p:txBody>
      </p:sp>
      <p:pic>
        <p:nvPicPr>
          <p:cNvPr id="1026" name="Picture 2" descr="24,579,256 Post office Εικονογραφήσεις | DepositPhotos">
            <a:extLst>
              <a:ext uri="{FF2B5EF4-FFF2-40B4-BE49-F238E27FC236}">
                <a16:creationId xmlns:a16="http://schemas.microsoft.com/office/drawing/2014/main" id="{11AFA8D6-D8CD-0139-0A58-D6A92C77D537}"/>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502083" y="4567022"/>
            <a:ext cx="2343150" cy="1952625"/>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pic>
        <p:nvPicPr>
          <p:cNvPr id="1028" name="Picture 4" descr="Cartoon ταχυδρόμος δίνει αντίχειρα επάνω Διάνυσμα από ©tigatelu 75189501">
            <a:extLst>
              <a:ext uri="{FF2B5EF4-FFF2-40B4-BE49-F238E27FC236}">
                <a16:creationId xmlns:a16="http://schemas.microsoft.com/office/drawing/2014/main" id="{649E34D9-71B5-2C1A-8761-C4A4D715D573}"/>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9448800" y="575949"/>
            <a:ext cx="2574925" cy="3430057"/>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pic>
        <p:nvPicPr>
          <p:cNvPr id="10" name="ElevenLabs_2026-05-03T07_50_49_KonstantinosN_pvc_sp100_s30_sb75_v3">
            <a:hlinkClick r:id="" action="ppaction://media"/>
            <a:extLst>
              <a:ext uri="{FF2B5EF4-FFF2-40B4-BE49-F238E27FC236}">
                <a16:creationId xmlns:a16="http://schemas.microsoft.com/office/drawing/2014/main" id="{05C59D16-731E-A271-FBC3-977700E8ED42}"/>
              </a:ext>
            </a:extLst>
          </p:cNvPr>
          <p:cNvPicPr>
            <a:picLocks noGrp="1" noChangeAspect="1"/>
          </p:cNvPicPr>
          <p:nvPr>
            <p:ph idx="1"/>
            <a:audioFile r:link="rId2"/>
            <p:extLst>
              <p:ext uri="{DAA4B4D4-6D71-4841-9C94-3DE7FCFB9230}">
                <p14:media xmlns:p14="http://schemas.microsoft.com/office/powerpoint/2010/main" r:embed="rId1"/>
              </p:ext>
            </p:extLst>
          </p:nvPr>
        </p:nvPicPr>
        <p:blipFill>
          <a:blip r:embed="rId8"/>
          <a:stretch>
            <a:fillRect/>
          </a:stretch>
        </p:blipFill>
        <p:spPr>
          <a:xfrm>
            <a:off x="4936808" y="2088197"/>
            <a:ext cx="406400" cy="406400"/>
          </a:xfrm>
        </p:spPr>
      </p:pic>
    </p:spTree>
    <p:extLst>
      <p:ext uri="{BB962C8B-B14F-4D97-AF65-F5344CB8AC3E}">
        <p14:creationId xmlns:p14="http://schemas.microsoft.com/office/powerpoint/2010/main" val="21781980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27559" fill="hold"/>
                                        <p:tgtEl>
                                          <p:spTgt spid="10"/>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endCondLst>
                </p:cTn>
                <p:tgtEl>
                  <p:spTgt spid="10"/>
                </p:tgtEl>
              </p:cMediaNode>
            </p:audio>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704D6D-1849-6E19-20A0-94BC2965EAA2}"/>
            </a:ext>
          </a:extLst>
        </p:cNvPr>
        <p:cNvGrpSpPr/>
        <p:nvPr/>
      </p:nvGrpSpPr>
      <p:grpSpPr>
        <a:xfrm>
          <a:off x="0" y="0"/>
          <a:ext cx="0" cy="0"/>
          <a:chOff x="0" y="0"/>
          <a:chExt cx="0" cy="0"/>
        </a:xfrm>
      </p:grpSpPr>
      <p:sp>
        <p:nvSpPr>
          <p:cNvPr id="5" name="Ορθογώνιο 4">
            <a:extLst>
              <a:ext uri="{FF2B5EF4-FFF2-40B4-BE49-F238E27FC236}">
                <a16:creationId xmlns:a16="http://schemas.microsoft.com/office/drawing/2014/main" id="{60788982-2377-7BC5-C619-90D0BE1449FE}"/>
              </a:ext>
            </a:extLst>
          </p:cNvPr>
          <p:cNvSpPr/>
          <p:nvPr/>
        </p:nvSpPr>
        <p:spPr>
          <a:xfrm>
            <a:off x="0" y="295275"/>
            <a:ext cx="7097486" cy="99060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l-GR" sz="3600" dirty="0"/>
              <a:t>Κατανόηση γραπτού λόγου </a:t>
            </a:r>
          </a:p>
        </p:txBody>
      </p:sp>
      <p:sp>
        <p:nvSpPr>
          <p:cNvPr id="8" name="Ορθογώνιο 7">
            <a:extLst>
              <a:ext uri="{FF2B5EF4-FFF2-40B4-BE49-F238E27FC236}">
                <a16:creationId xmlns:a16="http://schemas.microsoft.com/office/drawing/2014/main" id="{20C93AE2-53F5-CEFE-86A9-F8B7594E9B8E}"/>
              </a:ext>
            </a:extLst>
          </p:cNvPr>
          <p:cNvSpPr/>
          <p:nvPr/>
        </p:nvSpPr>
        <p:spPr>
          <a:xfrm>
            <a:off x="163541" y="5855617"/>
            <a:ext cx="2264228" cy="66403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l-GR" sz="3600" dirty="0"/>
              <a:t>Διαβάστε!</a:t>
            </a:r>
          </a:p>
        </p:txBody>
      </p:sp>
      <p:sp>
        <p:nvSpPr>
          <p:cNvPr id="4" name="Rectangle 1">
            <a:extLst>
              <a:ext uri="{FF2B5EF4-FFF2-40B4-BE49-F238E27FC236}">
                <a16:creationId xmlns:a16="http://schemas.microsoft.com/office/drawing/2014/main" id="{4D7B0862-107F-6161-2FEF-0AE23FEA632B}"/>
              </a:ext>
            </a:extLst>
          </p:cNvPr>
          <p:cNvSpPr>
            <a:spLocks noChangeArrowheads="1"/>
          </p:cNvSpPr>
          <p:nvPr/>
        </p:nvSpPr>
        <p:spPr bwMode="auto">
          <a:xfrm>
            <a:off x="2859755" y="3868004"/>
            <a:ext cx="8243674" cy="36933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l-GR" altLang="el-GR" sz="1800" i="0" u="none" strike="noStrike" cap="none" normalizeH="0" baseline="0" dirty="0">
              <a:ln>
                <a:noFill/>
              </a:ln>
              <a:solidFill>
                <a:schemeClr val="tx1"/>
              </a:solidFill>
              <a:effectLst/>
              <a:latin typeface="Arial" panose="020B0604020202020204" pitchFamily="34" charset="0"/>
            </a:endParaRPr>
          </a:p>
        </p:txBody>
      </p:sp>
      <p:pic>
        <p:nvPicPr>
          <p:cNvPr id="1026" name="Picture 2" descr="Vetor Reading an book line icon. linear style sign for mobile concept and web design. Book pages and Finger point outline vector icon. Read symbol, logo illustration. Vector graphics do Stock |">
            <a:extLst>
              <a:ext uri="{FF2B5EF4-FFF2-40B4-BE49-F238E27FC236}">
                <a16:creationId xmlns:a16="http://schemas.microsoft.com/office/drawing/2014/main" id="{D98D1B09-8733-1CDC-A684-31006393F30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255" y="3526971"/>
            <a:ext cx="1828800" cy="18288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209F4164-F09F-09E2-CFE6-B841D7CA1F4F}"/>
              </a:ext>
            </a:extLst>
          </p:cNvPr>
          <p:cNvSpPr txBox="1"/>
          <p:nvPr/>
        </p:nvSpPr>
        <p:spPr>
          <a:xfrm>
            <a:off x="3188369" y="3429000"/>
            <a:ext cx="6096000" cy="3139321"/>
          </a:xfrm>
          <a:prstGeom prst="rect">
            <a:avLst/>
          </a:prstGeom>
          <a:noFill/>
          <a:ln w="38100">
            <a:solidFill>
              <a:schemeClr val="tx1"/>
            </a:solidFill>
          </a:ln>
        </p:spPr>
        <p:txBody>
          <a:bodyPr wrap="square">
            <a:spAutoFit/>
          </a:bodyPr>
          <a:lstStyle/>
          <a:p>
            <a:r>
              <a:rPr lang="el-GR" dirty="0">
                <a:latin typeface="Google Sans"/>
              </a:rPr>
              <a:t>πελάτης </a:t>
            </a:r>
            <a:r>
              <a:rPr lang="el-GR" u="none" strike="noStrike" dirty="0">
                <a:effectLst/>
                <a:latin typeface="Google Sans"/>
              </a:rPr>
              <a:t>:</a:t>
            </a:r>
            <a:r>
              <a:rPr lang="el-GR" dirty="0"/>
              <a:t> Γεια σας. Θέλω </a:t>
            </a:r>
            <a:r>
              <a:rPr lang="el-GR" u="none" strike="noStrike" dirty="0">
                <a:effectLst/>
                <a:latin typeface="Google Sans"/>
              </a:rPr>
              <a:t>να στείλω</a:t>
            </a:r>
            <a:r>
              <a:rPr lang="el-GR" dirty="0"/>
              <a:t> αυτό το </a:t>
            </a:r>
            <a:r>
              <a:rPr lang="el-GR" dirty="0">
                <a:solidFill>
                  <a:srgbClr val="FF0000"/>
                </a:solidFill>
              </a:rPr>
              <a:t>δέμα</a:t>
            </a:r>
            <a:r>
              <a:rPr lang="el-GR" dirty="0"/>
              <a:t> στην Ιταλία.</a:t>
            </a:r>
            <a:br>
              <a:rPr lang="el-GR" dirty="0"/>
            </a:br>
            <a:r>
              <a:rPr lang="el-GR" dirty="0">
                <a:latin typeface="Google Sans"/>
              </a:rPr>
              <a:t>υ</a:t>
            </a:r>
            <a:r>
              <a:rPr lang="el-GR" u="none" strike="noStrike" dirty="0">
                <a:effectLst/>
                <a:latin typeface="Google Sans"/>
              </a:rPr>
              <a:t>πάλληλος:</a:t>
            </a:r>
            <a:r>
              <a:rPr lang="el-GR" dirty="0"/>
              <a:t> Καλημέρα σας. Πρέπει πρώτα </a:t>
            </a:r>
            <a:r>
              <a:rPr lang="el-GR" u="none" strike="noStrike" dirty="0">
                <a:effectLst/>
                <a:latin typeface="Google Sans"/>
              </a:rPr>
              <a:t>να γράψετε</a:t>
            </a:r>
            <a:r>
              <a:rPr lang="el-GR" dirty="0"/>
              <a:t> τη </a:t>
            </a:r>
            <a:r>
              <a:rPr lang="el-GR" dirty="0">
                <a:solidFill>
                  <a:srgbClr val="FF0000"/>
                </a:solidFill>
              </a:rPr>
              <a:t>διεύθυνση</a:t>
            </a:r>
            <a:r>
              <a:rPr lang="el-GR" dirty="0"/>
              <a:t> εδώ.</a:t>
            </a:r>
            <a:br>
              <a:rPr lang="el-GR" dirty="0"/>
            </a:br>
            <a:r>
              <a:rPr lang="el-GR" dirty="0">
                <a:latin typeface="Google Sans"/>
              </a:rPr>
              <a:t>πελάτης </a:t>
            </a:r>
            <a:r>
              <a:rPr lang="el-GR" u="none" strike="noStrike" dirty="0">
                <a:effectLst/>
                <a:latin typeface="Google Sans"/>
              </a:rPr>
              <a:t>:</a:t>
            </a:r>
            <a:r>
              <a:rPr lang="el-GR" dirty="0"/>
              <a:t> Ωραία. Πρέπει </a:t>
            </a:r>
            <a:r>
              <a:rPr lang="el-GR" u="none" strike="noStrike" dirty="0">
                <a:effectLst/>
                <a:latin typeface="Google Sans"/>
              </a:rPr>
              <a:t>να αγοράσω</a:t>
            </a:r>
            <a:r>
              <a:rPr lang="el-GR" dirty="0"/>
              <a:t> και </a:t>
            </a:r>
            <a:r>
              <a:rPr lang="el-GR" dirty="0">
                <a:solidFill>
                  <a:srgbClr val="FF0000"/>
                </a:solidFill>
              </a:rPr>
              <a:t>γραμματόσημα</a:t>
            </a:r>
            <a:r>
              <a:rPr lang="el-GR" dirty="0"/>
              <a:t>;</a:t>
            </a:r>
            <a:br>
              <a:rPr lang="el-GR" dirty="0"/>
            </a:br>
            <a:r>
              <a:rPr lang="el-GR" dirty="0">
                <a:latin typeface="Google Sans"/>
              </a:rPr>
              <a:t>υ</a:t>
            </a:r>
            <a:r>
              <a:rPr lang="el-GR" u="none" strike="noStrike" dirty="0">
                <a:effectLst/>
                <a:latin typeface="Google Sans"/>
              </a:rPr>
              <a:t>πάλληλος:</a:t>
            </a:r>
            <a:r>
              <a:rPr lang="el-GR" dirty="0"/>
              <a:t> Ναι, αλλά πρέπει πρώτα </a:t>
            </a:r>
            <a:r>
              <a:rPr lang="el-GR" u="none" strike="noStrike" dirty="0">
                <a:effectLst/>
                <a:latin typeface="Google Sans"/>
              </a:rPr>
              <a:t>να ζυγίσω</a:t>
            </a:r>
            <a:r>
              <a:rPr lang="el-GR" dirty="0"/>
              <a:t> το δέμα για </a:t>
            </a:r>
            <a:r>
              <a:rPr lang="el-GR" u="none" strike="noStrike" dirty="0">
                <a:effectLst/>
                <a:latin typeface="Google Sans"/>
              </a:rPr>
              <a:t>να δω</a:t>
            </a:r>
            <a:r>
              <a:rPr lang="el-GR" dirty="0"/>
              <a:t> την </a:t>
            </a:r>
            <a:r>
              <a:rPr lang="el-GR" dirty="0">
                <a:solidFill>
                  <a:srgbClr val="FF0000"/>
                </a:solidFill>
              </a:rPr>
              <a:t>τιμή</a:t>
            </a:r>
            <a:r>
              <a:rPr lang="el-GR" dirty="0"/>
              <a:t>.</a:t>
            </a:r>
            <a:br>
              <a:rPr lang="el-GR" dirty="0"/>
            </a:br>
            <a:r>
              <a:rPr lang="el-GR" dirty="0">
                <a:latin typeface="Google Sans"/>
              </a:rPr>
              <a:t>πελάτης </a:t>
            </a:r>
            <a:r>
              <a:rPr lang="el-GR" u="none" strike="noStrike" dirty="0">
                <a:effectLst/>
                <a:latin typeface="Google Sans"/>
              </a:rPr>
              <a:t>:</a:t>
            </a:r>
            <a:r>
              <a:rPr lang="el-GR" dirty="0"/>
              <a:t> Μπορώ </a:t>
            </a:r>
            <a:r>
              <a:rPr lang="el-GR" u="none" strike="noStrike" dirty="0">
                <a:effectLst/>
                <a:latin typeface="Google Sans"/>
              </a:rPr>
              <a:t>να πληρώσω</a:t>
            </a:r>
            <a:r>
              <a:rPr lang="el-GR" dirty="0"/>
              <a:t> με κάρτα;</a:t>
            </a:r>
            <a:br>
              <a:rPr lang="el-GR" dirty="0"/>
            </a:br>
            <a:r>
              <a:rPr lang="el-GR" dirty="0">
                <a:latin typeface="Google Sans"/>
              </a:rPr>
              <a:t>υ</a:t>
            </a:r>
            <a:r>
              <a:rPr lang="el-GR" u="none" strike="noStrike" dirty="0">
                <a:effectLst/>
                <a:latin typeface="Google Sans"/>
              </a:rPr>
              <a:t>πάλληλος:</a:t>
            </a:r>
            <a:r>
              <a:rPr lang="el-GR" dirty="0"/>
              <a:t> Φυσικά. Παρακαλώ </a:t>
            </a:r>
            <a:r>
              <a:rPr lang="el-GR" u="none" strike="noStrike" dirty="0">
                <a:effectLst/>
                <a:latin typeface="Google Sans"/>
              </a:rPr>
              <a:t>να βάλετε</a:t>
            </a:r>
            <a:r>
              <a:rPr lang="el-GR" dirty="0"/>
              <a:t> την </a:t>
            </a:r>
            <a:r>
              <a:rPr lang="el-GR" dirty="0">
                <a:solidFill>
                  <a:srgbClr val="FF0000"/>
                </a:solidFill>
              </a:rPr>
              <a:t>κάρτα</a:t>
            </a:r>
            <a:r>
              <a:rPr lang="el-GR" dirty="0"/>
              <a:t> σας στο μηχάνημα.</a:t>
            </a:r>
            <a:br>
              <a:rPr lang="el-GR" dirty="0"/>
            </a:br>
            <a:r>
              <a:rPr lang="el-GR" dirty="0">
                <a:latin typeface="Google Sans"/>
              </a:rPr>
              <a:t>πελάτης </a:t>
            </a:r>
            <a:r>
              <a:rPr lang="el-GR" u="none" strike="noStrike" dirty="0">
                <a:effectLst/>
                <a:latin typeface="Google Sans"/>
              </a:rPr>
              <a:t>:</a:t>
            </a:r>
            <a:r>
              <a:rPr lang="el-GR" dirty="0"/>
              <a:t> Ευχαριστώ πολύ. Πότε θα φτάσει;</a:t>
            </a:r>
            <a:br>
              <a:rPr lang="el-GR" dirty="0"/>
            </a:br>
            <a:r>
              <a:rPr lang="el-GR" dirty="0">
                <a:latin typeface="Google Sans"/>
              </a:rPr>
              <a:t>υ</a:t>
            </a:r>
            <a:r>
              <a:rPr lang="el-GR" u="none" strike="noStrike" dirty="0">
                <a:effectLst/>
                <a:latin typeface="Google Sans"/>
              </a:rPr>
              <a:t>πάλληλος:</a:t>
            </a:r>
            <a:r>
              <a:rPr lang="el-GR" dirty="0"/>
              <a:t> Θα χρειαστεί </a:t>
            </a:r>
            <a:r>
              <a:rPr lang="el-GR" u="none" strike="noStrike" dirty="0">
                <a:effectLst/>
                <a:latin typeface="Google Sans"/>
              </a:rPr>
              <a:t>να περιμένετε</a:t>
            </a:r>
            <a:r>
              <a:rPr lang="el-GR" dirty="0"/>
              <a:t> περίπου </a:t>
            </a:r>
            <a:r>
              <a:rPr lang="el-GR" dirty="0">
                <a:solidFill>
                  <a:srgbClr val="FF0000"/>
                </a:solidFill>
              </a:rPr>
              <a:t>πέντε</a:t>
            </a:r>
            <a:r>
              <a:rPr lang="el-GR" dirty="0"/>
              <a:t> μέρες.</a:t>
            </a:r>
          </a:p>
        </p:txBody>
      </p:sp>
      <p:pic>
        <p:nvPicPr>
          <p:cNvPr id="2" name="Picture 4" descr="Cartoon ταχυδρόμος δίνει αντίχειρα επάνω Διάνυσμα από ©tigatelu 75189501">
            <a:extLst>
              <a:ext uri="{FF2B5EF4-FFF2-40B4-BE49-F238E27FC236}">
                <a16:creationId xmlns:a16="http://schemas.microsoft.com/office/drawing/2014/main" id="{DA92E766-07D8-B421-C6D9-0F09E58355F7}"/>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448800" y="575949"/>
            <a:ext cx="2574925" cy="3430057"/>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pic>
        <p:nvPicPr>
          <p:cNvPr id="6" name="Picture 2" descr="24,579,256 Post office Εικονογραφήσεις | DepositPhotos">
            <a:extLst>
              <a:ext uri="{FF2B5EF4-FFF2-40B4-BE49-F238E27FC236}">
                <a16:creationId xmlns:a16="http://schemas.microsoft.com/office/drawing/2014/main" id="{C69AB6DE-3A1E-0BA2-4E84-2EF078C5C85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502083" y="4567022"/>
            <a:ext cx="2343150" cy="1952625"/>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429897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22083F-EA18-08EC-7FC8-A3AAEB50B352}"/>
            </a:ext>
          </a:extLst>
        </p:cNvPr>
        <p:cNvGrpSpPr/>
        <p:nvPr/>
      </p:nvGrpSpPr>
      <p:grpSpPr>
        <a:xfrm>
          <a:off x="0" y="0"/>
          <a:ext cx="0" cy="0"/>
          <a:chOff x="0" y="0"/>
          <a:chExt cx="0" cy="0"/>
        </a:xfrm>
      </p:grpSpPr>
      <p:sp>
        <p:nvSpPr>
          <p:cNvPr id="5" name="Ορθογώνιο 4">
            <a:extLst>
              <a:ext uri="{FF2B5EF4-FFF2-40B4-BE49-F238E27FC236}">
                <a16:creationId xmlns:a16="http://schemas.microsoft.com/office/drawing/2014/main" id="{D5A1625E-4F05-C354-283E-312E8BB12EB8}"/>
              </a:ext>
            </a:extLst>
          </p:cNvPr>
          <p:cNvSpPr/>
          <p:nvPr/>
        </p:nvSpPr>
        <p:spPr>
          <a:xfrm>
            <a:off x="0" y="252795"/>
            <a:ext cx="7097486" cy="99060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l-GR" sz="3600" dirty="0"/>
              <a:t>Παραγωγή προφορικού λόγου </a:t>
            </a:r>
          </a:p>
        </p:txBody>
      </p:sp>
      <p:sp>
        <p:nvSpPr>
          <p:cNvPr id="3" name="TextBox 2">
            <a:extLst>
              <a:ext uri="{FF2B5EF4-FFF2-40B4-BE49-F238E27FC236}">
                <a16:creationId xmlns:a16="http://schemas.microsoft.com/office/drawing/2014/main" id="{82AD4BAA-AA00-3DE9-2BFF-D1FD7D8228CD}"/>
              </a:ext>
            </a:extLst>
          </p:cNvPr>
          <p:cNvSpPr txBox="1"/>
          <p:nvPr/>
        </p:nvSpPr>
        <p:spPr>
          <a:xfrm rot="10800000" flipV="1">
            <a:off x="7894319" y="1609847"/>
            <a:ext cx="4001169" cy="4093428"/>
          </a:xfrm>
          <a:prstGeom prst="rect">
            <a:avLst/>
          </a:prstGeom>
          <a:noFill/>
          <a:ln w="38100">
            <a:solidFill>
              <a:schemeClr val="tx1"/>
            </a:solidFill>
          </a:ln>
        </p:spPr>
        <p:txBody>
          <a:bodyPr wrap="square">
            <a:spAutoFit/>
          </a:bodyPr>
          <a:lstStyle/>
          <a:p>
            <a:r>
              <a:rPr lang="el-GR" sz="2000" dirty="0"/>
              <a:t>πελάτης </a:t>
            </a:r>
            <a:r>
              <a:rPr lang="el-GR" sz="2000" u="none" strike="noStrike" dirty="0">
                <a:effectLst/>
              </a:rPr>
              <a:t>:</a:t>
            </a:r>
            <a:r>
              <a:rPr lang="el-GR" sz="2000" dirty="0"/>
              <a:t> </a:t>
            </a:r>
            <a:r>
              <a:rPr lang="el-GR" altLang="el-GR" sz="2000" dirty="0">
                <a:solidFill>
                  <a:srgbClr val="FF0000"/>
                </a:solidFill>
              </a:rPr>
              <a:t>Στείλτε</a:t>
            </a:r>
            <a:r>
              <a:rPr lang="el-GR" altLang="el-GR" sz="2000" dirty="0"/>
              <a:t> αυτό το δέμα στην Ιταλία!</a:t>
            </a:r>
            <a:br>
              <a:rPr lang="el-GR" sz="2000" dirty="0"/>
            </a:br>
            <a:r>
              <a:rPr lang="el-GR" sz="2000" dirty="0"/>
              <a:t>υ</a:t>
            </a:r>
            <a:r>
              <a:rPr lang="el-GR" sz="2000" u="none" strike="noStrike" dirty="0">
                <a:effectLst/>
              </a:rPr>
              <a:t>πάλληλος:</a:t>
            </a:r>
            <a:r>
              <a:rPr lang="el-GR" sz="2000" dirty="0"/>
              <a:t> </a:t>
            </a:r>
            <a:r>
              <a:rPr lang="el-GR" sz="2000" dirty="0">
                <a:solidFill>
                  <a:srgbClr val="FF0000"/>
                </a:solidFill>
              </a:rPr>
              <a:t>Γράψτε</a:t>
            </a:r>
            <a:r>
              <a:rPr lang="el-GR" sz="2000" dirty="0"/>
              <a:t> τη διεύθυνση εδώ!</a:t>
            </a:r>
            <a:br>
              <a:rPr lang="el-GR" sz="2000" dirty="0"/>
            </a:br>
            <a:r>
              <a:rPr lang="el-GR" sz="2000" dirty="0"/>
              <a:t>πελάτης </a:t>
            </a:r>
            <a:r>
              <a:rPr lang="el-GR" sz="2000" u="none" strike="noStrike" dirty="0">
                <a:effectLst/>
              </a:rPr>
              <a:t>:</a:t>
            </a:r>
            <a:r>
              <a:rPr lang="el-GR" sz="2000" dirty="0"/>
              <a:t> </a:t>
            </a:r>
            <a:r>
              <a:rPr lang="el-GR" altLang="el-GR" sz="2000" dirty="0">
                <a:solidFill>
                  <a:srgbClr val="FF0000"/>
                </a:solidFill>
              </a:rPr>
              <a:t>Ζυγίστε</a:t>
            </a:r>
            <a:r>
              <a:rPr lang="el-GR" altLang="el-GR" sz="2000" dirty="0"/>
              <a:t> το δέμα μου! </a:t>
            </a:r>
            <a:endParaRPr lang="el-GR" sz="2000" dirty="0"/>
          </a:p>
          <a:p>
            <a:r>
              <a:rPr lang="el-GR" sz="2000" dirty="0"/>
              <a:t>υπάλληλος : </a:t>
            </a:r>
            <a:r>
              <a:rPr lang="el-GR" sz="2000" dirty="0">
                <a:solidFill>
                  <a:srgbClr val="FF0000"/>
                </a:solidFill>
              </a:rPr>
              <a:t>Αγοράστε</a:t>
            </a:r>
            <a:r>
              <a:rPr lang="el-GR" sz="2000" dirty="0"/>
              <a:t>  γραμματόσημα!</a:t>
            </a:r>
          </a:p>
          <a:p>
            <a:r>
              <a:rPr lang="el-GR" sz="2000" dirty="0"/>
              <a:t>[….]</a:t>
            </a:r>
          </a:p>
          <a:p>
            <a:r>
              <a:rPr lang="el-GR" sz="2000" dirty="0"/>
              <a:t>υπάλληλος : </a:t>
            </a:r>
            <a:r>
              <a:rPr lang="el-GR" sz="2000" dirty="0">
                <a:solidFill>
                  <a:srgbClr val="FF0000"/>
                </a:solidFill>
              </a:rPr>
              <a:t>Πληρώστε</a:t>
            </a:r>
            <a:r>
              <a:rPr lang="el-GR" sz="2000" dirty="0"/>
              <a:t>!</a:t>
            </a:r>
            <a:r>
              <a:rPr lang="el-GR" altLang="el-GR" sz="2000" dirty="0"/>
              <a:t> </a:t>
            </a:r>
            <a:r>
              <a:rPr lang="el-GR" altLang="el-GR" sz="2000" dirty="0">
                <a:solidFill>
                  <a:srgbClr val="FF0000"/>
                </a:solidFill>
              </a:rPr>
              <a:t>Βάλτε</a:t>
            </a:r>
            <a:r>
              <a:rPr lang="el-GR" altLang="el-GR" sz="2000" dirty="0"/>
              <a:t> την κάρτα σας στο μηχάνημα.</a:t>
            </a:r>
          </a:p>
          <a:p>
            <a:r>
              <a:rPr lang="el-GR" sz="2000" dirty="0"/>
              <a:t>πελάτης: Πότε θα φτάσει;</a:t>
            </a:r>
            <a:br>
              <a:rPr lang="el-GR" sz="2000" dirty="0"/>
            </a:br>
            <a:r>
              <a:rPr lang="el-GR" sz="2000" dirty="0"/>
              <a:t>υ</a:t>
            </a:r>
            <a:r>
              <a:rPr lang="el-GR" sz="2000" u="none" strike="noStrike" dirty="0">
                <a:effectLst/>
              </a:rPr>
              <a:t>πάλληλος:</a:t>
            </a:r>
            <a:r>
              <a:rPr lang="el-GR" sz="2000" dirty="0"/>
              <a:t> </a:t>
            </a:r>
            <a:r>
              <a:rPr lang="el-GR" altLang="el-GR" sz="2000" dirty="0">
                <a:solidFill>
                  <a:srgbClr val="FF0000"/>
                </a:solidFill>
              </a:rPr>
              <a:t>Περιμένετε</a:t>
            </a:r>
            <a:r>
              <a:rPr lang="el-GR" altLang="el-GR" sz="2000" dirty="0"/>
              <a:t> περίπου πέντε μέρες!</a:t>
            </a:r>
          </a:p>
        </p:txBody>
      </p:sp>
      <p:sp>
        <p:nvSpPr>
          <p:cNvPr id="2" name="TextBox 1">
            <a:extLst>
              <a:ext uri="{FF2B5EF4-FFF2-40B4-BE49-F238E27FC236}">
                <a16:creationId xmlns:a16="http://schemas.microsoft.com/office/drawing/2014/main" id="{AD723ED3-624E-6095-14A2-D836CA9F519E}"/>
              </a:ext>
            </a:extLst>
          </p:cNvPr>
          <p:cNvSpPr txBox="1"/>
          <p:nvPr/>
        </p:nvSpPr>
        <p:spPr>
          <a:xfrm>
            <a:off x="131756" y="1370469"/>
            <a:ext cx="3626139" cy="5355312"/>
          </a:xfrm>
          <a:prstGeom prst="rect">
            <a:avLst/>
          </a:prstGeom>
          <a:noFill/>
          <a:ln w="38100">
            <a:solidFill>
              <a:schemeClr val="tx1"/>
            </a:solidFill>
          </a:ln>
        </p:spPr>
        <p:txBody>
          <a:bodyPr wrap="square">
            <a:spAutoFit/>
          </a:bodyPr>
          <a:lstStyle/>
          <a:p>
            <a:r>
              <a:rPr lang="el-GR" dirty="0">
                <a:latin typeface="Google Sans"/>
              </a:rPr>
              <a:t>πελάτης </a:t>
            </a:r>
            <a:r>
              <a:rPr lang="el-GR" u="none" strike="noStrike" dirty="0">
                <a:effectLst/>
                <a:latin typeface="Google Sans"/>
              </a:rPr>
              <a:t>:</a:t>
            </a:r>
            <a:r>
              <a:rPr lang="el-GR" dirty="0"/>
              <a:t> Γεια σας. </a:t>
            </a:r>
            <a:r>
              <a:rPr lang="el-GR" dirty="0">
                <a:solidFill>
                  <a:srgbClr val="FF0000"/>
                </a:solidFill>
              </a:rPr>
              <a:t>Θέλω </a:t>
            </a:r>
            <a:r>
              <a:rPr lang="el-GR" u="none" strike="noStrike" dirty="0">
                <a:solidFill>
                  <a:srgbClr val="FF0000"/>
                </a:solidFill>
                <a:effectLst/>
                <a:latin typeface="Google Sans"/>
              </a:rPr>
              <a:t>να στείλω</a:t>
            </a:r>
            <a:r>
              <a:rPr lang="el-GR" dirty="0">
                <a:solidFill>
                  <a:srgbClr val="FF0000"/>
                </a:solidFill>
              </a:rPr>
              <a:t> </a:t>
            </a:r>
            <a:r>
              <a:rPr lang="el-GR" dirty="0"/>
              <a:t>αυτό το δέμα στην Ιταλία.</a:t>
            </a:r>
            <a:br>
              <a:rPr lang="el-GR" dirty="0"/>
            </a:br>
            <a:r>
              <a:rPr lang="el-GR" dirty="0">
                <a:latin typeface="Google Sans"/>
              </a:rPr>
              <a:t>υ</a:t>
            </a:r>
            <a:r>
              <a:rPr lang="el-GR" u="none" strike="noStrike" dirty="0">
                <a:effectLst/>
                <a:latin typeface="Google Sans"/>
              </a:rPr>
              <a:t>πάλληλος:</a:t>
            </a:r>
            <a:r>
              <a:rPr lang="el-GR" dirty="0"/>
              <a:t> Καλημέρα σας. </a:t>
            </a:r>
            <a:r>
              <a:rPr lang="el-GR" dirty="0">
                <a:solidFill>
                  <a:srgbClr val="FF0000"/>
                </a:solidFill>
              </a:rPr>
              <a:t>Πρέπει πρώτα </a:t>
            </a:r>
            <a:r>
              <a:rPr lang="el-GR" u="none" strike="noStrike" dirty="0">
                <a:solidFill>
                  <a:srgbClr val="FF0000"/>
                </a:solidFill>
                <a:effectLst/>
                <a:latin typeface="Google Sans"/>
              </a:rPr>
              <a:t>να γράψετε</a:t>
            </a:r>
            <a:r>
              <a:rPr lang="el-GR" dirty="0">
                <a:solidFill>
                  <a:srgbClr val="FF0000"/>
                </a:solidFill>
              </a:rPr>
              <a:t> τη διεύθυνση εδώ.</a:t>
            </a:r>
            <a:br>
              <a:rPr lang="el-GR" dirty="0">
                <a:solidFill>
                  <a:srgbClr val="FF0000"/>
                </a:solidFill>
              </a:rPr>
            </a:br>
            <a:r>
              <a:rPr lang="el-GR" dirty="0">
                <a:latin typeface="Google Sans"/>
              </a:rPr>
              <a:t>πελάτης </a:t>
            </a:r>
            <a:r>
              <a:rPr lang="el-GR" u="none" strike="noStrike" dirty="0">
                <a:effectLst/>
                <a:latin typeface="Google Sans"/>
              </a:rPr>
              <a:t>:</a:t>
            </a:r>
            <a:r>
              <a:rPr lang="el-GR" dirty="0"/>
              <a:t> Ωραία. </a:t>
            </a:r>
            <a:r>
              <a:rPr lang="el-GR" dirty="0">
                <a:solidFill>
                  <a:srgbClr val="FF0000"/>
                </a:solidFill>
              </a:rPr>
              <a:t>Πρέπει </a:t>
            </a:r>
            <a:r>
              <a:rPr lang="el-GR" u="none" strike="noStrike" dirty="0">
                <a:solidFill>
                  <a:srgbClr val="FF0000"/>
                </a:solidFill>
                <a:effectLst/>
                <a:latin typeface="Google Sans"/>
              </a:rPr>
              <a:t>να αγοράσω</a:t>
            </a:r>
            <a:r>
              <a:rPr lang="el-GR" dirty="0">
                <a:solidFill>
                  <a:srgbClr val="FF0000"/>
                </a:solidFill>
              </a:rPr>
              <a:t> </a:t>
            </a:r>
            <a:r>
              <a:rPr lang="el-GR" dirty="0"/>
              <a:t>και γραμματόσημα;</a:t>
            </a:r>
            <a:br>
              <a:rPr lang="el-GR" dirty="0"/>
            </a:br>
            <a:r>
              <a:rPr lang="el-GR" dirty="0">
                <a:latin typeface="Google Sans"/>
              </a:rPr>
              <a:t>υ</a:t>
            </a:r>
            <a:r>
              <a:rPr lang="el-GR" u="none" strike="noStrike" dirty="0">
                <a:effectLst/>
                <a:latin typeface="Google Sans"/>
              </a:rPr>
              <a:t>πάλληλος:</a:t>
            </a:r>
            <a:r>
              <a:rPr lang="el-GR" dirty="0"/>
              <a:t> Ναι, αλλά </a:t>
            </a:r>
            <a:r>
              <a:rPr lang="el-GR" dirty="0">
                <a:solidFill>
                  <a:srgbClr val="FF0000"/>
                </a:solidFill>
              </a:rPr>
              <a:t>πρέπει πρώτα </a:t>
            </a:r>
            <a:r>
              <a:rPr lang="el-GR" u="none" strike="noStrike" dirty="0">
                <a:solidFill>
                  <a:srgbClr val="FF0000"/>
                </a:solidFill>
                <a:effectLst/>
                <a:latin typeface="Google Sans"/>
              </a:rPr>
              <a:t>να ζυγίσω</a:t>
            </a:r>
            <a:r>
              <a:rPr lang="el-GR" dirty="0">
                <a:solidFill>
                  <a:srgbClr val="FF0000"/>
                </a:solidFill>
              </a:rPr>
              <a:t> το δέμα για </a:t>
            </a:r>
            <a:r>
              <a:rPr lang="el-GR" u="none" strike="noStrike" dirty="0">
                <a:effectLst/>
                <a:latin typeface="Google Sans"/>
              </a:rPr>
              <a:t>να δω</a:t>
            </a:r>
            <a:r>
              <a:rPr lang="el-GR" dirty="0"/>
              <a:t> την τιμή.</a:t>
            </a:r>
            <a:br>
              <a:rPr lang="el-GR" dirty="0"/>
            </a:br>
            <a:r>
              <a:rPr lang="el-GR" dirty="0">
                <a:latin typeface="Google Sans"/>
              </a:rPr>
              <a:t>πελάτης </a:t>
            </a:r>
            <a:r>
              <a:rPr lang="el-GR" u="none" strike="noStrike" dirty="0">
                <a:effectLst/>
                <a:latin typeface="Google Sans"/>
              </a:rPr>
              <a:t>:</a:t>
            </a:r>
            <a:r>
              <a:rPr lang="el-GR" dirty="0"/>
              <a:t> </a:t>
            </a:r>
            <a:r>
              <a:rPr lang="el-GR" dirty="0">
                <a:solidFill>
                  <a:srgbClr val="FF0000"/>
                </a:solidFill>
              </a:rPr>
              <a:t>Μπορώ </a:t>
            </a:r>
            <a:r>
              <a:rPr lang="el-GR" u="none" strike="noStrike" dirty="0">
                <a:solidFill>
                  <a:srgbClr val="FF0000"/>
                </a:solidFill>
                <a:effectLst/>
                <a:latin typeface="Google Sans"/>
              </a:rPr>
              <a:t>να πληρώσω</a:t>
            </a:r>
            <a:r>
              <a:rPr lang="el-GR" dirty="0">
                <a:solidFill>
                  <a:srgbClr val="FF0000"/>
                </a:solidFill>
              </a:rPr>
              <a:t> με κάρτα</a:t>
            </a:r>
            <a:r>
              <a:rPr lang="el-GR" dirty="0"/>
              <a:t>;</a:t>
            </a:r>
            <a:br>
              <a:rPr lang="el-GR" dirty="0"/>
            </a:br>
            <a:r>
              <a:rPr lang="el-GR" dirty="0">
                <a:latin typeface="Google Sans"/>
              </a:rPr>
              <a:t>υ</a:t>
            </a:r>
            <a:r>
              <a:rPr lang="el-GR" u="none" strike="noStrike" dirty="0">
                <a:effectLst/>
                <a:latin typeface="Google Sans"/>
              </a:rPr>
              <a:t>πάλληλος:</a:t>
            </a:r>
            <a:r>
              <a:rPr lang="el-GR" dirty="0"/>
              <a:t> Φυσικά. </a:t>
            </a:r>
            <a:r>
              <a:rPr lang="el-GR" dirty="0">
                <a:solidFill>
                  <a:srgbClr val="FF0000"/>
                </a:solidFill>
              </a:rPr>
              <a:t>Παρακαλώ </a:t>
            </a:r>
            <a:r>
              <a:rPr lang="el-GR" u="none" strike="noStrike" dirty="0">
                <a:solidFill>
                  <a:srgbClr val="FF0000"/>
                </a:solidFill>
                <a:effectLst/>
                <a:latin typeface="Google Sans"/>
              </a:rPr>
              <a:t>να βάλετε</a:t>
            </a:r>
            <a:r>
              <a:rPr lang="el-GR" dirty="0">
                <a:solidFill>
                  <a:srgbClr val="FF0000"/>
                </a:solidFill>
              </a:rPr>
              <a:t> την κάρτα σας στο μηχάνημα</a:t>
            </a:r>
            <a:r>
              <a:rPr lang="el-GR" dirty="0"/>
              <a:t>.</a:t>
            </a:r>
            <a:br>
              <a:rPr lang="el-GR" dirty="0"/>
            </a:br>
            <a:r>
              <a:rPr lang="el-GR" dirty="0">
                <a:latin typeface="Google Sans"/>
              </a:rPr>
              <a:t>πελάτης </a:t>
            </a:r>
            <a:r>
              <a:rPr lang="el-GR" u="none" strike="noStrike" dirty="0">
                <a:effectLst/>
                <a:latin typeface="Google Sans"/>
              </a:rPr>
              <a:t>:</a:t>
            </a:r>
            <a:r>
              <a:rPr lang="el-GR" dirty="0"/>
              <a:t> Ευχαριστώ πολύ. Πότε θα φτάσει;</a:t>
            </a:r>
            <a:br>
              <a:rPr lang="el-GR" dirty="0"/>
            </a:br>
            <a:r>
              <a:rPr lang="el-GR" dirty="0">
                <a:latin typeface="Google Sans"/>
              </a:rPr>
              <a:t>υ</a:t>
            </a:r>
            <a:r>
              <a:rPr lang="el-GR" u="none" strike="noStrike" dirty="0">
                <a:effectLst/>
                <a:latin typeface="Google Sans"/>
              </a:rPr>
              <a:t>πάλληλος:</a:t>
            </a:r>
            <a:r>
              <a:rPr lang="el-GR" dirty="0"/>
              <a:t> </a:t>
            </a:r>
            <a:r>
              <a:rPr lang="el-GR" dirty="0">
                <a:solidFill>
                  <a:srgbClr val="FF0000"/>
                </a:solidFill>
              </a:rPr>
              <a:t>Θα χρειαστεί </a:t>
            </a:r>
            <a:r>
              <a:rPr lang="el-GR" u="none" strike="noStrike" dirty="0">
                <a:solidFill>
                  <a:srgbClr val="FF0000"/>
                </a:solidFill>
                <a:effectLst/>
                <a:latin typeface="Google Sans"/>
              </a:rPr>
              <a:t>να περιμένετε</a:t>
            </a:r>
            <a:r>
              <a:rPr lang="el-GR" dirty="0">
                <a:solidFill>
                  <a:srgbClr val="FF0000"/>
                </a:solidFill>
              </a:rPr>
              <a:t> </a:t>
            </a:r>
            <a:r>
              <a:rPr lang="el-GR" dirty="0"/>
              <a:t>περίπου πέντε μέρες.</a:t>
            </a:r>
          </a:p>
        </p:txBody>
      </p:sp>
      <p:sp>
        <p:nvSpPr>
          <p:cNvPr id="4" name="Βέλος: Δεξιό 3">
            <a:extLst>
              <a:ext uri="{FF2B5EF4-FFF2-40B4-BE49-F238E27FC236}">
                <a16:creationId xmlns:a16="http://schemas.microsoft.com/office/drawing/2014/main" id="{8ABE1775-32C5-5703-6162-130B14C64717}"/>
              </a:ext>
            </a:extLst>
          </p:cNvPr>
          <p:cNvSpPr/>
          <p:nvPr/>
        </p:nvSpPr>
        <p:spPr>
          <a:xfrm>
            <a:off x="4505307" y="2365692"/>
            <a:ext cx="2641600" cy="888365"/>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a:p>
        </p:txBody>
      </p:sp>
      <p:pic>
        <p:nvPicPr>
          <p:cNvPr id="2050" name="Picture 2" descr="ευγενικός Στοκ Εικονογραφήσεις, Vectors, &amp; Clipart – (4,151 ...">
            <a:extLst>
              <a:ext uri="{FF2B5EF4-FFF2-40B4-BE49-F238E27FC236}">
                <a16:creationId xmlns:a16="http://schemas.microsoft.com/office/drawing/2014/main" id="{2D1678E8-7ACD-88EC-57F2-8F3C9500C1F3}"/>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64509" t="14518" r="12024" b="27201"/>
          <a:stretch>
            <a:fillRect/>
          </a:stretch>
        </p:blipFill>
        <p:spPr bwMode="auto">
          <a:xfrm>
            <a:off x="4317506" y="4048125"/>
            <a:ext cx="1259523" cy="2220984"/>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pic>
        <p:nvPicPr>
          <p:cNvPr id="6" name="Picture 2" descr="ευγενικός Στοκ Εικονογραφήσεις, Vectors, &amp; Clipart – (4,151 ...">
            <a:extLst>
              <a:ext uri="{FF2B5EF4-FFF2-40B4-BE49-F238E27FC236}">
                <a16:creationId xmlns:a16="http://schemas.microsoft.com/office/drawing/2014/main" id="{648B0F9D-18EF-F684-5566-545136FA0326}"/>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0010" t="13600" r="58866" b="26835"/>
          <a:stretch>
            <a:fillRect/>
          </a:stretch>
        </p:blipFill>
        <p:spPr bwMode="auto">
          <a:xfrm>
            <a:off x="5977971" y="4048125"/>
            <a:ext cx="1515406" cy="2220984"/>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178881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0C2184-C38A-8FC3-A7C2-5CB59A3FE15B}"/>
            </a:ext>
          </a:extLst>
        </p:cNvPr>
        <p:cNvGrpSpPr/>
        <p:nvPr/>
      </p:nvGrpSpPr>
      <p:grpSpPr>
        <a:xfrm>
          <a:off x="0" y="0"/>
          <a:ext cx="0" cy="0"/>
          <a:chOff x="0" y="0"/>
          <a:chExt cx="0" cy="0"/>
        </a:xfrm>
      </p:grpSpPr>
      <p:sp>
        <p:nvSpPr>
          <p:cNvPr id="5" name="Ορθογώνιο 4">
            <a:extLst>
              <a:ext uri="{FF2B5EF4-FFF2-40B4-BE49-F238E27FC236}">
                <a16:creationId xmlns:a16="http://schemas.microsoft.com/office/drawing/2014/main" id="{79726304-5721-BC8D-551C-3D879199C784}"/>
              </a:ext>
            </a:extLst>
          </p:cNvPr>
          <p:cNvSpPr/>
          <p:nvPr/>
        </p:nvSpPr>
        <p:spPr>
          <a:xfrm>
            <a:off x="0" y="406207"/>
            <a:ext cx="7097486" cy="99060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l-GR" sz="3600" dirty="0"/>
              <a:t>Παραγωγή  γραπτού λόγου </a:t>
            </a:r>
          </a:p>
        </p:txBody>
      </p:sp>
      <p:sp>
        <p:nvSpPr>
          <p:cNvPr id="8" name="Ορθογώνιο 7">
            <a:extLst>
              <a:ext uri="{FF2B5EF4-FFF2-40B4-BE49-F238E27FC236}">
                <a16:creationId xmlns:a16="http://schemas.microsoft.com/office/drawing/2014/main" id="{C09C0741-53F8-D784-844B-C943E4BE19C4}"/>
              </a:ext>
            </a:extLst>
          </p:cNvPr>
          <p:cNvSpPr/>
          <p:nvPr/>
        </p:nvSpPr>
        <p:spPr>
          <a:xfrm>
            <a:off x="163541" y="5855617"/>
            <a:ext cx="3287230" cy="66403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l-GR" sz="3600" dirty="0"/>
              <a:t>Συμπληρώστε!</a:t>
            </a:r>
          </a:p>
        </p:txBody>
      </p:sp>
      <p:pic>
        <p:nvPicPr>
          <p:cNvPr id="3074" name="Picture 2" descr="Ανέκδοτο: Η δασκάλα λέει «γράψτε διάλογο»">
            <a:extLst>
              <a:ext uri="{FF2B5EF4-FFF2-40B4-BE49-F238E27FC236}">
                <a16:creationId xmlns:a16="http://schemas.microsoft.com/office/drawing/2014/main" id="{0927BF57-19FE-4A1F-CACC-2006B922D9B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8536" y="2558143"/>
            <a:ext cx="2005693" cy="2862943"/>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7" name="Rectangle 4">
            <a:extLst>
              <a:ext uri="{FF2B5EF4-FFF2-40B4-BE49-F238E27FC236}">
                <a16:creationId xmlns:a16="http://schemas.microsoft.com/office/drawing/2014/main" id="{767F14CC-EC1F-A0DF-FF4E-145CE9C97B01}"/>
              </a:ext>
            </a:extLst>
          </p:cNvPr>
          <p:cNvSpPr>
            <a:spLocks noChangeArrowheads="1"/>
          </p:cNvSpPr>
          <p:nvPr/>
        </p:nvSpPr>
        <p:spPr bwMode="auto">
          <a:xfrm rot="10800000" flipV="1">
            <a:off x="3139786" y="1787140"/>
            <a:ext cx="8351173" cy="3857337"/>
          </a:xfrm>
          <a:prstGeom prst="rect">
            <a:avLst/>
          </a:prstGeom>
          <a:noFill/>
          <a:ln w="571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203136" rIns="0" bIns="203136"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l-GR" altLang="el-GR" sz="1600" b="1" i="0" u="none" strike="noStrike" cap="none" normalizeH="0" baseline="0" dirty="0">
                <a:ln>
                  <a:noFill/>
                </a:ln>
                <a:solidFill>
                  <a:schemeClr val="tx1"/>
                </a:solidFill>
                <a:effectLst/>
                <a:latin typeface="Google Sans"/>
              </a:rPr>
              <a:t>Στο Δημαρχείο</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l-GR" altLang="el-GR" sz="1600" b="0" i="0" u="none" strike="noStrike" cap="none" normalizeH="0" baseline="0" dirty="0">
              <a:ln>
                <a:noFill/>
              </a:ln>
              <a:solidFill>
                <a:schemeClr val="tx1"/>
              </a:solidFill>
              <a:effectLst/>
              <a:latin typeface="Google Sans"/>
            </a:endParaRPr>
          </a:p>
          <a:p>
            <a:pPr marL="0" marR="0" lvl="0" indent="0" defTabSz="914400" rtl="0" eaLnBrk="0" fontAlgn="base" latinLnBrk="0" hangingPunct="0">
              <a:lnSpc>
                <a:spcPct val="100000"/>
              </a:lnSpc>
              <a:spcBef>
                <a:spcPct val="0"/>
              </a:spcBef>
              <a:spcAft>
                <a:spcPct val="0"/>
              </a:spcAft>
              <a:buClrTx/>
              <a:buSzTx/>
              <a:buFontTx/>
              <a:buNone/>
              <a:tabLst/>
            </a:pPr>
            <a:r>
              <a:rPr kumimoji="0" lang="el-GR" altLang="el-GR" sz="1600" i="0" u="none" strike="noStrike" cap="none" normalizeH="0" baseline="0" dirty="0">
                <a:ln>
                  <a:noFill/>
                </a:ln>
                <a:solidFill>
                  <a:schemeClr val="tx1"/>
                </a:solidFill>
                <a:effectLst/>
                <a:latin typeface="Aptos" panose="020B0004020202020204" pitchFamily="34" charset="0"/>
              </a:rPr>
              <a:t>	</a:t>
            </a:r>
            <a:r>
              <a:rPr lang="el-GR" altLang="el-GR" sz="1600" dirty="0">
                <a:latin typeface="Aptos" panose="020B0004020202020204" pitchFamily="34" charset="0"/>
              </a:rPr>
              <a:t>π</a:t>
            </a:r>
            <a:r>
              <a:rPr kumimoji="0" lang="el-GR" altLang="el-GR" sz="1600" i="0" u="none" strike="noStrike" cap="none" normalizeH="0" baseline="0" dirty="0">
                <a:ln>
                  <a:noFill/>
                </a:ln>
                <a:solidFill>
                  <a:schemeClr val="tx1"/>
                </a:solidFill>
                <a:effectLst/>
                <a:latin typeface="Aptos" panose="020B0004020202020204" pitchFamily="34" charset="0"/>
              </a:rPr>
              <a:t>ολίτης: Καλημέρα. Θέλω να __________μια βεβαίωση κατοικίας.</a:t>
            </a:r>
            <a:br>
              <a:rPr kumimoji="0" lang="el-GR" altLang="el-GR" sz="1600" i="0" u="none" strike="noStrike" cap="none" normalizeH="0" baseline="0" dirty="0">
                <a:ln>
                  <a:noFill/>
                </a:ln>
                <a:solidFill>
                  <a:schemeClr val="tx1"/>
                </a:solidFill>
                <a:effectLst/>
                <a:latin typeface="Aptos" panose="020B0004020202020204" pitchFamily="34" charset="0"/>
              </a:rPr>
            </a:br>
            <a:r>
              <a:rPr kumimoji="0" lang="el-GR" altLang="el-GR" sz="1600" i="0" u="none" strike="noStrike" cap="none" normalizeH="0" baseline="0" dirty="0">
                <a:ln>
                  <a:noFill/>
                </a:ln>
                <a:solidFill>
                  <a:schemeClr val="tx1"/>
                </a:solidFill>
                <a:effectLst/>
                <a:latin typeface="Aptos" panose="020B0004020202020204" pitchFamily="34" charset="0"/>
              </a:rPr>
              <a:t>	</a:t>
            </a:r>
            <a:r>
              <a:rPr lang="el-GR" altLang="el-GR" sz="1600" dirty="0">
                <a:latin typeface="Aptos" panose="020B0004020202020204" pitchFamily="34" charset="0"/>
              </a:rPr>
              <a:t>υ</a:t>
            </a:r>
            <a:r>
              <a:rPr kumimoji="0" lang="el-GR" altLang="el-GR" sz="1600" i="0" u="none" strike="noStrike" cap="none" normalizeH="0" baseline="0" dirty="0">
                <a:ln>
                  <a:noFill/>
                </a:ln>
                <a:solidFill>
                  <a:schemeClr val="tx1"/>
                </a:solidFill>
                <a:effectLst/>
                <a:latin typeface="Aptos" panose="020B0004020202020204" pitchFamily="34" charset="0"/>
              </a:rPr>
              <a:t>πάλληλος: Καλημέρα σας. Για να τη βγάλω, χρειάζομαι την _________σας.</a:t>
            </a:r>
            <a:br>
              <a:rPr kumimoji="0" lang="el-GR" altLang="el-GR" sz="1600" i="0" u="none" strike="noStrike" cap="none" normalizeH="0" baseline="0" dirty="0">
                <a:ln>
                  <a:noFill/>
                </a:ln>
                <a:solidFill>
                  <a:schemeClr val="tx1"/>
                </a:solidFill>
                <a:effectLst/>
                <a:latin typeface="Aptos" panose="020B0004020202020204" pitchFamily="34" charset="0"/>
              </a:rPr>
            </a:br>
            <a:r>
              <a:rPr kumimoji="0" lang="el-GR" altLang="el-GR" sz="1600" i="0" u="none" strike="noStrike" cap="none" normalizeH="0" baseline="0" dirty="0">
                <a:ln>
                  <a:noFill/>
                </a:ln>
                <a:solidFill>
                  <a:schemeClr val="tx1"/>
                </a:solidFill>
                <a:effectLst/>
                <a:latin typeface="Aptos" panose="020B0004020202020204" pitchFamily="34" charset="0"/>
              </a:rPr>
              <a:t>	</a:t>
            </a:r>
            <a:r>
              <a:rPr lang="el-GR" altLang="el-GR" sz="1600" dirty="0">
                <a:latin typeface="Aptos" panose="020B0004020202020204" pitchFamily="34" charset="0"/>
              </a:rPr>
              <a:t>π</a:t>
            </a:r>
            <a:r>
              <a:rPr kumimoji="0" lang="el-GR" altLang="el-GR" sz="1600" i="0" u="none" strike="noStrike" cap="none" normalizeH="0" baseline="0" dirty="0">
                <a:ln>
                  <a:noFill/>
                </a:ln>
                <a:solidFill>
                  <a:schemeClr val="tx1"/>
                </a:solidFill>
                <a:effectLst/>
                <a:latin typeface="Aptos" panose="020B0004020202020204" pitchFamily="34" charset="0"/>
              </a:rPr>
              <a:t>ολίτης: Ορίστε η ταυτότητά μου. Πρέπει να υπογράψω κάποιο χαρτί;</a:t>
            </a:r>
            <a:br>
              <a:rPr kumimoji="0" lang="el-GR" altLang="el-GR" sz="1600" i="0" u="none" strike="noStrike" cap="none" normalizeH="0" baseline="0" dirty="0">
                <a:ln>
                  <a:noFill/>
                </a:ln>
                <a:solidFill>
                  <a:schemeClr val="tx1"/>
                </a:solidFill>
                <a:effectLst/>
                <a:latin typeface="Aptos" panose="020B0004020202020204" pitchFamily="34" charset="0"/>
              </a:rPr>
            </a:br>
            <a:r>
              <a:rPr kumimoji="0" lang="el-GR" altLang="el-GR" sz="1600" i="0" u="none" strike="noStrike" cap="none" normalizeH="0" baseline="0" dirty="0">
                <a:ln>
                  <a:noFill/>
                </a:ln>
                <a:solidFill>
                  <a:schemeClr val="tx1"/>
                </a:solidFill>
                <a:effectLst/>
                <a:latin typeface="Aptos" panose="020B0004020202020204" pitchFamily="34" charset="0"/>
              </a:rPr>
              <a:t>	</a:t>
            </a:r>
            <a:r>
              <a:rPr lang="el-GR" altLang="el-GR" sz="1600" dirty="0">
                <a:latin typeface="Aptos" panose="020B0004020202020204" pitchFamily="34" charset="0"/>
              </a:rPr>
              <a:t>υ</a:t>
            </a:r>
            <a:r>
              <a:rPr kumimoji="0" lang="el-GR" altLang="el-GR" sz="1600" i="0" u="none" strike="noStrike" cap="none" normalizeH="0" baseline="0" dirty="0">
                <a:ln>
                  <a:noFill/>
                </a:ln>
                <a:solidFill>
                  <a:schemeClr val="tx1"/>
                </a:solidFill>
                <a:effectLst/>
                <a:latin typeface="Aptos" panose="020B0004020202020204" pitchFamily="34" charset="0"/>
              </a:rPr>
              <a:t>πάλληλος: Ναι, πρέπει να συμπληρώσετε τα στοιχεία σας σε αυτή την αίτηση.</a:t>
            </a:r>
            <a:br>
              <a:rPr kumimoji="0" lang="el-GR" altLang="el-GR" sz="1600" i="0" u="none" strike="noStrike" cap="none" normalizeH="0" baseline="0" dirty="0">
                <a:ln>
                  <a:noFill/>
                </a:ln>
                <a:solidFill>
                  <a:schemeClr val="tx1"/>
                </a:solidFill>
                <a:effectLst/>
                <a:latin typeface="Aptos" panose="020B0004020202020204" pitchFamily="34" charset="0"/>
              </a:rPr>
            </a:br>
            <a:r>
              <a:rPr kumimoji="0" lang="el-GR" altLang="el-GR" sz="1600" i="0" u="none" strike="noStrike" cap="none" normalizeH="0" baseline="0" dirty="0">
                <a:ln>
                  <a:noFill/>
                </a:ln>
                <a:solidFill>
                  <a:schemeClr val="tx1"/>
                </a:solidFill>
                <a:effectLst/>
                <a:latin typeface="Aptos" panose="020B0004020202020204" pitchFamily="34" charset="0"/>
              </a:rPr>
              <a:t>	</a:t>
            </a:r>
            <a:r>
              <a:rPr lang="el-GR" altLang="el-GR" sz="1600" dirty="0">
                <a:latin typeface="Aptos" panose="020B0004020202020204" pitchFamily="34" charset="0"/>
              </a:rPr>
              <a:t>π</a:t>
            </a:r>
            <a:r>
              <a:rPr kumimoji="0" lang="el-GR" altLang="el-GR" sz="1600" i="0" u="none" strike="noStrike" cap="none" normalizeH="0" baseline="0" dirty="0">
                <a:ln>
                  <a:noFill/>
                </a:ln>
                <a:solidFill>
                  <a:schemeClr val="tx1"/>
                </a:solidFill>
                <a:effectLst/>
                <a:latin typeface="Aptos" panose="020B0004020202020204" pitchFamily="34" charset="0"/>
              </a:rPr>
              <a:t>ολίτης: Μπορείτε να μου δώσετε ένα__________, παρακαλώ;</a:t>
            </a:r>
            <a:br>
              <a:rPr kumimoji="0" lang="el-GR" altLang="el-GR" sz="1600" i="0" u="none" strike="noStrike" cap="none" normalizeH="0" baseline="0" dirty="0">
                <a:ln>
                  <a:noFill/>
                </a:ln>
                <a:solidFill>
                  <a:schemeClr val="tx1"/>
                </a:solidFill>
                <a:effectLst/>
                <a:latin typeface="Aptos" panose="020B0004020202020204" pitchFamily="34" charset="0"/>
              </a:rPr>
            </a:br>
            <a:r>
              <a:rPr kumimoji="0" lang="el-GR" altLang="el-GR" sz="1600" i="0" u="none" strike="noStrike" cap="none" normalizeH="0" baseline="0" dirty="0">
                <a:ln>
                  <a:noFill/>
                </a:ln>
                <a:solidFill>
                  <a:schemeClr val="tx1"/>
                </a:solidFill>
                <a:effectLst/>
                <a:latin typeface="Aptos" panose="020B0004020202020204" pitchFamily="34" charset="0"/>
              </a:rPr>
              <a:t>	</a:t>
            </a:r>
            <a:r>
              <a:rPr lang="el-GR" altLang="el-GR" sz="1600" dirty="0">
                <a:latin typeface="Aptos" panose="020B0004020202020204" pitchFamily="34" charset="0"/>
              </a:rPr>
              <a:t>υ</a:t>
            </a:r>
            <a:r>
              <a:rPr kumimoji="0" lang="el-GR" altLang="el-GR" sz="1600" i="0" u="none" strike="noStrike" cap="none" normalizeH="0" baseline="0" dirty="0">
                <a:ln>
                  <a:noFill/>
                </a:ln>
                <a:solidFill>
                  <a:schemeClr val="tx1"/>
                </a:solidFill>
                <a:effectLst/>
                <a:latin typeface="Aptos" panose="020B0004020202020204" pitchFamily="34" charset="0"/>
              </a:rPr>
              <a:t>πάλληλος: Βεβαίως. Επίσης, πρέπει να μου δείξετε έναν λογαριασμό ____________ή 	ρεύματος.</a:t>
            </a:r>
            <a:br>
              <a:rPr kumimoji="0" lang="el-GR" altLang="el-GR" sz="1600" i="0" u="none" strike="noStrike" cap="none" normalizeH="0" baseline="0" dirty="0">
                <a:ln>
                  <a:noFill/>
                </a:ln>
                <a:solidFill>
                  <a:schemeClr val="tx1"/>
                </a:solidFill>
                <a:effectLst/>
                <a:latin typeface="Aptos" panose="020B0004020202020204" pitchFamily="34" charset="0"/>
              </a:rPr>
            </a:br>
            <a:r>
              <a:rPr kumimoji="0" lang="el-GR" altLang="el-GR" sz="1600" i="0" u="none" strike="noStrike" cap="none" normalizeH="0" baseline="0" dirty="0">
                <a:ln>
                  <a:noFill/>
                </a:ln>
                <a:solidFill>
                  <a:schemeClr val="tx1"/>
                </a:solidFill>
                <a:effectLst/>
                <a:latin typeface="Aptos" panose="020B0004020202020204" pitchFamily="34" charset="0"/>
              </a:rPr>
              <a:t>	</a:t>
            </a:r>
            <a:r>
              <a:rPr lang="el-GR" altLang="el-GR" sz="1600" dirty="0">
                <a:latin typeface="Aptos" panose="020B0004020202020204" pitchFamily="34" charset="0"/>
              </a:rPr>
              <a:t>π</a:t>
            </a:r>
            <a:r>
              <a:rPr kumimoji="0" lang="el-GR" altLang="el-GR" sz="1600" i="0" u="none" strike="noStrike" cap="none" normalizeH="0" baseline="0" dirty="0">
                <a:ln>
                  <a:noFill/>
                </a:ln>
                <a:solidFill>
                  <a:schemeClr val="tx1"/>
                </a:solidFill>
                <a:effectLst/>
                <a:latin typeface="Aptos" panose="020B0004020202020204" pitchFamily="34" charset="0"/>
              </a:rPr>
              <a:t>ολίτης: Τον έχω στο κινητό μου. Μπορώ να σας τον στείλω με email;</a:t>
            </a:r>
            <a:br>
              <a:rPr kumimoji="0" lang="el-GR" altLang="el-GR" sz="1600" i="0" u="none" strike="noStrike" cap="none" normalizeH="0" baseline="0" dirty="0">
                <a:ln>
                  <a:noFill/>
                </a:ln>
                <a:solidFill>
                  <a:schemeClr val="tx1"/>
                </a:solidFill>
                <a:effectLst/>
                <a:latin typeface="Aptos" panose="020B0004020202020204" pitchFamily="34" charset="0"/>
              </a:rPr>
            </a:br>
            <a:r>
              <a:rPr kumimoji="0" lang="el-GR" altLang="el-GR" sz="1600" i="0" u="none" strike="noStrike" cap="none" normalizeH="0" baseline="0" dirty="0">
                <a:ln>
                  <a:noFill/>
                </a:ln>
                <a:solidFill>
                  <a:schemeClr val="tx1"/>
                </a:solidFill>
                <a:effectLst/>
                <a:latin typeface="Aptos" panose="020B0004020202020204" pitchFamily="34" charset="0"/>
              </a:rPr>
              <a:t>	</a:t>
            </a:r>
            <a:r>
              <a:rPr lang="el-GR" altLang="el-GR" sz="1600" dirty="0">
                <a:latin typeface="Aptos" panose="020B0004020202020204" pitchFamily="34" charset="0"/>
              </a:rPr>
              <a:t>υ</a:t>
            </a:r>
            <a:r>
              <a:rPr kumimoji="0" lang="el-GR" altLang="el-GR" sz="1600" i="0" u="none" strike="noStrike" cap="none" normalizeH="0" baseline="0" dirty="0">
                <a:ln>
                  <a:noFill/>
                </a:ln>
                <a:solidFill>
                  <a:schemeClr val="tx1"/>
                </a:solidFill>
                <a:effectLst/>
                <a:latin typeface="Aptos" panose="020B0004020202020204" pitchFamily="34" charset="0"/>
              </a:rPr>
              <a:t>πάλληλος: Ναι, μπορείτε να τον στείλετε τώρα για να τον εκτυπώσω.</a:t>
            </a:r>
            <a:br>
              <a:rPr kumimoji="0" lang="el-GR" altLang="el-GR" sz="1600" i="0" u="none" strike="noStrike" cap="none" normalizeH="0" baseline="0" dirty="0">
                <a:ln>
                  <a:noFill/>
                </a:ln>
                <a:solidFill>
                  <a:schemeClr val="tx1"/>
                </a:solidFill>
                <a:effectLst/>
                <a:latin typeface="Aptos" panose="020B0004020202020204" pitchFamily="34" charset="0"/>
              </a:rPr>
            </a:br>
            <a:r>
              <a:rPr kumimoji="0" lang="el-GR" altLang="el-GR" sz="1600" i="0" u="none" strike="noStrike" cap="none" normalizeH="0" baseline="0" dirty="0">
                <a:ln>
                  <a:noFill/>
                </a:ln>
                <a:solidFill>
                  <a:schemeClr val="tx1"/>
                </a:solidFill>
                <a:effectLst/>
                <a:latin typeface="Aptos" panose="020B0004020202020204" pitchFamily="34" charset="0"/>
              </a:rPr>
              <a:t>	</a:t>
            </a:r>
            <a:r>
              <a:rPr lang="el-GR" altLang="el-GR" sz="1600" dirty="0">
                <a:latin typeface="Aptos" panose="020B0004020202020204" pitchFamily="34" charset="0"/>
              </a:rPr>
              <a:t>π</a:t>
            </a:r>
            <a:r>
              <a:rPr kumimoji="0" lang="el-GR" altLang="el-GR" sz="1600" i="0" u="none" strike="noStrike" cap="none" normalizeH="0" baseline="0" dirty="0">
                <a:ln>
                  <a:noFill/>
                </a:ln>
                <a:solidFill>
                  <a:schemeClr val="tx1"/>
                </a:solidFill>
                <a:effectLst/>
                <a:latin typeface="Aptos" panose="020B0004020202020204" pitchFamily="34" charset="0"/>
              </a:rPr>
              <a:t>ολίτης: Τέλεια. Χρειάζεται να ______________κάτι;</a:t>
            </a:r>
            <a:br>
              <a:rPr kumimoji="0" lang="el-GR" altLang="el-GR" sz="1600" i="0" u="none" strike="noStrike" cap="none" normalizeH="0" baseline="0" dirty="0">
                <a:ln>
                  <a:noFill/>
                </a:ln>
                <a:solidFill>
                  <a:schemeClr val="tx1"/>
                </a:solidFill>
                <a:effectLst/>
                <a:latin typeface="Aptos" panose="020B0004020202020204" pitchFamily="34" charset="0"/>
              </a:rPr>
            </a:br>
            <a:r>
              <a:rPr kumimoji="0" lang="el-GR" altLang="el-GR" sz="1600" i="0" u="none" strike="noStrike" cap="none" normalizeH="0" baseline="0" dirty="0">
                <a:ln>
                  <a:noFill/>
                </a:ln>
                <a:solidFill>
                  <a:schemeClr val="tx1"/>
                </a:solidFill>
                <a:effectLst/>
                <a:latin typeface="Aptos" panose="020B0004020202020204" pitchFamily="34" charset="0"/>
              </a:rPr>
              <a:t>	</a:t>
            </a:r>
            <a:r>
              <a:rPr lang="el-GR" altLang="el-GR" sz="1600" dirty="0">
                <a:latin typeface="Aptos" panose="020B0004020202020204" pitchFamily="34" charset="0"/>
              </a:rPr>
              <a:t>υ</a:t>
            </a:r>
            <a:r>
              <a:rPr kumimoji="0" lang="el-GR" altLang="el-GR" sz="1600" i="0" u="none" strike="noStrike" cap="none" normalizeH="0" baseline="0" dirty="0">
                <a:ln>
                  <a:noFill/>
                </a:ln>
                <a:solidFill>
                  <a:schemeClr val="tx1"/>
                </a:solidFill>
                <a:effectLst/>
                <a:latin typeface="Aptos" panose="020B0004020202020204" pitchFamily="34" charset="0"/>
              </a:rPr>
              <a:t>πάλληλος: Όχι, η βεβαίωση είναι δωρεάν. Παρακαλώ να περιμένετε δύο λεπτά στην 	_______________.</a:t>
            </a:r>
          </a:p>
        </p:txBody>
      </p:sp>
      <p:sp>
        <p:nvSpPr>
          <p:cNvPr id="10" name="Rectangle 5">
            <a:extLst>
              <a:ext uri="{FF2B5EF4-FFF2-40B4-BE49-F238E27FC236}">
                <a16:creationId xmlns:a16="http://schemas.microsoft.com/office/drawing/2014/main" id="{66ECBD0D-9D6C-779C-1CAA-3AC7232752A8}"/>
              </a:ext>
            </a:extLst>
          </p:cNvPr>
          <p:cNvSpPr>
            <a:spLocks noChangeArrowheads="1"/>
          </p:cNvSpPr>
          <p:nvPr/>
        </p:nvSpPr>
        <p:spPr bwMode="auto">
          <a:xfrm>
            <a:off x="0" y="0"/>
            <a:ext cx="12192000" cy="15875"/>
          </a:xfrm>
          <a:prstGeom prst="rect">
            <a:avLst/>
          </a:prstGeom>
          <a:solidFill>
            <a:srgbClr val="000000"/>
          </a:solidFill>
          <a:ln w="9525">
            <a:solidFill>
              <a:schemeClr val="tx1"/>
            </a:solidFill>
            <a:prstDash val="solid"/>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Tree>
    <p:extLst>
      <p:ext uri="{BB962C8B-B14F-4D97-AF65-F5344CB8AC3E}">
        <p14:creationId xmlns:p14="http://schemas.microsoft.com/office/powerpoint/2010/main" val="17544605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E37C73-266D-4224-1A88-AA14E24864F7}"/>
            </a:ext>
          </a:extLst>
        </p:cNvPr>
        <p:cNvGrpSpPr/>
        <p:nvPr/>
      </p:nvGrpSpPr>
      <p:grpSpPr>
        <a:xfrm>
          <a:off x="0" y="0"/>
          <a:ext cx="0" cy="0"/>
          <a:chOff x="0" y="0"/>
          <a:chExt cx="0" cy="0"/>
        </a:xfrm>
      </p:grpSpPr>
      <p:sp>
        <p:nvSpPr>
          <p:cNvPr id="5" name="Ορθογώνιο 4">
            <a:extLst>
              <a:ext uri="{FF2B5EF4-FFF2-40B4-BE49-F238E27FC236}">
                <a16:creationId xmlns:a16="http://schemas.microsoft.com/office/drawing/2014/main" id="{CCC48DEE-A281-C20A-B974-9444BA1BC202}"/>
              </a:ext>
            </a:extLst>
          </p:cNvPr>
          <p:cNvSpPr/>
          <p:nvPr/>
        </p:nvSpPr>
        <p:spPr>
          <a:xfrm>
            <a:off x="0" y="406207"/>
            <a:ext cx="7097486" cy="99060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l-GR" sz="3600" dirty="0"/>
              <a:t>Παραγωγή  γραπτού λόγου </a:t>
            </a:r>
          </a:p>
        </p:txBody>
      </p:sp>
      <p:sp>
        <p:nvSpPr>
          <p:cNvPr id="8" name="Ορθογώνιο 7">
            <a:extLst>
              <a:ext uri="{FF2B5EF4-FFF2-40B4-BE49-F238E27FC236}">
                <a16:creationId xmlns:a16="http://schemas.microsoft.com/office/drawing/2014/main" id="{E11F4A84-7BC3-248B-AC19-FDC3DF6C94B0}"/>
              </a:ext>
            </a:extLst>
          </p:cNvPr>
          <p:cNvSpPr/>
          <p:nvPr/>
        </p:nvSpPr>
        <p:spPr>
          <a:xfrm>
            <a:off x="163541" y="5855617"/>
            <a:ext cx="3287230" cy="66403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l-GR" sz="3600" dirty="0"/>
              <a:t>Συμπληρώστε!</a:t>
            </a:r>
          </a:p>
        </p:txBody>
      </p:sp>
      <p:pic>
        <p:nvPicPr>
          <p:cNvPr id="3074" name="Picture 2" descr="Ανέκδοτο: Η δασκάλα λέει «γράψτε διάλογο»">
            <a:extLst>
              <a:ext uri="{FF2B5EF4-FFF2-40B4-BE49-F238E27FC236}">
                <a16:creationId xmlns:a16="http://schemas.microsoft.com/office/drawing/2014/main" id="{D6EDFC28-619E-DD4C-BF11-74A339B5BA6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8536" y="2558143"/>
            <a:ext cx="2005693" cy="2862943"/>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7" name="Rectangle 4">
            <a:extLst>
              <a:ext uri="{FF2B5EF4-FFF2-40B4-BE49-F238E27FC236}">
                <a16:creationId xmlns:a16="http://schemas.microsoft.com/office/drawing/2014/main" id="{A2EAF172-B1FE-C295-BADD-862BD9F0B921}"/>
              </a:ext>
            </a:extLst>
          </p:cNvPr>
          <p:cNvSpPr>
            <a:spLocks noChangeArrowheads="1"/>
          </p:cNvSpPr>
          <p:nvPr/>
        </p:nvSpPr>
        <p:spPr bwMode="auto">
          <a:xfrm rot="10800000" flipV="1">
            <a:off x="3139786" y="1787140"/>
            <a:ext cx="8351173" cy="3857337"/>
          </a:xfrm>
          <a:prstGeom prst="rect">
            <a:avLst/>
          </a:prstGeom>
          <a:noFill/>
          <a:ln w="571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203136" rIns="0" bIns="203136"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l-GR" altLang="el-GR" sz="1600" b="1" i="0" u="none" strike="noStrike" cap="none" normalizeH="0" baseline="0" dirty="0">
                <a:ln>
                  <a:noFill/>
                </a:ln>
                <a:solidFill>
                  <a:schemeClr val="tx1"/>
                </a:solidFill>
                <a:effectLst/>
                <a:latin typeface="Google Sans"/>
              </a:rPr>
              <a:t>Στο Δημαρχείο</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l-GR" altLang="el-GR" sz="1600" b="0" i="0" u="none" strike="noStrike" cap="none" normalizeH="0" baseline="0" dirty="0">
              <a:ln>
                <a:noFill/>
              </a:ln>
              <a:solidFill>
                <a:schemeClr val="tx1"/>
              </a:solidFill>
              <a:effectLst/>
              <a:latin typeface="Google Sans"/>
            </a:endParaRPr>
          </a:p>
          <a:p>
            <a:pPr marL="0" marR="0" lvl="0" indent="0" defTabSz="914400" rtl="0" eaLnBrk="0" fontAlgn="base" latinLnBrk="0" hangingPunct="0">
              <a:lnSpc>
                <a:spcPct val="100000"/>
              </a:lnSpc>
              <a:spcBef>
                <a:spcPct val="0"/>
              </a:spcBef>
              <a:spcAft>
                <a:spcPct val="0"/>
              </a:spcAft>
              <a:buClrTx/>
              <a:buSzTx/>
              <a:buFontTx/>
              <a:buNone/>
              <a:tabLst/>
            </a:pPr>
            <a:r>
              <a:rPr kumimoji="0" lang="el-GR" altLang="el-GR" sz="1600" i="0" u="none" strike="noStrike" cap="none" normalizeH="0" baseline="0" dirty="0">
                <a:ln>
                  <a:noFill/>
                </a:ln>
                <a:solidFill>
                  <a:schemeClr val="tx1"/>
                </a:solidFill>
                <a:effectLst/>
                <a:latin typeface="Aptos" panose="020B0004020202020204" pitchFamily="34" charset="0"/>
              </a:rPr>
              <a:t>	πολίτης: Καλημέρα. Θέλω να </a:t>
            </a:r>
            <a:r>
              <a:rPr kumimoji="0" lang="el-GR" altLang="el-GR" sz="1600" b="1" i="0" u="none" strike="noStrike" cap="none" normalizeH="0" baseline="0" dirty="0">
                <a:ln>
                  <a:noFill/>
                </a:ln>
                <a:solidFill>
                  <a:srgbClr val="FF0000"/>
                </a:solidFill>
                <a:effectLst/>
                <a:latin typeface="Aptos" panose="020B0004020202020204" pitchFamily="34" charset="0"/>
              </a:rPr>
              <a:t>πάρω</a:t>
            </a:r>
            <a:r>
              <a:rPr kumimoji="0" lang="el-GR" altLang="el-GR" sz="1600" i="0" u="none" strike="noStrike" cap="none" normalizeH="0" baseline="0" dirty="0">
                <a:ln>
                  <a:noFill/>
                </a:ln>
                <a:solidFill>
                  <a:schemeClr val="tx1"/>
                </a:solidFill>
                <a:effectLst/>
                <a:latin typeface="Aptos" panose="020B0004020202020204" pitchFamily="34" charset="0"/>
              </a:rPr>
              <a:t> μια βεβαίωση κατοικίας.</a:t>
            </a:r>
            <a:br>
              <a:rPr kumimoji="0" lang="el-GR" altLang="el-GR" sz="1600" i="0" u="none" strike="noStrike" cap="none" normalizeH="0" baseline="0" dirty="0">
                <a:ln>
                  <a:noFill/>
                </a:ln>
                <a:solidFill>
                  <a:schemeClr val="tx1"/>
                </a:solidFill>
                <a:effectLst/>
                <a:latin typeface="Aptos" panose="020B0004020202020204" pitchFamily="34" charset="0"/>
              </a:rPr>
            </a:br>
            <a:r>
              <a:rPr kumimoji="0" lang="el-GR" altLang="el-GR" sz="1600" i="0" u="none" strike="noStrike" cap="none" normalizeH="0" baseline="0" dirty="0">
                <a:ln>
                  <a:noFill/>
                </a:ln>
                <a:solidFill>
                  <a:schemeClr val="tx1"/>
                </a:solidFill>
                <a:effectLst/>
                <a:latin typeface="Aptos" panose="020B0004020202020204" pitchFamily="34" charset="0"/>
              </a:rPr>
              <a:t>	υπάλληλος: Καλημέρα σας. Για να τη βγάλω, χρειάζομαι την </a:t>
            </a:r>
            <a:r>
              <a:rPr kumimoji="0" lang="el-GR" altLang="el-GR" sz="1600" b="1" i="0" u="none" strike="noStrike" cap="none" normalizeH="0" baseline="0" dirty="0">
                <a:ln>
                  <a:noFill/>
                </a:ln>
                <a:solidFill>
                  <a:srgbClr val="FF0000"/>
                </a:solidFill>
                <a:effectLst/>
                <a:latin typeface="Aptos" panose="020B0004020202020204" pitchFamily="34" charset="0"/>
              </a:rPr>
              <a:t>ταυτότητά</a:t>
            </a:r>
            <a:r>
              <a:rPr kumimoji="0" lang="el-GR" altLang="el-GR" sz="1600" i="0" u="none" strike="noStrike" cap="none" normalizeH="0" baseline="0" dirty="0">
                <a:ln>
                  <a:noFill/>
                </a:ln>
                <a:solidFill>
                  <a:schemeClr val="tx1"/>
                </a:solidFill>
                <a:effectLst/>
                <a:latin typeface="Aptos" panose="020B0004020202020204" pitchFamily="34" charset="0"/>
              </a:rPr>
              <a:t> σας.</a:t>
            </a:r>
            <a:br>
              <a:rPr kumimoji="0" lang="el-GR" altLang="el-GR" sz="1600" i="0" u="none" strike="noStrike" cap="none" normalizeH="0" baseline="0" dirty="0">
                <a:ln>
                  <a:noFill/>
                </a:ln>
                <a:solidFill>
                  <a:schemeClr val="tx1"/>
                </a:solidFill>
                <a:effectLst/>
                <a:latin typeface="Aptos" panose="020B0004020202020204" pitchFamily="34" charset="0"/>
              </a:rPr>
            </a:br>
            <a:r>
              <a:rPr kumimoji="0" lang="el-GR" altLang="el-GR" sz="1600" i="0" u="none" strike="noStrike" cap="none" normalizeH="0" baseline="0" dirty="0">
                <a:ln>
                  <a:noFill/>
                </a:ln>
                <a:solidFill>
                  <a:schemeClr val="tx1"/>
                </a:solidFill>
                <a:effectLst/>
                <a:latin typeface="Aptos" panose="020B0004020202020204" pitchFamily="34" charset="0"/>
              </a:rPr>
              <a:t>	πολίτης: Ορίστε η ταυτότητά μου. Πρέπει να υπογράψω κάποιο χαρτί;</a:t>
            </a:r>
            <a:br>
              <a:rPr kumimoji="0" lang="el-GR" altLang="el-GR" sz="1600" i="0" u="none" strike="noStrike" cap="none" normalizeH="0" baseline="0" dirty="0">
                <a:ln>
                  <a:noFill/>
                </a:ln>
                <a:solidFill>
                  <a:schemeClr val="tx1"/>
                </a:solidFill>
                <a:effectLst/>
                <a:latin typeface="Aptos" panose="020B0004020202020204" pitchFamily="34" charset="0"/>
              </a:rPr>
            </a:br>
            <a:r>
              <a:rPr kumimoji="0" lang="el-GR" altLang="el-GR" sz="1600" i="0" u="none" strike="noStrike" cap="none" normalizeH="0" baseline="0" dirty="0">
                <a:ln>
                  <a:noFill/>
                </a:ln>
                <a:solidFill>
                  <a:schemeClr val="tx1"/>
                </a:solidFill>
                <a:effectLst/>
                <a:latin typeface="Aptos" panose="020B0004020202020204" pitchFamily="34" charset="0"/>
              </a:rPr>
              <a:t>	υπάλληλος: Ναι, πρέπει να συμπληρώσετε τα στοιχεία σας σε αυτή την αίτηση.</a:t>
            </a:r>
            <a:br>
              <a:rPr kumimoji="0" lang="el-GR" altLang="el-GR" sz="1600" i="0" u="none" strike="noStrike" cap="none" normalizeH="0" baseline="0" dirty="0">
                <a:ln>
                  <a:noFill/>
                </a:ln>
                <a:solidFill>
                  <a:schemeClr val="tx1"/>
                </a:solidFill>
                <a:effectLst/>
                <a:latin typeface="Aptos" panose="020B0004020202020204" pitchFamily="34" charset="0"/>
              </a:rPr>
            </a:br>
            <a:r>
              <a:rPr kumimoji="0" lang="el-GR" altLang="el-GR" sz="1600" i="0" u="none" strike="noStrike" cap="none" normalizeH="0" baseline="0" dirty="0">
                <a:ln>
                  <a:noFill/>
                </a:ln>
                <a:solidFill>
                  <a:schemeClr val="tx1"/>
                </a:solidFill>
                <a:effectLst/>
                <a:latin typeface="Aptos" panose="020B0004020202020204" pitchFamily="34" charset="0"/>
              </a:rPr>
              <a:t>	πολίτης: Μπορείτε να μου δώσετε ένα </a:t>
            </a:r>
            <a:r>
              <a:rPr kumimoji="0" lang="el-GR" altLang="el-GR" sz="1600" b="1" i="0" u="none" strike="noStrike" cap="none" normalizeH="0" baseline="0" dirty="0">
                <a:ln>
                  <a:noFill/>
                </a:ln>
                <a:solidFill>
                  <a:srgbClr val="FF0000"/>
                </a:solidFill>
                <a:effectLst/>
                <a:latin typeface="Aptos" panose="020B0004020202020204" pitchFamily="34" charset="0"/>
              </a:rPr>
              <a:t>στυλό</a:t>
            </a:r>
            <a:r>
              <a:rPr kumimoji="0" lang="el-GR" altLang="el-GR" sz="1600" i="0" u="none" strike="noStrike" cap="none" normalizeH="0" baseline="0" dirty="0">
                <a:ln>
                  <a:noFill/>
                </a:ln>
                <a:solidFill>
                  <a:schemeClr val="tx1"/>
                </a:solidFill>
                <a:effectLst/>
                <a:latin typeface="Aptos" panose="020B0004020202020204" pitchFamily="34" charset="0"/>
              </a:rPr>
              <a:t>, παρακαλώ;</a:t>
            </a:r>
            <a:br>
              <a:rPr kumimoji="0" lang="el-GR" altLang="el-GR" sz="1600" i="0" u="none" strike="noStrike" cap="none" normalizeH="0" baseline="0" dirty="0">
                <a:ln>
                  <a:noFill/>
                </a:ln>
                <a:solidFill>
                  <a:schemeClr val="tx1"/>
                </a:solidFill>
                <a:effectLst/>
                <a:latin typeface="Aptos" panose="020B0004020202020204" pitchFamily="34" charset="0"/>
              </a:rPr>
            </a:br>
            <a:r>
              <a:rPr kumimoji="0" lang="el-GR" altLang="el-GR" sz="1600" i="0" u="none" strike="noStrike" cap="none" normalizeH="0" baseline="0" dirty="0">
                <a:ln>
                  <a:noFill/>
                </a:ln>
                <a:solidFill>
                  <a:schemeClr val="tx1"/>
                </a:solidFill>
                <a:effectLst/>
                <a:latin typeface="Aptos" panose="020B0004020202020204" pitchFamily="34" charset="0"/>
              </a:rPr>
              <a:t>	υπάλληλος: Βεβαίως. Επίσης, πρέπει να μου δείξετε έναν λογαριασμό </a:t>
            </a:r>
            <a:r>
              <a:rPr kumimoji="0" lang="el-GR" altLang="el-GR" sz="1600" b="1" i="0" u="none" strike="noStrike" cap="none" normalizeH="0" baseline="0" dirty="0">
                <a:ln>
                  <a:noFill/>
                </a:ln>
                <a:solidFill>
                  <a:srgbClr val="FF0000"/>
                </a:solidFill>
                <a:effectLst/>
                <a:latin typeface="Aptos" panose="020B0004020202020204" pitchFamily="34" charset="0"/>
              </a:rPr>
              <a:t>τηλεφώνου</a:t>
            </a:r>
            <a:r>
              <a:rPr kumimoji="0" lang="el-GR" altLang="el-GR" sz="1600" i="0" u="none" strike="noStrike" cap="none" normalizeH="0" baseline="0" dirty="0">
                <a:ln>
                  <a:noFill/>
                </a:ln>
                <a:solidFill>
                  <a:schemeClr val="tx1"/>
                </a:solidFill>
                <a:effectLst/>
                <a:latin typeface="Aptos" panose="020B0004020202020204" pitchFamily="34" charset="0"/>
              </a:rPr>
              <a:t> ή 	ρεύματος.</a:t>
            </a:r>
            <a:br>
              <a:rPr kumimoji="0" lang="el-GR" altLang="el-GR" sz="1600" i="0" u="none" strike="noStrike" cap="none" normalizeH="0" baseline="0" dirty="0">
                <a:ln>
                  <a:noFill/>
                </a:ln>
                <a:solidFill>
                  <a:schemeClr val="tx1"/>
                </a:solidFill>
                <a:effectLst/>
                <a:latin typeface="Aptos" panose="020B0004020202020204" pitchFamily="34" charset="0"/>
              </a:rPr>
            </a:br>
            <a:r>
              <a:rPr kumimoji="0" lang="el-GR" altLang="el-GR" sz="1600" i="0" u="none" strike="noStrike" cap="none" normalizeH="0" baseline="0" dirty="0">
                <a:ln>
                  <a:noFill/>
                </a:ln>
                <a:solidFill>
                  <a:schemeClr val="tx1"/>
                </a:solidFill>
                <a:effectLst/>
                <a:latin typeface="Aptos" panose="020B0004020202020204" pitchFamily="34" charset="0"/>
              </a:rPr>
              <a:t>	πολίτης: Τον έχω στο κινητό μου. Μπορώ να σας τον στείλω με email;</a:t>
            </a:r>
            <a:br>
              <a:rPr kumimoji="0" lang="el-GR" altLang="el-GR" sz="1600" i="0" u="none" strike="noStrike" cap="none" normalizeH="0" baseline="0" dirty="0">
                <a:ln>
                  <a:noFill/>
                </a:ln>
                <a:solidFill>
                  <a:schemeClr val="tx1"/>
                </a:solidFill>
                <a:effectLst/>
                <a:latin typeface="Aptos" panose="020B0004020202020204" pitchFamily="34" charset="0"/>
              </a:rPr>
            </a:br>
            <a:r>
              <a:rPr kumimoji="0" lang="el-GR" altLang="el-GR" sz="1600" i="0" u="none" strike="noStrike" cap="none" normalizeH="0" baseline="0" dirty="0">
                <a:ln>
                  <a:noFill/>
                </a:ln>
                <a:solidFill>
                  <a:schemeClr val="tx1"/>
                </a:solidFill>
                <a:effectLst/>
                <a:latin typeface="Aptos" panose="020B0004020202020204" pitchFamily="34" charset="0"/>
              </a:rPr>
              <a:t>	υπάλληλος: Ναι, μπορείτε να τον στείλετε τώρα για να τον εκτυπώσω.</a:t>
            </a:r>
            <a:br>
              <a:rPr kumimoji="0" lang="el-GR" altLang="el-GR" sz="1600" i="0" u="none" strike="noStrike" cap="none" normalizeH="0" baseline="0" dirty="0">
                <a:ln>
                  <a:noFill/>
                </a:ln>
                <a:solidFill>
                  <a:schemeClr val="tx1"/>
                </a:solidFill>
                <a:effectLst/>
                <a:latin typeface="Aptos" panose="020B0004020202020204" pitchFamily="34" charset="0"/>
              </a:rPr>
            </a:br>
            <a:r>
              <a:rPr kumimoji="0" lang="el-GR" altLang="el-GR" sz="1600" i="0" u="none" strike="noStrike" cap="none" normalizeH="0" baseline="0" dirty="0">
                <a:ln>
                  <a:noFill/>
                </a:ln>
                <a:solidFill>
                  <a:schemeClr val="tx1"/>
                </a:solidFill>
                <a:effectLst/>
                <a:latin typeface="Aptos" panose="020B0004020202020204" pitchFamily="34" charset="0"/>
              </a:rPr>
              <a:t>	πολίτης: Τέλεια. Χρειάζεται να </a:t>
            </a:r>
            <a:r>
              <a:rPr kumimoji="0" lang="el-GR" altLang="el-GR" sz="1600" b="1" i="0" u="none" strike="noStrike" cap="none" normalizeH="0" baseline="0" dirty="0">
                <a:ln>
                  <a:noFill/>
                </a:ln>
                <a:solidFill>
                  <a:srgbClr val="FF0000"/>
                </a:solidFill>
                <a:effectLst/>
                <a:latin typeface="Aptos" panose="020B0004020202020204" pitchFamily="34" charset="0"/>
              </a:rPr>
              <a:t>πληρώσω</a:t>
            </a:r>
            <a:r>
              <a:rPr kumimoji="0" lang="el-GR" altLang="el-GR" sz="1600" i="0" u="none" strike="noStrike" cap="none" normalizeH="0" baseline="0" dirty="0">
                <a:ln>
                  <a:noFill/>
                </a:ln>
                <a:solidFill>
                  <a:schemeClr val="tx1"/>
                </a:solidFill>
                <a:effectLst/>
                <a:latin typeface="Aptos" panose="020B0004020202020204" pitchFamily="34" charset="0"/>
              </a:rPr>
              <a:t> κάτι;</a:t>
            </a:r>
            <a:br>
              <a:rPr kumimoji="0" lang="el-GR" altLang="el-GR" sz="1600" i="0" u="none" strike="noStrike" cap="none" normalizeH="0" baseline="0" dirty="0">
                <a:ln>
                  <a:noFill/>
                </a:ln>
                <a:solidFill>
                  <a:schemeClr val="tx1"/>
                </a:solidFill>
                <a:effectLst/>
                <a:latin typeface="Aptos" panose="020B0004020202020204" pitchFamily="34" charset="0"/>
              </a:rPr>
            </a:br>
            <a:r>
              <a:rPr kumimoji="0" lang="el-GR" altLang="el-GR" sz="1600" i="0" u="none" strike="noStrike" cap="none" normalizeH="0" baseline="0" dirty="0">
                <a:ln>
                  <a:noFill/>
                </a:ln>
                <a:solidFill>
                  <a:schemeClr val="tx1"/>
                </a:solidFill>
                <a:effectLst/>
                <a:latin typeface="Aptos" panose="020B0004020202020204" pitchFamily="34" charset="0"/>
              </a:rPr>
              <a:t>	υπάλληλος: Όχι, η βεβαίωση είναι δωρεάν. Παρακαλώ να περιμένετε δύο λεπτά στην 	</a:t>
            </a:r>
            <a:r>
              <a:rPr kumimoji="0" lang="el-GR" altLang="el-GR" sz="1600" b="1" i="0" u="none" strike="noStrike" cap="none" normalizeH="0" baseline="0" dirty="0">
                <a:ln>
                  <a:noFill/>
                </a:ln>
                <a:solidFill>
                  <a:srgbClr val="FF0000"/>
                </a:solidFill>
                <a:effectLst/>
                <a:latin typeface="Aptos" panose="020B0004020202020204" pitchFamily="34" charset="0"/>
              </a:rPr>
              <a:t>καρέκλα</a:t>
            </a:r>
            <a:r>
              <a:rPr kumimoji="0" lang="el-GR" altLang="el-GR" sz="1600" i="0" u="none" strike="noStrike" cap="none" normalizeH="0" baseline="0" dirty="0">
                <a:ln>
                  <a:noFill/>
                </a:ln>
                <a:solidFill>
                  <a:schemeClr val="tx1"/>
                </a:solidFill>
                <a:effectLst/>
                <a:latin typeface="Aptos" panose="020B0004020202020204" pitchFamily="34" charset="0"/>
              </a:rPr>
              <a:t>.</a:t>
            </a:r>
          </a:p>
        </p:txBody>
      </p:sp>
      <p:sp>
        <p:nvSpPr>
          <p:cNvPr id="10" name="Rectangle 5">
            <a:extLst>
              <a:ext uri="{FF2B5EF4-FFF2-40B4-BE49-F238E27FC236}">
                <a16:creationId xmlns:a16="http://schemas.microsoft.com/office/drawing/2014/main" id="{DEEE738A-E803-4DB0-7AC6-593B0B8407B6}"/>
              </a:ext>
            </a:extLst>
          </p:cNvPr>
          <p:cNvSpPr>
            <a:spLocks noChangeArrowheads="1"/>
          </p:cNvSpPr>
          <p:nvPr/>
        </p:nvSpPr>
        <p:spPr bwMode="auto">
          <a:xfrm>
            <a:off x="0" y="0"/>
            <a:ext cx="12192000" cy="15875"/>
          </a:xfrm>
          <a:prstGeom prst="rect">
            <a:avLst/>
          </a:prstGeom>
          <a:solidFill>
            <a:srgbClr val="000000"/>
          </a:solidFill>
          <a:ln w="9525">
            <a:solidFill>
              <a:schemeClr val="tx1"/>
            </a:solidFill>
            <a:prstDash val="solid"/>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Tree>
    <p:extLst>
      <p:ext uri="{BB962C8B-B14F-4D97-AF65-F5344CB8AC3E}">
        <p14:creationId xmlns:p14="http://schemas.microsoft.com/office/powerpoint/2010/main" val="33398130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B694F0-3C56-16D0-4FBA-68104B7E3A27}"/>
            </a:ext>
          </a:extLst>
        </p:cNvPr>
        <p:cNvGrpSpPr/>
        <p:nvPr/>
      </p:nvGrpSpPr>
      <p:grpSpPr>
        <a:xfrm>
          <a:off x="0" y="0"/>
          <a:ext cx="0" cy="0"/>
          <a:chOff x="0" y="0"/>
          <a:chExt cx="0" cy="0"/>
        </a:xfrm>
      </p:grpSpPr>
      <p:sp>
        <p:nvSpPr>
          <p:cNvPr id="5" name="Ορθογώνιο 4">
            <a:extLst>
              <a:ext uri="{FF2B5EF4-FFF2-40B4-BE49-F238E27FC236}">
                <a16:creationId xmlns:a16="http://schemas.microsoft.com/office/drawing/2014/main" id="{5E31C4AE-2D20-102D-C73F-1DF1B5E1BE16}"/>
              </a:ext>
            </a:extLst>
          </p:cNvPr>
          <p:cNvSpPr/>
          <p:nvPr/>
        </p:nvSpPr>
        <p:spPr>
          <a:xfrm>
            <a:off x="0" y="305435"/>
            <a:ext cx="7097486" cy="990600"/>
          </a:xfrm>
          <a:prstGeom prst="rect">
            <a:avLst/>
          </a:prstGeom>
          <a:ln w="571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l-GR" sz="3600" b="1" dirty="0">
                <a:solidFill>
                  <a:srgbClr val="FF0000"/>
                </a:solidFill>
              </a:rPr>
              <a:t>Παραγωγή  προφορικού λόγου </a:t>
            </a:r>
          </a:p>
        </p:txBody>
      </p:sp>
      <p:sp>
        <p:nvSpPr>
          <p:cNvPr id="4" name="Rectangle 1">
            <a:extLst>
              <a:ext uri="{FF2B5EF4-FFF2-40B4-BE49-F238E27FC236}">
                <a16:creationId xmlns:a16="http://schemas.microsoft.com/office/drawing/2014/main" id="{B7320CF1-351B-7E61-F6CD-0A09907115DE}"/>
              </a:ext>
            </a:extLst>
          </p:cNvPr>
          <p:cNvSpPr>
            <a:spLocks noChangeArrowheads="1"/>
          </p:cNvSpPr>
          <p:nvPr/>
        </p:nvSpPr>
        <p:spPr bwMode="auto">
          <a:xfrm flipV="1">
            <a:off x="6963669" y="7110394"/>
            <a:ext cx="2841124" cy="45719"/>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l-GR" altLang="el-GR" sz="1800" i="0" u="none" strike="noStrike" cap="none" normalizeH="0" baseline="0" dirty="0">
              <a:ln>
                <a:noFill/>
              </a:ln>
              <a:solidFill>
                <a:schemeClr val="tx1"/>
              </a:solidFill>
              <a:effectLst/>
              <a:latin typeface="Arial" panose="020B0604020202020204" pitchFamily="34" charset="0"/>
            </a:endParaRPr>
          </a:p>
        </p:txBody>
      </p:sp>
      <p:sp>
        <p:nvSpPr>
          <p:cNvPr id="12" name="TextBox 11">
            <a:extLst>
              <a:ext uri="{FF2B5EF4-FFF2-40B4-BE49-F238E27FC236}">
                <a16:creationId xmlns:a16="http://schemas.microsoft.com/office/drawing/2014/main" id="{88F4939E-82C1-FCD7-F5DD-18DD0D9FF6AA}"/>
              </a:ext>
            </a:extLst>
          </p:cNvPr>
          <p:cNvSpPr txBox="1"/>
          <p:nvPr/>
        </p:nvSpPr>
        <p:spPr>
          <a:xfrm>
            <a:off x="155302" y="1602258"/>
            <a:ext cx="7097486" cy="1477328"/>
          </a:xfrm>
          <a:prstGeom prst="rect">
            <a:avLst/>
          </a:prstGeom>
          <a:noFill/>
        </p:spPr>
        <p:txBody>
          <a:bodyPr wrap="square">
            <a:spAutoFit/>
          </a:bodyPr>
          <a:lstStyle/>
          <a:p>
            <a:r>
              <a:rPr lang="el-GR" b="1" dirty="0"/>
              <a:t>Παιχνίδι Ρόλων: «Ο φουσκωμένος λογαριασμός»</a:t>
            </a:r>
          </a:p>
          <a:p>
            <a:r>
              <a:rPr lang="el-GR" b="1" dirty="0"/>
              <a:t>Η κατάσταση:</a:t>
            </a:r>
            <a:br>
              <a:rPr lang="el-GR" dirty="0"/>
            </a:br>
            <a:r>
              <a:rPr lang="el-GR" dirty="0"/>
              <a:t>Ο πελάτης λαμβάνει έναν λογαριασμό τηλεφώνου. Ο λογαριασμός παρουσιάζει αυξημένη </a:t>
            </a:r>
            <a:r>
              <a:rPr lang="el-GR"/>
              <a:t>χρέωση. Πηγαίνει </a:t>
            </a:r>
            <a:r>
              <a:rPr lang="el-GR" dirty="0"/>
              <a:t>στο κατάστημα της εταιρείας για να ζητήσει εξηγήσεις και να μάθει τι πρέπει να κάνει.</a:t>
            </a:r>
          </a:p>
        </p:txBody>
      </p:sp>
      <p:sp>
        <p:nvSpPr>
          <p:cNvPr id="14" name="TextBox 13">
            <a:extLst>
              <a:ext uri="{FF2B5EF4-FFF2-40B4-BE49-F238E27FC236}">
                <a16:creationId xmlns:a16="http://schemas.microsoft.com/office/drawing/2014/main" id="{99F10787-BC40-1DAA-8443-6668FF232CE0}"/>
              </a:ext>
            </a:extLst>
          </p:cNvPr>
          <p:cNvSpPr txBox="1"/>
          <p:nvPr/>
        </p:nvSpPr>
        <p:spPr>
          <a:xfrm>
            <a:off x="414020" y="3385809"/>
            <a:ext cx="6111240" cy="3019416"/>
          </a:xfrm>
          <a:prstGeom prst="rect">
            <a:avLst/>
          </a:prstGeom>
          <a:noFill/>
        </p:spPr>
        <p:txBody>
          <a:bodyPr wrap="square">
            <a:spAutoFit/>
          </a:bodyPr>
          <a:lstStyle/>
          <a:p>
            <a:pPr algn="l">
              <a:lnSpc>
                <a:spcPts val="1800"/>
              </a:lnSpc>
              <a:buNone/>
            </a:pPr>
            <a:r>
              <a:rPr lang="el-GR" b="1" i="0" dirty="0">
                <a:solidFill>
                  <a:srgbClr val="0A0A0A"/>
                </a:solidFill>
                <a:effectLst/>
                <a:latin typeface="Google Sans"/>
              </a:rPr>
              <a:t>Ρόλος Α: Ο Πελάτης</a:t>
            </a:r>
            <a:endParaRPr lang="el-GR" b="0" i="0" dirty="0">
              <a:solidFill>
                <a:srgbClr val="0A0A0A"/>
              </a:solidFill>
              <a:effectLst/>
              <a:latin typeface="Google Sans"/>
            </a:endParaRPr>
          </a:p>
          <a:p>
            <a:pPr algn="l">
              <a:lnSpc>
                <a:spcPts val="1800"/>
              </a:lnSpc>
              <a:spcBef>
                <a:spcPts val="1200"/>
              </a:spcBef>
              <a:spcAft>
                <a:spcPts val="1200"/>
              </a:spcAft>
              <a:buFont typeface="Arial" panose="020B0604020202020204" pitchFamily="34" charset="0"/>
              <a:buChar char="•"/>
            </a:pPr>
            <a:r>
              <a:rPr lang="el-GR" i="0" dirty="0">
                <a:solidFill>
                  <a:srgbClr val="0A0A0A"/>
                </a:solidFill>
                <a:effectLst/>
                <a:latin typeface="Google Sans"/>
              </a:rPr>
              <a:t>Πηγαίνετε στο κατάστημα και καλημερίζετε τον υπάλληλο.</a:t>
            </a:r>
          </a:p>
          <a:p>
            <a:pPr algn="l">
              <a:lnSpc>
                <a:spcPts val="1800"/>
              </a:lnSpc>
              <a:spcBef>
                <a:spcPts val="1200"/>
              </a:spcBef>
              <a:spcAft>
                <a:spcPts val="1200"/>
              </a:spcAft>
              <a:buFont typeface="Arial" panose="020B0604020202020204" pitchFamily="34" charset="0"/>
              <a:buChar char="•"/>
            </a:pPr>
            <a:r>
              <a:rPr lang="el-GR" i="0" dirty="0">
                <a:solidFill>
                  <a:srgbClr val="0A0A0A"/>
                </a:solidFill>
                <a:effectLst/>
                <a:latin typeface="Google Sans"/>
              </a:rPr>
              <a:t>Δείχνετε τον λογαριασμό και λέτε: «Ο λογαριασμός είναι φουσκωμένος».</a:t>
            </a:r>
          </a:p>
          <a:p>
            <a:pPr>
              <a:lnSpc>
                <a:spcPts val="1800"/>
              </a:lnSpc>
              <a:spcBef>
                <a:spcPts val="1200"/>
              </a:spcBef>
              <a:spcAft>
                <a:spcPts val="1200"/>
              </a:spcAft>
              <a:buFont typeface="Arial" panose="020B0604020202020204" pitchFamily="34" charset="0"/>
              <a:buChar char="•"/>
            </a:pPr>
            <a:r>
              <a:rPr lang="el-GR" i="0" dirty="0">
                <a:solidFill>
                  <a:srgbClr val="0A0A0A"/>
                </a:solidFill>
                <a:effectLst/>
                <a:latin typeface="Google Sans"/>
              </a:rPr>
              <a:t>Εξηγείτε ότι συνήθως πληρώνετε </a:t>
            </a:r>
            <a:r>
              <a:rPr lang="el-GR" dirty="0">
                <a:solidFill>
                  <a:srgbClr val="0A0A0A"/>
                </a:solidFill>
                <a:latin typeface="Google Sans"/>
              </a:rPr>
              <a:t>€</a:t>
            </a:r>
            <a:r>
              <a:rPr lang="el-GR" i="0" dirty="0">
                <a:solidFill>
                  <a:srgbClr val="0A0A0A"/>
                </a:solidFill>
                <a:effectLst/>
                <a:latin typeface="Google Sans"/>
              </a:rPr>
              <a:t>30, αλλά αυτός ο λογαριασμός είναι </a:t>
            </a:r>
            <a:r>
              <a:rPr lang="el-GR" dirty="0">
                <a:solidFill>
                  <a:srgbClr val="0A0A0A"/>
                </a:solidFill>
                <a:latin typeface="Google Sans"/>
              </a:rPr>
              <a:t>€</a:t>
            </a:r>
            <a:r>
              <a:rPr lang="el-GR" i="0" dirty="0">
                <a:solidFill>
                  <a:srgbClr val="0A0A0A"/>
                </a:solidFill>
                <a:effectLst/>
                <a:latin typeface="Google Sans"/>
              </a:rPr>
              <a:t>120.</a:t>
            </a:r>
          </a:p>
          <a:p>
            <a:pPr algn="l">
              <a:lnSpc>
                <a:spcPts val="1800"/>
              </a:lnSpc>
              <a:spcBef>
                <a:spcPts val="1200"/>
              </a:spcBef>
              <a:spcAft>
                <a:spcPts val="1200"/>
              </a:spcAft>
              <a:buFont typeface="Arial" panose="020B0604020202020204" pitchFamily="34" charset="0"/>
              <a:buChar char="•"/>
            </a:pPr>
            <a:r>
              <a:rPr lang="el-GR" i="0" dirty="0">
                <a:solidFill>
                  <a:srgbClr val="0A0A0A"/>
                </a:solidFill>
                <a:effectLst/>
                <a:latin typeface="Google Sans"/>
              </a:rPr>
              <a:t>Ρωτάτε με ευγένεια: «Σε ποιον μπορώ να απευθυνθώ για να διορθωθεί το λάθος;».</a:t>
            </a:r>
          </a:p>
        </p:txBody>
      </p:sp>
      <p:sp>
        <p:nvSpPr>
          <p:cNvPr id="16" name="TextBox 15">
            <a:extLst>
              <a:ext uri="{FF2B5EF4-FFF2-40B4-BE49-F238E27FC236}">
                <a16:creationId xmlns:a16="http://schemas.microsoft.com/office/drawing/2014/main" id="{BBF9D820-3326-3D86-F11E-BAEEE66ACC1B}"/>
              </a:ext>
            </a:extLst>
          </p:cNvPr>
          <p:cNvSpPr txBox="1"/>
          <p:nvPr/>
        </p:nvSpPr>
        <p:spPr>
          <a:xfrm>
            <a:off x="6955246" y="3071484"/>
            <a:ext cx="5081452" cy="3481081"/>
          </a:xfrm>
          <a:prstGeom prst="rect">
            <a:avLst/>
          </a:prstGeom>
          <a:noFill/>
        </p:spPr>
        <p:txBody>
          <a:bodyPr wrap="square">
            <a:spAutoFit/>
          </a:bodyPr>
          <a:lstStyle/>
          <a:p>
            <a:pPr algn="l">
              <a:lnSpc>
                <a:spcPts val="1800"/>
              </a:lnSpc>
              <a:buNone/>
            </a:pPr>
            <a:r>
              <a:rPr lang="el-GR" b="1" i="0" dirty="0">
                <a:solidFill>
                  <a:srgbClr val="0A0A0A"/>
                </a:solidFill>
                <a:effectLst/>
                <a:latin typeface="Google Sans"/>
              </a:rPr>
              <a:t>Ρόλος Β: Ο Υπάλληλος</a:t>
            </a:r>
            <a:endParaRPr lang="el-GR" b="0" i="0" dirty="0">
              <a:solidFill>
                <a:srgbClr val="0A0A0A"/>
              </a:solidFill>
              <a:effectLst/>
              <a:latin typeface="Google Sans"/>
            </a:endParaRPr>
          </a:p>
          <a:p>
            <a:pPr algn="l">
              <a:lnSpc>
                <a:spcPts val="1800"/>
              </a:lnSpc>
              <a:spcBef>
                <a:spcPts val="1200"/>
              </a:spcBef>
              <a:spcAft>
                <a:spcPts val="1200"/>
              </a:spcAft>
              <a:buFont typeface="Arial" panose="020B0604020202020204" pitchFamily="34" charset="0"/>
              <a:buChar char="•"/>
            </a:pPr>
            <a:r>
              <a:rPr lang="el-GR" i="0" dirty="0">
                <a:solidFill>
                  <a:srgbClr val="0A0A0A"/>
                </a:solidFill>
                <a:effectLst/>
                <a:latin typeface="Google Sans"/>
              </a:rPr>
              <a:t>Χαιρετάτε τον πελάτη και ζητάτε τον αριθμό του λογαριασμού.</a:t>
            </a:r>
          </a:p>
          <a:p>
            <a:pPr algn="l">
              <a:lnSpc>
                <a:spcPts val="1800"/>
              </a:lnSpc>
              <a:spcBef>
                <a:spcPts val="1200"/>
              </a:spcBef>
              <a:spcAft>
                <a:spcPts val="1200"/>
              </a:spcAft>
              <a:buFont typeface="Arial" panose="020B0604020202020204" pitchFamily="34" charset="0"/>
              <a:buChar char="•"/>
            </a:pPr>
            <a:r>
              <a:rPr lang="el-GR" i="0" dirty="0">
                <a:solidFill>
                  <a:srgbClr val="0A0A0A"/>
                </a:solidFill>
                <a:effectLst/>
                <a:latin typeface="Google Sans"/>
              </a:rPr>
              <a:t>Κοιτάτε τον υπολογιστή και βλέπετε ότι υπάρχει μια χρέωση για «υπερβολική χρήση δεδομένων (</a:t>
            </a:r>
            <a:r>
              <a:rPr lang="el-GR" i="0" dirty="0" err="1">
                <a:solidFill>
                  <a:srgbClr val="0A0A0A"/>
                </a:solidFill>
                <a:effectLst/>
                <a:latin typeface="Google Sans"/>
              </a:rPr>
              <a:t>internet</a:t>
            </a:r>
            <a:r>
              <a:rPr lang="el-GR" i="0" dirty="0">
                <a:solidFill>
                  <a:srgbClr val="0A0A0A"/>
                </a:solidFill>
                <a:effectLst/>
                <a:latin typeface="Google Sans"/>
              </a:rPr>
              <a:t>)».</a:t>
            </a:r>
          </a:p>
          <a:p>
            <a:pPr algn="l">
              <a:lnSpc>
                <a:spcPts val="1800"/>
              </a:lnSpc>
              <a:spcBef>
                <a:spcPts val="1200"/>
              </a:spcBef>
              <a:spcAft>
                <a:spcPts val="1200"/>
              </a:spcAft>
              <a:buFont typeface="Arial" panose="020B0604020202020204" pitchFamily="34" charset="0"/>
              <a:buChar char="•"/>
            </a:pPr>
            <a:r>
              <a:rPr lang="el-GR" i="0" dirty="0">
                <a:solidFill>
                  <a:srgbClr val="0A0A0A"/>
                </a:solidFill>
                <a:effectLst/>
                <a:latin typeface="Google Sans"/>
              </a:rPr>
              <a:t>Εξηγείτε στον πελάτη τι συνέβη.</a:t>
            </a:r>
          </a:p>
          <a:p>
            <a:pPr algn="l">
              <a:lnSpc>
                <a:spcPts val="1800"/>
              </a:lnSpc>
              <a:spcBef>
                <a:spcPts val="1200"/>
              </a:spcBef>
              <a:spcAft>
                <a:spcPts val="1200"/>
              </a:spcAft>
              <a:buFont typeface="Arial" panose="020B0604020202020204" pitchFamily="34" charset="0"/>
              <a:buChar char="•"/>
            </a:pPr>
            <a:r>
              <a:rPr lang="el-GR" i="0" dirty="0">
                <a:solidFill>
                  <a:srgbClr val="0A0A0A"/>
                </a:solidFill>
                <a:effectLst/>
                <a:latin typeface="Google Sans"/>
              </a:rPr>
              <a:t>Του λέτε ότι πρέπει να μιλήσει με τον προϊστάμενο του τμήματος ή να κάνει μια γραπτή ένσταση.</a:t>
            </a:r>
          </a:p>
        </p:txBody>
      </p:sp>
      <p:sp>
        <p:nvSpPr>
          <p:cNvPr id="3" name="TextBox 2">
            <a:extLst>
              <a:ext uri="{FF2B5EF4-FFF2-40B4-BE49-F238E27FC236}">
                <a16:creationId xmlns:a16="http://schemas.microsoft.com/office/drawing/2014/main" id="{F167BC6B-5A21-3B3E-0F20-F9745798DC01}"/>
              </a:ext>
            </a:extLst>
          </p:cNvPr>
          <p:cNvSpPr txBox="1"/>
          <p:nvPr/>
        </p:nvSpPr>
        <p:spPr>
          <a:xfrm rot="1612780">
            <a:off x="7611472" y="1104349"/>
            <a:ext cx="4066540" cy="923330"/>
          </a:xfrm>
          <a:prstGeom prst="rect">
            <a:avLst/>
          </a:prstGeom>
          <a:noFill/>
        </p:spPr>
        <p:txBody>
          <a:bodyPr wrap="square">
            <a:spAutoFit/>
          </a:bodyPr>
          <a:lstStyle/>
          <a:p>
            <a:r>
              <a:rPr lang="el-GR" b="1" dirty="0">
                <a:solidFill>
                  <a:srgbClr val="FF0000"/>
                </a:solidFill>
              </a:rPr>
              <a:t>Θέλω </a:t>
            </a:r>
            <a:r>
              <a:rPr lang="el-GR" b="1" u="none" strike="noStrike" dirty="0">
                <a:solidFill>
                  <a:srgbClr val="FF0000"/>
                </a:solidFill>
                <a:effectLst/>
                <a:latin typeface="Google Sans"/>
              </a:rPr>
              <a:t>να ελέγξετε</a:t>
            </a:r>
            <a:r>
              <a:rPr lang="el-GR" b="1" dirty="0">
                <a:solidFill>
                  <a:srgbClr val="FF0000"/>
                </a:solidFill>
              </a:rPr>
              <a:t> τον λογαριασμό μου!</a:t>
            </a:r>
          </a:p>
          <a:p>
            <a:r>
              <a:rPr lang="el-GR" b="1" dirty="0">
                <a:solidFill>
                  <a:srgbClr val="FF0000"/>
                </a:solidFill>
              </a:rPr>
              <a:t>Μπορείτε να μου δώσετε τον αριθμό; </a:t>
            </a:r>
          </a:p>
          <a:p>
            <a:r>
              <a:rPr lang="el-GR" b="1" dirty="0">
                <a:solidFill>
                  <a:srgbClr val="FF0000"/>
                </a:solidFill>
              </a:rPr>
              <a:t>Πρέπει να πληρώσω;</a:t>
            </a:r>
          </a:p>
        </p:txBody>
      </p:sp>
    </p:spTree>
    <p:extLst>
      <p:ext uri="{BB962C8B-B14F-4D97-AF65-F5344CB8AC3E}">
        <p14:creationId xmlns:p14="http://schemas.microsoft.com/office/powerpoint/2010/main" val="24738431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411</TotalTime>
  <Words>1006</Words>
  <Application>Microsoft Office PowerPoint</Application>
  <PresentationFormat>Ευρεία οθόνη</PresentationFormat>
  <Paragraphs>83</Paragraphs>
  <Slides>13</Slides>
  <Notes>2</Notes>
  <HiddenSlides>0</HiddenSlides>
  <MMClips>1</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13</vt:i4>
      </vt:variant>
    </vt:vector>
  </HeadingPairs>
  <TitlesOfParts>
    <vt:vector size="19" baseType="lpstr">
      <vt:lpstr>Aptos</vt:lpstr>
      <vt:lpstr>Arial</vt:lpstr>
      <vt:lpstr>Calibri</vt:lpstr>
      <vt:lpstr>Calibri Light</vt:lpstr>
      <vt:lpstr>Google Sans</vt:lpstr>
      <vt:lpstr>Office Theme</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Αυτοαξιολόγηση στο σπίτι </vt:lpstr>
      <vt:lpstr>Παρουσίαση του PowerPoint</vt:lpstr>
      <vt:lpstr>Παρουσίαση του PowerPoint</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Teacher</dc:creator>
  <cp:lastModifiedBy>Ελένη Χαραλάμπους</cp:lastModifiedBy>
  <cp:revision>103</cp:revision>
  <dcterms:created xsi:type="dcterms:W3CDTF">2025-05-12T06:17:38Z</dcterms:created>
  <dcterms:modified xsi:type="dcterms:W3CDTF">2026-07-07T07:00:00Z</dcterms:modified>
</cp:coreProperties>
</file>