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430" r:id="rId2"/>
    <p:sldId id="671" r:id="rId3"/>
    <p:sldId id="451" r:id="rId4"/>
    <p:sldId id="611" r:id="rId5"/>
    <p:sldId id="689" r:id="rId6"/>
    <p:sldId id="672" r:id="rId7"/>
    <p:sldId id="690" r:id="rId8"/>
    <p:sldId id="693" r:id="rId9"/>
    <p:sldId id="694" r:id="rId10"/>
    <p:sldId id="653" r:id="rId11"/>
    <p:sldId id="642" r:id="rId12"/>
    <p:sldId id="673" r:id="rId13"/>
    <p:sldId id="691" r:id="rId14"/>
    <p:sldId id="692" r:id="rId15"/>
    <p:sldId id="616" r:id="rId16"/>
    <p:sldId id="61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3" d="100"/>
          <a:sy n="63" d="100"/>
        </p:scale>
        <p:origin x="7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98E05A-2FD9-458E-AD2D-9B4D05089E0D}" type="datetimeFigureOut">
              <a:rPr lang="el-GR" smtClean="0"/>
              <a:t>9/7/2026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EECD57-C0B8-4154-8B3F-9FE0F2037EC7}" type="slidenum">
              <a:rPr lang="el-GR" smtClean="0"/>
              <a:t>‹#›</a:t>
            </a:fld>
            <a:endParaRPr lang="el-GR"/>
          </a:p>
        </p:txBody>
      </p:sp>
    </p:spTree>
    <p:extLst>
      <p:ext uri="{BB962C8B-B14F-4D97-AF65-F5344CB8AC3E}">
        <p14:creationId xmlns:p14="http://schemas.microsoft.com/office/powerpoint/2010/main" val="3813997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txBody>
          <a:bodyPr/>
          <a:lstStyle/>
          <a:p>
            <a:endParaRPr lang="el-GR"/>
          </a:p>
        </p:txBody>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77F4B48-6750-40C4-8785-678CB7E3BB9C}" type="slidenum">
              <a:rPr lang="el-CY" smtClean="0"/>
              <a:t>1</a:t>
            </a:fld>
            <a:endParaRPr lang="el-CY"/>
          </a:p>
        </p:txBody>
      </p:sp>
    </p:spTree>
    <p:extLst>
      <p:ext uri="{BB962C8B-B14F-4D97-AF65-F5344CB8AC3E}">
        <p14:creationId xmlns:p14="http://schemas.microsoft.com/office/powerpoint/2010/main" val="3115953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2C2BBA0E-FCE6-4FF8-B6BD-C02FC8957C17}" type="slidenum">
              <a:rPr lang="el-GR" smtClean="0"/>
              <a:t>4</a:t>
            </a:fld>
            <a:endParaRPr lang="el-GR"/>
          </a:p>
        </p:txBody>
      </p:sp>
    </p:spTree>
    <p:extLst>
      <p:ext uri="{BB962C8B-B14F-4D97-AF65-F5344CB8AC3E}">
        <p14:creationId xmlns:p14="http://schemas.microsoft.com/office/powerpoint/2010/main" val="2890364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71C9F08-5261-4BA0-87CA-9491E35C94DD}"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14068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954983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4023722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334282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71C9F08-5261-4BA0-87CA-9491E35C94DD}"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457691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71C9F08-5261-4BA0-87CA-9491E35C94DD}" type="datetimeFigureOut">
              <a:rPr lang="en-US" smtClean="0"/>
              <a:t>7/9/2026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256320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1C9F08-5261-4BA0-87CA-9491E35C94DD}" type="datetimeFigureOut">
              <a:rPr lang="en-US" smtClean="0"/>
              <a:t>7/9/2026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29109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1C9F08-5261-4BA0-87CA-9491E35C94DD}" type="datetimeFigureOut">
              <a:rPr lang="en-US" smtClean="0"/>
              <a:t>7/9/2026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746779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C9F08-5261-4BA0-87CA-9491E35C94DD}" type="datetimeFigureOut">
              <a:rPr lang="en-US" smtClean="0"/>
              <a:t>7/9/2026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38975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1C9F08-5261-4BA0-87CA-9491E35C94DD}" type="datetimeFigureOut">
              <a:rPr lang="en-US" smtClean="0"/>
              <a:t>7/9/2026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4259026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1C9F08-5261-4BA0-87CA-9491E35C94DD}" type="datetimeFigureOut">
              <a:rPr lang="en-US" smtClean="0"/>
              <a:t>7/9/2026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8410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C9F08-5261-4BA0-87CA-9491E35C94DD}" type="datetimeFigureOut">
              <a:rPr lang="en-US" smtClean="0"/>
              <a:t>7/9/2026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FFCB3-78B5-4B7C-9EDE-EF3BF3668C0A}" type="slidenum">
              <a:rPr lang="en-US" smtClean="0"/>
              <a:t>‹#›</a:t>
            </a:fld>
            <a:endParaRPr lang="en-US"/>
          </a:p>
        </p:txBody>
      </p:sp>
    </p:spTree>
    <p:extLst>
      <p:ext uri="{BB962C8B-B14F-4D97-AF65-F5344CB8AC3E}">
        <p14:creationId xmlns:p14="http://schemas.microsoft.com/office/powerpoint/2010/main" val="1444130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8.xml"/><Relationship Id="rId5" Type="http://schemas.openxmlformats.org/officeDocument/2006/relationships/image" Target="../media/image11.jpeg"/><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8.xml"/><Relationship Id="rId5" Type="http://schemas.openxmlformats.org/officeDocument/2006/relationships/image" Target="../media/image11.jpeg"/><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8.jpeg"/><Relationship Id="rId1" Type="http://schemas.openxmlformats.org/officeDocument/2006/relationships/slideLayout" Target="../slideLayouts/slideLayout8.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8.jpeg"/><Relationship Id="rId1" Type="http://schemas.openxmlformats.org/officeDocument/2006/relationships/slideLayout" Target="../slideLayouts/slideLayout8.xm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artoon παιδάκια">
            <a:extLst>
              <a:ext uri="{FF2B5EF4-FFF2-40B4-BE49-F238E27FC236}">
                <a16:creationId xmlns:a16="http://schemas.microsoft.com/office/drawing/2014/main" id="{E524272D-0686-44DA-A40E-A338D735E3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1" y="424544"/>
            <a:ext cx="10951028" cy="4752460"/>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B5F328EC-A3B9-44D4-BA84-DDB647E94D6C}"/>
              </a:ext>
            </a:extLst>
          </p:cNvPr>
          <p:cNvSpPr/>
          <p:nvPr/>
        </p:nvSpPr>
        <p:spPr>
          <a:xfrm>
            <a:off x="4062249" y="2938299"/>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Μαθαίνω Ελληνικά </a:t>
            </a:r>
            <a:endParaRPr lang="el-CY" sz="1350" dirty="0">
              <a:solidFill>
                <a:schemeClr val="tx1"/>
              </a:solidFill>
            </a:endParaRPr>
          </a:p>
        </p:txBody>
      </p:sp>
      <p:sp>
        <p:nvSpPr>
          <p:cNvPr id="4" name="Ορθογώνιο 3">
            <a:extLst>
              <a:ext uri="{FF2B5EF4-FFF2-40B4-BE49-F238E27FC236}">
                <a16:creationId xmlns:a16="http://schemas.microsoft.com/office/drawing/2014/main" id="{6D01AD88-30B2-44B6-9D19-807548064687}"/>
              </a:ext>
            </a:extLst>
          </p:cNvPr>
          <p:cNvSpPr/>
          <p:nvPr/>
        </p:nvSpPr>
        <p:spPr>
          <a:xfrm>
            <a:off x="7885387" y="6075807"/>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err="1">
                <a:solidFill>
                  <a:schemeClr val="tx1"/>
                </a:solidFill>
              </a:rPr>
              <a:t>Δρ</a:t>
            </a:r>
            <a:r>
              <a:rPr lang="el-GR" sz="1350" dirty="0">
                <a:solidFill>
                  <a:schemeClr val="tx1"/>
                </a:solidFill>
              </a:rPr>
              <a:t> Ελένη Χαραλάμπους  </a:t>
            </a:r>
            <a:endParaRPr lang="el-CY" sz="1350" dirty="0">
              <a:solidFill>
                <a:schemeClr val="tx1"/>
              </a:solidFill>
            </a:endParaRPr>
          </a:p>
        </p:txBody>
      </p:sp>
      <p:sp>
        <p:nvSpPr>
          <p:cNvPr id="5" name="Ορθογώνιο 4">
            <a:extLst>
              <a:ext uri="{FF2B5EF4-FFF2-40B4-BE49-F238E27FC236}">
                <a16:creationId xmlns:a16="http://schemas.microsoft.com/office/drawing/2014/main" id="{EAA8CB4C-AD7F-4887-8D58-0018E8FB2C9D}"/>
              </a:ext>
            </a:extLst>
          </p:cNvPr>
          <p:cNvSpPr/>
          <p:nvPr/>
        </p:nvSpPr>
        <p:spPr>
          <a:xfrm>
            <a:off x="811174" y="5364971"/>
            <a:ext cx="6901542" cy="13950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dirty="0">
                <a:solidFill>
                  <a:schemeClr val="tx1"/>
                </a:solidFill>
              </a:rPr>
              <a:t>90. Α2.Θεματικός κύκλος 9_Δημόσιες και ιδιωτικές υπηρεσίες, οργανισμοί, φορείς _ Δημόσιες Υπηρεσίες  &amp; Πλάγιος Λόγος</a:t>
            </a:r>
            <a:endParaRPr lang="el-CY" dirty="0">
              <a:solidFill>
                <a:schemeClr val="tx1"/>
              </a:solidFill>
            </a:endParaRPr>
          </a:p>
        </p:txBody>
      </p:sp>
    </p:spTree>
    <p:extLst>
      <p:ext uri="{BB962C8B-B14F-4D97-AF65-F5344CB8AC3E}">
        <p14:creationId xmlns:p14="http://schemas.microsoft.com/office/powerpoint/2010/main" val="410036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694F0-3C56-16D0-4FBA-68104B7E3A27}"/>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5E31C4AE-2D20-102D-C73F-1DF1B5E1BE16}"/>
              </a:ext>
            </a:extLst>
          </p:cNvPr>
          <p:cNvSpPr/>
          <p:nvPr/>
        </p:nvSpPr>
        <p:spPr>
          <a:xfrm>
            <a:off x="0" y="305435"/>
            <a:ext cx="7097486" cy="990600"/>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b="1" dirty="0">
                <a:solidFill>
                  <a:srgbClr val="FF0000"/>
                </a:solidFill>
              </a:rPr>
              <a:t>Παραγωγή  προφορικού λόγου </a:t>
            </a:r>
          </a:p>
        </p:txBody>
      </p:sp>
      <p:sp>
        <p:nvSpPr>
          <p:cNvPr id="4" name="Rectangle 1">
            <a:extLst>
              <a:ext uri="{FF2B5EF4-FFF2-40B4-BE49-F238E27FC236}">
                <a16:creationId xmlns:a16="http://schemas.microsoft.com/office/drawing/2014/main" id="{B7320CF1-351B-7E61-F6CD-0A09907115DE}"/>
              </a:ext>
            </a:extLst>
          </p:cNvPr>
          <p:cNvSpPr>
            <a:spLocks noChangeArrowheads="1"/>
          </p:cNvSpPr>
          <p:nvPr/>
        </p:nvSpPr>
        <p:spPr bwMode="auto">
          <a:xfrm flipV="1">
            <a:off x="6963669" y="7110394"/>
            <a:ext cx="2841124" cy="457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i="0" u="none" strike="noStrike" cap="none" normalizeH="0" baseline="0" dirty="0">
              <a:ln>
                <a:noFill/>
              </a:ln>
              <a:solidFill>
                <a:schemeClr val="tx1"/>
              </a:solidFill>
              <a:effectLst/>
              <a:latin typeface="Arial" panose="020B0604020202020204" pitchFamily="34" charset="0"/>
            </a:endParaRPr>
          </a:p>
        </p:txBody>
      </p:sp>
      <p:sp>
        <p:nvSpPr>
          <p:cNvPr id="3" name="TextBox 2">
            <a:extLst>
              <a:ext uri="{FF2B5EF4-FFF2-40B4-BE49-F238E27FC236}">
                <a16:creationId xmlns:a16="http://schemas.microsoft.com/office/drawing/2014/main" id="{FED3F30C-353A-09AA-E31A-9990F164ED5B}"/>
              </a:ext>
            </a:extLst>
          </p:cNvPr>
          <p:cNvSpPr txBox="1"/>
          <p:nvPr/>
        </p:nvSpPr>
        <p:spPr>
          <a:xfrm>
            <a:off x="231140" y="5139164"/>
            <a:ext cx="4930140" cy="923330"/>
          </a:xfrm>
          <a:prstGeom prst="rect">
            <a:avLst/>
          </a:prstGeom>
          <a:noFill/>
        </p:spPr>
        <p:txBody>
          <a:bodyPr wrap="square">
            <a:spAutoFit/>
          </a:bodyPr>
          <a:lstStyle/>
          <a:p>
            <a:r>
              <a:rPr lang="el-GR" dirty="0"/>
              <a:t>Ακούστε τον συμμαθητή σας και μεταφέρετε το αίτημά του στον διευθυντή, ξεκινώντας με τη φράση: </a:t>
            </a:r>
            <a:r>
              <a:rPr lang="el-GR" u="none" strike="noStrike" dirty="0">
                <a:effectLst/>
                <a:latin typeface="Google Sans"/>
              </a:rPr>
              <a:t>Ο </a:t>
            </a:r>
            <a:r>
              <a:rPr lang="el-GR" dirty="0">
                <a:latin typeface="Google Sans"/>
              </a:rPr>
              <a:t>συμμαθητής μου</a:t>
            </a:r>
            <a:r>
              <a:rPr lang="el-GR" u="none" strike="noStrike" dirty="0">
                <a:effectLst/>
                <a:latin typeface="Google Sans"/>
              </a:rPr>
              <a:t> είπε ότι</a:t>
            </a:r>
            <a:r>
              <a:rPr lang="el-GR" dirty="0">
                <a:latin typeface="Google Sans"/>
              </a:rPr>
              <a:t>____________</a:t>
            </a:r>
            <a:endParaRPr lang="el-GR" dirty="0"/>
          </a:p>
        </p:txBody>
      </p:sp>
      <p:sp>
        <p:nvSpPr>
          <p:cNvPr id="6" name="TextBox 5">
            <a:extLst>
              <a:ext uri="{FF2B5EF4-FFF2-40B4-BE49-F238E27FC236}">
                <a16:creationId xmlns:a16="http://schemas.microsoft.com/office/drawing/2014/main" id="{E027B18E-145A-05D2-D1ED-030F7F8D6545}"/>
              </a:ext>
            </a:extLst>
          </p:cNvPr>
          <p:cNvSpPr txBox="1"/>
          <p:nvPr/>
        </p:nvSpPr>
        <p:spPr>
          <a:xfrm>
            <a:off x="5787081" y="5139164"/>
            <a:ext cx="4930140" cy="923330"/>
          </a:xfrm>
          <a:prstGeom prst="rect">
            <a:avLst/>
          </a:prstGeom>
          <a:noFill/>
        </p:spPr>
        <p:txBody>
          <a:bodyPr wrap="square">
            <a:spAutoFit/>
          </a:bodyPr>
          <a:lstStyle/>
          <a:p>
            <a:r>
              <a:rPr lang="el-GR" dirty="0"/>
              <a:t>Ακούστε τη συμμαθήτρια  σας και μεταφέρετε το αίτημά της στη διευθύντρια, ξεκινώντας με τη φράση: </a:t>
            </a:r>
            <a:r>
              <a:rPr lang="el-GR" b="1" dirty="0">
                <a:latin typeface="Google Sans"/>
              </a:rPr>
              <a:t> </a:t>
            </a:r>
            <a:r>
              <a:rPr lang="el-GR" u="none" strike="noStrike" dirty="0">
                <a:effectLst/>
                <a:latin typeface="Google Sans"/>
              </a:rPr>
              <a:t>Η </a:t>
            </a:r>
            <a:r>
              <a:rPr lang="el-GR" dirty="0">
                <a:latin typeface="Google Sans"/>
              </a:rPr>
              <a:t>συμμαθήτρια μου</a:t>
            </a:r>
            <a:r>
              <a:rPr lang="el-GR" u="none" strike="noStrike" dirty="0">
                <a:effectLst/>
                <a:latin typeface="Google Sans"/>
              </a:rPr>
              <a:t> είπε ότι</a:t>
            </a:r>
            <a:r>
              <a:rPr lang="el-GR" dirty="0">
                <a:latin typeface="Google Sans"/>
              </a:rPr>
              <a:t> ________</a:t>
            </a:r>
            <a:endParaRPr lang="el-GR" dirty="0"/>
          </a:p>
        </p:txBody>
      </p:sp>
      <p:pic>
        <p:nvPicPr>
          <p:cNvPr id="4098" name="Picture 2" descr="σχολείο Στοκ Εικονογραφήσεις, Vectors, &amp; Clipart – (1,704,946 Στοκ  Εικονογραφήσεις)">
            <a:extLst>
              <a:ext uri="{FF2B5EF4-FFF2-40B4-BE49-F238E27FC236}">
                <a16:creationId xmlns:a16="http://schemas.microsoft.com/office/drawing/2014/main" id="{8FB26BE1-5035-802D-43F4-A85B1E4EE7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7094" y="1673116"/>
            <a:ext cx="7836217" cy="305590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3843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E83F3-5C69-EBF6-480E-924D4B03F8B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8585819-3445-38AD-62A2-75A6D19D5FAB}"/>
              </a:ext>
            </a:extLst>
          </p:cNvPr>
          <p:cNvSpPr>
            <a:spLocks noGrp="1"/>
          </p:cNvSpPr>
          <p:nvPr>
            <p:ph type="title"/>
          </p:nvPr>
        </p:nvSpPr>
        <p:spPr>
          <a:ln w="57150">
            <a:solidFill>
              <a:schemeClr val="tx1"/>
            </a:solidFill>
          </a:ln>
        </p:spPr>
        <p:txBody>
          <a:bodyPr/>
          <a:lstStyle/>
          <a:p>
            <a:pPr algn="ctr"/>
            <a:r>
              <a:rPr lang="el-GR" dirty="0" err="1"/>
              <a:t>Αυτοαξιολόγηση</a:t>
            </a:r>
            <a:r>
              <a:rPr lang="el-GR" dirty="0"/>
              <a:t> στο σπίτι </a:t>
            </a:r>
            <a:endParaRPr lang="el-CY" dirty="0"/>
          </a:p>
        </p:txBody>
      </p:sp>
      <p:pic>
        <p:nvPicPr>
          <p:cNvPr id="2050" name="Picture 2" descr="Αυτοαξιολόγηση: Χρειάζονται ψύχραιμες και συνετές αντιδράσεις | Alfavita">
            <a:extLst>
              <a:ext uri="{FF2B5EF4-FFF2-40B4-BE49-F238E27FC236}">
                <a16:creationId xmlns:a16="http://schemas.microsoft.com/office/drawing/2014/main" id="{22E16BBA-3FCD-3FB1-48C0-819BA4B986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027995"/>
            <a:ext cx="10515600" cy="4631221"/>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8929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6531E-75B9-316D-F884-7BD2092D8A00}"/>
            </a:ext>
          </a:extLst>
        </p:cNvPr>
        <p:cNvGrpSpPr/>
        <p:nvPr/>
      </p:nvGrpSpPr>
      <p:grpSpPr>
        <a:xfrm>
          <a:off x="0" y="0"/>
          <a:ext cx="0" cy="0"/>
          <a:chOff x="0" y="0"/>
          <a:chExt cx="0" cy="0"/>
        </a:xfrm>
      </p:grpSpPr>
      <p:pic>
        <p:nvPicPr>
          <p:cNvPr id="1026" name="Picture 2" descr="Παίζουμε κρεμάλα; – Η τάξη της κυρίας Σέβης">
            <a:extLst>
              <a:ext uri="{FF2B5EF4-FFF2-40B4-BE49-F238E27FC236}">
                <a16:creationId xmlns:a16="http://schemas.microsoft.com/office/drawing/2014/main" id="{CBC5ED78-A720-DD63-301C-4A83AB5654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7893" y="388248"/>
            <a:ext cx="5415585" cy="5416204"/>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9F3641F3-536E-A5D0-89DF-2A7CD2CF8258}"/>
              </a:ext>
            </a:extLst>
          </p:cNvPr>
          <p:cNvSpPr/>
          <p:nvPr/>
        </p:nvSpPr>
        <p:spPr>
          <a:xfrm>
            <a:off x="1181463" y="4104641"/>
            <a:ext cx="3939177" cy="92456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sz="2800" b="1" dirty="0"/>
              <a:t>Η Μαρία είπε  ότι  θέλει  να _____.</a:t>
            </a:r>
            <a:endParaRPr lang="el-CY" sz="2800" b="1" dirty="0"/>
          </a:p>
        </p:txBody>
      </p:sp>
      <p:pic>
        <p:nvPicPr>
          <p:cNvPr id="5122" name="Picture 2" descr="πεινασμένος Στοκ Εικονογραφήσεις, Vectors, &amp; Clipart – (48,821 Στοκ  Εικονογραφήσεις)">
            <a:extLst>
              <a:ext uri="{FF2B5EF4-FFF2-40B4-BE49-F238E27FC236}">
                <a16:creationId xmlns:a16="http://schemas.microsoft.com/office/drawing/2014/main" id="{95F09D1E-E1A6-4775-768B-4277B60401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9809" y="1240880"/>
            <a:ext cx="3710940" cy="371094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85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77F4D-65E8-A2B5-D3BC-10142F4DE9E4}"/>
            </a:ext>
          </a:extLst>
        </p:cNvPr>
        <p:cNvGrpSpPr/>
        <p:nvPr/>
      </p:nvGrpSpPr>
      <p:grpSpPr>
        <a:xfrm>
          <a:off x="0" y="0"/>
          <a:ext cx="0" cy="0"/>
          <a:chOff x="0" y="0"/>
          <a:chExt cx="0" cy="0"/>
        </a:xfrm>
      </p:grpSpPr>
      <p:pic>
        <p:nvPicPr>
          <p:cNvPr id="1026" name="Picture 2" descr="Παίζουμε κρεμάλα; – Η τάξη της κυρίας Σέβης">
            <a:extLst>
              <a:ext uri="{FF2B5EF4-FFF2-40B4-BE49-F238E27FC236}">
                <a16:creationId xmlns:a16="http://schemas.microsoft.com/office/drawing/2014/main" id="{ACEF330F-A785-19E1-405E-404469165A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7893" y="388248"/>
            <a:ext cx="5415585" cy="5416204"/>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84B74AEF-DBED-C2D1-5CE6-77B4CC3E369F}"/>
              </a:ext>
            </a:extLst>
          </p:cNvPr>
          <p:cNvSpPr/>
          <p:nvPr/>
        </p:nvSpPr>
        <p:spPr>
          <a:xfrm>
            <a:off x="1181463" y="4104641"/>
            <a:ext cx="3939177" cy="92456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sz="2800" b="1" dirty="0"/>
              <a:t>Ο Πέτρος είπε  ότι  θέλει  να _____.</a:t>
            </a:r>
            <a:endParaRPr lang="el-CY" sz="2800" b="1" dirty="0"/>
          </a:p>
        </p:txBody>
      </p:sp>
      <p:pic>
        <p:nvPicPr>
          <p:cNvPr id="6148" name="Picture 4" descr="Διαβάζω στη στιγμή - Κέντρο Αγωγής Παιδιού &amp; Εφήβου">
            <a:extLst>
              <a:ext uri="{FF2B5EF4-FFF2-40B4-BE49-F238E27FC236}">
                <a16:creationId xmlns:a16="http://schemas.microsoft.com/office/drawing/2014/main" id="{D9C568E2-1C26-699E-F98B-C7E1B09DA5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0388" y="1200830"/>
            <a:ext cx="3911871" cy="327319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700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E5D92-0CB8-76E2-469C-CDAB71A02998}"/>
            </a:ext>
          </a:extLst>
        </p:cNvPr>
        <p:cNvGrpSpPr/>
        <p:nvPr/>
      </p:nvGrpSpPr>
      <p:grpSpPr>
        <a:xfrm>
          <a:off x="0" y="0"/>
          <a:ext cx="0" cy="0"/>
          <a:chOff x="0" y="0"/>
          <a:chExt cx="0" cy="0"/>
        </a:xfrm>
      </p:grpSpPr>
      <p:pic>
        <p:nvPicPr>
          <p:cNvPr id="1026" name="Picture 2" descr="Παίζουμε κρεμάλα; – Η τάξη της κυρίας Σέβης">
            <a:extLst>
              <a:ext uri="{FF2B5EF4-FFF2-40B4-BE49-F238E27FC236}">
                <a16:creationId xmlns:a16="http://schemas.microsoft.com/office/drawing/2014/main" id="{8FDA3707-5DCC-B28C-3060-54AC6855E5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7893" y="388248"/>
            <a:ext cx="5415585" cy="5416204"/>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B76DB5DF-CD6E-61CE-8701-B9F0D70DEF44}"/>
              </a:ext>
            </a:extLst>
          </p:cNvPr>
          <p:cNvSpPr/>
          <p:nvPr/>
        </p:nvSpPr>
        <p:spPr>
          <a:xfrm>
            <a:off x="751466" y="4236721"/>
            <a:ext cx="4917814" cy="92456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sz="2800" b="1" dirty="0"/>
              <a:t>Η Μαρία  και ο Πέτρος είπαν  ότι  θέλουν  να _____.</a:t>
            </a:r>
            <a:endParaRPr lang="el-CY" sz="2800" b="1" dirty="0"/>
          </a:p>
        </p:txBody>
      </p:sp>
      <p:pic>
        <p:nvPicPr>
          <p:cNvPr id="6146" name="Picture 2" descr="Drinking Clipart Στοκ Εικονογραφήσεις, Vectors, &amp; Clipart – (3,263 Στοκ  Εικονογραφήσεις)">
            <a:extLst>
              <a:ext uri="{FF2B5EF4-FFF2-40B4-BE49-F238E27FC236}">
                <a16:creationId xmlns:a16="http://schemas.microsoft.com/office/drawing/2014/main" id="{8DC91E22-988A-3B80-78FA-5DF22F8FE0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79067" y="855210"/>
            <a:ext cx="4065133" cy="406513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4491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Ωρολόγιο πρόγραμμα διδασκαλίας – ΓΥΜΝΑΣΙΟ ΑΝΩΓΕΙΩΝ">
            <a:extLst>
              <a:ext uri="{FF2B5EF4-FFF2-40B4-BE49-F238E27FC236}">
                <a16:creationId xmlns:a16="http://schemas.microsoft.com/office/drawing/2014/main" id="{9ED78206-0221-49EF-99E6-95D4A9D676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9830" y="1821656"/>
            <a:ext cx="4452342" cy="3214688"/>
          </a:xfrm>
          <a:prstGeom prst="rect">
            <a:avLst/>
          </a:prstGeom>
          <a:noFill/>
          <a:extLst>
            <a:ext uri="{909E8E84-426E-40DD-AFC4-6F175D3DCCD1}">
              <a14:hiddenFill xmlns:a14="http://schemas.microsoft.com/office/drawing/2010/main">
                <a:solidFill>
                  <a:srgbClr val="FFFFFF"/>
                </a:solidFill>
              </a14:hiddenFill>
            </a:ext>
          </a:extLst>
        </p:spPr>
      </p:pic>
      <p:sp>
        <p:nvSpPr>
          <p:cNvPr id="2" name="Φυσαλίδα σκέψης: Σύννεφο 1">
            <a:extLst>
              <a:ext uri="{FF2B5EF4-FFF2-40B4-BE49-F238E27FC236}">
                <a16:creationId xmlns:a16="http://schemas.microsoft.com/office/drawing/2014/main" id="{B02FD06D-0D90-443E-B354-79DD5A59A293}"/>
              </a:ext>
            </a:extLst>
          </p:cNvPr>
          <p:cNvSpPr/>
          <p:nvPr/>
        </p:nvSpPr>
        <p:spPr>
          <a:xfrm>
            <a:off x="3465131" y="1819441"/>
            <a:ext cx="1897774" cy="727184"/>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4" name="Φυσαλίδα σκέψης: Σύννεφο 3">
            <a:extLst>
              <a:ext uri="{FF2B5EF4-FFF2-40B4-BE49-F238E27FC236}">
                <a16:creationId xmlns:a16="http://schemas.microsoft.com/office/drawing/2014/main" id="{F43435B4-73AC-4445-A196-E64B5D878452}"/>
              </a:ext>
            </a:extLst>
          </p:cNvPr>
          <p:cNvSpPr/>
          <p:nvPr/>
        </p:nvSpPr>
        <p:spPr>
          <a:xfrm>
            <a:off x="6033925" y="1597738"/>
            <a:ext cx="1897774" cy="727184"/>
          </a:xfrm>
          <a:prstGeom prst="cloud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5" name="Φυσαλίδα σκέψης: Σύννεφο 4">
            <a:extLst>
              <a:ext uri="{FF2B5EF4-FFF2-40B4-BE49-F238E27FC236}">
                <a16:creationId xmlns:a16="http://schemas.microsoft.com/office/drawing/2014/main" id="{D1074594-855D-48FE-991D-A3E7F1F6D10B}"/>
              </a:ext>
            </a:extLst>
          </p:cNvPr>
          <p:cNvSpPr/>
          <p:nvPr/>
        </p:nvSpPr>
        <p:spPr>
          <a:xfrm>
            <a:off x="3107451" y="3584194"/>
            <a:ext cx="1897774" cy="727184"/>
          </a:xfrm>
          <a:prstGeom prst="cloud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6" name="Φυσαλίδα σκέψης: Σύννεφο 5">
            <a:extLst>
              <a:ext uri="{FF2B5EF4-FFF2-40B4-BE49-F238E27FC236}">
                <a16:creationId xmlns:a16="http://schemas.microsoft.com/office/drawing/2014/main" id="{68B562CF-20CB-4B65-BF81-08EBC09E257A}"/>
              </a:ext>
            </a:extLst>
          </p:cNvPr>
          <p:cNvSpPr/>
          <p:nvPr/>
        </p:nvSpPr>
        <p:spPr>
          <a:xfrm>
            <a:off x="5235795" y="4309161"/>
            <a:ext cx="1897774" cy="727184"/>
          </a:xfrm>
          <a:prstGeom prst="cloud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7" name="Φυσαλίδα σκέψης: Σύννεφο 6">
            <a:extLst>
              <a:ext uri="{FF2B5EF4-FFF2-40B4-BE49-F238E27FC236}">
                <a16:creationId xmlns:a16="http://schemas.microsoft.com/office/drawing/2014/main" id="{5E46111C-B0A5-4C23-A629-B4B88E3E5CDA}"/>
              </a:ext>
            </a:extLst>
          </p:cNvPr>
          <p:cNvSpPr/>
          <p:nvPr/>
        </p:nvSpPr>
        <p:spPr>
          <a:xfrm>
            <a:off x="7488294" y="3371359"/>
            <a:ext cx="1897774" cy="727184"/>
          </a:xfrm>
          <a:prstGeom prst="cloud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Tree>
    <p:extLst>
      <p:ext uri="{BB962C8B-B14F-4D97-AF65-F5344CB8AC3E}">
        <p14:creationId xmlns:p14="http://schemas.microsoft.com/office/powerpoint/2010/main" val="4897475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πινακίδα Στοκ Εικονογραφήσεις, Vectors, &amp; Clipart – (255,426 ...">
            <a:extLst>
              <a:ext uri="{FF2B5EF4-FFF2-40B4-BE49-F238E27FC236}">
                <a16:creationId xmlns:a16="http://schemas.microsoft.com/office/drawing/2014/main" id="{26378457-6B72-1E65-55B9-E563329FB0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9676" y="1160748"/>
            <a:ext cx="5832648" cy="4212468"/>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F0AC93A7-BAFA-A153-DB01-0A405CA16016}"/>
              </a:ext>
            </a:extLst>
          </p:cNvPr>
          <p:cNvSpPr/>
          <p:nvPr/>
        </p:nvSpPr>
        <p:spPr>
          <a:xfrm>
            <a:off x="3881754" y="2672916"/>
            <a:ext cx="3348372" cy="64807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100" dirty="0"/>
              <a:t>www.e-charalambous.com</a:t>
            </a:r>
            <a:endParaRPr lang="el-CY" sz="2100" dirty="0"/>
          </a:p>
        </p:txBody>
      </p:sp>
    </p:spTree>
    <p:extLst>
      <p:ext uri="{BB962C8B-B14F-4D97-AF65-F5344CB8AC3E}">
        <p14:creationId xmlns:p14="http://schemas.microsoft.com/office/powerpoint/2010/main" val="3004815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Ημερολόγιο - Δωρεάν εικόνες διανυσματικά clipart στο creazilla.com">
            <a:extLst>
              <a:ext uri="{FF2B5EF4-FFF2-40B4-BE49-F238E27FC236}">
                <a16:creationId xmlns:a16="http://schemas.microsoft.com/office/drawing/2014/main" id="{DDD9BD43-BF86-4CA8-B422-53EC4DFE8B1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0085" y="122408"/>
            <a:ext cx="1624210" cy="1475813"/>
          </a:xfrm>
          <a:prstGeom prst="rect">
            <a:avLst/>
          </a:prstGeom>
          <a:noFill/>
          <a:extLst>
            <a:ext uri="{909E8E84-426E-40DD-AFC4-6F175D3DCCD1}">
              <a14:hiddenFill xmlns:a14="http://schemas.microsoft.com/office/drawing/2010/main">
                <a:solidFill>
                  <a:srgbClr val="FFFFFF"/>
                </a:solidFill>
              </a14:hiddenFill>
            </a:ext>
          </a:extLst>
        </p:spPr>
      </p:pic>
      <p:sp>
        <p:nvSpPr>
          <p:cNvPr id="3" name="Ορθογώνιο 2">
            <a:extLst>
              <a:ext uri="{FF2B5EF4-FFF2-40B4-BE49-F238E27FC236}">
                <a16:creationId xmlns:a16="http://schemas.microsoft.com/office/drawing/2014/main" id="{99B550AE-06B3-20E2-7CD5-C8AE92C19BE6}"/>
              </a:ext>
            </a:extLst>
          </p:cNvPr>
          <p:cNvSpPr/>
          <p:nvPr/>
        </p:nvSpPr>
        <p:spPr>
          <a:xfrm>
            <a:off x="300894" y="509502"/>
            <a:ext cx="1133573" cy="7016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Ημερομηνία</a:t>
            </a:r>
            <a:endParaRPr lang="en-US" sz="1350" dirty="0">
              <a:solidFill>
                <a:schemeClr val="tx1"/>
              </a:solidFill>
            </a:endParaRPr>
          </a:p>
          <a:p>
            <a:pPr algn="ctr"/>
            <a:r>
              <a:rPr lang="el-GR" sz="1350" dirty="0">
                <a:solidFill>
                  <a:schemeClr val="tx1"/>
                </a:solidFill>
              </a:rPr>
              <a:t> </a:t>
            </a:r>
            <a:endParaRPr lang="el-CY" sz="1350" dirty="0">
              <a:solidFill>
                <a:schemeClr val="tx1"/>
              </a:solidFill>
            </a:endParaRPr>
          </a:p>
        </p:txBody>
      </p:sp>
      <p:pic>
        <p:nvPicPr>
          <p:cNvPr id="1026" name="Picture 2" descr="Κενές θέσεις σε Δημόσιες Υπηρεσίες">
            <a:extLst>
              <a:ext uri="{FF2B5EF4-FFF2-40B4-BE49-F238E27FC236}">
                <a16:creationId xmlns:a16="http://schemas.microsoft.com/office/drawing/2014/main" id="{CBF13FCF-DFD0-0B46-13C8-9B148152C2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5029" y="3820887"/>
            <a:ext cx="6796086" cy="286640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28" name="Picture 4" descr="Τι είναι η Υποστηρικτική Εργασία και πώς εφαρμόζεται; Εργασιακή Συμπερίληψη  Ατόμων με Αναπηρία - NEVRONAS">
            <a:extLst>
              <a:ext uri="{FF2B5EF4-FFF2-40B4-BE49-F238E27FC236}">
                <a16:creationId xmlns:a16="http://schemas.microsoft.com/office/drawing/2014/main" id="{E926F698-C711-02DD-533F-A59F464912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5029" y="263923"/>
            <a:ext cx="6796087" cy="3429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7" name="Φυσαλίδα ομιλίας: Ορθογώνιο με στρογγυλεμένες γωνίες 6">
            <a:extLst>
              <a:ext uri="{FF2B5EF4-FFF2-40B4-BE49-F238E27FC236}">
                <a16:creationId xmlns:a16="http://schemas.microsoft.com/office/drawing/2014/main" id="{19561A48-E458-8DB0-932E-560C3B424C07}"/>
              </a:ext>
            </a:extLst>
          </p:cNvPr>
          <p:cNvSpPr/>
          <p:nvPr/>
        </p:nvSpPr>
        <p:spPr>
          <a:xfrm rot="20015800">
            <a:off x="650240" y="2621280"/>
            <a:ext cx="3352800" cy="1899920"/>
          </a:xfrm>
          <a:prstGeom prst="wedgeRoundRectCallout">
            <a:avLst/>
          </a:prstGeom>
          <a:solidFill>
            <a:schemeClr val="bg1"/>
          </a:solidFill>
          <a:ln w="76200"/>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sz="2000" b="1" dirty="0">
                <a:solidFill>
                  <a:schemeClr val="tx1"/>
                </a:solidFill>
              </a:rPr>
              <a:t>Ο  σύζυγός μου ήρθε χθες εδώ και μου είπε ότι πρέπει να φέρω μια </a:t>
            </a:r>
            <a:r>
              <a:rPr lang="el-GR" sz="2000" b="1">
                <a:solidFill>
                  <a:schemeClr val="tx1"/>
                </a:solidFill>
              </a:rPr>
              <a:t>καινούρια αίτηση.</a:t>
            </a:r>
            <a:endParaRPr lang="el-GR" sz="2000" b="1" dirty="0">
              <a:solidFill>
                <a:schemeClr val="tx1"/>
              </a:solidFill>
            </a:endParaRPr>
          </a:p>
        </p:txBody>
      </p:sp>
    </p:spTree>
    <p:extLst>
      <p:ext uri="{BB962C8B-B14F-4D97-AF65-F5344CB8AC3E}">
        <p14:creationId xmlns:p14="http://schemas.microsoft.com/office/powerpoint/2010/main" val="1511009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8828" y="1253331"/>
            <a:ext cx="10515600" cy="4351338"/>
          </a:xfrm>
        </p:spPr>
        <p:txBody>
          <a:bodyPr>
            <a:normAutofit/>
          </a:bodyPr>
          <a:lstStyle/>
          <a:p>
            <a:pPr marL="0" indent="0">
              <a:buNone/>
            </a:pPr>
            <a:r>
              <a:rPr lang="el-GR" sz="6600" dirty="0"/>
              <a:t>Σήμερα είναι ______, __ Μαΐου 2026 (__/05/2026).Τώρα είμαστε στην άνοιξη.</a:t>
            </a:r>
            <a:endParaRPr lang="en-US" sz="6600" dirty="0"/>
          </a:p>
        </p:txBody>
      </p:sp>
    </p:spTree>
    <p:extLst>
      <p:ext uri="{BB962C8B-B14F-4D97-AF65-F5344CB8AC3E}">
        <p14:creationId xmlns:p14="http://schemas.microsoft.com/office/powerpoint/2010/main" val="2697811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a:extLst>
              <a:ext uri="{FF2B5EF4-FFF2-40B4-BE49-F238E27FC236}">
                <a16:creationId xmlns:a16="http://schemas.microsoft.com/office/drawing/2014/main" id="{42EEEB22-7870-F9A6-E854-6B5697D37116}"/>
              </a:ext>
            </a:extLst>
          </p:cNvPr>
          <p:cNvSpPr/>
          <p:nvPr/>
        </p:nvSpPr>
        <p:spPr>
          <a:xfrm>
            <a:off x="0" y="284341"/>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προφορικού λόγου </a:t>
            </a:r>
          </a:p>
        </p:txBody>
      </p:sp>
      <p:pic>
        <p:nvPicPr>
          <p:cNvPr id="6" name="Picture 2" descr="Listening clipart Φωτογραφίες Αρχείου, Royalty Free Listening clipart  Εικόνες | DepositPhotos">
            <a:extLst>
              <a:ext uri="{FF2B5EF4-FFF2-40B4-BE49-F238E27FC236}">
                <a16:creationId xmlns:a16="http://schemas.microsoft.com/office/drawing/2014/main" id="{7C7712E3-3B4A-E57A-0275-3DB7DE085A4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303" y="2922815"/>
            <a:ext cx="1633879" cy="2664336"/>
          </a:xfrm>
          <a:prstGeom prst="rect">
            <a:avLst/>
          </a:prstGeom>
          <a:noFill/>
          <a:extLst>
            <a:ext uri="{909E8E84-426E-40DD-AFC4-6F175D3DCCD1}">
              <a14:hiddenFill xmlns:a14="http://schemas.microsoft.com/office/drawing/2010/main">
                <a:solidFill>
                  <a:srgbClr val="FFFFFF"/>
                </a:solidFill>
              </a14:hiddenFill>
            </a:ext>
          </a:extLst>
        </p:spPr>
      </p:pic>
      <p:sp>
        <p:nvSpPr>
          <p:cNvPr id="8" name="Ορθογώνιο 7">
            <a:extLst>
              <a:ext uri="{FF2B5EF4-FFF2-40B4-BE49-F238E27FC236}">
                <a16:creationId xmlns:a16="http://schemas.microsoft.com/office/drawing/2014/main" id="{6CC84959-184A-70C8-4127-79DE1A512D53}"/>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Ακούστε!</a:t>
            </a:r>
          </a:p>
        </p:txBody>
      </p:sp>
      <p:sp>
        <p:nvSpPr>
          <p:cNvPr id="2" name="Rectangle 1">
            <a:extLst>
              <a:ext uri="{FF2B5EF4-FFF2-40B4-BE49-F238E27FC236}">
                <a16:creationId xmlns:a16="http://schemas.microsoft.com/office/drawing/2014/main" id="{BC1EBFB3-829E-A331-8AC1-AA98A0846BEE}"/>
              </a:ext>
            </a:extLst>
          </p:cNvPr>
          <p:cNvSpPr>
            <a:spLocks noChangeArrowheads="1"/>
          </p:cNvSpPr>
          <p:nvPr/>
        </p:nvSpPr>
        <p:spPr bwMode="auto">
          <a:xfrm>
            <a:off x="2683141" y="2139090"/>
            <a:ext cx="8993852" cy="4380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03136" rIns="0" bIns="20313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400" i="0" u="none" strike="noStrike" cap="none" normalizeH="0" baseline="0" dirty="0">
                <a:ln>
                  <a:noFill/>
                </a:ln>
                <a:solidFill>
                  <a:schemeClr val="tx1"/>
                </a:solidFill>
                <a:effectLst/>
              </a:rPr>
              <a:t>Μαρία: Καλημέρα. Ο φίλος μου μού είπε _____εδώ έχει γραμματόσημα.</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υπάλληλος: Ναι, βεβαίως. ______θέλετε;</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Μαρία: Θέλω πέντε. Επίσης, η μητέρα μου με ρώτησε ____έχετε φακέλους.</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υπάλληλος: Ναι, έχουμε.</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Μαρία: Ο αδερφός μου μού </a:t>
            </a:r>
            <a:r>
              <a:rPr lang="el-GR" altLang="el-GR" sz="2400" dirty="0"/>
              <a:t>_____ ότι </a:t>
            </a:r>
            <a:r>
              <a:rPr kumimoji="0" lang="el-GR" altLang="el-GR" sz="2400" i="0" u="none" strike="noStrike" cap="none" normalizeH="0" baseline="0" dirty="0">
                <a:ln>
                  <a:noFill/>
                </a:ln>
                <a:solidFill>
                  <a:schemeClr val="tx1"/>
                </a:solidFill>
                <a:effectLst/>
              </a:rPr>
              <a:t>το ταχυδρομείο είναι ανοιχτό το Σάββατο. Είναι αλήθεια;</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υπάλληλος: Όχι, το Σάββατο είμαστε________. </a:t>
            </a:r>
            <a:r>
              <a:rPr lang="el-GR" altLang="el-GR" sz="2400" dirty="0"/>
              <a:t>Ε</a:t>
            </a:r>
            <a:r>
              <a:rPr kumimoji="0" lang="el-GR" altLang="el-GR" sz="2400" i="0" u="none" strike="noStrike" cap="none" normalizeH="0" baseline="0" dirty="0">
                <a:ln>
                  <a:noFill/>
                </a:ln>
                <a:solidFill>
                  <a:schemeClr val="tx1"/>
                </a:solidFill>
                <a:effectLst/>
              </a:rPr>
              <a:t>ίμαστε ______μόνο Δευτέρα με Παρασκευή.</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pic>
        <p:nvPicPr>
          <p:cNvPr id="12" name="ElevenLabs_2026-05-03T09_08_14_KonstantinosN_pvc_sp100_s30_sb75_v3">
            <a:hlinkClick r:id="" action="ppaction://media"/>
            <a:extLst>
              <a:ext uri="{FF2B5EF4-FFF2-40B4-BE49-F238E27FC236}">
                <a16:creationId xmlns:a16="http://schemas.microsoft.com/office/drawing/2014/main" id="{9B205CA5-406D-BC6B-8F10-E5417C90DC2D}"/>
              </a:ext>
            </a:extLst>
          </p:cNvPr>
          <p:cNvPicPr>
            <a:picLocks noGrp="1" noChangeAspect="1"/>
          </p:cNvPicPr>
          <p:nvPr>
            <p:ph idx="1"/>
            <a:audioFile r:link="rId2"/>
            <p:extLst>
              <p:ext uri="{DAA4B4D4-6D71-4841-9C94-3DE7FCFB9230}">
                <p14:media xmlns:p14="http://schemas.microsoft.com/office/powerpoint/2010/main" r:embed="rId1"/>
              </p:ext>
            </p:extLst>
          </p:nvPr>
        </p:nvPicPr>
        <p:blipFill>
          <a:blip r:embed="rId6"/>
          <a:stretch>
            <a:fillRect/>
          </a:stretch>
        </p:blipFill>
        <p:spPr>
          <a:xfrm>
            <a:off x="8696008" y="995998"/>
            <a:ext cx="406400" cy="406400"/>
          </a:xfrm>
        </p:spPr>
      </p:pic>
    </p:spTree>
    <p:extLst>
      <p:ext uri="{BB962C8B-B14F-4D97-AF65-F5344CB8AC3E}">
        <p14:creationId xmlns:p14="http://schemas.microsoft.com/office/powerpoint/2010/main" val="2178198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3484" fill="hold"/>
                                        <p:tgtEl>
                                          <p:spTgt spid="1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12"/>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04D6D-1849-6E19-20A0-94BC2965EAA2}"/>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60788982-2377-7BC5-C619-90D0BE1449FE}"/>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γραπτού λόγου </a:t>
            </a:r>
          </a:p>
        </p:txBody>
      </p:sp>
      <p:sp>
        <p:nvSpPr>
          <p:cNvPr id="8" name="Ορθογώνιο 7">
            <a:extLst>
              <a:ext uri="{FF2B5EF4-FFF2-40B4-BE49-F238E27FC236}">
                <a16:creationId xmlns:a16="http://schemas.microsoft.com/office/drawing/2014/main" id="{20C93AE2-53F5-CEFE-86A9-F8B7594E9B8E}"/>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Διαβάστε!</a:t>
            </a:r>
          </a:p>
        </p:txBody>
      </p:sp>
      <p:sp>
        <p:nvSpPr>
          <p:cNvPr id="4" name="Rectangle 1">
            <a:extLst>
              <a:ext uri="{FF2B5EF4-FFF2-40B4-BE49-F238E27FC236}">
                <a16:creationId xmlns:a16="http://schemas.microsoft.com/office/drawing/2014/main" id="{4D7B0862-107F-6161-2FEF-0AE23FEA632B}"/>
              </a:ext>
            </a:extLst>
          </p:cNvPr>
          <p:cNvSpPr>
            <a:spLocks noChangeArrowheads="1"/>
          </p:cNvSpPr>
          <p:nvPr/>
        </p:nvSpPr>
        <p:spPr bwMode="auto">
          <a:xfrm>
            <a:off x="2859755" y="3868004"/>
            <a:ext cx="8243674"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i="0" u="none" strike="noStrike" cap="none" normalizeH="0" baseline="0" dirty="0">
              <a:ln>
                <a:noFill/>
              </a:ln>
              <a:solidFill>
                <a:schemeClr val="tx1"/>
              </a:solidFill>
              <a:effectLst/>
              <a:latin typeface="Arial" panose="020B0604020202020204" pitchFamily="34" charset="0"/>
            </a:endParaRPr>
          </a:p>
        </p:txBody>
      </p:sp>
      <p:pic>
        <p:nvPicPr>
          <p:cNvPr id="1026" name="Picture 2" descr="Vetor Reading an book line icon. linear style sign for mobile concept and web design. Book pages and Finger point outline vector icon. Read symbol, logo illustration. Vector graphics do Stock |">
            <a:extLst>
              <a:ext uri="{FF2B5EF4-FFF2-40B4-BE49-F238E27FC236}">
                <a16:creationId xmlns:a16="http://schemas.microsoft.com/office/drawing/2014/main" id="{D98D1B09-8733-1CDC-A684-31006393F3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255" y="3526971"/>
            <a:ext cx="1828800" cy="1828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2" name="Rectangle 3">
            <a:extLst>
              <a:ext uri="{FF2B5EF4-FFF2-40B4-BE49-F238E27FC236}">
                <a16:creationId xmlns:a16="http://schemas.microsoft.com/office/drawing/2014/main" id="{996D17B8-8D61-5103-0D33-ECA867B0C25E}"/>
              </a:ext>
            </a:extLst>
          </p:cNvPr>
          <p:cNvSpPr>
            <a:spLocks noChangeArrowheads="1"/>
          </p:cNvSpPr>
          <p:nvPr/>
        </p:nvSpPr>
        <p:spPr bwMode="auto">
          <a:xfrm>
            <a:off x="2997200" y="4103936"/>
            <a:ext cx="6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471FF8F0-593F-FE06-579A-536F6543C1FE}"/>
              </a:ext>
            </a:extLst>
          </p:cNvPr>
          <p:cNvSpPr>
            <a:spLocks noChangeArrowheads="1"/>
          </p:cNvSpPr>
          <p:nvPr/>
        </p:nvSpPr>
        <p:spPr bwMode="auto">
          <a:xfrm>
            <a:off x="2600560" y="2185557"/>
            <a:ext cx="8993852" cy="3734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03136" rIns="0" bIns="20313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400" i="0" u="none" strike="noStrike" cap="none" normalizeH="0" baseline="0" dirty="0">
                <a:ln>
                  <a:noFill/>
                </a:ln>
                <a:solidFill>
                  <a:schemeClr val="tx1"/>
                </a:solidFill>
                <a:effectLst/>
              </a:rPr>
              <a:t>Μαρία: Καλημέρα. Ο φίλος μου μού είπε ότι εδώ έχει γραμματόσημα.</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υπάλληλος: Ναι, βεβαίως. Πόσα θέλετε;</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Μαρία: Θέλω πέντε. Επίσης, η μητέρα μου με ρώτησε αν έχετε φακέλους.</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υπάλληλος: Ναι, έχουμε.</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Μαρία: Ο αδερφός μου μού είπε ότι το ταχυδρομείο είναι ανοιχτό το Σάββατο. Είναι αλήθεια;</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υπάλληλος: Όχι, το Σάββατο είμαστε κλειστά. </a:t>
            </a:r>
            <a:r>
              <a:rPr lang="el-GR" altLang="el-GR" sz="2400" dirty="0"/>
              <a:t>Ε</a:t>
            </a:r>
            <a:r>
              <a:rPr kumimoji="0" lang="el-GR" altLang="el-GR" sz="2400" i="0" u="none" strike="noStrike" cap="none" normalizeH="0" baseline="0" dirty="0">
                <a:ln>
                  <a:noFill/>
                </a:ln>
                <a:solidFill>
                  <a:schemeClr val="tx1"/>
                </a:solidFill>
                <a:effectLst/>
              </a:rPr>
              <a:t>ίμαστε ανοιχτά μόνο Δευτέρα με Παρασκευή.</a:t>
            </a:r>
          </a:p>
        </p:txBody>
      </p:sp>
    </p:spTree>
    <p:extLst>
      <p:ext uri="{BB962C8B-B14F-4D97-AF65-F5344CB8AC3E}">
        <p14:creationId xmlns:p14="http://schemas.microsoft.com/office/powerpoint/2010/main" val="742989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2083F-EA18-08EC-7FC8-A3AAEB50B352}"/>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D5A1625E-4F05-C354-283E-312E8BB12EB8}"/>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γραπτού λόγου </a:t>
            </a:r>
          </a:p>
        </p:txBody>
      </p:sp>
      <p:sp>
        <p:nvSpPr>
          <p:cNvPr id="8" name="Ορθογώνιο 7">
            <a:extLst>
              <a:ext uri="{FF2B5EF4-FFF2-40B4-BE49-F238E27FC236}">
                <a16:creationId xmlns:a16="http://schemas.microsoft.com/office/drawing/2014/main" id="{BDD18E0D-C81C-B0C2-5865-65287B7730AF}"/>
              </a:ext>
            </a:extLst>
          </p:cNvPr>
          <p:cNvSpPr/>
          <p:nvPr/>
        </p:nvSpPr>
        <p:spPr>
          <a:xfrm>
            <a:off x="163541" y="5855617"/>
            <a:ext cx="3287230"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Συμπληρώστε!</a:t>
            </a:r>
          </a:p>
        </p:txBody>
      </p:sp>
      <p:pic>
        <p:nvPicPr>
          <p:cNvPr id="3074" name="Picture 2" descr="Ανέκδοτο: Η δασκάλα λέει «γράψτε διάλογο»">
            <a:extLst>
              <a:ext uri="{FF2B5EF4-FFF2-40B4-BE49-F238E27FC236}">
                <a16:creationId xmlns:a16="http://schemas.microsoft.com/office/drawing/2014/main" id="{34F27043-BCBD-060B-3098-E522FBA95A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36" y="2558143"/>
            <a:ext cx="2005693" cy="28629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0" name="Picture 2" descr="Μαθήτρια, σχολείο, κορίτσι, μαθητής, μαθητής, σπουδές, μάθημα, γραφείο,  σφαίρα, γράψτε, png | PNGEgg">
            <a:extLst>
              <a:ext uri="{FF2B5EF4-FFF2-40B4-BE49-F238E27FC236}">
                <a16:creationId xmlns:a16="http://schemas.microsoft.com/office/drawing/2014/main" id="{F606A298-B096-84B2-5CDA-1CF227240E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9755" y="3165773"/>
            <a:ext cx="2143125" cy="21431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2" name="Φυσαλίδα σκέψης: Σύννεφο 1">
            <a:extLst>
              <a:ext uri="{FF2B5EF4-FFF2-40B4-BE49-F238E27FC236}">
                <a16:creationId xmlns:a16="http://schemas.microsoft.com/office/drawing/2014/main" id="{5E80827C-C81C-5989-C252-535C3B138EFA}"/>
              </a:ext>
            </a:extLst>
          </p:cNvPr>
          <p:cNvSpPr/>
          <p:nvPr/>
        </p:nvSpPr>
        <p:spPr>
          <a:xfrm>
            <a:off x="4531360" y="1686560"/>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Θέλω μια βεβαίωση φοίτησης.</a:t>
            </a:r>
          </a:p>
        </p:txBody>
      </p:sp>
      <p:pic>
        <p:nvPicPr>
          <p:cNvPr id="2052" name="Picture 4" descr="Μαθήτρια Διανυσματική απεικόνιση - εικονογραφία: 33054578">
            <a:extLst>
              <a:ext uri="{FF2B5EF4-FFF2-40B4-BE49-F238E27FC236}">
                <a16:creationId xmlns:a16="http://schemas.microsoft.com/office/drawing/2014/main" id="{048ED1EC-29AE-116A-CF65-60B67ADFE2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7486" y="2920365"/>
            <a:ext cx="1504950" cy="3028950"/>
          </a:xfrm>
          <a:prstGeom prst="rect">
            <a:avLst/>
          </a:prstGeom>
          <a:noFill/>
          <a:extLst>
            <a:ext uri="{909E8E84-426E-40DD-AFC4-6F175D3DCCD1}">
              <a14:hiddenFill xmlns:a14="http://schemas.microsoft.com/office/drawing/2010/main">
                <a:solidFill>
                  <a:srgbClr val="FFFFFF"/>
                </a:solidFill>
              </a14:hiddenFill>
            </a:ext>
          </a:extLst>
        </p:spPr>
      </p:pic>
      <p:sp>
        <p:nvSpPr>
          <p:cNvPr id="3" name="Φυσαλίδα σκέψης: Σύννεφο 2">
            <a:extLst>
              <a:ext uri="{FF2B5EF4-FFF2-40B4-BE49-F238E27FC236}">
                <a16:creationId xmlns:a16="http://schemas.microsoft.com/office/drawing/2014/main" id="{2B588DCF-284E-C08A-9CFC-6216455E6BC9}"/>
              </a:ext>
            </a:extLst>
          </p:cNvPr>
          <p:cNvSpPr/>
          <p:nvPr/>
        </p:nvSpPr>
        <p:spPr>
          <a:xfrm>
            <a:off x="7416800" y="790575"/>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Τι  είπε;</a:t>
            </a:r>
          </a:p>
        </p:txBody>
      </p:sp>
      <p:pic>
        <p:nvPicPr>
          <p:cNvPr id="2056" name="Picture 8" descr="Μαθήτρια διανυσματική απεικόνιση. εικονογραφία από arroyos - 42726542">
            <a:extLst>
              <a:ext uri="{FF2B5EF4-FFF2-40B4-BE49-F238E27FC236}">
                <a16:creationId xmlns:a16="http://schemas.microsoft.com/office/drawing/2014/main" id="{DAFE160E-AF7D-EA14-0BE0-A53528EC7DE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437977" y="3044648"/>
            <a:ext cx="2590482" cy="3325671"/>
          </a:xfrm>
          <a:prstGeom prst="rect">
            <a:avLst/>
          </a:prstGeom>
          <a:noFill/>
          <a:extLst>
            <a:ext uri="{909E8E84-426E-40DD-AFC4-6F175D3DCCD1}">
              <a14:hiddenFill xmlns:a14="http://schemas.microsoft.com/office/drawing/2010/main">
                <a:solidFill>
                  <a:srgbClr val="FFFFFF"/>
                </a:solidFill>
              </a14:hiddenFill>
            </a:ext>
          </a:extLst>
        </p:spPr>
      </p:pic>
      <p:sp>
        <p:nvSpPr>
          <p:cNvPr id="6" name="Φυσαλίδα σκέψης: Σύννεφο 5">
            <a:extLst>
              <a:ext uri="{FF2B5EF4-FFF2-40B4-BE49-F238E27FC236}">
                <a16:creationId xmlns:a16="http://schemas.microsoft.com/office/drawing/2014/main" id="{89BB171B-2AE2-C21C-B1E5-644368F22ED3}"/>
              </a:ext>
            </a:extLst>
          </p:cNvPr>
          <p:cNvSpPr/>
          <p:nvPr/>
        </p:nvSpPr>
        <p:spPr>
          <a:xfrm>
            <a:off x="9890034" y="1177925"/>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______________________________</a:t>
            </a:r>
          </a:p>
        </p:txBody>
      </p:sp>
    </p:spTree>
    <p:extLst>
      <p:ext uri="{BB962C8B-B14F-4D97-AF65-F5344CB8AC3E}">
        <p14:creationId xmlns:p14="http://schemas.microsoft.com/office/powerpoint/2010/main" val="3617888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A8BCF-B8AB-57F9-174A-74C964F1EA7A}"/>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A0E701EE-2508-1EB1-9A29-48158865BD28}"/>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γραπτού λόγου </a:t>
            </a:r>
          </a:p>
        </p:txBody>
      </p:sp>
      <p:sp>
        <p:nvSpPr>
          <p:cNvPr id="8" name="Ορθογώνιο 7">
            <a:extLst>
              <a:ext uri="{FF2B5EF4-FFF2-40B4-BE49-F238E27FC236}">
                <a16:creationId xmlns:a16="http://schemas.microsoft.com/office/drawing/2014/main" id="{063A3C6F-D938-4EBA-C2DE-4F4C3AED0DC8}"/>
              </a:ext>
            </a:extLst>
          </p:cNvPr>
          <p:cNvSpPr/>
          <p:nvPr/>
        </p:nvSpPr>
        <p:spPr>
          <a:xfrm>
            <a:off x="163541" y="5855617"/>
            <a:ext cx="3287230"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Συμπληρώστε!</a:t>
            </a:r>
          </a:p>
        </p:txBody>
      </p:sp>
      <p:pic>
        <p:nvPicPr>
          <p:cNvPr id="3074" name="Picture 2" descr="Ανέκδοτο: Η δασκάλα λέει «γράψτε διάλογο»">
            <a:extLst>
              <a:ext uri="{FF2B5EF4-FFF2-40B4-BE49-F238E27FC236}">
                <a16:creationId xmlns:a16="http://schemas.microsoft.com/office/drawing/2014/main" id="{0D9B44B3-2B26-F5F3-E6D8-5E4CEF12F5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36" y="2558143"/>
            <a:ext cx="2005693" cy="28629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0" name="Picture 2" descr="Μαθήτρια, σχολείο, κορίτσι, μαθητής, μαθητής, σπουδές, μάθημα, γραφείο,  σφαίρα, γράψτε, png | PNGEgg">
            <a:extLst>
              <a:ext uri="{FF2B5EF4-FFF2-40B4-BE49-F238E27FC236}">
                <a16:creationId xmlns:a16="http://schemas.microsoft.com/office/drawing/2014/main" id="{5EACB973-2F79-19D7-EC0E-F8C00C9C00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9755" y="3165773"/>
            <a:ext cx="2143125" cy="21431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2" name="Φυσαλίδα σκέψης: Σύννεφο 1">
            <a:extLst>
              <a:ext uri="{FF2B5EF4-FFF2-40B4-BE49-F238E27FC236}">
                <a16:creationId xmlns:a16="http://schemas.microsoft.com/office/drawing/2014/main" id="{762A046A-64B5-66C3-462F-05C91AAD938B}"/>
              </a:ext>
            </a:extLst>
          </p:cNvPr>
          <p:cNvSpPr/>
          <p:nvPr/>
        </p:nvSpPr>
        <p:spPr>
          <a:xfrm>
            <a:off x="4531360" y="1686560"/>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Θέλω ένα κουπόνι σίτισης.</a:t>
            </a:r>
          </a:p>
        </p:txBody>
      </p:sp>
      <p:pic>
        <p:nvPicPr>
          <p:cNvPr id="2052" name="Picture 4" descr="Μαθήτρια Διανυσματική απεικόνιση - εικονογραφία: 33054578">
            <a:extLst>
              <a:ext uri="{FF2B5EF4-FFF2-40B4-BE49-F238E27FC236}">
                <a16:creationId xmlns:a16="http://schemas.microsoft.com/office/drawing/2014/main" id="{F76DDB23-9A63-BCF1-B2B3-E426937AC6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7486" y="2920365"/>
            <a:ext cx="1504950" cy="3028950"/>
          </a:xfrm>
          <a:prstGeom prst="rect">
            <a:avLst/>
          </a:prstGeom>
          <a:noFill/>
          <a:extLst>
            <a:ext uri="{909E8E84-426E-40DD-AFC4-6F175D3DCCD1}">
              <a14:hiddenFill xmlns:a14="http://schemas.microsoft.com/office/drawing/2010/main">
                <a:solidFill>
                  <a:srgbClr val="FFFFFF"/>
                </a:solidFill>
              </a14:hiddenFill>
            </a:ext>
          </a:extLst>
        </p:spPr>
      </p:pic>
      <p:sp>
        <p:nvSpPr>
          <p:cNvPr id="3" name="Φυσαλίδα σκέψης: Σύννεφο 2">
            <a:extLst>
              <a:ext uri="{FF2B5EF4-FFF2-40B4-BE49-F238E27FC236}">
                <a16:creationId xmlns:a16="http://schemas.microsoft.com/office/drawing/2014/main" id="{9A28D079-7EDF-0C84-CDD9-7F2FA018F786}"/>
              </a:ext>
            </a:extLst>
          </p:cNvPr>
          <p:cNvSpPr/>
          <p:nvPr/>
        </p:nvSpPr>
        <p:spPr>
          <a:xfrm>
            <a:off x="7416800" y="790575"/>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Τι  είπε;</a:t>
            </a:r>
          </a:p>
        </p:txBody>
      </p:sp>
      <p:pic>
        <p:nvPicPr>
          <p:cNvPr id="2056" name="Picture 8" descr="Μαθήτρια διανυσματική απεικόνιση. εικονογραφία από arroyos - 42726542">
            <a:extLst>
              <a:ext uri="{FF2B5EF4-FFF2-40B4-BE49-F238E27FC236}">
                <a16:creationId xmlns:a16="http://schemas.microsoft.com/office/drawing/2014/main" id="{85F38B1D-1CD8-A91F-D424-CC688C413B4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437977" y="3044648"/>
            <a:ext cx="2590482" cy="3325671"/>
          </a:xfrm>
          <a:prstGeom prst="rect">
            <a:avLst/>
          </a:prstGeom>
          <a:noFill/>
          <a:extLst>
            <a:ext uri="{909E8E84-426E-40DD-AFC4-6F175D3DCCD1}">
              <a14:hiddenFill xmlns:a14="http://schemas.microsoft.com/office/drawing/2010/main">
                <a:solidFill>
                  <a:srgbClr val="FFFFFF"/>
                </a:solidFill>
              </a14:hiddenFill>
            </a:ext>
          </a:extLst>
        </p:spPr>
      </p:pic>
      <p:sp>
        <p:nvSpPr>
          <p:cNvPr id="6" name="Φυσαλίδα σκέψης: Σύννεφο 5">
            <a:extLst>
              <a:ext uri="{FF2B5EF4-FFF2-40B4-BE49-F238E27FC236}">
                <a16:creationId xmlns:a16="http://schemas.microsoft.com/office/drawing/2014/main" id="{F2A283B8-7131-EA97-4AD8-AD85159A8EF9}"/>
              </a:ext>
            </a:extLst>
          </p:cNvPr>
          <p:cNvSpPr/>
          <p:nvPr/>
        </p:nvSpPr>
        <p:spPr>
          <a:xfrm>
            <a:off x="9890034" y="1177925"/>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______________________________</a:t>
            </a:r>
          </a:p>
        </p:txBody>
      </p:sp>
    </p:spTree>
    <p:extLst>
      <p:ext uri="{BB962C8B-B14F-4D97-AF65-F5344CB8AC3E}">
        <p14:creationId xmlns:p14="http://schemas.microsoft.com/office/powerpoint/2010/main" val="490774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21F47-BE3A-0593-5246-E85D3E33FFE3}"/>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B3A00D4F-D531-2DEC-A9D4-3E7282D07B39}"/>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γραπτού λόγου </a:t>
            </a:r>
          </a:p>
        </p:txBody>
      </p:sp>
      <p:sp>
        <p:nvSpPr>
          <p:cNvPr id="8" name="Ορθογώνιο 7">
            <a:extLst>
              <a:ext uri="{FF2B5EF4-FFF2-40B4-BE49-F238E27FC236}">
                <a16:creationId xmlns:a16="http://schemas.microsoft.com/office/drawing/2014/main" id="{C8D762A7-CBAE-B0A6-2BC9-6499BB97F667}"/>
              </a:ext>
            </a:extLst>
          </p:cNvPr>
          <p:cNvSpPr/>
          <p:nvPr/>
        </p:nvSpPr>
        <p:spPr>
          <a:xfrm>
            <a:off x="163541" y="5855617"/>
            <a:ext cx="3287230"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Συμπληρώστε!</a:t>
            </a:r>
          </a:p>
        </p:txBody>
      </p:sp>
      <p:pic>
        <p:nvPicPr>
          <p:cNvPr id="3074" name="Picture 2" descr="Ανέκδοτο: Η δασκάλα λέει «γράψτε διάλογο»">
            <a:extLst>
              <a:ext uri="{FF2B5EF4-FFF2-40B4-BE49-F238E27FC236}">
                <a16:creationId xmlns:a16="http://schemas.microsoft.com/office/drawing/2014/main" id="{B742DC0C-27BF-D230-2C11-DB235D20B0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36" y="2558143"/>
            <a:ext cx="2005693" cy="28629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2" name="Picture 4" descr="Μαθήτρια Διανυσματική απεικόνιση - εικονογραφία: 33054578">
            <a:extLst>
              <a:ext uri="{FF2B5EF4-FFF2-40B4-BE49-F238E27FC236}">
                <a16:creationId xmlns:a16="http://schemas.microsoft.com/office/drawing/2014/main" id="{E3DD0238-DD6C-1862-505F-BA87744842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7486" y="2920365"/>
            <a:ext cx="1504950" cy="3028950"/>
          </a:xfrm>
          <a:prstGeom prst="rect">
            <a:avLst/>
          </a:prstGeom>
          <a:noFill/>
          <a:extLst>
            <a:ext uri="{909E8E84-426E-40DD-AFC4-6F175D3DCCD1}">
              <a14:hiddenFill xmlns:a14="http://schemas.microsoft.com/office/drawing/2010/main">
                <a:solidFill>
                  <a:srgbClr val="FFFFFF"/>
                </a:solidFill>
              </a14:hiddenFill>
            </a:ext>
          </a:extLst>
        </p:spPr>
      </p:pic>
      <p:sp>
        <p:nvSpPr>
          <p:cNvPr id="3" name="Φυσαλίδα σκέψης: Σύννεφο 2">
            <a:extLst>
              <a:ext uri="{FF2B5EF4-FFF2-40B4-BE49-F238E27FC236}">
                <a16:creationId xmlns:a16="http://schemas.microsoft.com/office/drawing/2014/main" id="{4ABD2675-7B53-C0EE-4CDC-4087D769E86D}"/>
              </a:ext>
            </a:extLst>
          </p:cNvPr>
          <p:cNvSpPr/>
          <p:nvPr/>
        </p:nvSpPr>
        <p:spPr>
          <a:xfrm>
            <a:off x="7416800" y="790575"/>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Γιατί είσαι χαρούμενη;</a:t>
            </a:r>
          </a:p>
        </p:txBody>
      </p:sp>
      <p:pic>
        <p:nvPicPr>
          <p:cNvPr id="2056" name="Picture 8" descr="Μαθήτρια διανυσματική απεικόνιση. εικονογραφία από arroyos - 42726542">
            <a:extLst>
              <a:ext uri="{FF2B5EF4-FFF2-40B4-BE49-F238E27FC236}">
                <a16:creationId xmlns:a16="http://schemas.microsoft.com/office/drawing/2014/main" id="{AC2EE37F-210B-AA74-361B-A38F589B754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37977" y="3044648"/>
            <a:ext cx="2590482" cy="3325671"/>
          </a:xfrm>
          <a:prstGeom prst="rect">
            <a:avLst/>
          </a:prstGeom>
          <a:noFill/>
          <a:extLst>
            <a:ext uri="{909E8E84-426E-40DD-AFC4-6F175D3DCCD1}">
              <a14:hiddenFill xmlns:a14="http://schemas.microsoft.com/office/drawing/2010/main">
                <a:solidFill>
                  <a:srgbClr val="FFFFFF"/>
                </a:solidFill>
              </a14:hiddenFill>
            </a:ext>
          </a:extLst>
        </p:spPr>
      </p:pic>
      <p:sp>
        <p:nvSpPr>
          <p:cNvPr id="6" name="Φυσαλίδα σκέψης: Σύννεφο 5">
            <a:extLst>
              <a:ext uri="{FF2B5EF4-FFF2-40B4-BE49-F238E27FC236}">
                <a16:creationId xmlns:a16="http://schemas.microsoft.com/office/drawing/2014/main" id="{91417199-DB83-7B20-CDA6-3D1A390AED42}"/>
              </a:ext>
            </a:extLst>
          </p:cNvPr>
          <p:cNvSpPr/>
          <p:nvPr/>
        </p:nvSpPr>
        <p:spPr>
          <a:xfrm>
            <a:off x="9890034" y="295275"/>
            <a:ext cx="2153920" cy="262509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Ο Γιώργος  μού  είπε ότι _____________________________</a:t>
            </a:r>
          </a:p>
        </p:txBody>
      </p:sp>
    </p:spTree>
    <p:extLst>
      <p:ext uri="{BB962C8B-B14F-4D97-AF65-F5344CB8AC3E}">
        <p14:creationId xmlns:p14="http://schemas.microsoft.com/office/powerpoint/2010/main" val="1213372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6091C-BA1D-DA8C-73E2-77D78FFA2454}"/>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BDCB1FCF-090E-C033-2C04-939D27F6A5D6}"/>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γραπτού λόγου </a:t>
            </a:r>
          </a:p>
        </p:txBody>
      </p:sp>
      <p:sp>
        <p:nvSpPr>
          <p:cNvPr id="8" name="Ορθογώνιο 7">
            <a:extLst>
              <a:ext uri="{FF2B5EF4-FFF2-40B4-BE49-F238E27FC236}">
                <a16:creationId xmlns:a16="http://schemas.microsoft.com/office/drawing/2014/main" id="{47A8A29C-6C42-2571-A71F-2B2BFF9C1FAF}"/>
              </a:ext>
            </a:extLst>
          </p:cNvPr>
          <p:cNvSpPr/>
          <p:nvPr/>
        </p:nvSpPr>
        <p:spPr>
          <a:xfrm>
            <a:off x="163541" y="5855617"/>
            <a:ext cx="3287230"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Συμπληρώστε!</a:t>
            </a:r>
          </a:p>
        </p:txBody>
      </p:sp>
      <p:pic>
        <p:nvPicPr>
          <p:cNvPr id="3074" name="Picture 2" descr="Ανέκδοτο: Η δασκάλα λέει «γράψτε διάλογο»">
            <a:extLst>
              <a:ext uri="{FF2B5EF4-FFF2-40B4-BE49-F238E27FC236}">
                <a16:creationId xmlns:a16="http://schemas.microsoft.com/office/drawing/2014/main" id="{66E4FD14-C1D0-D8B9-AE06-A077FFAA3B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36" y="2558143"/>
            <a:ext cx="2005693" cy="28629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2" name="Picture 4" descr="Μαθήτρια Διανυσματική απεικόνιση - εικονογραφία: 33054578">
            <a:extLst>
              <a:ext uri="{FF2B5EF4-FFF2-40B4-BE49-F238E27FC236}">
                <a16:creationId xmlns:a16="http://schemas.microsoft.com/office/drawing/2014/main" id="{794D47EE-5386-A4F9-465D-6669227FB1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7486" y="2920365"/>
            <a:ext cx="1504950" cy="3028950"/>
          </a:xfrm>
          <a:prstGeom prst="rect">
            <a:avLst/>
          </a:prstGeom>
          <a:noFill/>
          <a:extLst>
            <a:ext uri="{909E8E84-426E-40DD-AFC4-6F175D3DCCD1}">
              <a14:hiddenFill xmlns:a14="http://schemas.microsoft.com/office/drawing/2010/main">
                <a:solidFill>
                  <a:srgbClr val="FFFFFF"/>
                </a:solidFill>
              </a14:hiddenFill>
            </a:ext>
          </a:extLst>
        </p:spPr>
      </p:pic>
      <p:sp>
        <p:nvSpPr>
          <p:cNvPr id="3" name="Φυσαλίδα σκέψης: Σύννεφο 2">
            <a:extLst>
              <a:ext uri="{FF2B5EF4-FFF2-40B4-BE49-F238E27FC236}">
                <a16:creationId xmlns:a16="http://schemas.microsoft.com/office/drawing/2014/main" id="{5C85E6D9-BB0F-AB4E-82BE-A98C868807EE}"/>
              </a:ext>
            </a:extLst>
          </p:cNvPr>
          <p:cNvSpPr/>
          <p:nvPr/>
        </p:nvSpPr>
        <p:spPr>
          <a:xfrm>
            <a:off x="7416800" y="790575"/>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Γιατί είσαι χαρούμενη;</a:t>
            </a:r>
          </a:p>
        </p:txBody>
      </p:sp>
      <p:pic>
        <p:nvPicPr>
          <p:cNvPr id="2056" name="Picture 8" descr="Μαθήτρια διανυσματική απεικόνιση. εικονογραφία από arroyos - 42726542">
            <a:extLst>
              <a:ext uri="{FF2B5EF4-FFF2-40B4-BE49-F238E27FC236}">
                <a16:creationId xmlns:a16="http://schemas.microsoft.com/office/drawing/2014/main" id="{7E4C698B-FE86-D09E-18B8-2670D4AF418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37977" y="3044648"/>
            <a:ext cx="2590482" cy="3325671"/>
          </a:xfrm>
          <a:prstGeom prst="rect">
            <a:avLst/>
          </a:prstGeom>
          <a:noFill/>
          <a:extLst>
            <a:ext uri="{909E8E84-426E-40DD-AFC4-6F175D3DCCD1}">
              <a14:hiddenFill xmlns:a14="http://schemas.microsoft.com/office/drawing/2010/main">
                <a:solidFill>
                  <a:srgbClr val="FFFFFF"/>
                </a:solidFill>
              </a14:hiddenFill>
            </a:ext>
          </a:extLst>
        </p:spPr>
      </p:pic>
      <p:sp>
        <p:nvSpPr>
          <p:cNvPr id="6" name="Φυσαλίδα σκέψης: Σύννεφο 5">
            <a:extLst>
              <a:ext uri="{FF2B5EF4-FFF2-40B4-BE49-F238E27FC236}">
                <a16:creationId xmlns:a16="http://schemas.microsoft.com/office/drawing/2014/main" id="{878CB257-46B0-DBA4-69C4-E724BD74E1F7}"/>
              </a:ext>
            </a:extLst>
          </p:cNvPr>
          <p:cNvSpPr/>
          <p:nvPr/>
        </p:nvSpPr>
        <p:spPr>
          <a:xfrm>
            <a:off x="9890034" y="487681"/>
            <a:ext cx="2153920" cy="2432684"/>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Η Ελένη  μού  είπε ότι _____________________________</a:t>
            </a:r>
          </a:p>
        </p:txBody>
      </p:sp>
    </p:spTree>
    <p:extLst>
      <p:ext uri="{BB962C8B-B14F-4D97-AF65-F5344CB8AC3E}">
        <p14:creationId xmlns:p14="http://schemas.microsoft.com/office/powerpoint/2010/main" val="34584527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375</TotalTime>
  <Words>383</Words>
  <Application>Microsoft Office PowerPoint</Application>
  <PresentationFormat>Ευρεία οθόνη</PresentationFormat>
  <Paragraphs>46</Paragraphs>
  <Slides>16</Slides>
  <Notes>2</Notes>
  <HiddenSlides>0</HiddenSlides>
  <MMClips>1</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16</vt:i4>
      </vt:variant>
    </vt:vector>
  </HeadingPairs>
  <TitlesOfParts>
    <vt:vector size="22" baseType="lpstr">
      <vt:lpstr>Aptos</vt:lpstr>
      <vt:lpstr>Arial</vt:lpstr>
      <vt:lpstr>Calibri</vt:lpstr>
      <vt:lpstr>Calibri Light</vt:lpstr>
      <vt:lpstr>Google Sans</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Αυτοαξιολόγηση στο σπίτι </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Teacher</dc:creator>
  <cp:lastModifiedBy>Ελένη Χαραλάμπους</cp:lastModifiedBy>
  <cp:revision>91</cp:revision>
  <dcterms:created xsi:type="dcterms:W3CDTF">2025-05-12T06:17:38Z</dcterms:created>
  <dcterms:modified xsi:type="dcterms:W3CDTF">2026-07-09T07:40:23Z</dcterms:modified>
</cp:coreProperties>
</file>