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6" r:id="rId2"/>
    <p:sldId id="607" r:id="rId3"/>
    <p:sldId id="603" r:id="rId4"/>
    <p:sldId id="612" r:id="rId5"/>
    <p:sldId id="506" r:id="rId6"/>
    <p:sldId id="269" r:id="rId7"/>
    <p:sldId id="491" r:id="rId8"/>
    <p:sldId id="613" r:id="rId9"/>
    <p:sldId id="490" r:id="rId10"/>
    <p:sldId id="604" r:id="rId11"/>
    <p:sldId id="519" r:id="rId12"/>
    <p:sldId id="259" r:id="rId13"/>
    <p:sldId id="610" r:id="rId14"/>
    <p:sldId id="265" r:id="rId15"/>
    <p:sldId id="271" r:id="rId16"/>
    <p:sldId id="539" r:id="rId17"/>
    <p:sldId id="272" r:id="rId18"/>
    <p:sldId id="396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591B5-A618-4D87-A255-DA9CC6D08E2C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6471-05DE-48D9-9E62-ACD0E2FB94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55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2D9FB71-CE18-8E2E-798B-14DD989EF2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5CD038C-BB65-2B66-4BC5-34B34FF596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C8B5F2AA-9EE1-D4D1-E3C4-EBB8645BE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C16FD53-A62B-4A35-9FDD-C615B721E8A8}" type="slidenum">
              <a:rPr lang="el-GR" altLang="en-US" smtClean="0"/>
              <a:pPr/>
              <a:t>12</a:t>
            </a:fld>
            <a:endParaRPr lang="el-G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3738EC-AC7C-0D0C-037E-42DFD519C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6A39348-63CC-B423-8C0D-618D4802B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E4C6610-BA1D-00F1-EC88-39931BFF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B78CF24-84EF-93AB-AB99-C223077AA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D43C56C-C411-4B83-5D6A-20DC5C00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387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E74EF2-2BE7-5004-7D9A-EC856F15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593A0C9-F4AA-B757-C70C-FDD7CE18A4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4BB4D70-DD32-E363-70F5-5F33CEAA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BFE35C-9475-691F-C893-3F95258F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3B45C3F-DB71-DC97-2F74-2D66F1D8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47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2B8D063-4834-EC15-1C6B-9F56C441B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71EC976-6C76-0F8E-6DAA-2339C8715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8C94842-6589-C735-0A69-A2483979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4A39CF-A502-634A-F42B-1B4E7777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42BEDC-4F9B-0B06-2174-A8FB9BC2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835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C0B7039-89EF-2D70-2546-AC4AA452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E37925-FAE0-20D6-7C42-2ADFCE2A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37AB9E6-F8F0-FAFD-C7FD-3D7AF3C2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DE0A93-9F30-AC53-2FE2-DBCD1D42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16CD42-5D1A-3EAD-1F99-BD547288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66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6F86FC-8770-DD67-C017-8281413FF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96193C2-5460-92EE-BA44-93DB38B3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434915-651A-659C-155A-173BA42D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151B4D-2C8E-B3EC-C97B-30C4DE928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F265379-D42E-73C3-0D70-BFADB3D2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81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49617D-0A35-FB98-7D11-EBF7F463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71B2F85-50BC-B0DF-042C-1DD2BF773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4F28FA4-9793-5E75-DF25-F4074B8AA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C4A8FBF-52AC-2B13-9EC2-FA053705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15907DD-4B46-C72B-822D-913C9F6C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5A196E8-E4B1-DCF9-9EB5-DC6722FD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065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461DA9-8429-7EAD-D1AF-CFF763FE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9B312CD-3373-6224-D9C3-697148544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91E74A-D0B1-7480-7F20-0086A0161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1D14BC6-A6B5-FCFA-8DC2-56134E389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0376C63-41FC-1CFB-26D4-6399972E7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1BFF75F-AE0D-4739-8A1F-FA596448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5191AD1-7775-ECB0-52DB-8A693EA28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A3EB39D-214C-6256-418A-24CCA0BB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79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7D866F-2469-E311-ED2E-865854D1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30C3BAF-B4FB-0DEE-F5BC-11E26917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BCF7F53-5116-ADC7-9379-583B61B2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C12FA94-1BAA-4864-5CDC-1F95484E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095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C44E31B-D676-6D66-5155-359B9D3E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67EC21F-8201-296E-B324-7DB237BD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756E29-3FD1-7893-65DC-618D187E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891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45AA19-A868-F59E-E425-8D94BD25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7AE3C5-884F-9B0E-BA6B-ADF807A4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87A115-12C7-5B87-B791-D68FE1A84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9757CB-D890-E36C-FC05-58C7587EC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E50B84E-1419-02CD-BF66-88126AAE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BABEC8-6D89-38B9-BAC1-78DE084B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95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9F1D1F-D943-DB09-9EBC-43E416D4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7C78361-0FB4-37DA-7B82-E2B5EACC2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4FF91EE-A9FE-E31F-C1C0-E0C3974FB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721941-05C0-8718-4C6E-12B596FFE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D2AC339-5AD0-8F67-FD39-6854C8A9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A777753-DB4C-253B-2731-3031EEC3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85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EFC368E-B3F8-4165-BF26-064F5483E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24D986B-8396-2339-7BA7-156BBDD6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37646AD-1D36-964C-9862-C4F5773CA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6B7E6-08FC-4345-9766-C4712B02E15E}" type="datetimeFigureOut">
              <a:rPr lang="el-GR" smtClean="0"/>
              <a:t>9/7/2026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038E4C-6C58-6F0B-EB40-B829E7D0B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4BE797-F543-972E-E6E5-BAF966E2A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3C223-F2A9-4604-B246-373080F7102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62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okgZHGvQQoM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artoon παιδάκια">
            <a:extLst>
              <a:ext uri="{FF2B5EF4-FFF2-40B4-BE49-F238E27FC236}">
                <a16:creationId xmlns:a16="http://schemas.microsoft.com/office/drawing/2014/main" id="{59EEF5F2-E3A1-187D-4E00-EAAEDECB3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6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3C02AFE-ED4A-553E-0E9A-974758F1813C}"/>
              </a:ext>
            </a:extLst>
          </p:cNvPr>
          <p:cNvSpPr/>
          <p:nvPr/>
        </p:nvSpPr>
        <p:spPr>
          <a:xfrm>
            <a:off x="4570414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34A66CA-FA34-2744-A8A2-7A599D3FFA8F}"/>
              </a:ext>
            </a:extLst>
          </p:cNvPr>
          <p:cNvSpPr/>
          <p:nvPr/>
        </p:nvSpPr>
        <p:spPr>
          <a:xfrm>
            <a:off x="7437439" y="5705475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ED9E2F6-F498-603B-BEAE-C648E96F7C9A}"/>
              </a:ext>
            </a:extLst>
          </p:cNvPr>
          <p:cNvSpPr/>
          <p:nvPr/>
        </p:nvSpPr>
        <p:spPr>
          <a:xfrm>
            <a:off x="1001486" y="5598318"/>
            <a:ext cx="6318478" cy="6651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Ulaşım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araçları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Μέσα Μαζικής  Μεταφοράς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03AF9-E11B-C094-5881-7ABFA175E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31EFDE3-A0C9-8DF2-0B11-C52E99EFCD17}"/>
              </a:ext>
            </a:extLst>
          </p:cNvPr>
          <p:cNvSpPr txBox="1">
            <a:spLocks/>
          </p:cNvSpPr>
          <p:nvPr/>
        </p:nvSpPr>
        <p:spPr>
          <a:xfrm>
            <a:off x="3353888" y="2727342"/>
            <a:ext cx="5208111" cy="168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0044D5-BD42-3D2A-8F75-191B92E2B758}"/>
              </a:ext>
            </a:extLst>
          </p:cNvPr>
          <p:cNvSpPr txBox="1">
            <a:spLocks/>
          </p:cNvSpPr>
          <p:nvPr/>
        </p:nvSpPr>
        <p:spPr>
          <a:xfrm>
            <a:off x="316773" y="371993"/>
            <a:ext cx="6530342" cy="489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u="sng" dirty="0"/>
              <a:t>ARKADAŞLARIN ARASINDA </a:t>
            </a:r>
            <a:endParaRPr lang="el-GR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5D99B-EE4B-9516-26E5-36C302D5369C}"/>
              </a:ext>
            </a:extLst>
          </p:cNvPr>
          <p:cNvSpPr txBox="1"/>
          <p:nvPr/>
        </p:nvSpPr>
        <p:spPr>
          <a:xfrm>
            <a:off x="2318657" y="1509532"/>
            <a:ext cx="950129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sz="3200" dirty="0" err="1">
                <a:solidFill>
                  <a:srgbClr val="FF0000"/>
                </a:solidFill>
              </a:rPr>
              <a:t>Diyalogda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şunları</a:t>
            </a:r>
            <a:r>
              <a:rPr lang="el-GR" sz="3200" dirty="0">
                <a:solidFill>
                  <a:srgbClr val="FF0000"/>
                </a:solidFill>
              </a:rPr>
              <a:t> </a:t>
            </a:r>
            <a:r>
              <a:rPr lang="el-GR" sz="3200" dirty="0" err="1">
                <a:solidFill>
                  <a:srgbClr val="FF0000"/>
                </a:solidFill>
              </a:rPr>
              <a:t>kullanın</a:t>
            </a:r>
            <a:r>
              <a:rPr lang="el-GR" sz="3200" dirty="0">
                <a:solidFill>
                  <a:srgbClr val="FF0000"/>
                </a:solidFill>
              </a:rPr>
              <a:t> : </a:t>
            </a:r>
            <a:endParaRPr lang="en-US" sz="3200" dirty="0">
              <a:solidFill>
                <a:srgbClr val="FF0000"/>
              </a:solidFill>
            </a:endParaRPr>
          </a:p>
          <a:p>
            <a:endParaRPr lang="el-GR" sz="3200" dirty="0"/>
          </a:p>
          <a:p>
            <a:endParaRPr lang="el-GR" sz="3200" dirty="0"/>
          </a:p>
        </p:txBody>
      </p:sp>
      <p:pic>
        <p:nvPicPr>
          <p:cNvPr id="2" name="Εικόνα 1" descr="Ilkokul öğrencisi çalışma Odasında ödev Yapıyor çocuk Illüstrasyon  Illüstrasyon Sevimli, Ders çalışma, Öğrenci, ödev Yapmak PNG Resim Şeffaf  ve çizimi Ücretsiz İndirilebilir">
            <a:extLst>
              <a:ext uri="{FF2B5EF4-FFF2-40B4-BE49-F238E27FC236}">
                <a16:creationId xmlns:a16="http://schemas.microsoft.com/office/drawing/2014/main" id="{FC756174-E60F-C6FA-236A-70BE78708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6" y="1325335"/>
            <a:ext cx="1918607" cy="19186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0C24CB-22F6-56DB-833E-594E8AFE8708}"/>
              </a:ext>
            </a:extLst>
          </p:cNvPr>
          <p:cNvSpPr txBox="1"/>
          <p:nvPr/>
        </p:nvSpPr>
        <p:spPr>
          <a:xfrm>
            <a:off x="2318657" y="3151172"/>
            <a:ext cx="968828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en-US" sz="3200" dirty="0"/>
              <a:t>İ</a:t>
            </a:r>
            <a:r>
              <a:rPr lang="en-US" altLang="en-US" sz="3200" dirty="0" err="1"/>
              <a:t>şe</a:t>
            </a:r>
            <a:r>
              <a:rPr lang="en-US" altLang="en-US" sz="3200" dirty="0"/>
              <a:t>  ne </a:t>
            </a:r>
            <a:r>
              <a:rPr lang="en-US" altLang="en-US" sz="3200" dirty="0" err="1"/>
              <a:t>ile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gidersiniz</a:t>
            </a:r>
            <a:r>
              <a:rPr lang="en-US" altLang="en-US" sz="3200" dirty="0"/>
              <a:t>?</a:t>
            </a:r>
            <a:endParaRPr lang="el-GR" sz="3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altLang="en-US" sz="3200" dirty="0"/>
              <a:t>Ne </a:t>
            </a:r>
            <a:r>
              <a:rPr lang="en-US" altLang="en-US" sz="3200" dirty="0" err="1"/>
              <a:t>ile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seyahat</a:t>
            </a:r>
            <a:r>
              <a:rPr lang="en-US" altLang="en-US" sz="3200" dirty="0"/>
              <a:t>  </a:t>
            </a:r>
            <a:r>
              <a:rPr lang="en-US" altLang="en-US" sz="3200" dirty="0" err="1"/>
              <a:t>etmekten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hoşlanırsınız</a:t>
            </a:r>
            <a:r>
              <a:rPr lang="en-US" altLang="en-US" sz="3200" dirty="0"/>
              <a:t>?</a:t>
            </a:r>
            <a:endParaRPr lang="el-GR" altLang="en-US" sz="3200" dirty="0"/>
          </a:p>
          <a:p>
            <a:pPr>
              <a:defRPr/>
            </a:pPr>
            <a:r>
              <a:rPr lang="en-US" altLang="LID4096" sz="3200" dirty="0" err="1"/>
              <a:t>Pencere</a:t>
            </a:r>
            <a:r>
              <a:rPr lang="en-US" altLang="LID4096" sz="3200" dirty="0"/>
              <a:t>  </a:t>
            </a:r>
            <a:r>
              <a:rPr lang="en-US" altLang="LID4096" sz="3200" dirty="0" err="1"/>
              <a:t>kenar</a:t>
            </a:r>
            <a:r>
              <a:rPr lang="tr-TR" altLang="LID4096" sz="3200" dirty="0"/>
              <a:t>ını  mı </a:t>
            </a:r>
            <a:r>
              <a:rPr lang="en-US" altLang="LID4096" sz="3200" dirty="0" err="1"/>
              <a:t>koridor</a:t>
            </a:r>
            <a:r>
              <a:rPr lang="tr-TR" altLang="LID4096" sz="3200" dirty="0"/>
              <a:t>u mu  tercih edersiniz</a:t>
            </a:r>
            <a:r>
              <a:rPr lang="en-US" altLang="LID4096" sz="3200" dirty="0"/>
              <a:t>?</a:t>
            </a:r>
            <a:endParaRPr lang="el-GR" sz="32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lang="en-US" sz="3200" dirty="0" err="1">
                <a:latin typeface="+mj-lt"/>
                <a:ea typeface="+mj-ea"/>
                <a:cs typeface="+mj-cs"/>
              </a:rPr>
              <a:t>Ülkenizde</a:t>
            </a:r>
            <a:r>
              <a:rPr lang="en-US" sz="3200" dirty="0">
                <a:latin typeface="+mj-lt"/>
                <a:ea typeface="+mj-ea"/>
                <a:cs typeface="+mj-cs"/>
              </a:rPr>
              <a:t>  </a:t>
            </a:r>
            <a:r>
              <a:rPr lang="en-US" sz="3200" dirty="0" err="1">
                <a:latin typeface="+mj-lt"/>
                <a:ea typeface="+mj-ea"/>
                <a:cs typeface="+mj-cs"/>
              </a:rPr>
              <a:t>en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çok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tercih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edilen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ulaşım</a:t>
            </a:r>
            <a:r>
              <a:rPr lang="en-US" sz="3200" dirty="0">
                <a:latin typeface="+mj-lt"/>
                <a:ea typeface="+mj-ea"/>
                <a:cs typeface="+mj-cs"/>
              </a:rPr>
              <a:t> </a:t>
            </a:r>
            <a:r>
              <a:rPr lang="en-US" sz="3200" dirty="0" err="1">
                <a:latin typeface="+mj-lt"/>
                <a:ea typeface="+mj-ea"/>
                <a:cs typeface="+mj-cs"/>
              </a:rPr>
              <a:t>araçları</a:t>
            </a:r>
            <a:r>
              <a:rPr lang="en-US" sz="3200" dirty="0">
                <a:latin typeface="+mj-lt"/>
                <a:ea typeface="+mj-ea"/>
                <a:cs typeface="+mj-cs"/>
              </a:rPr>
              <a:t>   </a:t>
            </a:r>
            <a:r>
              <a:rPr lang="en-US" sz="3200" dirty="0" err="1">
                <a:latin typeface="+mj-lt"/>
                <a:ea typeface="+mj-ea"/>
                <a:cs typeface="+mj-cs"/>
              </a:rPr>
              <a:t>hangisidir</a:t>
            </a:r>
            <a:r>
              <a:rPr lang="en-US" sz="3200" dirty="0">
                <a:latin typeface="+mj-lt"/>
                <a:ea typeface="+mj-ea"/>
                <a:cs typeface="+mj-cs"/>
              </a:rPr>
              <a:t>?</a:t>
            </a:r>
            <a:endParaRPr lang="el-GR" sz="3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882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2841F79-0B32-B00C-63DB-5E93ABE3A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ECD620B-4673-EC78-5804-4E4EB69D3F20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AEAAE47-7BE9-1638-0CAF-F9D052D1C4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78F6D93-DF35-46F2-40AC-B07C756BEDB1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βάλ 4">
            <a:extLst>
              <a:ext uri="{FF2B5EF4-FFF2-40B4-BE49-F238E27FC236}">
                <a16:creationId xmlns:a16="http://schemas.microsoft.com/office/drawing/2014/main" id="{7646F952-DB3C-B447-03D9-D1FCB2742B8B}"/>
              </a:ext>
            </a:extLst>
          </p:cNvPr>
          <p:cNvSpPr/>
          <p:nvPr/>
        </p:nvSpPr>
        <p:spPr>
          <a:xfrm>
            <a:off x="4764087" y="40121"/>
            <a:ext cx="2663825" cy="1935863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dirty="0" err="1"/>
              <a:t>Ulaşım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araçları</a:t>
            </a:r>
            <a:endParaRPr lang="el-GR" altLang="en-US" sz="28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B0893F1-7A5F-1C49-62A3-C336A5B3489C}"/>
              </a:ext>
            </a:extLst>
          </p:cNvPr>
          <p:cNvSpPr/>
          <p:nvPr/>
        </p:nvSpPr>
        <p:spPr>
          <a:xfrm>
            <a:off x="7038067" y="5317432"/>
            <a:ext cx="2444183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</a:rPr>
              <a:t>araba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8F1127B0-D1BC-E799-BBBF-AF4FB43CF186}"/>
              </a:ext>
            </a:extLst>
          </p:cNvPr>
          <p:cNvSpPr/>
          <p:nvPr/>
        </p:nvSpPr>
        <p:spPr>
          <a:xfrm>
            <a:off x="8546421" y="3844031"/>
            <a:ext cx="3455987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dirty="0">
                <a:solidFill>
                  <a:srgbClr val="FF0000"/>
                </a:solidFill>
              </a:rPr>
              <a:t>traktör</a:t>
            </a:r>
            <a:endParaRPr lang="el-CY" sz="4800" dirty="0">
              <a:solidFill>
                <a:srgbClr val="FF0000"/>
              </a:solidFill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71BAE6F-F436-F4F0-1E64-25F3DFEDC5D3}"/>
              </a:ext>
            </a:extLst>
          </p:cNvPr>
          <p:cNvSpPr/>
          <p:nvPr/>
        </p:nvSpPr>
        <p:spPr>
          <a:xfrm>
            <a:off x="8600282" y="3135544"/>
            <a:ext cx="3455988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5400" dirty="0">
                <a:solidFill>
                  <a:srgbClr val="FF0000"/>
                </a:solidFill>
              </a:rPr>
              <a:t>motosiklet</a:t>
            </a:r>
            <a:endParaRPr lang="el-CY" sz="5400" dirty="0">
              <a:solidFill>
                <a:srgbClr val="FF0000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C54D99D4-3763-5D22-F4BC-340548C177F5}"/>
              </a:ext>
            </a:extLst>
          </p:cNvPr>
          <p:cNvSpPr/>
          <p:nvPr/>
        </p:nvSpPr>
        <p:spPr>
          <a:xfrm>
            <a:off x="9336995" y="6066850"/>
            <a:ext cx="2665413" cy="649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dirty="0">
                <a:solidFill>
                  <a:srgbClr val="FF0000"/>
                </a:solidFill>
              </a:rPr>
              <a:t>kamyon</a:t>
            </a:r>
            <a:r>
              <a:rPr lang="tr-TR" dirty="0"/>
              <a:t> </a:t>
            </a:r>
            <a:endParaRPr lang="el-CY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8C098842-0A5E-1FD9-B2CA-2A33BD18E220}"/>
              </a:ext>
            </a:extLst>
          </p:cNvPr>
          <p:cNvSpPr/>
          <p:nvPr/>
        </p:nvSpPr>
        <p:spPr>
          <a:xfrm>
            <a:off x="10122579" y="1630362"/>
            <a:ext cx="1627643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5400" dirty="0">
                <a:solidFill>
                  <a:srgbClr val="FF0000"/>
                </a:solidFill>
              </a:rPr>
              <a:t>tren</a:t>
            </a:r>
            <a:endParaRPr lang="el-CY" sz="5400" dirty="0">
              <a:solidFill>
                <a:srgbClr val="FF0000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84C8F7DF-62C3-1F56-7F25-184909442E6F}"/>
              </a:ext>
            </a:extLst>
          </p:cNvPr>
          <p:cNvSpPr/>
          <p:nvPr/>
        </p:nvSpPr>
        <p:spPr>
          <a:xfrm>
            <a:off x="9767886" y="835254"/>
            <a:ext cx="2159000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dirty="0">
                <a:solidFill>
                  <a:srgbClr val="FF0000"/>
                </a:solidFill>
              </a:rPr>
              <a:t>otobüs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B2BA3632-F55D-7250-D8E1-A45009C2C6BF}"/>
              </a:ext>
            </a:extLst>
          </p:cNvPr>
          <p:cNvSpPr/>
          <p:nvPr/>
        </p:nvSpPr>
        <p:spPr>
          <a:xfrm>
            <a:off x="9938657" y="118269"/>
            <a:ext cx="1811565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dirty="0">
                <a:solidFill>
                  <a:srgbClr val="FF0000"/>
                </a:solidFill>
              </a:rPr>
              <a:t>balon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E5354CD0-BFB1-F52A-DAD8-2AB6C35EB3EB}"/>
              </a:ext>
            </a:extLst>
          </p:cNvPr>
          <p:cNvSpPr/>
          <p:nvPr/>
        </p:nvSpPr>
        <p:spPr>
          <a:xfrm>
            <a:off x="7837032" y="141863"/>
            <a:ext cx="1930854" cy="649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000" dirty="0">
                <a:solidFill>
                  <a:srgbClr val="FF0000"/>
                </a:solidFill>
              </a:rPr>
              <a:t>gemi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1B0B010-42BD-D101-2268-C75AD1E3ED36}"/>
              </a:ext>
            </a:extLst>
          </p:cNvPr>
          <p:cNvSpPr/>
          <p:nvPr/>
        </p:nvSpPr>
        <p:spPr>
          <a:xfrm>
            <a:off x="7874111" y="860533"/>
            <a:ext cx="1608139" cy="6492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dirty="0">
                <a:solidFill>
                  <a:srgbClr val="FF0000"/>
                </a:solidFill>
              </a:rPr>
              <a:t>uçak</a:t>
            </a:r>
            <a:endParaRPr lang="el-CY" sz="4800" dirty="0">
              <a:solidFill>
                <a:srgbClr val="FF0000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4A2889C1-DA5D-4F59-3E74-941B74FCE3D3}"/>
              </a:ext>
            </a:extLst>
          </p:cNvPr>
          <p:cNvSpPr/>
          <p:nvPr/>
        </p:nvSpPr>
        <p:spPr>
          <a:xfrm>
            <a:off x="8651650" y="2334646"/>
            <a:ext cx="3116262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400" dirty="0">
                <a:solidFill>
                  <a:srgbClr val="FF0000"/>
                </a:solidFill>
              </a:rPr>
              <a:t>cankurtaran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4ACB1387-6B52-BCF4-6492-59442090DE33}"/>
              </a:ext>
            </a:extLst>
          </p:cNvPr>
          <p:cNvSpPr/>
          <p:nvPr/>
        </p:nvSpPr>
        <p:spPr>
          <a:xfrm>
            <a:off x="7824560" y="1598028"/>
            <a:ext cx="2173516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dirty="0">
                <a:solidFill>
                  <a:srgbClr val="FF0000"/>
                </a:solidFill>
              </a:rPr>
              <a:t>bisiklet</a:t>
            </a:r>
            <a:endParaRPr lang="el-CY" sz="4800" dirty="0">
              <a:solidFill>
                <a:srgbClr val="FF0000"/>
              </a:solidFill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E71EBFD1-7F99-CB67-E7E1-DD8F675AF85B}"/>
              </a:ext>
            </a:extLst>
          </p:cNvPr>
          <p:cNvSpPr/>
          <p:nvPr/>
        </p:nvSpPr>
        <p:spPr>
          <a:xfrm>
            <a:off x="9612086" y="5315845"/>
            <a:ext cx="2455070" cy="649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dirty="0">
                <a:solidFill>
                  <a:srgbClr val="FF0000"/>
                </a:solidFill>
              </a:rPr>
              <a:t>dolmuş</a:t>
            </a:r>
            <a:endParaRPr lang="el-CY" sz="4800" dirty="0">
              <a:solidFill>
                <a:srgbClr val="FF0000"/>
              </a:solidFill>
            </a:endParaRP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43BD4C38-29F7-F1C2-AE1A-C26FA969F541}"/>
              </a:ext>
            </a:extLst>
          </p:cNvPr>
          <p:cNvSpPr/>
          <p:nvPr/>
        </p:nvSpPr>
        <p:spPr>
          <a:xfrm>
            <a:off x="8153968" y="4579938"/>
            <a:ext cx="3913188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tr-TR" sz="4800" dirty="0">
                <a:solidFill>
                  <a:srgbClr val="FF0000"/>
                </a:solidFill>
              </a:rPr>
              <a:t>İtfaiye arabası</a:t>
            </a:r>
            <a:endParaRPr lang="el-CY" sz="4800" dirty="0">
              <a:solidFill>
                <a:srgbClr val="FF0000"/>
              </a:solidFill>
            </a:endParaRPr>
          </a:p>
        </p:txBody>
      </p:sp>
      <p:sp>
        <p:nvSpPr>
          <p:cNvPr id="3" name="Rectangular Callout 1">
            <a:extLst>
              <a:ext uri="{FF2B5EF4-FFF2-40B4-BE49-F238E27FC236}">
                <a16:creationId xmlns:a16="http://schemas.microsoft.com/office/drawing/2014/main" id="{4F465449-8AE0-7078-90A9-FDC955EDD592}"/>
              </a:ext>
            </a:extLst>
          </p:cNvPr>
          <p:cNvSpPr/>
          <p:nvPr/>
        </p:nvSpPr>
        <p:spPr>
          <a:xfrm>
            <a:off x="265114" y="442119"/>
            <a:ext cx="2895600" cy="4993368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sz="3600" dirty="0"/>
          </a:p>
          <a:p>
            <a:pPr algn="ctr" eaLnBrk="1" hangingPunct="1">
              <a:defRPr/>
            </a:pPr>
            <a:endParaRPr lang="el-GR" sz="3600" dirty="0"/>
          </a:p>
          <a:p>
            <a:pPr algn="ctr" eaLnBrk="1" hangingPunct="1">
              <a:defRPr/>
            </a:pPr>
            <a:r>
              <a:rPr lang="en-US" sz="3600" dirty="0" err="1"/>
              <a:t>deniz</a:t>
            </a:r>
            <a:r>
              <a:rPr lang="en-US" sz="3600" dirty="0"/>
              <a:t> </a:t>
            </a:r>
            <a:r>
              <a:rPr lang="en-US" sz="3600" dirty="0" err="1"/>
              <a:t>yolu</a:t>
            </a:r>
            <a:endParaRPr lang="el-GR" sz="3600" dirty="0"/>
          </a:p>
          <a:p>
            <a:pPr algn="ctr">
              <a:defRPr/>
            </a:pPr>
            <a:r>
              <a:rPr lang="en-US" sz="3600" dirty="0"/>
              <a:t>kara </a:t>
            </a:r>
            <a:r>
              <a:rPr lang="en-US" sz="3600" dirty="0" err="1"/>
              <a:t>yolu</a:t>
            </a:r>
            <a:endParaRPr lang="en-US" sz="3600" dirty="0"/>
          </a:p>
          <a:p>
            <a:pPr algn="ctr">
              <a:defRPr/>
            </a:pPr>
            <a:r>
              <a:rPr lang="en-US" sz="3600" dirty="0" err="1"/>
              <a:t>hava</a:t>
            </a:r>
            <a:r>
              <a:rPr lang="en-US" sz="3600" dirty="0"/>
              <a:t> </a:t>
            </a:r>
            <a:r>
              <a:rPr lang="en-US" sz="3600" dirty="0" err="1"/>
              <a:t>yolu</a:t>
            </a:r>
            <a:endParaRPr lang="en-US" sz="3600" dirty="0"/>
          </a:p>
          <a:p>
            <a:pPr algn="ctr">
              <a:defRPr/>
            </a:pPr>
            <a:r>
              <a:rPr lang="en-US" sz="3600" dirty="0" err="1"/>
              <a:t>demir</a:t>
            </a:r>
            <a:r>
              <a:rPr lang="en-US" sz="3600" dirty="0"/>
              <a:t> </a:t>
            </a:r>
            <a:r>
              <a:rPr lang="en-US" sz="3600" dirty="0" err="1"/>
              <a:t>yolu</a:t>
            </a:r>
            <a:endParaRPr lang="en-US" sz="3600" dirty="0"/>
          </a:p>
          <a:p>
            <a:pPr algn="ctr">
              <a:defRPr/>
            </a:pPr>
            <a:r>
              <a:rPr lang="en-US" sz="3600" dirty="0" err="1"/>
              <a:t>hava</a:t>
            </a:r>
            <a:r>
              <a:rPr lang="en-US" sz="3600" dirty="0"/>
              <a:t> </a:t>
            </a:r>
            <a:r>
              <a:rPr lang="en-US" sz="3600" dirty="0" err="1"/>
              <a:t>liman</a:t>
            </a:r>
            <a:r>
              <a:rPr lang="tr-TR" sz="3600" dirty="0"/>
              <a:t>ı</a:t>
            </a:r>
            <a:r>
              <a:rPr lang="en-US" sz="3600" dirty="0"/>
              <a:t> </a:t>
            </a:r>
          </a:p>
          <a:p>
            <a:pPr algn="ctr">
              <a:defRPr/>
            </a:pPr>
            <a:r>
              <a:rPr lang="en-US" sz="3600" dirty="0" err="1"/>
              <a:t>istasyon</a:t>
            </a:r>
            <a:endParaRPr lang="el-GR" sz="3600" dirty="0"/>
          </a:p>
          <a:p>
            <a:pPr algn="ctr">
              <a:defRPr/>
            </a:pPr>
            <a:r>
              <a:rPr lang="en-US" sz="3600" dirty="0"/>
              <a:t>terminal</a:t>
            </a:r>
          </a:p>
          <a:p>
            <a:pPr algn="ctr">
              <a:defRPr/>
            </a:pPr>
            <a:r>
              <a:rPr lang="en-US" sz="3600" dirty="0" err="1"/>
              <a:t>liman</a:t>
            </a:r>
            <a:endParaRPr lang="en-US" sz="3600" dirty="0"/>
          </a:p>
          <a:p>
            <a:pPr algn="ctr" eaLnBrk="1" hangingPunct="1">
              <a:defRPr/>
            </a:pPr>
            <a:endParaRPr lang="en-US" sz="7200" dirty="0"/>
          </a:p>
        </p:txBody>
      </p:sp>
      <p:sp>
        <p:nvSpPr>
          <p:cNvPr id="19" name="Rectangular Callout 1">
            <a:extLst>
              <a:ext uri="{FF2B5EF4-FFF2-40B4-BE49-F238E27FC236}">
                <a16:creationId xmlns:a16="http://schemas.microsoft.com/office/drawing/2014/main" id="{0A14101B-1C78-4578-AEE5-A02A9204CCDD}"/>
              </a:ext>
            </a:extLst>
          </p:cNvPr>
          <p:cNvSpPr/>
          <p:nvPr/>
        </p:nvSpPr>
        <p:spPr>
          <a:xfrm>
            <a:off x="3440451" y="2245728"/>
            <a:ext cx="2895600" cy="4057875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en-US" sz="3600" dirty="0"/>
              <a:t>e</a:t>
            </a:r>
            <a:r>
              <a:rPr lang="tr-TR" altLang="en-US" sz="3600" dirty="0"/>
              <a:t>mn</a:t>
            </a:r>
            <a:r>
              <a:rPr lang="en-US" altLang="en-US" sz="3600" dirty="0" err="1"/>
              <a:t>i</a:t>
            </a:r>
            <a:r>
              <a:rPr lang="tr-TR" altLang="en-US" sz="3600" dirty="0"/>
              <a:t>yetl</a:t>
            </a:r>
            <a:r>
              <a:rPr lang="en-US" altLang="en-US" sz="3600" dirty="0" err="1"/>
              <a:t>i</a:t>
            </a:r>
            <a:endParaRPr lang="en-US" altLang="en-US" sz="3600" dirty="0"/>
          </a:p>
          <a:p>
            <a:r>
              <a:rPr lang="en-US" altLang="en-US" sz="3600" dirty="0"/>
              <a:t>e</a:t>
            </a:r>
            <a:r>
              <a:rPr lang="tr-TR" altLang="en-US" sz="3600" dirty="0"/>
              <a:t>mn</a:t>
            </a:r>
            <a:r>
              <a:rPr lang="en-US" altLang="en-US" sz="3600" dirty="0" err="1"/>
              <a:t>i</a:t>
            </a:r>
            <a:r>
              <a:rPr lang="tr-TR" altLang="en-US" sz="3600" dirty="0"/>
              <a:t>yet</a:t>
            </a:r>
            <a:r>
              <a:rPr lang="en-US" altLang="en-US" sz="3600" dirty="0" err="1"/>
              <a:t>siz</a:t>
            </a:r>
            <a:r>
              <a:rPr lang="en-US" altLang="en-US" sz="3600" dirty="0"/>
              <a:t> </a:t>
            </a:r>
          </a:p>
          <a:p>
            <a:r>
              <a:rPr lang="en-US" altLang="en-US" sz="3600" dirty="0" err="1"/>
              <a:t>rahat</a:t>
            </a:r>
            <a:endParaRPr lang="en-US" altLang="en-US" sz="3600" dirty="0"/>
          </a:p>
          <a:p>
            <a:r>
              <a:rPr lang="en-US" altLang="en-US" sz="3600" dirty="0"/>
              <a:t>h</a:t>
            </a:r>
            <a:r>
              <a:rPr lang="tr-TR" altLang="en-US" sz="3600" dirty="0"/>
              <a:t>ızlı</a:t>
            </a:r>
          </a:p>
          <a:p>
            <a:r>
              <a:rPr lang="en-US" altLang="en-US" sz="3600" dirty="0"/>
              <a:t>t</a:t>
            </a:r>
            <a:r>
              <a:rPr lang="tr-TR" altLang="en-US" sz="3600" dirty="0"/>
              <a:t>ehl</a:t>
            </a:r>
            <a:r>
              <a:rPr lang="en-US" altLang="en-US" sz="3600" dirty="0" err="1"/>
              <a:t>i</a:t>
            </a:r>
            <a:r>
              <a:rPr lang="tr-TR" altLang="en-US" sz="3600" dirty="0"/>
              <a:t>kel</a:t>
            </a:r>
            <a:r>
              <a:rPr lang="en-US" altLang="en-US" sz="3600" dirty="0" err="1"/>
              <a:t>i</a:t>
            </a:r>
            <a:endParaRPr lang="en-US" altLang="en-US" sz="3600" dirty="0"/>
          </a:p>
          <a:p>
            <a:r>
              <a:rPr lang="en-US" altLang="en-US" sz="3600" dirty="0" err="1"/>
              <a:t>ucuz</a:t>
            </a:r>
            <a:r>
              <a:rPr lang="en-US" altLang="en-US" sz="3600" dirty="0"/>
              <a:t>/</a:t>
            </a:r>
            <a:r>
              <a:rPr lang="en-US" altLang="en-US" sz="3600" dirty="0" err="1"/>
              <a:t>pahal</a:t>
            </a:r>
            <a:r>
              <a:rPr lang="tr-TR" altLang="en-US" sz="3600" dirty="0"/>
              <a:t>ı</a:t>
            </a:r>
          </a:p>
          <a:p>
            <a:r>
              <a:rPr lang="en-US" altLang="en-US" sz="3600" dirty="0"/>
              <a:t>y</a:t>
            </a:r>
            <a:r>
              <a:rPr lang="tr-TR" altLang="en-US" sz="3600" dirty="0"/>
              <a:t>avaş</a:t>
            </a:r>
            <a:r>
              <a:rPr lang="en-US" altLang="en-US" sz="3600" dirty="0"/>
              <a:t>/ </a:t>
            </a:r>
            <a:r>
              <a:rPr lang="tr-TR" altLang="en-US" sz="3600" dirty="0"/>
              <a:t>çabuk</a:t>
            </a:r>
            <a:endParaRPr lang="en-US" sz="7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9A706-34FA-BDB4-A773-8733CE0BD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2C6214AD-63D7-7EB4-3FA2-3C3CCB6C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7603B00-5AA1-71D6-7BA7-565C09CACB5B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dirty="0" err="1">
                <a:solidFill>
                  <a:schemeClr val="tx1"/>
                </a:solidFill>
              </a:rPr>
              <a:t>Yunanca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ve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Türkçe</a:t>
            </a:r>
            <a:r>
              <a:rPr lang="el-GR" sz="3600" dirty="0">
                <a:solidFill>
                  <a:schemeClr val="tx1"/>
                </a:solidFill>
              </a:rPr>
              <a:t> </a:t>
            </a:r>
            <a:r>
              <a:rPr lang="el-GR" sz="3600" dirty="0" err="1">
                <a:solidFill>
                  <a:schemeClr val="tx1"/>
                </a:solidFill>
              </a:rPr>
              <a:t>Karşılaştırması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4A3D81-5C95-7516-D943-812BBB7FFDB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3647011-4872-36DD-2DA4-7C6F41267CEA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1908821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Θέση περιεχομένου 3">
            <a:extLst>
              <a:ext uri="{FF2B5EF4-FFF2-40B4-BE49-F238E27FC236}">
                <a16:creationId xmlns:a16="http://schemas.microsoft.com/office/drawing/2014/main" id="{4127229A-A4DB-8679-FDE8-1116B123F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497568"/>
            <a:ext cx="11800114" cy="25830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tr-TR" altLang="en-US" b="1" dirty="0">
                <a:solidFill>
                  <a:srgbClr val="FF0000"/>
                </a:solidFill>
              </a:rPr>
              <a:t>O  Ali </a:t>
            </a:r>
            <a:r>
              <a:rPr lang="el-GR" altLang="en-US" b="1" dirty="0">
                <a:solidFill>
                  <a:srgbClr val="FF0000"/>
                </a:solidFill>
              </a:rPr>
              <a:t>πηγαίνει    στο   χωριό  του παππού του με τρένο.</a:t>
            </a:r>
          </a:p>
          <a:p>
            <a:pPr>
              <a:defRPr/>
            </a:pPr>
            <a:endParaRPr lang="el-GR" altLang="en-US" dirty="0"/>
          </a:p>
          <a:p>
            <a:pPr marL="0" indent="0">
              <a:buNone/>
              <a:defRPr/>
            </a:pPr>
            <a:r>
              <a:rPr lang="el-GR" altLang="en-US" sz="2000" b="1" dirty="0">
                <a:solidFill>
                  <a:srgbClr val="00B050"/>
                </a:solidFill>
              </a:rPr>
              <a:t>ΥΠΟΚΕΙΜΕΝΟ   ΠΡΟΘΕΣΗ      </a:t>
            </a:r>
            <a:r>
              <a:rPr lang="en-US" altLang="en-US" sz="2000" b="1" dirty="0">
                <a:solidFill>
                  <a:srgbClr val="00B050"/>
                </a:solidFill>
              </a:rPr>
              <a:t>		</a:t>
            </a:r>
            <a:r>
              <a:rPr lang="el-GR" altLang="en-US" sz="2000" b="1" dirty="0">
                <a:solidFill>
                  <a:srgbClr val="00B050"/>
                </a:solidFill>
              </a:rPr>
              <a:t>ΟΥΣΙΑΣΤΙΚΟ               </a:t>
            </a:r>
            <a:r>
              <a:rPr lang="en-US" altLang="en-US" sz="2000" b="1" dirty="0">
                <a:solidFill>
                  <a:srgbClr val="00B050"/>
                </a:solidFill>
              </a:rPr>
              <a:t>                  </a:t>
            </a:r>
            <a:r>
              <a:rPr lang="el-GR" altLang="en-US" sz="2000" b="1" dirty="0">
                <a:solidFill>
                  <a:srgbClr val="00B050"/>
                </a:solidFill>
              </a:rPr>
              <a:t>ΡΗΜΑ  </a:t>
            </a:r>
          </a:p>
          <a:p>
            <a:pPr marL="0" indent="0">
              <a:buNone/>
              <a:defRPr/>
            </a:pPr>
            <a:endParaRPr lang="el-GR" altLang="en-US" sz="2000" dirty="0"/>
          </a:p>
          <a:p>
            <a:pPr marL="0" indent="0">
              <a:buNone/>
              <a:defRPr/>
            </a:pPr>
            <a:r>
              <a:rPr lang="tr-TR" altLang="en-US" sz="2000" dirty="0"/>
              <a:t>         </a:t>
            </a:r>
            <a:r>
              <a:rPr lang="tr-TR" altLang="en-US" sz="3600" dirty="0"/>
              <a:t>Ali     tren ile     dedesinin  köyüne</a:t>
            </a:r>
            <a:r>
              <a:rPr lang="en-US" altLang="en-US" sz="3600" dirty="0"/>
              <a:t>     </a:t>
            </a:r>
            <a:r>
              <a:rPr lang="tr-TR" altLang="en-US" sz="3600" dirty="0"/>
              <a:t> gider.</a:t>
            </a:r>
          </a:p>
          <a:p>
            <a:pPr marL="0" indent="0">
              <a:buNone/>
              <a:defRPr/>
            </a:pPr>
            <a:r>
              <a:rPr lang="tr-TR" altLang="en-US" sz="3600" dirty="0"/>
              <a:t>   </a:t>
            </a:r>
            <a:endParaRPr lang="en-US" alt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63ACBB5-AC5F-DD05-544D-BDDD8B676DEC}"/>
              </a:ext>
            </a:extLst>
          </p:cNvPr>
          <p:cNvSpPr txBox="1">
            <a:spLocks/>
          </p:cNvSpPr>
          <p:nvPr/>
        </p:nvSpPr>
        <p:spPr>
          <a:xfrm>
            <a:off x="391885" y="3080657"/>
            <a:ext cx="11038115" cy="3302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l-GR" b="1" dirty="0">
                <a:solidFill>
                  <a:srgbClr val="FF0000"/>
                </a:solidFill>
              </a:rPr>
              <a:t>Ο Αλί κοιτάζει νυσταγμένος έξω από το παράθυρο του τρένου.</a:t>
            </a:r>
          </a:p>
          <a:p>
            <a:pPr>
              <a:defRPr/>
            </a:pPr>
            <a:endParaRPr lang="el-GR" b="1" dirty="0"/>
          </a:p>
          <a:p>
            <a:pPr marL="0" indent="0">
              <a:buNone/>
              <a:defRPr/>
            </a:pPr>
            <a:r>
              <a:rPr lang="tr-TR" b="1" dirty="0">
                <a:solidFill>
                  <a:srgbClr val="00B050"/>
                </a:solidFill>
              </a:rPr>
              <a:t>kim </a:t>
            </a:r>
            <a:r>
              <a:rPr lang="en-US" b="1" dirty="0">
                <a:solidFill>
                  <a:srgbClr val="00B050"/>
                </a:solidFill>
              </a:rPr>
              <a:t>     </a:t>
            </a:r>
            <a:r>
              <a:rPr lang="el-GR" b="1" dirty="0">
                <a:solidFill>
                  <a:srgbClr val="00B050"/>
                </a:solidFill>
              </a:rPr>
              <a:t>     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tr-TR" b="1" dirty="0">
                <a:solidFill>
                  <a:srgbClr val="00B050"/>
                </a:solidFill>
              </a:rPr>
              <a:t>nereden / nereye 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el-GR" b="1" dirty="0">
                <a:solidFill>
                  <a:srgbClr val="00B050"/>
                </a:solidFill>
              </a:rPr>
              <a:t>                       </a:t>
            </a:r>
            <a:r>
              <a:rPr lang="tr-TR" b="1" dirty="0">
                <a:solidFill>
                  <a:srgbClr val="00B050"/>
                </a:solidFill>
              </a:rPr>
              <a:t>neyle/ nasıl       </a:t>
            </a:r>
            <a:r>
              <a:rPr lang="en-US" b="1" dirty="0">
                <a:solidFill>
                  <a:srgbClr val="00B050"/>
                </a:solidFill>
              </a:rPr>
              <a:t>         </a:t>
            </a:r>
            <a:r>
              <a:rPr lang="tr-TR" b="1" dirty="0">
                <a:solidFill>
                  <a:srgbClr val="00B050"/>
                </a:solidFill>
              </a:rPr>
              <a:t>eylem</a:t>
            </a:r>
            <a:endParaRPr lang="el-GR" b="1" dirty="0">
              <a:solidFill>
                <a:srgbClr val="00B050"/>
              </a:solidFill>
            </a:endParaRPr>
          </a:p>
          <a:p>
            <a:pPr>
              <a:defRPr/>
            </a:pPr>
            <a:endParaRPr lang="el-GR" dirty="0"/>
          </a:p>
          <a:p>
            <a:pPr marL="0" indent="0">
              <a:buNone/>
              <a:defRPr/>
            </a:pPr>
            <a:r>
              <a:rPr lang="tr-TR" dirty="0"/>
              <a:t> Ali </a:t>
            </a:r>
            <a:r>
              <a:rPr lang="en-US" dirty="0"/>
              <a:t>      </a:t>
            </a:r>
            <a:r>
              <a:rPr lang="tr-TR" dirty="0"/>
              <a:t>trenin penceresinden dışarıya uykulu  gözlerle  </a:t>
            </a:r>
            <a:r>
              <a:rPr lang="el-GR" dirty="0"/>
              <a:t>        </a:t>
            </a:r>
            <a:r>
              <a:rPr lang="tr-TR" dirty="0"/>
              <a:t>bakıyor.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166FAF-9392-E414-5E4B-D4D6D487550F}"/>
              </a:ext>
            </a:extLst>
          </p:cNvPr>
          <p:cNvSpPr/>
          <p:nvPr/>
        </p:nvSpPr>
        <p:spPr>
          <a:xfrm>
            <a:off x="102507" y="2569028"/>
            <a:ext cx="6498772" cy="3505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Κάθε πότε έχει λεωφορεία;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Για την Άγκυρα ταξιδεύετε;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Πόσο κάνει το εισιτήριο;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Ο αριθμός της θέσης σας είναι το 23.</a:t>
            </a:r>
            <a:r>
              <a:rPr lang="el-GR" altLang="en-US" sz="28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l-GR" sz="2800" dirty="0">
                <a:solidFill>
                  <a:schemeClr val="tx1"/>
                </a:solidFill>
              </a:rPr>
              <a:t>Πώς ταξιδεύετε;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7BE99BE-2E15-53EC-F3A7-FD900A4CF332}"/>
              </a:ext>
            </a:extLst>
          </p:cNvPr>
          <p:cNvSpPr/>
          <p:nvPr/>
        </p:nvSpPr>
        <p:spPr>
          <a:xfrm>
            <a:off x="7010397" y="2579914"/>
            <a:ext cx="5083629" cy="3505200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altLang="en-US" sz="2000" dirty="0" err="1">
                <a:solidFill>
                  <a:schemeClr val="tx1"/>
                </a:solidFill>
              </a:rPr>
              <a:t>Koltuk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numaranız</a:t>
            </a:r>
            <a:r>
              <a:rPr lang="en-US" altLang="en-US" sz="2000" dirty="0">
                <a:solidFill>
                  <a:schemeClr val="tx1"/>
                </a:solidFill>
              </a:rPr>
              <a:t> 23</a:t>
            </a:r>
            <a:r>
              <a:rPr lang="el-GR" altLang="en-US" sz="2000" dirty="0">
                <a:solidFill>
                  <a:schemeClr val="tx1"/>
                </a:solidFill>
              </a:rPr>
              <a:t>.</a:t>
            </a: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tr-TR" altLang="en-US" sz="2000" dirty="0">
                <a:solidFill>
                  <a:schemeClr val="tx1"/>
                </a:solidFill>
              </a:rPr>
              <a:t>Ne ile  seyahat edersiniz</a:t>
            </a:r>
            <a:r>
              <a:rPr lang="en-US" altLang="en-US" sz="2000" dirty="0">
                <a:solidFill>
                  <a:schemeClr val="tx1"/>
                </a:solidFill>
              </a:rPr>
              <a:t>?</a:t>
            </a: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altLang="en-US" sz="2000" dirty="0" err="1">
                <a:solidFill>
                  <a:schemeClr val="tx1"/>
                </a:solidFill>
              </a:rPr>
              <a:t>Ankara'ya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biletiniz</a:t>
            </a:r>
            <a:r>
              <a:rPr lang="en-US" altLang="en-US" sz="2000" dirty="0">
                <a:solidFill>
                  <a:schemeClr val="tx1"/>
                </a:solidFill>
              </a:rPr>
              <a:t> var </a:t>
            </a:r>
            <a:r>
              <a:rPr lang="en-US" altLang="en-US" sz="2000" dirty="0" err="1">
                <a:solidFill>
                  <a:schemeClr val="tx1"/>
                </a:solidFill>
              </a:rPr>
              <a:t>mı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acaba</a:t>
            </a:r>
            <a:r>
              <a:rPr lang="en-US" altLang="en-US" sz="2000" dirty="0">
                <a:solidFill>
                  <a:schemeClr val="tx1"/>
                </a:solidFill>
              </a:rPr>
              <a:t>?</a:t>
            </a:r>
            <a:endParaRPr lang="el-GR" altLang="en-US" sz="2000" dirty="0">
              <a:solidFill>
                <a:schemeClr val="tx1"/>
              </a:solidFill>
            </a:endParaRP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altLang="en-US" sz="2000" dirty="0" err="1">
                <a:solidFill>
                  <a:schemeClr val="tx1"/>
                </a:solidFill>
              </a:rPr>
              <a:t>Bilet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ücreti</a:t>
            </a:r>
            <a:r>
              <a:rPr lang="en-US" altLang="en-US" sz="2000" dirty="0">
                <a:solidFill>
                  <a:schemeClr val="tx1"/>
                </a:solidFill>
              </a:rPr>
              <a:t> ne </a:t>
            </a:r>
            <a:r>
              <a:rPr lang="en-US" altLang="en-US" sz="2000" dirty="0" err="1">
                <a:solidFill>
                  <a:schemeClr val="tx1"/>
                </a:solidFill>
              </a:rPr>
              <a:t>kadar</a:t>
            </a:r>
            <a:r>
              <a:rPr lang="en-US" altLang="en-US" sz="2000" dirty="0">
                <a:solidFill>
                  <a:schemeClr val="tx1"/>
                </a:solidFill>
              </a:rPr>
              <a:t>? </a:t>
            </a:r>
            <a:endParaRPr lang="el-GR" altLang="en-US" sz="2000" dirty="0">
              <a:solidFill>
                <a:schemeClr val="tx1"/>
              </a:solidFill>
            </a:endParaRP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chemeClr val="tx1"/>
                </a:solidFill>
              </a:rPr>
              <a:t>Saat </a:t>
            </a:r>
            <a:r>
              <a:rPr lang="en-US" altLang="en-US" sz="2000" dirty="0" err="1">
                <a:solidFill>
                  <a:schemeClr val="tx1"/>
                </a:solidFill>
              </a:rPr>
              <a:t>kaçta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otobüsünüz</a:t>
            </a:r>
            <a:r>
              <a:rPr lang="en-US" altLang="en-US" sz="2000" dirty="0">
                <a:solidFill>
                  <a:schemeClr val="tx1"/>
                </a:solidFill>
              </a:rPr>
              <a:t> var? </a:t>
            </a:r>
            <a:endParaRPr lang="el-GR" altLang="en-US" sz="2000" dirty="0">
              <a:solidFill>
                <a:schemeClr val="tx1"/>
              </a:solidFill>
            </a:endParaRPr>
          </a:p>
          <a:p>
            <a:pPr algn="ctr"/>
            <a:endParaRPr lang="el-GR" sz="2800" dirty="0">
              <a:solidFill>
                <a:schemeClr val="tx1"/>
              </a:solidFill>
            </a:endParaRPr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6B1FACCD-0E0E-BAC0-5DD1-90DF9091F809}"/>
              </a:ext>
            </a:extLst>
          </p:cNvPr>
          <p:cNvCxnSpPr/>
          <p:nvPr/>
        </p:nvCxnSpPr>
        <p:spPr>
          <a:xfrm flipH="1">
            <a:off x="6096000" y="3548742"/>
            <a:ext cx="2144486" cy="1251857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Εικόνα 6" descr="Yunanistan'da Gezilecek Yerler | Prontotour">
            <a:extLst>
              <a:ext uri="{FF2B5EF4-FFF2-40B4-BE49-F238E27FC236}">
                <a16:creationId xmlns:a16="http://schemas.microsoft.com/office/drawing/2014/main" id="{7396EFA0-5BF6-807E-16EA-15183136B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14" y="356453"/>
            <a:ext cx="4259941" cy="1934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Εικόνα 7" descr="410,300+ Istanbul Turkiye Stock Photos, Pictures &amp; Royalty-Free Images -  iStock">
            <a:extLst>
              <a:ext uri="{FF2B5EF4-FFF2-40B4-BE49-F238E27FC236}">
                <a16:creationId xmlns:a16="http://schemas.microsoft.com/office/drawing/2014/main" id="{0B744DE0-CA02-81F2-6F9A-093845759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039" y="236791"/>
            <a:ext cx="3784747" cy="2138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53498-44F4-9FE6-1449-B1E82F263402}"/>
              </a:ext>
            </a:extLst>
          </p:cNvPr>
          <p:cNvSpPr txBox="1"/>
          <p:nvPr/>
        </p:nvSpPr>
        <p:spPr>
          <a:xfrm>
            <a:off x="5529036" y="509901"/>
            <a:ext cx="21444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 err="1">
                <a:solidFill>
                  <a:srgbClr val="00B050"/>
                </a:solidFill>
              </a:rPr>
              <a:t>Aşağıdaki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Türkçe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ve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Yunanca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cümleleri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eşleştiriniz</a:t>
            </a:r>
            <a:r>
              <a:rPr lang="el-GR" b="1" dirty="0">
                <a:solidFill>
                  <a:srgbClr val="00B050"/>
                </a:solidFill>
              </a:rPr>
              <a:t>. </a:t>
            </a:r>
            <a:r>
              <a:rPr lang="el-GR" b="1" dirty="0" err="1">
                <a:solidFill>
                  <a:srgbClr val="00B050"/>
                </a:solidFill>
              </a:rPr>
              <a:t>Hangi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cümleler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aynı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anlama</a:t>
            </a:r>
            <a:r>
              <a:rPr lang="el-GR" b="1" dirty="0">
                <a:solidFill>
                  <a:srgbClr val="00B050"/>
                </a:solidFill>
              </a:rPr>
              <a:t> </a:t>
            </a:r>
            <a:r>
              <a:rPr lang="el-GR" b="1" dirty="0" err="1">
                <a:solidFill>
                  <a:srgbClr val="00B050"/>
                </a:solidFill>
              </a:rPr>
              <a:t>geliyor</a:t>
            </a:r>
            <a:r>
              <a:rPr lang="el-GR" b="1" dirty="0">
                <a:solidFill>
                  <a:srgbClr val="00B05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634DB23D-7D16-FB2B-9C57-44BBC9EC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7528" y="1412776"/>
            <a:ext cx="4561092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5C9396-B905-8C31-D02F-6982FEB1664A}"/>
              </a:ext>
            </a:extLst>
          </p:cNvPr>
          <p:cNvSpPr txBox="1"/>
          <p:nvPr/>
        </p:nvSpPr>
        <p:spPr>
          <a:xfrm>
            <a:off x="6888164" y="1484313"/>
            <a:ext cx="3197225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5α</a:t>
            </a:r>
            <a:r>
              <a:rPr lang="en-US" dirty="0"/>
              <a:t>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Ders Kitab</a:t>
            </a:r>
            <a:r>
              <a:rPr lang="tr-TR" i="1" dirty="0"/>
              <a:t>i</a:t>
            </a:r>
            <a:r>
              <a:rPr lang="en-US" i="1" dirty="0"/>
              <a:t> </a:t>
            </a:r>
            <a:r>
              <a:rPr lang="tr-TR" i="1" dirty="0"/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el-GR" dirty="0">
              <a:solidFill>
                <a:srgbClr val="0A0A0A"/>
              </a:solidFill>
            </a:endParaRPr>
          </a:p>
          <a:p>
            <a:pPr>
              <a:defRPr/>
            </a:pP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r>
              <a:rPr lang="en-US" dirty="0"/>
              <a:t>Öztürk, T., Akçay, S., Yiğit, A., Taşdemir, E., &amp; Başak, S. S. (200</a:t>
            </a:r>
            <a:r>
              <a:rPr lang="el-GR" dirty="0"/>
              <a:t>5</a:t>
            </a:r>
            <a:r>
              <a:rPr lang="en-US" dirty="0"/>
              <a:t>b). </a:t>
            </a:r>
            <a:r>
              <a:rPr lang="en-US" i="1" dirty="0" err="1"/>
              <a:t>Gökkuşağı</a:t>
            </a:r>
            <a:r>
              <a:rPr lang="en-US" i="1" dirty="0"/>
              <a:t> </a:t>
            </a:r>
            <a:r>
              <a:rPr lang="en-US" i="1" dirty="0" err="1"/>
              <a:t>Türkçe</a:t>
            </a:r>
            <a:r>
              <a:rPr lang="en-US" i="1" dirty="0"/>
              <a:t>: </a:t>
            </a:r>
            <a:r>
              <a:rPr lang="tr-TR" i="1" dirty="0">
                <a:solidFill>
                  <a:srgbClr val="0A0A0A"/>
                </a:solidFill>
              </a:rPr>
              <a:t>Çalışma Kitabi</a:t>
            </a:r>
            <a:r>
              <a:rPr lang="en-US" i="1" dirty="0">
                <a:solidFill>
                  <a:srgbClr val="0A0A0A"/>
                </a:solidFill>
              </a:rPr>
              <a:t> </a:t>
            </a:r>
            <a:r>
              <a:rPr lang="tr-TR" i="1" dirty="0">
                <a:solidFill>
                  <a:srgbClr val="0A0A0A"/>
                </a:solidFill>
              </a:rPr>
              <a:t>2</a:t>
            </a:r>
            <a:r>
              <a:rPr lang="en-US" dirty="0"/>
              <a:t>. </a:t>
            </a:r>
            <a:r>
              <a:rPr lang="en-US" dirty="0" err="1"/>
              <a:t>Dilset</a:t>
            </a:r>
            <a:r>
              <a:rPr lang="en-US" dirty="0"/>
              <a:t> </a:t>
            </a:r>
            <a:r>
              <a:rPr lang="en-US" dirty="0" err="1"/>
              <a:t>Yayınları</a:t>
            </a:r>
            <a:r>
              <a:rPr lang="en-US" dirty="0"/>
              <a:t>.</a:t>
            </a:r>
            <a:endParaRPr lang="tr-TR" dirty="0">
              <a:solidFill>
                <a:srgbClr val="0A0A0A"/>
              </a:solidFill>
            </a:endParaRP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1208C12B-E2A0-4DAB-1AC4-20D4A89F4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06E10FCD-C941-3A65-5224-C3A4740A2914}"/>
              </a:ext>
            </a:extLst>
          </p:cNvPr>
          <p:cNvSpPr/>
          <p:nvPr/>
        </p:nvSpPr>
        <p:spPr>
          <a:xfrm>
            <a:off x="2589214" y="1284289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16373A31-5189-0B14-28E9-0D3E6D7148DA}"/>
              </a:ext>
            </a:extLst>
          </p:cNvPr>
          <p:cNvSpPr/>
          <p:nvPr/>
        </p:nvSpPr>
        <p:spPr>
          <a:xfrm>
            <a:off x="6013451" y="987426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E0184BE0-21C4-668B-0150-3456D964A331}"/>
              </a:ext>
            </a:extLst>
          </p:cNvPr>
          <p:cNvSpPr/>
          <p:nvPr/>
        </p:nvSpPr>
        <p:spPr>
          <a:xfrm>
            <a:off x="2111376" y="3636964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390925C1-BF6F-A7CE-2DE3-1E947AC22BE5}"/>
              </a:ext>
            </a:extLst>
          </p:cNvPr>
          <p:cNvSpPr/>
          <p:nvPr/>
        </p:nvSpPr>
        <p:spPr>
          <a:xfrm>
            <a:off x="4949826" y="4603751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0F419F1A-4EB3-4EE0-544E-DA1FFFA6F8C5}"/>
              </a:ext>
            </a:extLst>
          </p:cNvPr>
          <p:cNvSpPr/>
          <p:nvPr/>
        </p:nvSpPr>
        <p:spPr>
          <a:xfrm>
            <a:off x="7951789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FADFDA62-8602-390B-7C91-58F74266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4" y="277271"/>
            <a:ext cx="8501290" cy="614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BDD103B-BFF7-C480-4991-16F0E6C97C2B}"/>
              </a:ext>
            </a:extLst>
          </p:cNvPr>
          <p:cNvSpPr/>
          <p:nvPr/>
        </p:nvSpPr>
        <p:spPr>
          <a:xfrm>
            <a:off x="2068286" y="2394856"/>
            <a:ext cx="5823857" cy="12627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/>
              <a:t>www.e-charalambous.com</a:t>
            </a:r>
            <a:endParaRPr lang="el-CY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1720C57-43FF-693C-F772-920FE193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" y="260350"/>
            <a:ext cx="2954790" cy="268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988D4E8-AEDC-39EB-548A-999A0FF8B93D}"/>
              </a:ext>
            </a:extLst>
          </p:cNvPr>
          <p:cNvSpPr/>
          <p:nvPr/>
        </p:nvSpPr>
        <p:spPr>
          <a:xfrm>
            <a:off x="1315890" y="1001135"/>
            <a:ext cx="1430449" cy="10666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pic>
        <p:nvPicPr>
          <p:cNvPr id="6" name="Εικόνα 5" descr="Bugün çocuklarımızla“Ulaşım Araçları” konusunu uygulamalı bir etkinlikle  işledik. 🤗🤩, Taşıtların sadece isimlerini değil, hangi yolları  kullandıklarını da öğrendik.✅, • Hava Yolu: Bulutların ...">
            <a:extLst>
              <a:ext uri="{FF2B5EF4-FFF2-40B4-BE49-F238E27FC236}">
                <a16:creationId xmlns:a16="http://schemas.microsoft.com/office/drawing/2014/main" id="{63A0451B-7AFB-53CC-4FE8-7ED7BDF92D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0476"/>
          <a:stretch>
            <a:fillRect/>
          </a:stretch>
        </p:blipFill>
        <p:spPr>
          <a:xfrm>
            <a:off x="3701143" y="806237"/>
            <a:ext cx="2394857" cy="1732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Εικόνα 7" descr="Bugün çocuklarımızla“Ulaşım Araçları” konusunu uygulamalı bir etkinlikle  işledik. 🤗🤩, Taşıtların sadece isimlerini değil, hangi yolları  kullandıklarını da öğrendik.✅, • Hava Yolu: Bulutların ...">
            <a:extLst>
              <a:ext uri="{FF2B5EF4-FFF2-40B4-BE49-F238E27FC236}">
                <a16:creationId xmlns:a16="http://schemas.microsoft.com/office/drawing/2014/main" id="{E9F10163-E29B-1D5D-87BF-45F466181E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645" b="35334"/>
          <a:stretch>
            <a:fillRect/>
          </a:stretch>
        </p:blipFill>
        <p:spPr>
          <a:xfrm>
            <a:off x="2746339" y="2888249"/>
            <a:ext cx="2394858" cy="1646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 descr="Bugün çocuklarımızla“Ulaşım Araçları” konusunu uygulamalı bir etkinlikle  işledik. 🤗🤩, Taşıtların sadece isimlerini değil, hangi yolları  kullandıklarını da öğrendik.✅, • Hava Yolu: Bulutların ...">
            <a:extLst>
              <a:ext uri="{FF2B5EF4-FFF2-40B4-BE49-F238E27FC236}">
                <a16:creationId xmlns:a16="http://schemas.microsoft.com/office/drawing/2014/main" id="{2DD84F9E-BA7E-3F07-4BA3-055E7BB8C5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323" b="-1"/>
          <a:stretch>
            <a:fillRect/>
          </a:stretch>
        </p:blipFill>
        <p:spPr>
          <a:xfrm>
            <a:off x="553720" y="4834762"/>
            <a:ext cx="2394858" cy="1732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Εικόνα 6" descr="THY Uçağa Varınca Biletimin Başkasına Satılması Ve Cevapsız Yardım Çağrıları - Şikayetvar">
            <a:extLst>
              <a:ext uri="{FF2B5EF4-FFF2-40B4-BE49-F238E27FC236}">
                <a16:creationId xmlns:a16="http://schemas.microsoft.com/office/drawing/2014/main" id="{18A6CAE5-E3BA-708A-F748-2A356513D5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406" r="3687" b="9211"/>
          <a:stretch>
            <a:fillRect/>
          </a:stretch>
        </p:blipFill>
        <p:spPr>
          <a:xfrm>
            <a:off x="6294164" y="165017"/>
            <a:ext cx="4778655" cy="4669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F5D16F-CE68-E9FF-0D13-1A0F18C029F1}"/>
              </a:ext>
            </a:extLst>
          </p:cNvPr>
          <p:cNvSpPr txBox="1"/>
          <p:nvPr/>
        </p:nvSpPr>
        <p:spPr>
          <a:xfrm>
            <a:off x="553720" y="364497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402BA9-D836-92C0-01AA-45D4D21548C7}"/>
              </a:ext>
            </a:extLst>
          </p:cNvPr>
          <p:cNvSpPr txBox="1"/>
          <p:nvPr/>
        </p:nvSpPr>
        <p:spPr>
          <a:xfrm>
            <a:off x="6790357" y="5089623"/>
            <a:ext cx="3786267" cy="1477328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l-GR" b="1" u="none" strike="noStrike" dirty="0" err="1">
                <a:effectLst/>
              </a:rPr>
              <a:t>Yolcunun</a:t>
            </a:r>
            <a:r>
              <a:rPr lang="el-GR" b="1" u="none" strike="noStrike" dirty="0">
                <a:effectLst/>
              </a:rPr>
              <a:t> </a:t>
            </a:r>
            <a:r>
              <a:rPr lang="el-GR" b="1" u="none" strike="noStrike" dirty="0" err="1">
                <a:effectLst/>
              </a:rPr>
              <a:t>adı</a:t>
            </a:r>
            <a:r>
              <a:rPr lang="el-GR" b="1" u="none" strike="noStrike" dirty="0">
                <a:effectLst/>
              </a:rPr>
              <a:t> </a:t>
            </a:r>
            <a:r>
              <a:rPr lang="el-GR" b="1" u="none" strike="noStrike" dirty="0" err="1">
                <a:effectLst/>
              </a:rPr>
              <a:t>ne</a:t>
            </a:r>
            <a:r>
              <a:rPr lang="el-GR" b="1" u="none" strike="noStrike" dirty="0">
                <a:effectLst/>
              </a:rPr>
              <a:t>?</a:t>
            </a:r>
            <a:endParaRPr lang="tr-TR" b="1" u="none" strike="noStrike" dirty="0">
              <a:effectLst/>
            </a:endParaRPr>
          </a:p>
          <a:p>
            <a:r>
              <a:rPr lang="el-GR" b="1" dirty="0"/>
              <a:t> </a:t>
            </a:r>
            <a:r>
              <a:rPr lang="el-GR" b="1" dirty="0" err="1"/>
              <a:t>Uçağın</a:t>
            </a:r>
            <a:r>
              <a:rPr lang="el-GR" b="1" dirty="0"/>
              <a:t> </a:t>
            </a:r>
            <a:r>
              <a:rPr lang="el-GR" b="1" dirty="0" err="1"/>
              <a:t>kalkış</a:t>
            </a:r>
            <a:r>
              <a:rPr lang="el-GR" b="1" dirty="0"/>
              <a:t> </a:t>
            </a:r>
            <a:r>
              <a:rPr lang="el-GR" b="1" dirty="0" err="1"/>
              <a:t>ve</a:t>
            </a:r>
            <a:r>
              <a:rPr lang="el-GR" b="1" dirty="0"/>
              <a:t> </a:t>
            </a:r>
            <a:r>
              <a:rPr lang="el-GR" b="1" dirty="0" err="1"/>
              <a:t>varış</a:t>
            </a:r>
            <a:r>
              <a:rPr lang="el-GR" b="1" dirty="0"/>
              <a:t> </a:t>
            </a:r>
            <a:r>
              <a:rPr lang="el-GR" b="1" dirty="0" err="1"/>
              <a:t>saati</a:t>
            </a:r>
            <a:r>
              <a:rPr lang="el-GR" b="1" dirty="0"/>
              <a:t> </a:t>
            </a:r>
            <a:r>
              <a:rPr lang="el-GR" b="1" dirty="0" err="1"/>
              <a:t>kaç</a:t>
            </a:r>
            <a:r>
              <a:rPr lang="el-GR" b="1" dirty="0"/>
              <a:t>?</a:t>
            </a:r>
            <a:endParaRPr lang="tr-TR" b="1" dirty="0"/>
          </a:p>
          <a:p>
            <a:r>
              <a:rPr lang="el-GR" b="1" dirty="0" err="1"/>
              <a:t>Nereden</a:t>
            </a:r>
            <a:r>
              <a:rPr lang="el-GR" b="1" dirty="0"/>
              <a:t> </a:t>
            </a:r>
            <a:r>
              <a:rPr lang="el-GR" b="1" dirty="0" err="1"/>
              <a:t>nereye</a:t>
            </a:r>
            <a:r>
              <a:rPr lang="el-GR" b="1" dirty="0"/>
              <a:t> </a:t>
            </a:r>
            <a:r>
              <a:rPr lang="el-GR" b="1" dirty="0" err="1"/>
              <a:t>uçuyor</a:t>
            </a:r>
            <a:r>
              <a:rPr lang="el-GR" b="1" dirty="0"/>
              <a:t>?</a:t>
            </a:r>
            <a:endParaRPr lang="tr-TR" b="1" dirty="0"/>
          </a:p>
          <a:p>
            <a:r>
              <a:rPr lang="el-GR" b="1" dirty="0" err="1"/>
              <a:t>Koltuk</a:t>
            </a:r>
            <a:r>
              <a:rPr lang="el-GR" b="1" dirty="0"/>
              <a:t> </a:t>
            </a:r>
            <a:r>
              <a:rPr lang="el-GR" b="1" dirty="0" err="1"/>
              <a:t>numara</a:t>
            </a:r>
            <a:r>
              <a:rPr lang="tr-TR" b="1" dirty="0"/>
              <a:t>sı</a:t>
            </a:r>
            <a:r>
              <a:rPr lang="el-GR" b="1" dirty="0"/>
              <a:t> </a:t>
            </a:r>
            <a:r>
              <a:rPr lang="el-GR" b="1" dirty="0" err="1"/>
              <a:t>nedir</a:t>
            </a:r>
            <a:r>
              <a:rPr lang="el-GR" b="1" dirty="0"/>
              <a:t>?</a:t>
            </a:r>
            <a:endParaRPr lang="tr-TR" b="1" dirty="0"/>
          </a:p>
          <a:p>
            <a:r>
              <a:rPr lang="el-GR" b="1" dirty="0" err="1"/>
              <a:t>Uçuş</a:t>
            </a:r>
            <a:r>
              <a:rPr lang="el-GR" b="1" dirty="0"/>
              <a:t> </a:t>
            </a:r>
            <a:r>
              <a:rPr lang="el-GR" b="1" dirty="0" err="1"/>
              <a:t>hangi</a:t>
            </a:r>
            <a:r>
              <a:rPr lang="el-GR" b="1" dirty="0"/>
              <a:t> </a:t>
            </a:r>
            <a:r>
              <a:rPr lang="tr-TR" b="1" dirty="0"/>
              <a:t> </a:t>
            </a:r>
            <a:r>
              <a:rPr lang="el-GR" b="1" dirty="0" err="1"/>
              <a:t>tarihte</a:t>
            </a:r>
            <a:r>
              <a:rPr lang="el-GR" b="1" dirty="0"/>
              <a:t>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A90A1-F32E-9E15-043C-683CDA3E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5C64854-CD77-8B57-1EE1-12DC1DF1D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1BE5002-E845-FA2E-2AB7-1516304BB43F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0CE17FA-FF22-3C18-B64A-0139D50C8E0D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9380C85F-B774-BF18-566A-D61318E05AE6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  <p:extLst>
      <p:ext uri="{BB962C8B-B14F-4D97-AF65-F5344CB8AC3E}">
        <p14:creationId xmlns:p14="http://schemas.microsoft.com/office/powerpoint/2010/main" val="218800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Ηλεκτρονικά πολυμέσα 8" title="Ulaşım Araçları ve Ulaşım Yolları  | Taşıtlar Okul Öncesi">
            <a:hlinkClick r:id="" action="ppaction://media"/>
            <a:extLst>
              <a:ext uri="{FF2B5EF4-FFF2-40B4-BE49-F238E27FC236}">
                <a16:creationId xmlns:a16="http://schemas.microsoft.com/office/drawing/2014/main" id="{141A555C-2D07-58F9-1DF9-E13BBE2DDD5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37623" y="870291"/>
            <a:ext cx="6172200" cy="3487738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0C42097D-1F84-E6BC-5C3E-BF18B948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572" y="312285"/>
            <a:ext cx="6498771" cy="460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l-GR" sz="2400" b="1" dirty="0" err="1">
                <a:latin typeface="Arial" panose="020B0604020202020204" pitchFamily="34" charset="0"/>
              </a:rPr>
              <a:t>Dikkatlice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dinleyin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ve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boşlukları</a:t>
            </a:r>
            <a:r>
              <a:rPr lang="el-GR" altLang="el-GR" sz="2400" b="1" dirty="0"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latin typeface="Arial" panose="020B0604020202020204" pitchFamily="34" charset="0"/>
              </a:rPr>
              <a:t>doldurun</a:t>
            </a:r>
            <a:r>
              <a:rPr lang="el-GR" altLang="el-GR" sz="2400" b="1" dirty="0">
                <a:latin typeface="Arial" panose="020B0604020202020204" pitchFamily="34" charset="0"/>
              </a:rPr>
              <a:t>!</a:t>
            </a:r>
          </a:p>
        </p:txBody>
      </p:sp>
      <p:pic>
        <p:nvPicPr>
          <p:cNvPr id="8" name="Picture 2" descr="Duyuru Ve Dikkat Için Hoparlörle Bağıran çizgi Film Karakterinin 3d  Illüstrasyonu, Aramak, Etkileşim, Bağırmak PNG Resim Şeffaf ve çizimi  Ücretsiz İndirilebilir">
            <a:extLst>
              <a:ext uri="{FF2B5EF4-FFF2-40B4-BE49-F238E27FC236}">
                <a16:creationId xmlns:a16="http://schemas.microsoft.com/office/drawing/2014/main" id="{2C37DF45-A425-D679-A17C-9B68CB5C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3812" y="957943"/>
            <a:ext cx="2140859" cy="2140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Εικόνα 2" descr="Evleri Ve Ağaçları Olan Karikatür şehir Caddesi | arka plan EPS bedava  indir - Pikbest">
            <a:extLst>
              <a:ext uri="{FF2B5EF4-FFF2-40B4-BE49-F238E27FC236}">
                <a16:creationId xmlns:a16="http://schemas.microsoft.com/office/drawing/2014/main" id="{A888757B-DF48-E530-C1B3-C2B5C89DE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03" y="3492955"/>
            <a:ext cx="3608076" cy="2407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B952F05-12B2-45FD-76D2-D5B4BB34A8F7}"/>
              </a:ext>
            </a:extLst>
          </p:cNvPr>
          <p:cNvSpPr/>
          <p:nvPr/>
        </p:nvSpPr>
        <p:spPr>
          <a:xfrm>
            <a:off x="796698" y="6041572"/>
            <a:ext cx="3135086" cy="6749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__________ </a:t>
            </a:r>
            <a:r>
              <a:rPr lang="tr-TR" dirty="0"/>
              <a:t>yerleri </a:t>
            </a:r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E4E81966-54EE-4E62-2474-9D7881D28880}"/>
              </a:ext>
            </a:extLst>
          </p:cNvPr>
          <p:cNvSpPr/>
          <p:nvPr/>
        </p:nvSpPr>
        <p:spPr>
          <a:xfrm>
            <a:off x="4715556" y="6041572"/>
            <a:ext cx="3135086" cy="6749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__________</a:t>
            </a:r>
            <a:r>
              <a:rPr lang="tr-TR" dirty="0"/>
              <a:t>  </a:t>
            </a:r>
            <a:r>
              <a:rPr lang="el-GR" dirty="0"/>
              <a:t>________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97EFC73-CE04-A7CE-6307-96D0BAFD0224}"/>
              </a:ext>
            </a:extLst>
          </p:cNvPr>
          <p:cNvSpPr/>
          <p:nvPr/>
        </p:nvSpPr>
        <p:spPr>
          <a:xfrm>
            <a:off x="8209686" y="6019801"/>
            <a:ext cx="3135086" cy="6749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__________</a:t>
            </a:r>
            <a:r>
              <a:rPr lang="el-GR" dirty="0"/>
              <a:t> ___________</a:t>
            </a:r>
          </a:p>
        </p:txBody>
      </p:sp>
      <p:pic>
        <p:nvPicPr>
          <p:cNvPr id="12" name="Εικόνα 11" descr="Ulaşım Araçları - Cicicee">
            <a:extLst>
              <a:ext uri="{FF2B5EF4-FFF2-40B4-BE49-F238E27FC236}">
                <a16:creationId xmlns:a16="http://schemas.microsoft.com/office/drawing/2014/main" id="{75D559ED-00F2-8381-FEA3-8B45C9A94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7623" y="4413477"/>
            <a:ext cx="2617063" cy="1460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Εικόνα 12" descr="Tüm Ulaşım Araçları Ile Ulaşım Yolcu Stok Vektör Sanatı &amp; Şehir'nin Daha Fazla Görseli - Şehir, Araba - Motorlu Taşıt, Araba kullanımı - iStock">
            <a:extLst>
              <a:ext uri="{FF2B5EF4-FFF2-40B4-BE49-F238E27FC236}">
                <a16:creationId xmlns:a16="http://schemas.microsoft.com/office/drawing/2014/main" id="{C08A3269-18D8-F831-028E-0DB32D14B6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0642" y="4455660"/>
            <a:ext cx="3853175" cy="1347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56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9616EAC3-2D4E-4FCA-430D-F9DA8C4B8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AD13EBF-A8D2-7879-ED14-5D5951784D2A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B562103-296D-C23F-094E-C645C2E470F6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6B28EFD-C8D2-6E08-E2FA-8B837E1F2905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5C20A1-31CA-54BB-BF55-03513D8470DF}"/>
              </a:ext>
            </a:extLst>
          </p:cNvPr>
          <p:cNvSpPr txBox="1"/>
          <p:nvPr/>
        </p:nvSpPr>
        <p:spPr>
          <a:xfrm>
            <a:off x="315685" y="656500"/>
            <a:ext cx="257991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altLang="el-CY" sz="2800" dirty="0"/>
              <a:t>Birden  büyük  bir gürültü  duyuyor. Bir uçak alçaktan uçup  kısa süre içinde  kayboluyor.</a:t>
            </a:r>
          </a:p>
          <a:p>
            <a:pPr marL="0" indent="0">
              <a:buNone/>
              <a:defRPr/>
            </a:pPr>
            <a:endParaRPr lang="tr-TR" altLang="el-CY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A29EA4-71AB-021E-3914-D92E7A547149}"/>
              </a:ext>
            </a:extLst>
          </p:cNvPr>
          <p:cNvSpPr txBox="1"/>
          <p:nvPr/>
        </p:nvSpPr>
        <p:spPr>
          <a:xfrm>
            <a:off x="3078957" y="717986"/>
            <a:ext cx="23077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lang="el-GR" altLang="el-CY" sz="2800" dirty="0"/>
              <a:t>Α</a:t>
            </a:r>
            <a:r>
              <a:rPr lang="tr-TR" altLang="el-CY" sz="2800" dirty="0"/>
              <a:t>li     pencereden   uçağı     izliyor.</a:t>
            </a:r>
            <a:endParaRPr lang="el-GR" altLang="el-CY" sz="2800" dirty="0"/>
          </a:p>
        </p:txBody>
      </p:sp>
      <p:pic>
        <p:nvPicPr>
          <p:cNvPr id="12" name="Εικόνα 11" descr="Birisi Bir şeyler Duyuyor, Duymak, Kulak Misafiri Olmak, Bir Ses Duymak PNG Resim Şeffaf Küçük ve Ücretsiz İndirebileceğiniz PSD çizimi">
            <a:extLst>
              <a:ext uri="{FF2B5EF4-FFF2-40B4-BE49-F238E27FC236}">
                <a16:creationId xmlns:a16="http://schemas.microsoft.com/office/drawing/2014/main" id="{2C47E87C-8236-4575-D895-7D8CA6C5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2586" y="4195930"/>
            <a:ext cx="2062169" cy="2269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Εικόνα 12" descr="Uçak dünyanın etrafında uçuyor. ©interactimages 129317158'e ait Stok Vektör">
            <a:extLst>
              <a:ext uri="{FF2B5EF4-FFF2-40B4-BE49-F238E27FC236}">
                <a16:creationId xmlns:a16="http://schemas.microsoft.com/office/drawing/2014/main" id="{14B0CCE5-35F9-6958-B8CE-D26E36F6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260" y="4195930"/>
            <a:ext cx="1841919" cy="2269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Εικόνα 13" descr="176 Pencereden Royalty-Free Images, Stock Photos &amp; Pictures | Shutterstock">
            <a:extLst>
              <a:ext uri="{FF2B5EF4-FFF2-40B4-BE49-F238E27FC236}">
                <a16:creationId xmlns:a16="http://schemas.microsoft.com/office/drawing/2014/main" id="{BFBA8A93-A743-651B-DCF2-CC439C57F4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627"/>
          <a:stretch>
            <a:fillRect/>
          </a:stretch>
        </p:blipFill>
        <p:spPr>
          <a:xfrm>
            <a:off x="214600" y="4195930"/>
            <a:ext cx="2062169" cy="2322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18E3485-1548-1660-03E1-7086EF989355}"/>
              </a:ext>
            </a:extLst>
          </p:cNvPr>
          <p:cNvSpPr txBox="1"/>
          <p:nvPr/>
        </p:nvSpPr>
        <p:spPr>
          <a:xfrm>
            <a:off x="5853455" y="656500"/>
            <a:ext cx="180975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/>
              <a:t>Dedem</a:t>
            </a:r>
            <a:r>
              <a:rPr lang="tr-TR" sz="2800" dirty="0"/>
              <a:t>in  köyüne</a:t>
            </a:r>
            <a:r>
              <a:rPr lang="en-US" sz="2800" dirty="0"/>
              <a:t> </a:t>
            </a:r>
            <a:r>
              <a:rPr lang="tr-TR" sz="2800" dirty="0"/>
              <a:t>tren  ile iki saatte</a:t>
            </a:r>
          </a:p>
          <a:p>
            <a:pPr marL="0" indent="0">
              <a:buNone/>
              <a:defRPr/>
            </a:pPr>
            <a:r>
              <a:rPr lang="tr-TR" sz="2800" dirty="0"/>
              <a:t>varırım.</a:t>
            </a:r>
            <a:endParaRPr lang="en-US" sz="2800" dirty="0"/>
          </a:p>
        </p:txBody>
      </p:sp>
      <p:pic>
        <p:nvPicPr>
          <p:cNvPr id="17" name="Εικόνα 16" descr="346 bin Tren çizim Telifsiz Görseli, Stok Fotoğrafı ve Resmi | Shutterstock">
            <a:extLst>
              <a:ext uri="{FF2B5EF4-FFF2-40B4-BE49-F238E27FC236}">
                <a16:creationId xmlns:a16="http://schemas.microsoft.com/office/drawing/2014/main" id="{E67054A0-0CC9-A8F5-C9AA-18B32FBA1F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8554"/>
          <a:stretch>
            <a:fillRect/>
          </a:stretch>
        </p:blipFill>
        <p:spPr>
          <a:xfrm>
            <a:off x="6758330" y="4118339"/>
            <a:ext cx="2452176" cy="2322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F725334F-216A-E4E3-E998-1162D2480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4823" y="717986"/>
            <a:ext cx="3073174" cy="1387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altLang="en-US" dirty="0"/>
              <a:t>Köylüler    at arabalarıyla    tarlalarına  gider.</a:t>
            </a:r>
            <a:endParaRPr lang="en-US" altLang="en-US" dirty="0"/>
          </a:p>
        </p:txBody>
      </p:sp>
      <p:pic>
        <p:nvPicPr>
          <p:cNvPr id="18" name="Εικόνα 17" descr="54 bin At arabası Telifsiz Görseli, Stok Fotoğrafı ve Resmi | Shutterstock">
            <a:extLst>
              <a:ext uri="{FF2B5EF4-FFF2-40B4-BE49-F238E27FC236}">
                <a16:creationId xmlns:a16="http://schemas.microsoft.com/office/drawing/2014/main" id="{DA71D6B0-DD07-438B-1E45-D07E4FA01B9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0000"/>
          <a:stretch>
            <a:fillRect/>
          </a:stretch>
        </p:blipFill>
        <p:spPr>
          <a:xfrm>
            <a:off x="9564462" y="4118339"/>
            <a:ext cx="2163535" cy="2400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FF5DB03-AB39-DAC9-1D7E-2F479DFE8EA4}"/>
              </a:ext>
            </a:extLst>
          </p:cNvPr>
          <p:cNvSpPr/>
          <p:nvPr/>
        </p:nvSpPr>
        <p:spPr>
          <a:xfrm>
            <a:off x="620486" y="5934190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21B851C-DD77-E1CF-8840-14D0A42C3BD9}"/>
              </a:ext>
            </a:extLst>
          </p:cNvPr>
          <p:cNvSpPr/>
          <p:nvPr/>
        </p:nvSpPr>
        <p:spPr>
          <a:xfrm>
            <a:off x="7237009" y="5874928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B5470B17-404B-A448-90D5-EF8D789BEDB8}"/>
              </a:ext>
            </a:extLst>
          </p:cNvPr>
          <p:cNvSpPr/>
          <p:nvPr/>
        </p:nvSpPr>
        <p:spPr>
          <a:xfrm>
            <a:off x="9985966" y="5867399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FE85DDFC-9CBA-77CF-86D4-3CA2ED551F73}"/>
              </a:ext>
            </a:extLst>
          </p:cNvPr>
          <p:cNvSpPr/>
          <p:nvPr/>
        </p:nvSpPr>
        <p:spPr>
          <a:xfrm>
            <a:off x="4817804" y="5874928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DCD6F17C-770B-C7CD-AD44-6A88C99867FB}"/>
              </a:ext>
            </a:extLst>
          </p:cNvPr>
          <p:cNvSpPr/>
          <p:nvPr/>
        </p:nvSpPr>
        <p:spPr>
          <a:xfrm>
            <a:off x="2703819" y="5934191"/>
            <a:ext cx="1494818" cy="65314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8DFFD525-9EAC-ECC1-3CF5-F29B21FFEB14}"/>
              </a:ext>
            </a:extLst>
          </p:cNvPr>
          <p:cNvSpPr/>
          <p:nvPr/>
        </p:nvSpPr>
        <p:spPr>
          <a:xfrm>
            <a:off x="2229832" y="1123384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3" name="Οβάλ 22">
            <a:extLst>
              <a:ext uri="{FF2B5EF4-FFF2-40B4-BE49-F238E27FC236}">
                <a16:creationId xmlns:a16="http://schemas.microsoft.com/office/drawing/2014/main" id="{5739FEBD-98E5-947C-CBF5-7F2DD65C3D5F}"/>
              </a:ext>
            </a:extLst>
          </p:cNvPr>
          <p:cNvSpPr/>
          <p:nvPr/>
        </p:nvSpPr>
        <p:spPr>
          <a:xfrm>
            <a:off x="3822622" y="595750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5" name="Οβάλ 24">
            <a:extLst>
              <a:ext uri="{FF2B5EF4-FFF2-40B4-BE49-F238E27FC236}">
                <a16:creationId xmlns:a16="http://schemas.microsoft.com/office/drawing/2014/main" id="{CDF838DB-4EFE-53F6-2558-80177389558D}"/>
              </a:ext>
            </a:extLst>
          </p:cNvPr>
          <p:cNvSpPr/>
          <p:nvPr/>
        </p:nvSpPr>
        <p:spPr>
          <a:xfrm>
            <a:off x="7087359" y="2035155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5829F2A1-6C4E-4FC9-5DB9-45CEA31244AB}"/>
              </a:ext>
            </a:extLst>
          </p:cNvPr>
          <p:cNvSpPr/>
          <p:nvPr/>
        </p:nvSpPr>
        <p:spPr>
          <a:xfrm>
            <a:off x="10820460" y="770398"/>
            <a:ext cx="660324" cy="656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0602F7-1FCD-5B6B-D46E-B1EFCE3FC393}"/>
              </a:ext>
            </a:extLst>
          </p:cNvPr>
          <p:cNvSpPr txBox="1"/>
          <p:nvPr/>
        </p:nvSpPr>
        <p:spPr>
          <a:xfrm>
            <a:off x="2276769" y="11044"/>
            <a:ext cx="8181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 err="1">
                <a:solidFill>
                  <a:srgbClr val="FF0000"/>
                </a:solidFill>
              </a:rPr>
              <a:t>Aşağıdaki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cümleleri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doğru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resimlerle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eşleştiriniz</a:t>
            </a:r>
            <a:r>
              <a:rPr lang="el-GR" sz="2800" b="1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17829CE-FF6D-0733-0948-30FE81BF1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1999896-0491-84DE-624D-05C33966E543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D3C954C-AAB8-00BC-A761-3ED2432F0FD2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13BA7049-144C-67F4-F40C-483BFC253C07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4D96D-1D7A-23A0-CC81-B76B99EF6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5360143F-2547-4B87-A6C8-24E64F91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0" y="3429000"/>
            <a:ext cx="8229600" cy="6001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3300" b="1" dirty="0"/>
              <a:t>Α</a:t>
            </a:r>
            <a:r>
              <a:rPr lang="tr-TR" altLang="el-GR" sz="3300" b="1" dirty="0"/>
              <a:t>kşam  saat dokuz </a:t>
            </a:r>
            <a:r>
              <a:rPr lang="el-GR" altLang="el-GR" sz="3300" b="1" dirty="0"/>
              <a:t>_________</a:t>
            </a:r>
            <a:r>
              <a:rPr lang="tr-TR" altLang="el-GR" sz="3300" b="1" dirty="0"/>
              <a:t>yerimiz var.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17DD0A-D68C-0683-AD2E-9A7E4FD76AC5}"/>
              </a:ext>
            </a:extLst>
          </p:cNvPr>
          <p:cNvSpPr txBox="1"/>
          <p:nvPr/>
        </p:nvSpPr>
        <p:spPr>
          <a:xfrm>
            <a:off x="380999" y="371288"/>
            <a:ext cx="83275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altLang="el-GR" sz="3300" b="1" dirty="0"/>
              <a:t>Α</a:t>
            </a:r>
            <a:r>
              <a:rPr lang="tr-TR" altLang="el-GR" sz="3300" b="1" dirty="0"/>
              <a:t>tina</a:t>
            </a:r>
            <a:r>
              <a:rPr lang="en-US" altLang="el-GR" sz="3300" b="1" dirty="0"/>
              <a:t>’</a:t>
            </a:r>
            <a:r>
              <a:rPr lang="tr-TR" altLang="el-GR" sz="3300" b="1" dirty="0"/>
              <a:t>ya</a:t>
            </a:r>
            <a:r>
              <a:rPr lang="en-US" altLang="el-GR" sz="3300" b="1" dirty="0"/>
              <a:t> </a:t>
            </a:r>
            <a:r>
              <a:rPr lang="el-GR" altLang="el-GR" sz="3300" b="1" dirty="0"/>
              <a:t>___________ </a:t>
            </a:r>
            <a:r>
              <a:rPr lang="en-US" altLang="el-GR" sz="3300" b="1" dirty="0" err="1"/>
              <a:t>yapt</a:t>
            </a:r>
            <a:r>
              <a:rPr lang="tr-TR" altLang="el-GR" sz="3300" b="1" dirty="0"/>
              <a:t>ı</a:t>
            </a:r>
            <a:r>
              <a:rPr lang="en-US" altLang="el-GR" sz="3300" b="1" dirty="0" err="1"/>
              <a:t>rmak</a:t>
            </a:r>
            <a:r>
              <a:rPr lang="en-US" altLang="el-GR" sz="3300" b="1" dirty="0"/>
              <a:t> </a:t>
            </a:r>
            <a:r>
              <a:rPr lang="en-US" altLang="el-GR" sz="3300" b="1" dirty="0" err="1"/>
              <a:t>isterim</a:t>
            </a:r>
            <a:r>
              <a:rPr lang="en-US" altLang="el-GR" sz="3300" b="1" dirty="0"/>
              <a:t>.</a:t>
            </a:r>
            <a:endParaRPr lang="el-GR" altLang="el-GR" sz="33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31A79-F613-01E0-2BAD-A29EB9F01716}"/>
              </a:ext>
            </a:extLst>
          </p:cNvPr>
          <p:cNvSpPr txBox="1"/>
          <p:nvPr/>
        </p:nvSpPr>
        <p:spPr>
          <a:xfrm>
            <a:off x="380999" y="1833518"/>
            <a:ext cx="7413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l-GR" sz="3300" b="1" dirty="0" err="1"/>
              <a:t>Ak</a:t>
            </a:r>
            <a:r>
              <a:rPr lang="tr-TR" altLang="el-GR" sz="3300" b="1" dirty="0"/>
              <a:t>şam </a:t>
            </a:r>
            <a:r>
              <a:rPr lang="el-GR" altLang="el-GR" sz="3300" b="1" dirty="0"/>
              <a:t>_____ </a:t>
            </a:r>
            <a:r>
              <a:rPr lang="tr-TR" altLang="el-GR" sz="3300" b="1" dirty="0"/>
              <a:t>beşe  kadar</a:t>
            </a:r>
            <a:r>
              <a:rPr lang="tr-TR" altLang="el-GR" sz="3600" b="1" dirty="0"/>
              <a:t> onaylatsın</a:t>
            </a:r>
            <a:r>
              <a:rPr lang="tr-TR" altLang="el-GR" sz="3300" b="1" dirty="0"/>
              <a:t>.</a:t>
            </a:r>
          </a:p>
        </p:txBody>
      </p:sp>
      <p:pic>
        <p:nvPicPr>
          <p:cNvPr id="6" name="Εικόνα 5" descr="Tourist cartoon Διανύσματα Αρχείου, Royalty Free Tourist cartoon Εικονογραφήσεις | DepositPhotos">
            <a:extLst>
              <a:ext uri="{FF2B5EF4-FFF2-40B4-BE49-F238E27FC236}">
                <a16:creationId xmlns:a16="http://schemas.microsoft.com/office/drawing/2014/main" id="{3A3C51B4-AFD0-8EBD-6AF4-3FAF7BBE5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372" y="135743"/>
            <a:ext cx="3522629" cy="35933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30DAE2-41E7-E384-359E-4C0A4A2EB0FC}"/>
              </a:ext>
            </a:extLst>
          </p:cNvPr>
          <p:cNvSpPr txBox="1">
            <a:spLocks/>
          </p:cNvSpPr>
          <p:nvPr/>
        </p:nvSpPr>
        <p:spPr>
          <a:xfrm>
            <a:off x="380999" y="4645829"/>
            <a:ext cx="10515600" cy="112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tr-TR" sz="3200" b="1" dirty="0"/>
              <a:t>Uçuştan  iki saat    önce</a:t>
            </a:r>
            <a:r>
              <a:rPr lang="el-GR" sz="3200" b="1" dirty="0"/>
              <a:t>_____________________</a:t>
            </a:r>
            <a:endParaRPr lang="tr-TR" sz="3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200" b="1" dirty="0"/>
              <a:t>o</a:t>
            </a:r>
            <a:r>
              <a:rPr lang="tr-TR" sz="3200" b="1" dirty="0"/>
              <a:t>lmalısınız</a:t>
            </a:r>
            <a:r>
              <a:rPr lang="en-US" sz="3200" b="1" dirty="0"/>
              <a:t>.</a:t>
            </a:r>
          </a:p>
        </p:txBody>
      </p:sp>
      <p:pic>
        <p:nvPicPr>
          <p:cNvPr id="8" name="Εικόνα 7" descr="Airport Cartoon PNG Transparent Images Free Download | Vector Files | Pngtree">
            <a:extLst>
              <a:ext uri="{FF2B5EF4-FFF2-40B4-BE49-F238E27FC236}">
                <a16:creationId xmlns:a16="http://schemas.microsoft.com/office/drawing/2014/main" id="{DF12E749-28AB-2810-7F6A-9CEAC7ACB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899" y="4197615"/>
            <a:ext cx="1910444" cy="19104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E5BEB2-CA8F-4E67-BA7D-8549A0818BCD}"/>
              </a:ext>
            </a:extLst>
          </p:cNvPr>
          <p:cNvSpPr txBox="1"/>
          <p:nvPr/>
        </p:nvSpPr>
        <p:spPr>
          <a:xfrm>
            <a:off x="3505200" y="2268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l-GR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Βoşlukları</a:t>
            </a:r>
            <a:r>
              <a:rPr lang="el-GR" altLang="el-G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el-GR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doldurun</a:t>
            </a:r>
            <a:r>
              <a:rPr lang="el-GR" altLang="el-GR" sz="2400" b="1" dirty="0">
                <a:solidFill>
                  <a:srgbClr val="FF0000"/>
                </a:solidFill>
                <a:latin typeface="Arial" panose="020B0604020202020204" pitchFamily="34" charset="0"/>
              </a:rPr>
              <a:t>!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8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8A62ACB-F93D-B7EE-1FC7-BA9A5D57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D8E94E1-0D72-CD86-32B0-881449A8A845}"/>
              </a:ext>
            </a:extLst>
          </p:cNvPr>
          <p:cNvSpPr/>
          <p:nvPr/>
        </p:nvSpPr>
        <p:spPr>
          <a:xfrm>
            <a:off x="2570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420CCEA-9A36-8465-C2C3-6CB01ACE780A}"/>
              </a:ext>
            </a:extLst>
          </p:cNvPr>
          <p:cNvSpPr/>
          <p:nvPr/>
        </p:nvSpPr>
        <p:spPr>
          <a:xfrm>
            <a:off x="7974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F1B9DE9-D161-7B46-6DB7-BF034C9B4AA8}"/>
              </a:ext>
            </a:extLst>
          </p:cNvPr>
          <p:cNvSpPr/>
          <p:nvPr/>
        </p:nvSpPr>
        <p:spPr>
          <a:xfrm rot="1695959">
            <a:off x="6573838" y="1057276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452</Words>
  <Application>Microsoft Office PowerPoint</Application>
  <PresentationFormat>Ευρεία οθόνη</PresentationFormat>
  <Paragraphs>107</Paragraphs>
  <Slides>18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Courier New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Ελένη Χαραλάμπους</dc:creator>
  <cp:lastModifiedBy>Ελένη Χαραλάμπους</cp:lastModifiedBy>
  <cp:revision>97</cp:revision>
  <dcterms:created xsi:type="dcterms:W3CDTF">2026-07-02T07:32:56Z</dcterms:created>
  <dcterms:modified xsi:type="dcterms:W3CDTF">2026-07-09T08:17:28Z</dcterms:modified>
</cp:coreProperties>
</file>