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6" r:id="rId2"/>
    <p:sldId id="607" r:id="rId3"/>
    <p:sldId id="281" r:id="rId4"/>
    <p:sldId id="603" r:id="rId5"/>
    <p:sldId id="608" r:id="rId6"/>
    <p:sldId id="506" r:id="rId7"/>
    <p:sldId id="616" r:id="rId8"/>
    <p:sldId id="617" r:id="rId9"/>
    <p:sldId id="622" r:id="rId10"/>
    <p:sldId id="491" r:id="rId11"/>
    <p:sldId id="613" r:id="rId12"/>
    <p:sldId id="615" r:id="rId13"/>
    <p:sldId id="490" r:id="rId14"/>
    <p:sldId id="604" r:id="rId15"/>
    <p:sldId id="519" r:id="rId16"/>
    <p:sldId id="611" r:id="rId17"/>
    <p:sldId id="610" r:id="rId18"/>
    <p:sldId id="612" r:id="rId19"/>
    <p:sldId id="623" r:id="rId20"/>
    <p:sldId id="624" r:id="rId21"/>
    <p:sldId id="539" r:id="rId22"/>
    <p:sldId id="272" r:id="rId23"/>
    <p:sldId id="396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91B5-A618-4D87-A255-DA9CC6D08E2C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6471-05DE-48D9-9E62-ACD0E2FB9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738EC-AC7C-0D0C-037E-42DFD519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A39348-63CC-B423-8C0D-618D4802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4C6610-BA1D-00F1-EC88-39931BFF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78CF24-84EF-93AB-AB99-C223077A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43C56C-C411-4B83-5D6A-20DC5C0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8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E74EF2-2BE7-5004-7D9A-EC856F15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93A0C9-F4AA-B757-C70C-FDD7CE18A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B4D70-DD32-E363-70F5-5F33CEAA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BFE35C-9475-691F-C893-3F95258F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B45C3F-DB71-DC97-2F74-2D66F1D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4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B8D063-4834-EC15-1C6B-9F56C441B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71EC976-6C76-0F8E-6DAA-2339C871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94842-6589-C735-0A69-A248397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4A39CF-A502-634A-F42B-1B4E777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42BEDC-4F9B-0B06-2174-A8FB9BC2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0B7039-89EF-2D70-2546-AC4AA452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E37925-FAE0-20D6-7C42-2ADFCE2A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7AB9E6-F8F0-FAFD-C7FD-3D7AF3C2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DE0A93-9F30-AC53-2FE2-DBCD1D42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16CD42-5D1A-3EAD-1F99-BD547288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6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F86FC-8770-DD67-C017-8281413F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6193C2-5460-92EE-BA44-93DB3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434915-651A-659C-155A-173BA42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151B4D-2C8E-B3EC-C97B-30C4DE92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265379-D42E-73C3-0D70-BFADB3D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8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9617D-0A35-FB98-7D11-EBF7F46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1B2F85-50BC-B0DF-042C-1DD2BF77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F28FA4-9793-5E75-DF25-F4074B8A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4A8FBF-52AC-2B13-9EC2-FA053705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5907DD-4B46-C72B-822D-913C9F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A196E8-E4B1-DCF9-9EB5-DC6722F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65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61DA9-8429-7EAD-D1AF-CFF763F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B312CD-3373-6224-D9C3-69714854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91E74A-D0B1-7480-7F20-0086A016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14BC6-A6B5-FCFA-8DC2-56134E389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376C63-41FC-1CFB-26D4-6399972E7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BFF75F-AE0D-4739-8A1F-FA596448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191AD1-7775-ECB0-52DB-8A693EA2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3EB39D-214C-6256-418A-24CCA0B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D866F-2469-E311-ED2E-865854D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30C3BAF-B4FB-0DEE-F5BC-11E2691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CF7F53-5116-ADC7-9379-583B61B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12FA94-1BAA-4864-5CDC-1F95484E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44E31B-D676-6D66-5155-359B9D3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7EC21F-8201-296E-B324-7DB237BD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756E29-3FD1-7893-65DC-618D187E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45AA19-A868-F59E-E425-8D94BD2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7AE3C5-884F-9B0E-BA6B-ADF807A4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87A115-12C7-5B87-B791-D68FE1A8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9757CB-D890-E36C-FC05-58C7587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50B84E-1419-02CD-BF66-88126AAE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BABEC8-6D89-38B9-BAC1-78DE084B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5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F1D1F-D943-DB09-9EBC-43E416D4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7C78361-0FB4-37DA-7B82-E2B5EACC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FF91EE-A9FE-E31F-C1C0-E0C3974F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721941-05C0-8718-4C6E-12B596FF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2AC339-5AD0-8F67-FD39-6854C8A9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777753-DB4C-253B-2731-3031EEC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8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EFC368E-B3F8-4165-BF26-064F5483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4D986B-8396-2339-7BA7-156BBDD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7646AD-1D36-964C-9862-C4F5773C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038E4C-6C58-6F0B-EB40-B829E7D0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4BE797-F543-972E-E6E5-BAF966E2A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6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4QI4dDGjoQ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1001486" y="5598318"/>
            <a:ext cx="631847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-(y)ken</a:t>
            </a:r>
            <a:r>
              <a:rPr lang="el-GR" sz="2000" b="1" dirty="0">
                <a:solidFill>
                  <a:schemeClr val="tx1"/>
                </a:solidFill>
              </a:rPr>
              <a:t> : </a:t>
            </a:r>
            <a:r>
              <a:rPr lang="el-GR" dirty="0">
                <a:solidFill>
                  <a:schemeClr val="tx1"/>
                </a:solidFill>
              </a:rPr>
              <a:t>Επιρρηματικός προσδιορισμός του χρόνου</a:t>
            </a:r>
            <a:r>
              <a:rPr lang="el-GR" sz="2000" b="1" dirty="0">
                <a:solidFill>
                  <a:schemeClr val="tx1"/>
                </a:solidFill>
              </a:rPr>
              <a:t>  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4F388-92A3-9311-552A-96C1BCC8E642}"/>
              </a:ext>
            </a:extLst>
          </p:cNvPr>
          <p:cNvSpPr txBox="1"/>
          <p:nvPr/>
        </p:nvSpPr>
        <p:spPr>
          <a:xfrm>
            <a:off x="511629" y="492080"/>
            <a:ext cx="11364685" cy="569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Kelimeleri sıraya koyunuz !</a:t>
            </a:r>
            <a:endParaRPr lang="el-GR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beklerken  yanıma durakta  o geldi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çıkarken</a:t>
            </a: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erdivenleri</a:t>
            </a: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ayağım</a:t>
            </a: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kaydı</a:t>
            </a: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birden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dışarı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o</a:t>
            </a:r>
            <a:r>
              <a:rPr lang="tr-TR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çıkarken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girdi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içeri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tobüsteyken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çaldı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telefonum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birden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dersteyken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müdürle</a:t>
            </a:r>
            <a:r>
              <a:rPr lang="tr-TR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 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annem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görüşmüş</a:t>
            </a:r>
            <a:r>
              <a:rPr lang="es-ES" sz="14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8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751E5-EE8F-5592-19AA-36224847BC43}"/>
              </a:ext>
            </a:extLst>
          </p:cNvPr>
          <p:cNvSpPr txBox="1"/>
          <p:nvPr/>
        </p:nvSpPr>
        <p:spPr>
          <a:xfrm>
            <a:off x="587829" y="1223268"/>
            <a:ext cx="10668000" cy="441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Kelimeleri sıraya koyunuz !</a:t>
            </a:r>
            <a:endParaRPr lang="en-US" sz="14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l-G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Durakta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beklerken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da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yanıma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geldi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Merdivenleri</a:t>
            </a:r>
            <a:r>
              <a:rPr lang="en-U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çıkarken</a:t>
            </a:r>
            <a:r>
              <a:rPr lang="en-U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birden</a:t>
            </a:r>
            <a:r>
              <a:rPr lang="en-U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ayağım</a:t>
            </a:r>
            <a:r>
              <a:rPr lang="en-U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kaydı</a:t>
            </a:r>
            <a:r>
              <a:rPr lang="en-U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dışarı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çıkarken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içeri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girdi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Otobüsteyken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birden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telefonum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çaldı</a:t>
            </a:r>
            <a:r>
              <a:rPr lang="es-ES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 </a:t>
            </a:r>
            <a:r>
              <a:rPr lang="en-GB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dersteyken</a:t>
            </a:r>
            <a:r>
              <a:rPr lang="en-GB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annem</a:t>
            </a:r>
            <a:r>
              <a:rPr lang="en-GB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müdürle</a:t>
            </a:r>
            <a:r>
              <a:rPr lang="en-GB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görüşmüş</a:t>
            </a:r>
            <a:r>
              <a:rPr lang="en-GB" sz="40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9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2318657" y="1509532"/>
            <a:ext cx="950129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 err="1">
                <a:solidFill>
                  <a:srgbClr val="00B050"/>
                </a:solidFill>
              </a:rPr>
              <a:t>İlkokul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l-GR" sz="4000" dirty="0" err="1">
                <a:solidFill>
                  <a:srgbClr val="00B050"/>
                </a:solidFill>
              </a:rPr>
              <a:t>öğrencisiyken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l-GR" sz="4000" dirty="0" err="1">
                <a:solidFill>
                  <a:srgbClr val="00B050"/>
                </a:solidFill>
              </a:rPr>
              <a:t>nasıl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l-GR" sz="4000" dirty="0" err="1">
                <a:solidFill>
                  <a:srgbClr val="00B050"/>
                </a:solidFill>
              </a:rPr>
              <a:t>bir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l-GR" sz="4000" dirty="0" err="1">
                <a:solidFill>
                  <a:srgbClr val="00B050"/>
                </a:solidFill>
              </a:rPr>
              <a:t>çocuktun</a:t>
            </a:r>
            <a:r>
              <a:rPr lang="el-GR" sz="4000" dirty="0">
                <a:solidFill>
                  <a:srgbClr val="00B050"/>
                </a:solidFill>
              </a:rPr>
              <a:t>?</a:t>
            </a:r>
            <a:endParaRPr lang="el-GR" sz="4000" b="1" dirty="0">
              <a:solidFill>
                <a:srgbClr val="00B050"/>
              </a:solidFill>
            </a:endParaRPr>
          </a:p>
          <a:p>
            <a:endParaRPr lang="el-GR" dirty="0"/>
          </a:p>
          <a:p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l-GR" sz="3200" dirty="0"/>
          </a:p>
          <a:p>
            <a:r>
              <a:rPr lang="tr-TR" b="1" dirty="0"/>
              <a:t>ç</a:t>
            </a:r>
            <a:r>
              <a:rPr lang="el-GR" b="1" dirty="0" err="1"/>
              <a:t>alışkan</a:t>
            </a:r>
            <a:r>
              <a:rPr lang="el-GR" dirty="0"/>
              <a:t> </a:t>
            </a:r>
          </a:p>
          <a:p>
            <a:r>
              <a:rPr lang="tr-TR" b="1" dirty="0"/>
              <a:t>u</a:t>
            </a:r>
            <a:r>
              <a:rPr lang="el-GR" b="1" dirty="0" err="1"/>
              <a:t>slu</a:t>
            </a:r>
            <a:r>
              <a:rPr lang="el-GR" dirty="0"/>
              <a:t> </a:t>
            </a:r>
          </a:p>
          <a:p>
            <a:r>
              <a:rPr lang="tr-TR" b="1" dirty="0"/>
              <a:t>s</a:t>
            </a:r>
            <a:r>
              <a:rPr lang="el-GR" b="1" dirty="0" err="1"/>
              <a:t>akin</a:t>
            </a:r>
            <a:r>
              <a:rPr lang="el-GR" dirty="0"/>
              <a:t> </a:t>
            </a:r>
          </a:p>
          <a:p>
            <a:r>
              <a:rPr lang="tr-TR" b="1" dirty="0"/>
              <a:t>n</a:t>
            </a:r>
            <a:r>
              <a:rPr lang="el-GR" b="1" dirty="0" err="1"/>
              <a:t>eşeli</a:t>
            </a:r>
            <a:r>
              <a:rPr lang="el-GR" dirty="0"/>
              <a:t> </a:t>
            </a:r>
          </a:p>
          <a:p>
            <a:r>
              <a:rPr lang="tr-TR" b="1" dirty="0"/>
              <a:t>y</a:t>
            </a:r>
            <a:r>
              <a:rPr lang="el-GR" b="1" dirty="0" err="1"/>
              <a:t>aramaz</a:t>
            </a:r>
            <a:r>
              <a:rPr lang="el-GR" dirty="0"/>
              <a:t> </a:t>
            </a:r>
          </a:p>
          <a:p>
            <a:r>
              <a:rPr lang="tr-TR" b="1" dirty="0"/>
              <a:t>t</a:t>
            </a:r>
            <a:r>
              <a:rPr lang="el-GR" b="1" dirty="0" err="1"/>
              <a:t>embel</a:t>
            </a:r>
            <a:r>
              <a:rPr lang="el-GR" dirty="0"/>
              <a:t> </a:t>
            </a:r>
          </a:p>
          <a:p>
            <a:r>
              <a:rPr lang="tr-TR" b="1" dirty="0"/>
              <a:t>u</a:t>
            </a:r>
            <a:r>
              <a:rPr lang="el-GR" b="1" dirty="0" err="1"/>
              <a:t>tangaç</a:t>
            </a:r>
            <a:r>
              <a:rPr lang="el-GR" dirty="0"/>
              <a:t> </a:t>
            </a:r>
          </a:p>
          <a:p>
            <a:r>
              <a:rPr lang="tr-TR" b="1" dirty="0"/>
              <a:t>i</a:t>
            </a:r>
            <a:r>
              <a:rPr lang="el-GR" b="1" dirty="0" err="1"/>
              <a:t>natçı</a:t>
            </a:r>
            <a:r>
              <a:rPr lang="el-GR" dirty="0"/>
              <a:t> </a:t>
            </a:r>
            <a:endParaRPr lang="el-GR" sz="3200" dirty="0"/>
          </a:p>
          <a:p>
            <a:endParaRPr lang="el-GR" sz="3200" dirty="0"/>
          </a:p>
        </p:txBody>
      </p:sp>
      <p:pic>
        <p:nvPicPr>
          <p:cNvPr id="2" name="Εικόνα 1" descr="Ilkokul öğrencisi çalışma Odasında ödev Yapıyor çocuk Illüstrasyon  Illüstrasyon Sevimli, Ders çalışma, Öğrenci, ödev Yapmak PNG Resim Şeffaf  ve çizimi Ücretsiz İndirilebilir">
            <a:extLst>
              <a:ext uri="{FF2B5EF4-FFF2-40B4-BE49-F238E27FC236}">
                <a16:creationId xmlns:a16="http://schemas.microsoft.com/office/drawing/2014/main" id="{FC756174-E60F-C6FA-236A-70BE7870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6" y="1325335"/>
            <a:ext cx="1918607" cy="1918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 descr="348 Öğrenci Royalty-Free Images, Stock Photos &amp; Pictures | Shutterstock">
            <a:extLst>
              <a:ext uri="{FF2B5EF4-FFF2-40B4-BE49-F238E27FC236}">
                <a16:creationId xmlns:a16="http://schemas.microsoft.com/office/drawing/2014/main" id="{ACF21B37-39EB-EC72-9F83-882AC475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061" b="9592"/>
          <a:stretch>
            <a:fillRect/>
          </a:stretch>
        </p:blipFill>
        <p:spPr>
          <a:xfrm>
            <a:off x="5314269" y="3853502"/>
            <a:ext cx="6311674" cy="241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21BFFAA-2AFA-EC50-9F5C-EBD193029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62696"/>
              </p:ext>
            </p:extLst>
          </p:nvPr>
        </p:nvGraphicFramePr>
        <p:xfrm>
          <a:off x="615043" y="348344"/>
          <a:ext cx="10961914" cy="61560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2763">
                  <a:extLst>
                    <a:ext uri="{9D8B030D-6E8A-4147-A177-3AD203B41FA5}">
                      <a16:colId xmlns:a16="http://schemas.microsoft.com/office/drawing/2014/main" val="1623454838"/>
                    </a:ext>
                  </a:extLst>
                </a:gridCol>
                <a:gridCol w="6669151">
                  <a:extLst>
                    <a:ext uri="{9D8B030D-6E8A-4147-A177-3AD203B41FA5}">
                      <a16:colId xmlns:a16="http://schemas.microsoft.com/office/drawing/2014/main" val="1611933740"/>
                    </a:ext>
                  </a:extLst>
                </a:gridCol>
              </a:tblGrid>
              <a:tr h="1223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dirty="0">
                          <a:effectLst/>
                        </a:rPr>
                        <a:t> Το -(</a:t>
                      </a:r>
                      <a:r>
                        <a:rPr lang="en-US" sz="1800" dirty="0">
                          <a:effectLst/>
                        </a:rPr>
                        <a:t>y</a:t>
                      </a:r>
                      <a:r>
                        <a:rPr lang="el-GR" sz="1800" dirty="0">
                          <a:effectLst/>
                        </a:rPr>
                        <a:t>)</a:t>
                      </a:r>
                      <a:r>
                        <a:rPr lang="en-US" sz="1800" dirty="0">
                          <a:effectLst/>
                        </a:rPr>
                        <a:t>ken</a:t>
                      </a:r>
                      <a:r>
                        <a:rPr lang="el-GR" sz="1800" dirty="0">
                          <a:effectLst/>
                        </a:rPr>
                        <a:t> σε ονόματα  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dirty="0">
                          <a:effectLst/>
                        </a:rPr>
                        <a:t>«όταν»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dirty="0">
                          <a:effectLst/>
                        </a:rPr>
                        <a:t>«ενώ»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2" marR="488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Ahmet Türkiye ’</a:t>
                      </a:r>
                      <a:r>
                        <a:rPr lang="en-US" sz="1800" dirty="0" err="1">
                          <a:effectLst/>
                        </a:rPr>
                        <a:t>deyken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Londra’daki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evine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hırsız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girmiş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Ahmet o </a:t>
                      </a:r>
                      <a:r>
                        <a:rPr lang="es-ES" sz="1800" dirty="0" err="1">
                          <a:effectLst/>
                        </a:rPr>
                        <a:t>kitabi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öğrenciyken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okumuş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Adana’ </a:t>
                      </a:r>
                      <a:r>
                        <a:rPr lang="es-ES" sz="1800" dirty="0" err="1">
                          <a:effectLst/>
                        </a:rPr>
                        <a:t>dayken</a:t>
                      </a:r>
                      <a:r>
                        <a:rPr lang="es-ES" sz="1800" dirty="0">
                          <a:effectLst/>
                        </a:rPr>
                        <a:t>  Sule </a:t>
                      </a:r>
                      <a:r>
                        <a:rPr lang="es-ES" sz="1800" dirty="0" err="1">
                          <a:effectLst/>
                        </a:rPr>
                        <a:t>ile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sık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sık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görüşürdük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</a:rPr>
                        <a:t>İşim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çokken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televizyon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seyretmem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</a:rPr>
                        <a:t>Aşıkken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çok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naziktin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2" marR="48892" marT="0" marB="0"/>
                </a:tc>
                <a:extLst>
                  <a:ext uri="{0D108BD9-81ED-4DB2-BD59-A6C34878D82A}">
                    <a16:rowId xmlns:a16="http://schemas.microsoft.com/office/drawing/2014/main" val="2232465951"/>
                  </a:ext>
                </a:extLst>
              </a:tr>
              <a:tr h="3947088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arken</a:t>
                      </a:r>
                      <a:r>
                        <a:rPr lang="es-ES" sz="1800" dirty="0">
                          <a:effectLst/>
                        </a:rPr>
                        <a:t> -</a:t>
                      </a:r>
                      <a:r>
                        <a:rPr lang="es-ES" sz="1800" dirty="0" err="1">
                          <a:effectLst/>
                        </a:rPr>
                        <a:t>erken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tr-T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ırken</a:t>
                      </a:r>
                      <a:r>
                        <a:rPr lang="es-ES" sz="1800" dirty="0">
                          <a:effectLst/>
                        </a:rPr>
                        <a:t> –</a:t>
                      </a:r>
                      <a:r>
                        <a:rPr lang="es-ES" sz="1800" dirty="0" err="1">
                          <a:effectLst/>
                        </a:rPr>
                        <a:t>irken</a:t>
                      </a:r>
                      <a:r>
                        <a:rPr lang="es-ES" sz="1800" dirty="0">
                          <a:effectLst/>
                        </a:rPr>
                        <a:t> -</a:t>
                      </a:r>
                      <a:r>
                        <a:rPr lang="es-ES" sz="1800" dirty="0" err="1">
                          <a:effectLst/>
                        </a:rPr>
                        <a:t>urken</a:t>
                      </a:r>
                      <a:r>
                        <a:rPr lang="es-ES" sz="1800" dirty="0">
                          <a:effectLst/>
                        </a:rPr>
                        <a:t> -</a:t>
                      </a:r>
                      <a:r>
                        <a:rPr lang="tr-TR" sz="1800" dirty="0">
                          <a:effectLst/>
                        </a:rPr>
                        <a:t>ürken </a:t>
                      </a: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–</a:t>
                      </a:r>
                      <a:r>
                        <a:rPr lang="es-ES" sz="1800" dirty="0" err="1">
                          <a:effectLst/>
                        </a:rPr>
                        <a:t>rken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>
                          <a:effectLst/>
                        </a:rPr>
                        <a:t> «</a:t>
                      </a:r>
                      <a:r>
                        <a:rPr lang="el-GR" sz="1800" dirty="0">
                          <a:effectLst/>
                        </a:rPr>
                        <a:t>καθώς»</a:t>
                      </a: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dirty="0">
                          <a:effectLst/>
                        </a:rPr>
                        <a:t>   «ενώ</a:t>
                      </a:r>
                      <a:r>
                        <a:rPr lang="es-ES" sz="1800" dirty="0">
                          <a:effectLst/>
                        </a:rPr>
                        <a:t>»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2" marR="488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</a:rPr>
                        <a:t>Siz</a:t>
                      </a:r>
                      <a:r>
                        <a:rPr lang="es-ES" sz="1800" dirty="0">
                          <a:effectLst/>
                        </a:rPr>
                        <a:t>  </a:t>
                      </a:r>
                      <a:r>
                        <a:rPr lang="es-ES" sz="1800" dirty="0" err="1">
                          <a:effectLst/>
                        </a:rPr>
                        <a:t>uyurken</a:t>
                      </a:r>
                      <a:r>
                        <a:rPr lang="es-ES" sz="1800" dirty="0">
                          <a:effectLst/>
                        </a:rPr>
                        <a:t>  </a:t>
                      </a:r>
                      <a:r>
                        <a:rPr lang="es-ES" sz="1800" dirty="0" err="1">
                          <a:effectLst/>
                        </a:rPr>
                        <a:t>telefon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çaldı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dirty="0" err="1">
                          <a:effectLst/>
                        </a:rPr>
                        <a:t>Çalışırken</a:t>
                      </a:r>
                      <a:r>
                        <a:rPr lang="es-ES" sz="1800" dirty="0">
                          <a:effectLst/>
                        </a:rPr>
                        <a:t> rad</a:t>
                      </a:r>
                      <a:r>
                        <a:rPr lang="tr-TR" sz="1800" dirty="0">
                          <a:effectLst/>
                        </a:rPr>
                        <a:t>y</a:t>
                      </a:r>
                      <a:r>
                        <a:rPr lang="es-ES" sz="1800" dirty="0">
                          <a:effectLst/>
                        </a:rPr>
                        <a:t>o  </a:t>
                      </a:r>
                      <a:r>
                        <a:rPr lang="es-ES" sz="1800" dirty="0" err="1">
                          <a:effectLst/>
                        </a:rPr>
                        <a:t>hep</a:t>
                      </a:r>
                      <a:r>
                        <a:rPr lang="es-ES" sz="1800" dirty="0">
                          <a:effectLst/>
                        </a:rPr>
                        <a:t>  </a:t>
                      </a:r>
                      <a:r>
                        <a:rPr lang="es-ES" sz="1800" dirty="0" err="1">
                          <a:effectLst/>
                        </a:rPr>
                        <a:t>açık</a:t>
                      </a:r>
                      <a:r>
                        <a:rPr lang="es-ES" sz="1800" dirty="0">
                          <a:effectLst/>
                        </a:rPr>
                        <a:t>  </a:t>
                      </a:r>
                      <a:r>
                        <a:rPr lang="es-ES" sz="1800" dirty="0" err="1">
                          <a:effectLst/>
                        </a:rPr>
                        <a:t>tutarım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Ormanda </a:t>
                      </a:r>
                      <a:r>
                        <a:rPr lang="en-US" sz="1800" dirty="0" err="1">
                          <a:effectLst/>
                        </a:rPr>
                        <a:t>dolaşırken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tilki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gördüm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Sen </a:t>
                      </a:r>
                      <a:r>
                        <a:rPr lang="en-US" sz="1800" dirty="0" err="1">
                          <a:effectLst/>
                        </a:rPr>
                        <a:t>ormanda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onu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ararken</a:t>
                      </a:r>
                      <a:r>
                        <a:rPr lang="en-US" sz="1800" dirty="0">
                          <a:effectLst/>
                        </a:rPr>
                        <a:t> Bahri  </a:t>
                      </a:r>
                      <a:r>
                        <a:rPr lang="en-US" sz="1800" dirty="0" err="1">
                          <a:effectLst/>
                        </a:rPr>
                        <a:t>buradaydı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 err="1">
                          <a:effectLst/>
                        </a:rPr>
                        <a:t>Füsun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kitapları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öğretmenlik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yaparken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kullanmıştı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2" marR="48892" marT="0" marB="0"/>
                </a:tc>
                <a:extLst>
                  <a:ext uri="{0D108BD9-81ED-4DB2-BD59-A6C34878D82A}">
                    <a16:rowId xmlns:a16="http://schemas.microsoft.com/office/drawing/2014/main" val="385010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7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706-34FA-BDB4-A773-8733CE0B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C6214AD-63D7-7EB4-3FA2-3C3CCB6C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603B00-5AA1-71D6-7BA7-565C09CACB5B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 err="1">
                <a:solidFill>
                  <a:schemeClr val="tx1"/>
                </a:solidFill>
              </a:rPr>
              <a:t>Yunanca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ve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Türkçe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Karşılaştırması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4A3D81-5C95-7516-D943-812BBB7FFD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3647011-4872-36DD-2DA4-7C6F41267CEA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0882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6C3266-35F2-FFAC-DD8C-4AA863E740F5}"/>
              </a:ext>
            </a:extLst>
          </p:cNvPr>
          <p:cNvSpPr txBox="1"/>
          <p:nvPr/>
        </p:nvSpPr>
        <p:spPr>
          <a:xfrm>
            <a:off x="413657" y="767810"/>
            <a:ext cx="609600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Ενώ μαγειρεύω, ο άντρας μου  ποτίζει  τα λουλούδια.</a:t>
            </a:r>
            <a:r>
              <a:rPr lang="tr-TR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bebek gibi olur.</a:t>
            </a:r>
            <a:endParaRPr lang="el-G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9BA31-ABAC-6F8E-2887-4500877D0A9D}"/>
              </a:ext>
            </a:extLst>
          </p:cNvPr>
          <p:cNvSpPr txBox="1"/>
          <p:nvPr/>
        </p:nvSpPr>
        <p:spPr>
          <a:xfrm>
            <a:off x="5682343" y="767810"/>
            <a:ext cx="6096000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Ενώ μαγειρεύω, ο άντρας μου κοιτάζει από το  παράθυρο  τη  γειτόνισσα.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70B55-A875-06A8-3C29-6E517406CB97}"/>
              </a:ext>
            </a:extLst>
          </p:cNvPr>
          <p:cNvSpPr txBox="1"/>
          <p:nvPr/>
        </p:nvSpPr>
        <p:spPr>
          <a:xfrm>
            <a:off x="337457" y="3740771"/>
            <a:ext cx="6096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Όταν ο  μπαμπάς είναι  άρρωστος, γίνεται  σαν το μωρό. </a:t>
            </a:r>
            <a:endParaRPr lang="el-G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DB41E-47CD-4522-3007-484A763902C8}"/>
              </a:ext>
            </a:extLst>
          </p:cNvPr>
          <p:cNvSpPr txBox="1"/>
          <p:nvPr/>
        </p:nvSpPr>
        <p:spPr>
          <a:xfrm>
            <a:off x="6291943" y="3740771"/>
            <a:ext cx="6096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Ενώ κατέβαινε από τις   σκάλες, έπεσε.</a:t>
            </a:r>
            <a:endParaRPr lang="el-G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Εικόνα 8" descr="Bitkileri Sulayan Bir Adam, Sulama, Bitki, Sulama Tesisi PNG Resim Şeffaf Küçük ve Ücretsiz İndirebileceğiniz PSD çizimi">
            <a:extLst>
              <a:ext uri="{FF2B5EF4-FFF2-40B4-BE49-F238E27FC236}">
                <a16:creationId xmlns:a16="http://schemas.microsoft.com/office/drawing/2014/main" id="{CBBC16A9-D1FA-88E1-4BCF-3B12B0345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44" y="1416974"/>
            <a:ext cx="2012026" cy="201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Εικόνα 9" descr="Küçük Kız Yemek Pişirme Kek Illüstrasyon, Küçük Kız Yemek Pişiriyor, Kek Yapmak, Biraz PNG Resim Şeffaf ve çizimi Ücretsiz İndirilebilir">
            <a:extLst>
              <a:ext uri="{FF2B5EF4-FFF2-40B4-BE49-F238E27FC236}">
                <a16:creationId xmlns:a16="http://schemas.microsoft.com/office/drawing/2014/main" id="{D8B39623-AB48-6E46-1ABA-96A4E1D5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530" y="1494946"/>
            <a:ext cx="1765358" cy="1765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Εικόνα 10" descr="Hasta Adam Premium Vektör | FreeImages">
            <a:extLst>
              <a:ext uri="{FF2B5EF4-FFF2-40B4-BE49-F238E27FC236}">
                <a16:creationId xmlns:a16="http://schemas.microsoft.com/office/drawing/2014/main" id="{7B5C2F5E-A26A-27E3-606C-8A4C3046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56" y="4389935"/>
            <a:ext cx="2390775" cy="2337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 descr="Άνθρωπος που πέφτει από την επαγγελματική σκάλα. Πτώση ενός νεαρού άνδρα από τις σκάλες. Έννοια αποτυχίας, φιάσκο, προβλήματος και Διανυσματική απεικόνιση - εικονογραφία: 216211660">
            <a:extLst>
              <a:ext uri="{FF2B5EF4-FFF2-40B4-BE49-F238E27FC236}">
                <a16:creationId xmlns:a16="http://schemas.microsoft.com/office/drawing/2014/main" id="{3284C425-8616-8B37-70F7-3677567F2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536" y="4442827"/>
            <a:ext cx="2485345" cy="1823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975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FD0E-F475-62A1-7D99-632CFD5AF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2505AD-28DB-B918-B510-C0A098413E88}"/>
              </a:ext>
            </a:extLst>
          </p:cNvPr>
          <p:cNvSpPr txBox="1"/>
          <p:nvPr/>
        </p:nvSpPr>
        <p:spPr>
          <a:xfrm>
            <a:off x="413657" y="767810"/>
            <a:ext cx="6096000" cy="201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 pişir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irken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kocam çiçekler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sula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800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 pişirirken  kocam çiçekleri sular.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 pişirirken  kocam</a:t>
            </a:r>
            <a:r>
              <a:rPr lang="en-U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pencereden  komşuya bakar.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Babam hastayken   bebek gibi olur.</a:t>
            </a:r>
            <a:endParaRPr lang="el-G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F0597-7A76-1D46-1034-73F2F472B4C9}"/>
              </a:ext>
            </a:extLst>
          </p:cNvPr>
          <p:cNvSpPr txBox="1"/>
          <p:nvPr/>
        </p:nvSpPr>
        <p:spPr>
          <a:xfrm>
            <a:off x="5682343" y="767810"/>
            <a:ext cx="6096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 pişir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irken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kocam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pencere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komşu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bak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7AF8A-7083-94B7-4E48-679FD6CC2705}"/>
              </a:ext>
            </a:extLst>
          </p:cNvPr>
          <p:cNvSpPr txBox="1"/>
          <p:nvPr/>
        </p:nvSpPr>
        <p:spPr>
          <a:xfrm>
            <a:off x="337457" y="3740771"/>
            <a:ext cx="6096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Baba hasta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yken 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bebek gibi ol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ur.</a:t>
            </a:r>
            <a:endParaRPr lang="el-GR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5102E-1E9F-00D7-D86B-225D307FCD31}"/>
              </a:ext>
            </a:extLst>
          </p:cNvPr>
          <p:cNvSpPr txBox="1"/>
          <p:nvPr/>
        </p:nvSpPr>
        <p:spPr>
          <a:xfrm>
            <a:off x="6291943" y="3740771"/>
            <a:ext cx="6096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Merdiven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erken  düştü.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l-GR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Εικόνα 8" descr="Bitkileri Sulayan Bir Adam, Sulama, Bitki, Sulama Tesisi PNG Resim Şeffaf Küçük ve Ücretsiz İndirebileceğiniz PSD çizimi">
            <a:extLst>
              <a:ext uri="{FF2B5EF4-FFF2-40B4-BE49-F238E27FC236}">
                <a16:creationId xmlns:a16="http://schemas.microsoft.com/office/drawing/2014/main" id="{8AFA4CB0-AE4F-7CE1-18D3-1FE5530F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44" y="1416974"/>
            <a:ext cx="2012026" cy="201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Εικόνα 9" descr="Küçük Kız Yemek Pişirme Kek Illüstrasyon, Küçük Kız Yemek Pişiriyor, Kek Yapmak, Biraz PNG Resim Şeffaf ve çizimi Ücretsiz İndirilebilir">
            <a:extLst>
              <a:ext uri="{FF2B5EF4-FFF2-40B4-BE49-F238E27FC236}">
                <a16:creationId xmlns:a16="http://schemas.microsoft.com/office/drawing/2014/main" id="{1D03F543-B623-193B-8CC2-AC2D5861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530" y="1494946"/>
            <a:ext cx="1765358" cy="1765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Εικόνα 10" descr="Hasta Adam Premium Vektör | FreeImages">
            <a:extLst>
              <a:ext uri="{FF2B5EF4-FFF2-40B4-BE49-F238E27FC236}">
                <a16:creationId xmlns:a16="http://schemas.microsoft.com/office/drawing/2014/main" id="{346717EC-9659-E386-9252-1D5F85A4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870" y="4272308"/>
            <a:ext cx="2390775" cy="2337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 descr="Άνθρωπος που πέφτει από την επαγγελματική σκάλα. Πτώση ενός νεαρού άνδρα από τις σκάλες. Έννοια αποτυχίας, φιάσκο, προβλήματος και Διανυσματική απεικόνιση - εικονογραφία: 216211660">
            <a:extLst>
              <a:ext uri="{FF2B5EF4-FFF2-40B4-BE49-F238E27FC236}">
                <a16:creationId xmlns:a16="http://schemas.microsoft.com/office/drawing/2014/main" id="{1735524A-A443-22A6-FDC4-B33D29F7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536" y="4442827"/>
            <a:ext cx="2485345" cy="1823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876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8" y="43297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1236277" y="852457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2" name="Εικόνα 1" descr="COCUKKEN - Bezmaksas animēts GIF - PicMix">
            <a:extLst>
              <a:ext uri="{FF2B5EF4-FFF2-40B4-BE49-F238E27FC236}">
                <a16:creationId xmlns:a16="http://schemas.microsoft.com/office/drawing/2014/main" id="{C42AA7A4-57BB-3F07-C2F6-B8C78542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917"/>
          <a:stretch>
            <a:fillRect/>
          </a:stretch>
        </p:blipFill>
        <p:spPr>
          <a:xfrm>
            <a:off x="5829300" y="336550"/>
            <a:ext cx="5864602" cy="587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13681-6FFF-2CC3-1578-738CBE248A96}"/>
              </a:ext>
            </a:extLst>
          </p:cNvPr>
          <p:cNvSpPr txBox="1"/>
          <p:nvPr/>
        </p:nvSpPr>
        <p:spPr>
          <a:xfrm>
            <a:off x="6504217" y="6336588"/>
            <a:ext cx="5050972" cy="36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https://share.google/EQc2uKhVCrmYxYudY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579034-9288-D295-8500-2B232B7C9491}"/>
              </a:ext>
            </a:extLst>
          </p:cNvPr>
          <p:cNvSpPr/>
          <p:nvPr/>
        </p:nvSpPr>
        <p:spPr>
          <a:xfrm>
            <a:off x="204183" y="5545035"/>
            <a:ext cx="5331202" cy="111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/>
              <a:t>Enerjim  varken   ve  boş zamanım çokken  etkinliklerle  günün  her anını dordururum.</a:t>
            </a:r>
          </a:p>
        </p:txBody>
      </p:sp>
      <p:pic>
        <p:nvPicPr>
          <p:cNvPr id="7" name="Εικόνα 6" descr="Boş Zaman Ayarlama Hobileri">
            <a:extLst>
              <a:ext uri="{FF2B5EF4-FFF2-40B4-BE49-F238E27FC236}">
                <a16:creationId xmlns:a16="http://schemas.microsoft.com/office/drawing/2014/main" id="{9CA1F1F6-17B4-5A01-938B-D0E1DDB2E7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64"/>
          <a:stretch>
            <a:fillRect/>
          </a:stretch>
        </p:blipFill>
        <p:spPr>
          <a:xfrm>
            <a:off x="1236277" y="2817321"/>
            <a:ext cx="3043977" cy="2497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DD079-52A5-6CA6-CAC4-95DF03951685}"/>
              </a:ext>
            </a:extLst>
          </p:cNvPr>
          <p:cNvSpPr txBox="1"/>
          <p:nvPr/>
        </p:nvSpPr>
        <p:spPr>
          <a:xfrm>
            <a:off x="7696199" y="613007"/>
            <a:ext cx="412568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μια συνεχιζόμενη πράξη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στη διάρκεια της οποίας συμβαίνει μια άλλη πράξη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2CC7-6CEE-E6C9-C9C0-4C8D4A719ADC}"/>
              </a:ext>
            </a:extLst>
          </p:cNvPr>
          <p:cNvSpPr txBox="1"/>
          <p:nvPr/>
        </p:nvSpPr>
        <p:spPr>
          <a:xfrm>
            <a:off x="2884714" y="613007"/>
            <a:ext cx="4648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προσδιορίζει χρονικά την πράξη ή την κατάσταση που περιγράφει η πρόταση εξάρτησης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A9715-ABE2-94A1-67AD-7456372DC3D7}"/>
              </a:ext>
            </a:extLst>
          </p:cNvPr>
          <p:cNvSpPr txBox="1"/>
          <p:nvPr/>
        </p:nvSpPr>
        <p:spPr>
          <a:xfrm>
            <a:off x="157842" y="613007"/>
            <a:ext cx="24601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παράλληλη διάρκεια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8065E-CA4E-4124-5BD3-A9BF01CC89AA}"/>
              </a:ext>
            </a:extLst>
          </p:cNvPr>
          <p:cNvSpPr txBox="1"/>
          <p:nvPr/>
        </p:nvSpPr>
        <p:spPr>
          <a:xfrm>
            <a:off x="0" y="3736515"/>
            <a:ext cx="4071257" cy="46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Ben pişirirken  </a:t>
            </a:r>
            <a:r>
              <a:rPr lang="el-GR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kocam çiçekleri sular.</a:t>
            </a:r>
            <a:endParaRPr lang="el-G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712DB-04F5-E2B8-2B41-70BE3564CF0D}"/>
              </a:ext>
            </a:extLst>
          </p:cNvPr>
          <p:cNvSpPr txBox="1"/>
          <p:nvPr/>
        </p:nvSpPr>
        <p:spPr>
          <a:xfrm>
            <a:off x="3276664" y="3052254"/>
            <a:ext cx="425625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Όταν ο  μπαμπάς είναι  άρρωστος, γίνεται  σαν το μωρό. </a:t>
            </a:r>
            <a:endParaRPr lang="el-GR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CF6-E83B-3F52-DF67-D7AA1C62547A}"/>
              </a:ext>
            </a:extLst>
          </p:cNvPr>
          <p:cNvSpPr txBox="1"/>
          <p:nvPr/>
        </p:nvSpPr>
        <p:spPr>
          <a:xfrm>
            <a:off x="6196824" y="6020565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Ahmet Türkiye ’deyken Londra’daki  evine hırsız girmiş.</a:t>
            </a:r>
            <a:endParaRPr lang="el-G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10" descr="Bitkileri Sulayan Bir Adam, Sulama, Bitki, Sulama Tesisi PNG Resim Şeffaf Küçük ve Ücretsiz İndirebileceğiniz PSD çizimi">
            <a:extLst>
              <a:ext uri="{FF2B5EF4-FFF2-40B4-BE49-F238E27FC236}">
                <a16:creationId xmlns:a16="http://schemas.microsoft.com/office/drawing/2014/main" id="{14D34145-30E2-5484-7C07-CC7CD2F7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60" y="2707870"/>
            <a:ext cx="1035915" cy="1035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 descr="Küçük Kız Yemek Pişirme Kek Illüstrasyon, Küçük Kız Yemek Pişiriyor, Kek Yapmak, Biraz PNG Resim Şeffaf ve çizimi Ücretsiz İndirilebilir">
            <a:extLst>
              <a:ext uri="{FF2B5EF4-FFF2-40B4-BE49-F238E27FC236}">
                <a16:creationId xmlns:a16="http://schemas.microsoft.com/office/drawing/2014/main" id="{50F5822F-CFFF-F722-0E43-0EF54188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6" y="2707870"/>
            <a:ext cx="1035915" cy="1035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Εικόνα 12" descr="Bir Bankta Oturan Baba Ve çocuk Sohbet, çocuklar, çocukluk, Aile PNG Resim Şeffaf ve çizimi Ücretsiz İndirilebilir">
            <a:extLst>
              <a:ext uri="{FF2B5EF4-FFF2-40B4-BE49-F238E27FC236}">
                <a16:creationId xmlns:a16="http://schemas.microsoft.com/office/drawing/2014/main" id="{C8C25B5E-1CFD-C435-A09D-5AAF83AC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170" y="1567643"/>
            <a:ext cx="1649186" cy="142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Εικόνα 13" descr="Hasta Adam Premium Vektör | FreeImages">
            <a:extLst>
              <a:ext uri="{FF2B5EF4-FFF2-40B4-BE49-F238E27FC236}">
                <a16:creationId xmlns:a16="http://schemas.microsoft.com/office/drawing/2014/main" id="{86BDA77D-32E8-B0DF-B929-D66F3538C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641" y="1551239"/>
            <a:ext cx="1884590" cy="142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053D1A8-72CB-4CD7-D673-C513C887ED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0441"/>
          <a:stretch>
            <a:fillRect/>
          </a:stretch>
        </p:blipFill>
        <p:spPr>
          <a:xfrm>
            <a:off x="7690755" y="1685578"/>
            <a:ext cx="4313020" cy="3659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Εικόνα 19" descr="London Cartoon PNG Transparent Images Free Download | Vector Files | Pngtree">
            <a:extLst>
              <a:ext uri="{FF2B5EF4-FFF2-40B4-BE49-F238E27FC236}">
                <a16:creationId xmlns:a16="http://schemas.microsoft.com/office/drawing/2014/main" id="{D27EC44E-3D80-D285-D86A-70340E56D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824" y="4800600"/>
            <a:ext cx="700206" cy="54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 descr="London Cartoon PNG Transparent Images Free Download | Vector Files | Pngtree">
            <a:extLst>
              <a:ext uri="{FF2B5EF4-FFF2-40B4-BE49-F238E27FC236}">
                <a16:creationId xmlns:a16="http://schemas.microsoft.com/office/drawing/2014/main" id="{A3D36D91-F82F-C44F-7B2F-82D286C89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210" y="4800600"/>
            <a:ext cx="634673" cy="54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Εικόνα 14" descr="London Cartoon PNG Transparent Images Free Download | Vector Files | Pngtree">
            <a:extLst>
              <a:ext uri="{FF2B5EF4-FFF2-40B4-BE49-F238E27FC236}">
                <a16:creationId xmlns:a16="http://schemas.microsoft.com/office/drawing/2014/main" id="{646552E1-B036-3F7C-E3C3-EEF40483C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971" y="4800600"/>
            <a:ext cx="759055" cy="54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 descr="London Cartoon PNG Transparent Images Free Download | Vector Files | Pngtree">
            <a:extLst>
              <a:ext uri="{FF2B5EF4-FFF2-40B4-BE49-F238E27FC236}">
                <a16:creationId xmlns:a16="http://schemas.microsoft.com/office/drawing/2014/main" id="{C202D310-F920-C738-430E-99F593896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6022" y="4800600"/>
            <a:ext cx="952260" cy="54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Εικόνα 22" descr="καρτούν κλέφτης Στοκ Εικονογραφήσεις, Vectors, &amp; Clipart – (13,019 Στοκ Εικονογραφήσεις)">
            <a:extLst>
              <a:ext uri="{FF2B5EF4-FFF2-40B4-BE49-F238E27FC236}">
                <a16:creationId xmlns:a16="http://schemas.microsoft.com/office/drawing/2014/main" id="{FB6E4A84-470C-6CF3-0F11-27F0B7056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300" y="5109019"/>
            <a:ext cx="634673" cy="846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555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878819" y="2943225"/>
            <a:ext cx="4175124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4658-7F1C-3AE3-EB9A-D0FDD7DD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889"/>
            <a:ext cx="7886700" cy="1095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solidFill>
                  <a:srgbClr val="FF0000"/>
                </a:solidFill>
              </a:rPr>
              <a:t>Όταν  έχω  ενέργεια  και  (όταν) είναι πολύς ο ελεύθερος χρόνο  μου,   γεμίζω  με δραστηριότητες  την κάθε  στιγμή  της  μέρας. 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33FB-451B-586F-35C2-BC1DAC06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476500"/>
            <a:ext cx="3676650" cy="12588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1500" dirty="0"/>
              <a:t>Enerji</a:t>
            </a:r>
          </a:p>
          <a:p>
            <a:pPr>
              <a:defRPr/>
            </a:pPr>
            <a:r>
              <a:rPr lang="tr-TR" sz="1500" dirty="0"/>
              <a:t>An</a:t>
            </a:r>
          </a:p>
          <a:p>
            <a:pPr>
              <a:defRPr/>
            </a:pPr>
            <a:r>
              <a:rPr lang="tr-TR" sz="1500" dirty="0"/>
              <a:t>Etkinlik</a:t>
            </a:r>
          </a:p>
          <a:p>
            <a:pPr>
              <a:defRPr/>
            </a:pPr>
            <a:r>
              <a:rPr lang="tr-TR" sz="1500" dirty="0"/>
              <a:t>Doldurmak</a:t>
            </a:r>
          </a:p>
          <a:p>
            <a:pPr>
              <a:defRPr/>
            </a:pPr>
            <a:endParaRPr lang="en-CY" sz="40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9FACE8-AFDA-0A0E-9CAA-7ACAC3AA108A}"/>
              </a:ext>
            </a:extLst>
          </p:cNvPr>
          <p:cNvSpPr txBox="1">
            <a:spLocks/>
          </p:cNvSpPr>
          <p:nvPr/>
        </p:nvSpPr>
        <p:spPr>
          <a:xfrm>
            <a:off x="6096001" y="2476501"/>
            <a:ext cx="4259263" cy="109537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1800" dirty="0"/>
              <a:t>Όταν έχω :  ουσιαστικο + κτητικό </a:t>
            </a:r>
            <a:r>
              <a:rPr lang="en-GB" sz="1800" dirty="0" err="1"/>
              <a:t>varken</a:t>
            </a:r>
            <a:endParaRPr lang="tr-TR" sz="1800" dirty="0"/>
          </a:p>
          <a:p>
            <a:pPr>
              <a:defRPr/>
            </a:pPr>
            <a:r>
              <a:rPr lang="tr-TR" sz="1800" dirty="0"/>
              <a:t>Çokken </a:t>
            </a:r>
            <a:r>
              <a:rPr lang="el-GR" sz="1800" dirty="0"/>
              <a:t> : όταν είναι πολύς</a:t>
            </a:r>
          </a:p>
          <a:p>
            <a:pPr>
              <a:defRPr/>
            </a:pPr>
            <a:r>
              <a:rPr lang="el-GR" sz="1800" dirty="0"/>
              <a:t>  (</a:t>
            </a:r>
            <a:r>
              <a:rPr lang="en-GB" sz="1800" dirty="0"/>
              <a:t>y</a:t>
            </a:r>
            <a:r>
              <a:rPr lang="el-GR" sz="1800" dirty="0"/>
              <a:t>)</a:t>
            </a:r>
            <a:r>
              <a:rPr lang="en-GB" sz="1800" dirty="0"/>
              <a:t>la  (y)I</a:t>
            </a:r>
            <a:r>
              <a:rPr lang="el-GR" sz="1800" dirty="0"/>
              <a:t>         </a:t>
            </a:r>
            <a:r>
              <a:rPr lang="tr-TR" sz="1800" dirty="0"/>
              <a:t>Doldurmak</a:t>
            </a:r>
            <a:endParaRPr lang="el-GR" sz="1800" dirty="0"/>
          </a:p>
          <a:p>
            <a:pPr>
              <a:defRPr/>
            </a:pPr>
            <a:endParaRPr lang="tr-TR" sz="4050" dirty="0"/>
          </a:p>
          <a:p>
            <a:pPr>
              <a:defRPr/>
            </a:pPr>
            <a:endParaRPr lang="en-CY" sz="4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8">
            <a:extLst>
              <a:ext uri="{FF2B5EF4-FFF2-40B4-BE49-F238E27FC236}">
                <a16:creationId xmlns:a16="http://schemas.microsoft.com/office/drawing/2014/main" id="{9E3F1F94-5832-BCDE-C0B8-80FE35D3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312285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C69E6DCE-92BA-37DE-EF27-BAE538DB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9" y="1061585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F467515-610B-1BD8-E36B-20C9F49832DB}"/>
              </a:ext>
            </a:extLst>
          </p:cNvPr>
          <p:cNvSpPr/>
          <p:nvPr/>
        </p:nvSpPr>
        <p:spPr>
          <a:xfrm>
            <a:off x="57603" y="3653291"/>
            <a:ext cx="5125585" cy="2993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" name="Ηλεκτρονικά πολυμέσα 4" title="Bir Gün Okula Giderken | Her Şeye Dikkat Ederken | Çocuk Şarkısı 🎒">
            <a:hlinkClick r:id="" action="ppaction://media"/>
            <a:extLst>
              <a:ext uri="{FF2B5EF4-FFF2-40B4-BE49-F238E27FC236}">
                <a16:creationId xmlns:a16="http://schemas.microsoft.com/office/drawing/2014/main" id="{3618B58E-47A9-05FF-08C4-F8618B952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01382" y="870854"/>
            <a:ext cx="6172200" cy="3487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E58E9-E1D1-73A8-0446-5601DE965B37}"/>
              </a:ext>
            </a:extLst>
          </p:cNvPr>
          <p:cNvSpPr txBox="1"/>
          <p:nvPr/>
        </p:nvSpPr>
        <p:spPr>
          <a:xfrm>
            <a:off x="1239385" y="3872803"/>
            <a:ext cx="31802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 err="1"/>
              <a:t>Okula</a:t>
            </a:r>
            <a:r>
              <a:rPr lang="el-GR" sz="4000" dirty="0"/>
              <a:t> </a:t>
            </a:r>
            <a:r>
              <a:rPr lang="el-GR" sz="4000" dirty="0" err="1"/>
              <a:t>giderken</a:t>
            </a:r>
            <a:r>
              <a:rPr lang="el-GR" sz="4000" dirty="0"/>
              <a:t> </a:t>
            </a:r>
            <a:r>
              <a:rPr lang="el-GR" sz="4000" dirty="0" err="1"/>
              <a:t>yolda</a:t>
            </a:r>
            <a:r>
              <a:rPr lang="el-GR" sz="4000" dirty="0"/>
              <a:t> </a:t>
            </a:r>
            <a:r>
              <a:rPr lang="el-GR" sz="4000" dirty="0" err="1"/>
              <a:t>kim</a:t>
            </a:r>
            <a:r>
              <a:rPr lang="en-US" sz="4000" dirty="0" err="1"/>
              <a:t>ler</a:t>
            </a:r>
            <a:r>
              <a:rPr lang="el-GR" sz="4000" dirty="0"/>
              <a:t>e </a:t>
            </a:r>
            <a:r>
              <a:rPr lang="el-GR" sz="4000" dirty="0" err="1"/>
              <a:t>rastladı</a:t>
            </a:r>
            <a:r>
              <a:rPr lang="el-GR" sz="4000" dirty="0"/>
              <a:t>?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3238F70-0DB8-DC8A-80E8-F173C06801B7}"/>
              </a:ext>
            </a:extLst>
          </p:cNvPr>
          <p:cNvSpPr/>
          <p:nvPr/>
        </p:nvSpPr>
        <p:spPr>
          <a:xfrm>
            <a:off x="5601382" y="4569163"/>
            <a:ext cx="2198914" cy="859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450589F-E07A-2EB4-840E-C228D94F5536}"/>
              </a:ext>
            </a:extLst>
          </p:cNvPr>
          <p:cNvSpPr/>
          <p:nvPr/>
        </p:nvSpPr>
        <p:spPr>
          <a:xfrm>
            <a:off x="9548360" y="4569163"/>
            <a:ext cx="2198914" cy="859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CF11D45-F765-865A-697A-0FF1578FF7C2}"/>
              </a:ext>
            </a:extLst>
          </p:cNvPr>
          <p:cNvSpPr/>
          <p:nvPr/>
        </p:nvSpPr>
        <p:spPr>
          <a:xfrm>
            <a:off x="5601382" y="5786890"/>
            <a:ext cx="2198914" cy="859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6E04942-10EF-1FA0-52D8-68B3AA1C007A}"/>
              </a:ext>
            </a:extLst>
          </p:cNvPr>
          <p:cNvSpPr/>
          <p:nvPr/>
        </p:nvSpPr>
        <p:spPr>
          <a:xfrm>
            <a:off x="9548360" y="5786890"/>
            <a:ext cx="2198914" cy="859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4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9042B-DB74-FA43-BC42-615D25959E17}"/>
              </a:ext>
            </a:extLst>
          </p:cNvPr>
          <p:cNvSpPr txBox="1"/>
          <p:nvPr/>
        </p:nvSpPr>
        <p:spPr>
          <a:xfrm>
            <a:off x="250371" y="438350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Ahmet Türkiye ’deyken Londra’daki  evine hırsız girmiş.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A25A-39CB-6332-EA9E-8CF25C44983A}"/>
              </a:ext>
            </a:extLst>
          </p:cNvPr>
          <p:cNvSpPr txBox="1"/>
          <p:nvPr/>
        </p:nvSpPr>
        <p:spPr>
          <a:xfrm>
            <a:off x="6455228" y="359229"/>
            <a:ext cx="480060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Ahmet o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kitabi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öğrenciyken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okumuş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902C9-7E9E-5CF6-09DD-4E0C66DCE94B}"/>
              </a:ext>
            </a:extLst>
          </p:cNvPr>
          <p:cNvSpPr txBox="1"/>
          <p:nvPr/>
        </p:nvSpPr>
        <p:spPr>
          <a:xfrm>
            <a:off x="321129" y="3799409"/>
            <a:ext cx="641712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dayken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Sule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ile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ö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üşü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ü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5859E-9E1F-1D78-D3E3-663C16AF8726}"/>
              </a:ext>
            </a:extLst>
          </p:cNvPr>
          <p:cNvSpPr txBox="1"/>
          <p:nvPr/>
        </p:nvSpPr>
        <p:spPr>
          <a:xfrm>
            <a:off x="6577693" y="3720288"/>
            <a:ext cx="529317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İş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ç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okken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televizyon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seyretmem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10" descr="London Cartoon PNG Transparent Images Free Download | Vector Files | Pngtree">
            <a:extLst>
              <a:ext uri="{FF2B5EF4-FFF2-40B4-BE49-F238E27FC236}">
                <a16:creationId xmlns:a16="http://schemas.microsoft.com/office/drawing/2014/main" id="{0DEBC029-9391-B416-5361-34BAADA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2" y="973046"/>
            <a:ext cx="5143500" cy="2455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Εικόνα 11" descr="Cartoon student | Free SVG">
            <a:extLst>
              <a:ext uri="{FF2B5EF4-FFF2-40B4-BE49-F238E27FC236}">
                <a16:creationId xmlns:a16="http://schemas.microsoft.com/office/drawing/2014/main" id="{052A585F-2523-6D5F-E85A-37D57369D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05" y="976604"/>
            <a:ext cx="2610531" cy="245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Εικόνα 12" descr="67 Adana Map Stock Photos, High-Res Pictures, and Images - Getty Images">
            <a:extLst>
              <a:ext uri="{FF2B5EF4-FFF2-40B4-BE49-F238E27FC236}">
                <a16:creationId xmlns:a16="http://schemas.microsoft.com/office/drawing/2014/main" id="{BB8B4560-650E-91B2-438D-02B23729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457"/>
          <a:stretch>
            <a:fillRect/>
          </a:stretch>
        </p:blipFill>
        <p:spPr>
          <a:xfrm>
            <a:off x="1365478" y="4360470"/>
            <a:ext cx="3724275" cy="235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Εικόνα 13" descr="Lcd tv cartoon Images - Free Download on Magnific (formerly Freepik)">
            <a:extLst>
              <a:ext uri="{FF2B5EF4-FFF2-40B4-BE49-F238E27FC236}">
                <a16:creationId xmlns:a16="http://schemas.microsoft.com/office/drawing/2014/main" id="{237CD9AE-CE27-9A75-1445-7A916A4BA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693" y="4360470"/>
            <a:ext cx="2939143" cy="235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11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0E530-8768-BA0A-B3F9-7E5846D37298}"/>
              </a:ext>
            </a:extLst>
          </p:cNvPr>
          <p:cNvSpPr txBox="1"/>
          <p:nvPr/>
        </p:nvSpPr>
        <p:spPr>
          <a:xfrm>
            <a:off x="337457" y="250371"/>
            <a:ext cx="3516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l-G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şı</a:t>
            </a:r>
            <a:r>
              <a:rPr lang="es-E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kken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ç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 </a:t>
            </a:r>
            <a:r>
              <a:rPr lang="es-E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naziktin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l-G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5FA8F-F061-CA49-79B8-50B3DD0AC70D}"/>
              </a:ext>
            </a:extLst>
          </p:cNvPr>
          <p:cNvSpPr txBox="1"/>
          <p:nvPr/>
        </p:nvSpPr>
        <p:spPr>
          <a:xfrm>
            <a:off x="3593647" y="195563"/>
            <a:ext cx="285320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Siz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uyurken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ç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ı.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BCFEA-9221-0C78-0EF8-FC7E1961323D}"/>
              </a:ext>
            </a:extLst>
          </p:cNvPr>
          <p:cNvSpPr txBox="1"/>
          <p:nvPr/>
        </p:nvSpPr>
        <p:spPr>
          <a:xfrm>
            <a:off x="253094" y="3639803"/>
            <a:ext cx="42318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Çalışırken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  hep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açık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tutarım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8E489-89EA-71AE-71BC-8D5BD81A8AE9}"/>
              </a:ext>
            </a:extLst>
          </p:cNvPr>
          <p:cNvSpPr txBox="1"/>
          <p:nvPr/>
        </p:nvSpPr>
        <p:spPr>
          <a:xfrm>
            <a:off x="7209065" y="250371"/>
            <a:ext cx="429644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Ormanda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dolaşırken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tilki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gördüm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Εικόνα 9" descr="20.000+ δωρεάν εικόνες για Cartoon Couple και Ζευγάρι - Pixabay">
            <a:extLst>
              <a:ext uri="{FF2B5EF4-FFF2-40B4-BE49-F238E27FC236}">
                <a16:creationId xmlns:a16="http://schemas.microsoft.com/office/drawing/2014/main" id="{121785E0-99AA-E129-7879-34EEDA8F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9" y="807047"/>
            <a:ext cx="2330223" cy="233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 descr="Η Ρένα απαντά: Η αγένεια στο τηλεφωνικό κέντρο - ampa">
            <a:extLst>
              <a:ext uri="{FF2B5EF4-FFF2-40B4-BE49-F238E27FC236}">
                <a16:creationId xmlns:a16="http://schemas.microsoft.com/office/drawing/2014/main" id="{D3A9DA5C-DAC7-C93E-18E2-2A4EB592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647" y="807046"/>
            <a:ext cx="2853203" cy="233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Εικόνα 11" descr="αλεπού Στοκ Εικονογραφήσεις, Vectors, &amp; Clipart – (102,137 Στοκ Εικονογραφήσεις)">
            <a:extLst>
              <a:ext uri="{FF2B5EF4-FFF2-40B4-BE49-F238E27FC236}">
                <a16:creationId xmlns:a16="http://schemas.microsoft.com/office/drawing/2014/main" id="{4454F494-AD6D-EB4B-939B-25935E711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065" y="807046"/>
            <a:ext cx="3534231" cy="233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Εικόνα 12" descr="13,800+ Radio Cartoon Stock Photos, Pictures &amp; Royalty-Free Images - iStock | Tv cartoon, Newspaper cartoon, Billboard">
            <a:extLst>
              <a:ext uri="{FF2B5EF4-FFF2-40B4-BE49-F238E27FC236}">
                <a16:creationId xmlns:a16="http://schemas.microsoft.com/office/drawing/2014/main" id="{CD6B7824-AECF-F1DC-E377-3282CC608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59" y="4396670"/>
            <a:ext cx="3042034" cy="202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263C5A-1765-A3F5-CE8C-CAE9B3E0E3F1}"/>
              </a:ext>
            </a:extLst>
          </p:cNvPr>
          <p:cNvSpPr txBox="1"/>
          <p:nvPr/>
        </p:nvSpPr>
        <p:spPr>
          <a:xfrm>
            <a:off x="4647296" y="3319867"/>
            <a:ext cx="6096000" cy="775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ormanda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ararken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Bahri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buradaydı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Εικόνα 15" descr="Φύση και Βουνά Illustrations &amp; Vectors">
            <a:extLst>
              <a:ext uri="{FF2B5EF4-FFF2-40B4-BE49-F238E27FC236}">
                <a16:creationId xmlns:a16="http://schemas.microsoft.com/office/drawing/2014/main" id="{6840A60C-96CE-9AA5-8B88-046AB1AAD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613" y="4384626"/>
            <a:ext cx="3643496" cy="2008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64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8C49E6-DF32-B790-25C1-76828976CE73}"/>
              </a:ext>
            </a:extLst>
          </p:cNvPr>
          <p:cNvSpPr txBox="1"/>
          <p:nvPr/>
        </p:nvSpPr>
        <p:spPr>
          <a:xfrm>
            <a:off x="309221" y="396823"/>
            <a:ext cx="384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kitaplar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ı </a:t>
            </a:r>
            <a:r>
              <a:rPr lang="el-G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öğ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retmenlik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yaparken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kullanm</a:t>
            </a:r>
            <a:r>
              <a:rPr lang="el-G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ış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ı.</a:t>
            </a:r>
            <a:endParaRPr lang="el-G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68092-DECC-00A2-1341-012C57DC537B}"/>
              </a:ext>
            </a:extLst>
          </p:cNvPr>
          <p:cNvSpPr txBox="1"/>
          <p:nvPr/>
        </p:nvSpPr>
        <p:spPr>
          <a:xfrm>
            <a:off x="4347145" y="448179"/>
            <a:ext cx="3690257" cy="374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Bize gelirken çocukları da getiriniz!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81916-09EC-56C8-A0C9-575B601F786E}"/>
              </a:ext>
            </a:extLst>
          </p:cNvPr>
          <p:cNvSpPr txBox="1"/>
          <p:nvPr/>
        </p:nvSpPr>
        <p:spPr>
          <a:xfrm>
            <a:off x="8192522" y="352038"/>
            <a:ext cx="3690257" cy="67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 dinlerken  başka  bir  işle meşgul  olmayınız.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 descr="öğretmen">
            <a:extLst>
              <a:ext uri="{FF2B5EF4-FFF2-40B4-BE49-F238E27FC236}">
                <a16:creationId xmlns:a16="http://schemas.microsoft.com/office/drawing/2014/main" id="{1A1343D9-7CE5-B347-BBB2-4EFD00AA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34" y="1523038"/>
            <a:ext cx="2967038" cy="190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Εικόνα 9" descr="Πώς να κρατήσουμε τα παιδιά ασφαλή στο αυτοκίνητο - Family Safe Project">
            <a:extLst>
              <a:ext uri="{FF2B5EF4-FFF2-40B4-BE49-F238E27FC236}">
                <a16:creationId xmlns:a16="http://schemas.microsoft.com/office/drawing/2014/main" id="{EAB0DEE7-D306-F312-5BF7-4DABCEF4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57" y="1523038"/>
            <a:ext cx="2449286" cy="190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 descr="καρτούν μάθημα μαθηματικών Στοκ Εικονογραφήσεις, Vectors, &amp; Clipart – (23,033 Στοκ Εικονογραφήσεις)">
            <a:extLst>
              <a:ext uri="{FF2B5EF4-FFF2-40B4-BE49-F238E27FC236}">
                <a16:creationId xmlns:a16="http://schemas.microsoft.com/office/drawing/2014/main" id="{3B02A5D1-2A61-7695-5A2F-21F074137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128" y="1523038"/>
            <a:ext cx="3053443" cy="190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094576-181A-D8A6-64A1-EBE57A65FC4B}"/>
              </a:ext>
            </a:extLst>
          </p:cNvPr>
          <p:cNvSpPr txBox="1"/>
          <p:nvPr/>
        </p:nvSpPr>
        <p:spPr>
          <a:xfrm>
            <a:off x="482717" y="3908884"/>
            <a:ext cx="3864428" cy="64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Televizyon bakarken gözlerim ağrıyor.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95D2F1-1A01-774E-53D4-1E10F04E48B2}"/>
              </a:ext>
            </a:extLst>
          </p:cNvPr>
          <p:cNvSpPr txBox="1"/>
          <p:nvPr/>
        </p:nvSpPr>
        <p:spPr>
          <a:xfrm>
            <a:off x="4822371" y="3908884"/>
            <a:ext cx="4474029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Roboto Condens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İnsanlar yaşarken  zamanı  iyi değerlendirmeli.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l-GR" dirty="0"/>
          </a:p>
        </p:txBody>
      </p:sp>
      <p:pic>
        <p:nvPicPr>
          <p:cNvPr id="14" name="Εικόνα 13" descr="çocuk Televizyon PNG Resimleri | çizimi Ve Resmi Dosyaları | Pngtree'de Ücretsiz İndir">
            <a:extLst>
              <a:ext uri="{FF2B5EF4-FFF2-40B4-BE49-F238E27FC236}">
                <a16:creationId xmlns:a16="http://schemas.microsoft.com/office/drawing/2014/main" id="{906175F9-E3BE-8F80-787A-2A0D39562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14" y="4452030"/>
            <a:ext cx="2655433" cy="200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Εικόνα 14" descr="ZAMAN YÖNETİMİ OKUL ÖNCESİ İÇERİKLERİ">
            <a:extLst>
              <a:ext uri="{FF2B5EF4-FFF2-40B4-BE49-F238E27FC236}">
                <a16:creationId xmlns:a16="http://schemas.microsoft.com/office/drawing/2014/main" id="{92AC2580-5D88-01EA-39F9-2794C388C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371" y="4452030"/>
            <a:ext cx="4436351" cy="216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3549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674</Words>
  <Application>Microsoft Office PowerPoint</Application>
  <PresentationFormat>Ευρεία οθόνη</PresentationFormat>
  <Paragraphs>113</Paragraphs>
  <Slides>23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Google Sans</vt:lpstr>
      <vt:lpstr>Roboto Condensed</vt:lpstr>
      <vt:lpstr>Times New Roman</vt:lpstr>
      <vt:lpstr>Trebuchet MS</vt:lpstr>
      <vt:lpstr>Θέμα του Office</vt:lpstr>
      <vt:lpstr>Παρουσίαση του PowerPoint</vt:lpstr>
      <vt:lpstr>Παρουσίαση του PowerPoint</vt:lpstr>
      <vt:lpstr>Όταν  έχω  ενέργεια  και  (όταν) είναι πολύς ο ελεύθερος χρόνο  μου,   γεμίζω  με δραστηριότητες  την κάθε  στιγμή  της  μέρας.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69</cp:revision>
  <dcterms:created xsi:type="dcterms:W3CDTF">2026-07-02T07:32:56Z</dcterms:created>
  <dcterms:modified xsi:type="dcterms:W3CDTF">2026-07-10T09:27:26Z</dcterms:modified>
</cp:coreProperties>
</file>