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6" r:id="rId2"/>
    <p:sldId id="607" r:id="rId3"/>
    <p:sldId id="603" r:id="rId4"/>
    <p:sldId id="612" r:id="rId5"/>
    <p:sldId id="506" r:id="rId6"/>
    <p:sldId id="269" r:id="rId7"/>
    <p:sldId id="491" r:id="rId8"/>
    <p:sldId id="613" r:id="rId9"/>
    <p:sldId id="490" r:id="rId10"/>
    <p:sldId id="604" r:id="rId11"/>
    <p:sldId id="519" r:id="rId12"/>
    <p:sldId id="263" r:id="rId13"/>
    <p:sldId id="610" r:id="rId14"/>
    <p:sldId id="271" r:id="rId15"/>
    <p:sldId id="539" r:id="rId16"/>
    <p:sldId id="272" r:id="rId17"/>
    <p:sldId id="396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591B5-A618-4D87-A255-DA9CC6D08E2C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6471-05DE-48D9-9E62-ACD0E2FB9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5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3738EC-AC7C-0D0C-037E-42DFD519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A39348-63CC-B423-8C0D-618D4802B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4C6610-BA1D-00F1-EC88-39931BFF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78CF24-84EF-93AB-AB99-C223077A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43C56C-C411-4B83-5D6A-20DC5C00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8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E74EF2-2BE7-5004-7D9A-EC856F15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593A0C9-F4AA-B757-C70C-FDD7CE18A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BB4D70-DD32-E363-70F5-5F33CEAA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BFE35C-9475-691F-C893-3F95258F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B45C3F-DB71-DC97-2F74-2D66F1D8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47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2B8D063-4834-EC15-1C6B-9F56C441B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71EC976-6C76-0F8E-6DAA-2339C8715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C94842-6589-C735-0A69-A2483979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4A39CF-A502-634A-F42B-1B4E7777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42BEDC-4F9B-0B06-2174-A8FB9BC2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35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0B7039-89EF-2D70-2546-AC4AA452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E37925-FAE0-20D6-7C42-2ADFCE2A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7AB9E6-F8F0-FAFD-C7FD-3D7AF3C2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8DE0A93-9F30-AC53-2FE2-DBCD1D42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16CD42-5D1A-3EAD-1F99-BD547288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66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F86FC-8770-DD67-C017-8281413F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6193C2-5460-92EE-BA44-93DB38B3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434915-651A-659C-155A-173BA42D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151B4D-2C8E-B3EC-C97B-30C4DE92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265379-D42E-73C3-0D70-BFADB3D2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81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49617D-0A35-FB98-7D11-EBF7F463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1B2F85-50BC-B0DF-042C-1DD2BF773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F28FA4-9793-5E75-DF25-F4074B8AA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4A8FBF-52AC-2B13-9EC2-FA053705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5907DD-4B46-C72B-822D-913C9F6C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5A196E8-E4B1-DCF9-9EB5-DC6722F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65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461DA9-8429-7EAD-D1AF-CFF763FE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B312CD-3373-6224-D9C3-697148544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91E74A-D0B1-7480-7F20-0086A0161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1D14BC6-A6B5-FCFA-8DC2-56134E389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0376C63-41FC-1CFB-26D4-6399972E7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1BFF75F-AE0D-4739-8A1F-FA596448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5191AD1-7775-ECB0-52DB-8A693EA2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A3EB39D-214C-6256-418A-24CCA0BB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79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7D866F-2469-E311-ED2E-865854D1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30C3BAF-B4FB-0DEE-F5BC-11E26917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BCF7F53-5116-ADC7-9379-583B61B2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C12FA94-1BAA-4864-5CDC-1F95484E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95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C44E31B-D676-6D66-5155-359B9D3E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67EC21F-8201-296E-B324-7DB237BD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756E29-3FD1-7893-65DC-618D187E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91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45AA19-A868-F59E-E425-8D94BD25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7AE3C5-884F-9B0E-BA6B-ADF807A4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87A115-12C7-5B87-B791-D68FE1A84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9757CB-D890-E36C-FC05-58C7587E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50B84E-1419-02CD-BF66-88126AAE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BABEC8-6D89-38B9-BAC1-78DE084B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95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9F1D1F-D943-DB09-9EBC-43E416D4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7C78361-0FB4-37DA-7B82-E2B5EACC2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4FF91EE-A9FE-E31F-C1C0-E0C3974FB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721941-05C0-8718-4C6E-12B596FF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D2AC339-5AD0-8F67-FD39-6854C8A9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A777753-DB4C-253B-2731-3031EEC3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8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EFC368E-B3F8-4165-BF26-064F5483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4D986B-8396-2339-7BA7-156BBDD6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7646AD-1D36-964C-9862-C4F5773C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6B7E6-08FC-4345-9766-C4712B02E15E}" type="datetimeFigureOut">
              <a:rPr lang="el-GR" smtClean="0"/>
              <a:t>10/7/2026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038E4C-6C58-6F0B-EB40-B829E7D0B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4BE797-F543-972E-E6E5-BAF966E2A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62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Uxsl5L3xhek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παιδάκια">
            <a:extLst>
              <a:ext uri="{FF2B5EF4-FFF2-40B4-BE49-F238E27FC236}">
                <a16:creationId xmlns:a16="http://schemas.microsoft.com/office/drawing/2014/main" id="{59EEF5F2-E3A1-187D-4E00-EAAEDECB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6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3C02AFE-ED4A-553E-0E9A-974758F1813C}"/>
              </a:ext>
            </a:extLst>
          </p:cNvPr>
          <p:cNvSpPr/>
          <p:nvPr/>
        </p:nvSpPr>
        <p:spPr>
          <a:xfrm>
            <a:off x="4570414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34A66CA-FA34-2744-A8A2-7A599D3FFA8F}"/>
              </a:ext>
            </a:extLst>
          </p:cNvPr>
          <p:cNvSpPr/>
          <p:nvPr/>
        </p:nvSpPr>
        <p:spPr>
          <a:xfrm>
            <a:off x="7437439" y="4913993"/>
            <a:ext cx="4580390" cy="12686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https://www.e-charalambous.com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elenecharalampous72@gmail.com</a:t>
            </a:r>
            <a:endParaRPr lang="el-CY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</a:rPr>
              <a:t>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D9E2F6-F498-603B-BEAE-C648E96F7C9A}"/>
              </a:ext>
            </a:extLst>
          </p:cNvPr>
          <p:cNvSpPr/>
          <p:nvPr/>
        </p:nvSpPr>
        <p:spPr>
          <a:xfrm>
            <a:off x="783772" y="5215731"/>
            <a:ext cx="6318478" cy="6651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Μετοχή  -(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03AF9-E11B-C094-5881-7ABFA175E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31EFDE3-A0C9-8DF2-0B11-C52E99EFCD17}"/>
              </a:ext>
            </a:extLst>
          </p:cNvPr>
          <p:cNvSpPr txBox="1">
            <a:spLocks/>
          </p:cNvSpPr>
          <p:nvPr/>
        </p:nvSpPr>
        <p:spPr>
          <a:xfrm>
            <a:off x="3353888" y="2727342"/>
            <a:ext cx="5208111" cy="168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0044D5-BD42-3D2A-8F75-191B92E2B758}"/>
              </a:ext>
            </a:extLst>
          </p:cNvPr>
          <p:cNvSpPr txBox="1">
            <a:spLocks/>
          </p:cNvSpPr>
          <p:nvPr/>
        </p:nvSpPr>
        <p:spPr>
          <a:xfrm>
            <a:off x="316773" y="371993"/>
            <a:ext cx="6530342" cy="489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dirty="0"/>
              <a:t>ARKADAŞLARIN ARASINDA </a:t>
            </a:r>
            <a:endParaRPr lang="el-GR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5D99B-EE4B-9516-26E5-36C302D5369C}"/>
              </a:ext>
            </a:extLst>
          </p:cNvPr>
          <p:cNvSpPr txBox="1"/>
          <p:nvPr/>
        </p:nvSpPr>
        <p:spPr>
          <a:xfrm>
            <a:off x="2451216" y="2284638"/>
            <a:ext cx="950129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sz="3200" dirty="0" err="1">
                <a:solidFill>
                  <a:srgbClr val="FF0000"/>
                </a:solidFill>
              </a:rPr>
              <a:t>Diyalogda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şunları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kullanın</a:t>
            </a:r>
            <a:r>
              <a:rPr lang="el-GR" sz="3200" dirty="0">
                <a:solidFill>
                  <a:srgbClr val="FF0000"/>
                </a:solidFill>
              </a:rPr>
              <a:t> :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pPr algn="r"/>
            <a:r>
              <a:rPr lang="el-GR" sz="3200" dirty="0" err="1"/>
              <a:t>Kilo</a:t>
            </a:r>
            <a:r>
              <a:rPr lang="el-GR" sz="3200" dirty="0"/>
              <a:t> </a:t>
            </a:r>
            <a:r>
              <a:rPr lang="el-GR" sz="3200" dirty="0" err="1"/>
              <a:t>vermek</a:t>
            </a:r>
            <a:r>
              <a:rPr lang="el-GR" sz="3200" dirty="0"/>
              <a:t> </a:t>
            </a:r>
            <a:r>
              <a:rPr lang="el-GR" sz="3200" dirty="0" err="1"/>
              <a:t>istiyorum</a:t>
            </a:r>
            <a:r>
              <a:rPr lang="el-GR" sz="3200" dirty="0"/>
              <a:t>.</a:t>
            </a:r>
          </a:p>
          <a:p>
            <a:pPr algn="r"/>
            <a:r>
              <a:rPr lang="el-GR" sz="3200" dirty="0" err="1"/>
              <a:t>Doğru</a:t>
            </a:r>
            <a:r>
              <a:rPr lang="el-GR" sz="3200" dirty="0"/>
              <a:t> </a:t>
            </a:r>
            <a:r>
              <a:rPr lang="el-GR" sz="3200" dirty="0" err="1"/>
              <a:t>yiyecekleri</a:t>
            </a:r>
            <a:r>
              <a:rPr lang="el-GR" sz="3200" dirty="0"/>
              <a:t> </a:t>
            </a:r>
            <a:r>
              <a:rPr lang="el-GR" sz="3200" dirty="0" err="1"/>
              <a:t>seçerek</a:t>
            </a:r>
            <a:r>
              <a:rPr lang="el-GR" sz="3200" dirty="0"/>
              <a:t>, </a:t>
            </a:r>
            <a:r>
              <a:rPr lang="el-GR" sz="3200" dirty="0" err="1"/>
              <a:t>metabolizmanı</a:t>
            </a:r>
            <a:r>
              <a:rPr lang="el-GR" sz="3200" dirty="0"/>
              <a:t> </a:t>
            </a:r>
            <a:r>
              <a:rPr lang="el-GR" sz="3200" dirty="0" err="1"/>
              <a:t>hızlandır</a:t>
            </a:r>
            <a:r>
              <a:rPr lang="en-US" sz="3200" dirty="0" err="1"/>
              <a:t>acaks</a:t>
            </a:r>
            <a:r>
              <a:rPr lang="tr-TR" sz="3200" dirty="0"/>
              <a:t>ın</a:t>
            </a:r>
            <a:r>
              <a:rPr lang="el-GR" sz="3200" dirty="0"/>
              <a:t>.</a:t>
            </a:r>
          </a:p>
        </p:txBody>
      </p:sp>
      <p:pic>
        <p:nvPicPr>
          <p:cNvPr id="2" name="Εικόνα 1" descr="Ilkokul öğrencisi çalışma Odasında ödev Yapıyor çocuk Illüstrasyon  Illüstrasyon Sevimli, Ders çalışma, Öğrenci, ödev Yapmak PNG Resim Şeffaf  ve çizimi Ücretsiz İndirilebilir">
            <a:extLst>
              <a:ext uri="{FF2B5EF4-FFF2-40B4-BE49-F238E27FC236}">
                <a16:creationId xmlns:a16="http://schemas.microsoft.com/office/drawing/2014/main" id="{FC756174-E60F-C6FA-236A-70BE7870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6" y="1325335"/>
            <a:ext cx="1918607" cy="1918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5D0D19-93E2-1C14-E548-5A39DC25CB8C}"/>
              </a:ext>
            </a:extLst>
          </p:cNvPr>
          <p:cNvSpPr txBox="1"/>
          <p:nvPr/>
        </p:nvSpPr>
        <p:spPr>
          <a:xfrm>
            <a:off x="8338458" y="276928"/>
            <a:ext cx="3614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Yiyerek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 err="1">
                <a:solidFill>
                  <a:srgbClr val="FF0000"/>
                </a:solidFill>
              </a:rPr>
              <a:t>zay</a:t>
            </a:r>
            <a:r>
              <a:rPr lang="el-GR" sz="3200" dirty="0">
                <a:solidFill>
                  <a:srgbClr val="FF0000"/>
                </a:solidFill>
              </a:rPr>
              <a:t>ı</a:t>
            </a:r>
            <a:r>
              <a:rPr lang="en-US" sz="3200" dirty="0" err="1">
                <a:solidFill>
                  <a:srgbClr val="FF0000"/>
                </a:solidFill>
              </a:rPr>
              <a:t>fla</a:t>
            </a:r>
            <a:r>
              <a:rPr lang="tr-TR" sz="3200" dirty="0">
                <a:solidFill>
                  <a:srgbClr val="FF0000"/>
                </a:solidFill>
              </a:rPr>
              <a:t>!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2841F79-0B32-B00C-63DB-5E93ABE3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ECD620B-4673-EC78-5804-4E4EB69D3F20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AEAAE47-7BE9-1638-0CAF-F9D052D1C4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78F6D93-DF35-46F2-40AC-B07C756BEDB1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241" y="215487"/>
            <a:ext cx="650253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</a:rPr>
              <a:t>Bilmek &amp; istemek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981351" y="1363875"/>
            <a:ext cx="4361994" cy="3162227"/>
          </a:xfrm>
          <a:prstGeom prst="wedge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</a:rPr>
              <a:t>Onlara</a:t>
            </a:r>
            <a:r>
              <a:rPr lang="en-US" sz="4000" dirty="0">
                <a:solidFill>
                  <a:schemeClr val="tx1"/>
                </a:solidFill>
              </a:rPr>
              <a:t>  </a:t>
            </a:r>
            <a:r>
              <a:rPr lang="en-US" sz="4000" b="1" dirty="0" err="1">
                <a:solidFill>
                  <a:schemeClr val="tx1"/>
                </a:solidFill>
              </a:rPr>
              <a:t>bilerek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davetiye</a:t>
            </a:r>
            <a:r>
              <a:rPr lang="en-US" sz="4000" dirty="0">
                <a:solidFill>
                  <a:schemeClr val="tx1"/>
                </a:solidFill>
              </a:rPr>
              <a:t>  g</a:t>
            </a:r>
            <a:r>
              <a:rPr lang="tr-TR" sz="4000" dirty="0">
                <a:solidFill>
                  <a:schemeClr val="tx1"/>
                </a:solidFill>
              </a:rPr>
              <a:t>öndermedim.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383425" y="4357268"/>
            <a:ext cx="4248945" cy="2155058"/>
          </a:xfrm>
          <a:prstGeom prst="wedge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Onu </a:t>
            </a:r>
            <a:r>
              <a:rPr lang="tr-TR" sz="3600" b="1" dirty="0">
                <a:solidFill>
                  <a:schemeClr val="tx1"/>
                </a:solidFill>
              </a:rPr>
              <a:t>istemeyerek</a:t>
            </a:r>
            <a:r>
              <a:rPr lang="tr-TR" sz="3600" dirty="0">
                <a:solidFill>
                  <a:schemeClr val="tx1"/>
                </a:solidFill>
              </a:rPr>
              <a:t> kırdım.</a:t>
            </a:r>
            <a:endParaRPr lang="el-GR" sz="3600" dirty="0">
              <a:solidFill>
                <a:schemeClr val="tx1"/>
              </a:solidFill>
            </a:endParaRPr>
          </a:p>
          <a:p>
            <a:pPr algn="ctr"/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6517" y="1980127"/>
            <a:ext cx="1485365" cy="1135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άθελα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416835" y="3851766"/>
            <a:ext cx="1604730" cy="1121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επίτηδες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1308891" y="113228"/>
            <a:ext cx="2090671" cy="1530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ηθελημένα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308891" y="5310118"/>
            <a:ext cx="1888902" cy="120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Εν </a:t>
            </a:r>
            <a:r>
              <a:rPr lang="el-GR" b="1" dirty="0" err="1"/>
              <a:t>εγνοία</a:t>
            </a:r>
            <a:endParaRPr lang="en-US" b="1" dirty="0"/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581D55DE-80D4-9DBD-52ED-B51257C42F87}"/>
              </a:ext>
            </a:extLst>
          </p:cNvPr>
          <p:cNvSpPr/>
          <p:nvPr/>
        </p:nvSpPr>
        <p:spPr>
          <a:xfrm>
            <a:off x="2501248" y="2711673"/>
            <a:ext cx="2090671" cy="15300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Ν</a:t>
            </a:r>
            <a:r>
              <a:rPr lang="tr-TR" b="1" dirty="0">
                <a:solidFill>
                  <a:schemeClr val="tx1"/>
                </a:solidFill>
              </a:rPr>
              <a:t>asıl</a:t>
            </a:r>
            <a:r>
              <a:rPr lang="el-GR" b="1" dirty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Εικόνα 2" descr="Kişiye Özel Karikatürlü Davetiye / Nişan ve Düğün Davetiye / 13x18 cm Zarf Dahil">
            <a:extLst>
              <a:ext uri="{FF2B5EF4-FFF2-40B4-BE49-F238E27FC236}">
                <a16:creationId xmlns:a16="http://schemas.microsoft.com/office/drawing/2014/main" id="{1A001546-8D89-01D6-9308-25DE0C82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36" t="7315" r="20036" b="10659"/>
          <a:stretch>
            <a:fillRect/>
          </a:stretch>
        </p:blipFill>
        <p:spPr>
          <a:xfrm>
            <a:off x="8767001" y="1389714"/>
            <a:ext cx="3008164" cy="2849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Εικόνα 13" descr="Çocuk Bir Vazoyu Kırdı Stok Vektör Sanatı &amp; Animasyon karakter'nin Daha Fazla Görseli - Animasyon karakter, Ayakta durmak, Dikey - iStock">
            <a:extLst>
              <a:ext uri="{FF2B5EF4-FFF2-40B4-BE49-F238E27FC236}">
                <a16:creationId xmlns:a16="http://schemas.microsoft.com/office/drawing/2014/main" id="{644BF1E8-BC41-FA37-DB50-2AE3110E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183" y="4646241"/>
            <a:ext cx="1827038" cy="1996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661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A706-34FA-BDB4-A773-8733CE0B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2C6214AD-63D7-7EB4-3FA2-3C3CCB6C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7603B00-5AA1-71D6-7BA7-565C09CACB5B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 err="1">
                <a:solidFill>
                  <a:schemeClr val="tx1"/>
                </a:solidFill>
              </a:rPr>
              <a:t>Yunanca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ve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Türkçe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Karşılaştırması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4A3D81-5C95-7516-D943-812BBB7FFD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3647011-4872-36DD-2DA4-7C6F41267CEA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90882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166FAF-9392-E414-5E4B-D4D6D487550F}"/>
              </a:ext>
            </a:extLst>
          </p:cNvPr>
          <p:cNvSpPr/>
          <p:nvPr/>
        </p:nvSpPr>
        <p:spPr>
          <a:xfrm>
            <a:off x="87088" y="2740508"/>
            <a:ext cx="6498772" cy="3505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Her </a:t>
            </a:r>
            <a:r>
              <a:rPr lang="tr-TR" sz="2000" dirty="0">
                <a:solidFill>
                  <a:schemeClr val="tx1"/>
                </a:solidFill>
              </a:rPr>
              <a:t>sabah </a:t>
            </a:r>
            <a:r>
              <a:rPr lang="en-US" sz="2000" dirty="0">
                <a:solidFill>
                  <a:schemeClr val="tx1"/>
                </a:solidFill>
              </a:rPr>
              <a:t> yar</a:t>
            </a:r>
            <a:r>
              <a:rPr lang="tr-TR" sz="2000" dirty="0">
                <a:solidFill>
                  <a:schemeClr val="tx1"/>
                </a:solidFill>
              </a:rPr>
              <a:t>ım  saat egzersiz yaparak bir ayda beş kilo verdim.</a:t>
            </a:r>
            <a:endParaRPr lang="el-GR" sz="2000" dirty="0">
              <a:solidFill>
                <a:schemeClr val="tx1"/>
              </a:solidFill>
            </a:endParaRPr>
          </a:p>
          <a:p>
            <a:r>
              <a:rPr lang="tr-TR" sz="2000" dirty="0">
                <a:solidFill>
                  <a:schemeClr val="tx1"/>
                </a:solidFill>
              </a:rPr>
              <a:t>Bürodan  ağlayarak çıktı.</a:t>
            </a:r>
            <a:endParaRPr lang="el-GR" sz="2000" dirty="0">
              <a:solidFill>
                <a:schemeClr val="tx1"/>
              </a:solidFill>
            </a:endParaRPr>
          </a:p>
          <a:p>
            <a:r>
              <a:rPr lang="tr-TR" sz="2000" dirty="0">
                <a:solidFill>
                  <a:schemeClr val="tx1"/>
                </a:solidFill>
              </a:rPr>
              <a:t>İ</a:t>
            </a:r>
            <a:r>
              <a:rPr lang="en-US" sz="2000" dirty="0" err="1">
                <a:solidFill>
                  <a:schemeClr val="tx1"/>
                </a:solidFill>
              </a:rPr>
              <a:t>yi</a:t>
            </a:r>
            <a:r>
              <a:rPr lang="en-US" sz="2000" dirty="0">
                <a:solidFill>
                  <a:schemeClr val="tx1"/>
                </a:solidFill>
              </a:rPr>
              <a:t> not </a:t>
            </a:r>
            <a:r>
              <a:rPr lang="en-US" sz="2000" dirty="0" err="1">
                <a:solidFill>
                  <a:schemeClr val="tx1"/>
                </a:solidFill>
              </a:rPr>
              <a:t>alarak</a:t>
            </a:r>
            <a:r>
              <a:rPr lang="en-US" sz="2000" dirty="0">
                <a:solidFill>
                  <a:schemeClr val="tx1"/>
                </a:solidFill>
              </a:rPr>
              <a:t> s</a:t>
            </a:r>
            <a:r>
              <a:rPr lang="el-GR" sz="2000" dirty="0">
                <a:solidFill>
                  <a:schemeClr val="tx1"/>
                </a:solidFill>
              </a:rPr>
              <a:t>ı</a:t>
            </a:r>
            <a:r>
              <a:rPr lang="en-US" sz="2000" dirty="0">
                <a:solidFill>
                  <a:schemeClr val="tx1"/>
                </a:solidFill>
              </a:rPr>
              <a:t>n</a:t>
            </a:r>
            <a:r>
              <a:rPr lang="el-GR" sz="2000" dirty="0">
                <a:solidFill>
                  <a:schemeClr val="tx1"/>
                </a:solidFill>
              </a:rPr>
              <a:t>ı</a:t>
            </a:r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l-GR" sz="2000" dirty="0">
                <a:solidFill>
                  <a:schemeClr val="tx1"/>
                </a:solidFill>
              </a:rPr>
              <a:t>ı </a:t>
            </a:r>
            <a:r>
              <a:rPr lang="en-US" sz="2000" dirty="0" err="1">
                <a:solidFill>
                  <a:schemeClr val="tx1"/>
                </a:solidFill>
              </a:rPr>
              <a:t>ge</a:t>
            </a:r>
            <a:r>
              <a:rPr lang="el-GR" sz="2000" dirty="0">
                <a:solidFill>
                  <a:schemeClr val="tx1"/>
                </a:solidFill>
              </a:rPr>
              <a:t>ç</a:t>
            </a:r>
            <a:r>
              <a:rPr lang="en-US" sz="2000" dirty="0" err="1">
                <a:solidFill>
                  <a:schemeClr val="tx1"/>
                </a:solidFill>
              </a:rPr>
              <a:t>ti</a:t>
            </a:r>
            <a:r>
              <a:rPr lang="tr-TR" sz="2000" dirty="0">
                <a:solidFill>
                  <a:schemeClr val="tx1"/>
                </a:solidFill>
              </a:rPr>
              <a:t>.</a:t>
            </a:r>
            <a:endParaRPr lang="el-GR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Bilmeyerek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yaptım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tr-TR" sz="2000" dirty="0">
              <a:solidFill>
                <a:schemeClr val="tx1"/>
              </a:solidFill>
            </a:endParaRPr>
          </a:p>
          <a:p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7BE99BE-2E15-53EC-F3A7-FD900A4CF332}"/>
              </a:ext>
            </a:extLst>
          </p:cNvPr>
          <p:cNvSpPr/>
          <p:nvPr/>
        </p:nvSpPr>
        <p:spPr>
          <a:xfrm>
            <a:off x="6890654" y="2831648"/>
            <a:ext cx="5083629" cy="3505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chemeClr val="tx1"/>
                </a:solidFill>
              </a:rPr>
              <a:t>Πέρασε την τάξη παίρνοντας καλούς βαθμούς.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chemeClr val="tx1"/>
                </a:solidFill>
              </a:rPr>
              <a:t>Βγήκε κλαίγοντας από το γραφείο.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chemeClr val="tx1"/>
                </a:solidFill>
              </a:rPr>
              <a:t>Κάνοντας άσκηση μισή ώρα κάθε πρωί,  σε έναν μήνα έχασα 5 κιλά.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chemeClr val="tx1"/>
                </a:solidFill>
              </a:rPr>
              <a:t>Έκανα λάθος άθελά μου.</a:t>
            </a:r>
          </a:p>
          <a:p>
            <a:pPr lvl="0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Εικόνα 6" descr="Yunanistan'da Gezilecek Yerler | Prontotour">
            <a:extLst>
              <a:ext uri="{FF2B5EF4-FFF2-40B4-BE49-F238E27FC236}">
                <a16:creationId xmlns:a16="http://schemas.microsoft.com/office/drawing/2014/main" id="{7396EFA0-5BF6-807E-16EA-15183136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108" y="338817"/>
            <a:ext cx="4259941" cy="1934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Εικόνα 7" descr="410,300+ Istanbul Turkiye Stock Photos, Pictures &amp; Royalty-Free Images -  iStock">
            <a:extLst>
              <a:ext uri="{FF2B5EF4-FFF2-40B4-BE49-F238E27FC236}">
                <a16:creationId xmlns:a16="http://schemas.microsoft.com/office/drawing/2014/main" id="{0B744DE0-CA02-81F2-6F9A-093845759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53" y="236791"/>
            <a:ext cx="3784747" cy="2138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53498-44F4-9FE6-1449-B1E82F263402}"/>
              </a:ext>
            </a:extLst>
          </p:cNvPr>
          <p:cNvSpPr txBox="1"/>
          <p:nvPr/>
        </p:nvSpPr>
        <p:spPr>
          <a:xfrm>
            <a:off x="5440965" y="429122"/>
            <a:ext cx="21444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 err="1">
                <a:solidFill>
                  <a:srgbClr val="00B050"/>
                </a:solidFill>
              </a:rPr>
              <a:t>Aşağıdaki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Türkçe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ve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Yunanca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cümleleri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eşleştiriniz</a:t>
            </a:r>
            <a:r>
              <a:rPr lang="el-GR" b="1" dirty="0">
                <a:solidFill>
                  <a:srgbClr val="00B050"/>
                </a:solidFill>
              </a:rPr>
              <a:t>. </a:t>
            </a:r>
            <a:r>
              <a:rPr lang="el-GR" b="1" dirty="0" err="1">
                <a:solidFill>
                  <a:srgbClr val="00B050"/>
                </a:solidFill>
              </a:rPr>
              <a:t>Hangi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cümleler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aynı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anlama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geliyor</a:t>
            </a:r>
            <a:r>
              <a:rPr lang="el-GR" b="1" dirty="0">
                <a:solidFill>
                  <a:srgbClr val="00B05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634DB23D-7D16-FB2B-9C57-44BBC9EC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5C9396-B905-8C31-D02F-6982FEB1664A}"/>
              </a:ext>
            </a:extLst>
          </p:cNvPr>
          <p:cNvSpPr txBox="1"/>
          <p:nvPr/>
        </p:nvSpPr>
        <p:spPr>
          <a:xfrm>
            <a:off x="6888164" y="1484313"/>
            <a:ext cx="31972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5α</a:t>
            </a:r>
            <a:r>
              <a:rPr lang="en-US" dirty="0"/>
              <a:t>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Ders Kitab</a:t>
            </a:r>
            <a:r>
              <a:rPr lang="tr-TR" i="1" dirty="0"/>
              <a:t>i</a:t>
            </a:r>
            <a:r>
              <a:rPr lang="en-US" i="1" dirty="0"/>
              <a:t> </a:t>
            </a:r>
            <a:r>
              <a:rPr lang="tr-TR" i="1" dirty="0"/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el-GR" dirty="0">
              <a:solidFill>
                <a:srgbClr val="0A0A0A"/>
              </a:solidFill>
            </a:endParaRPr>
          </a:p>
          <a:p>
            <a:pPr>
              <a:defRPr/>
            </a:pP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</a:t>
            </a:r>
            <a:r>
              <a:rPr lang="en-US" dirty="0"/>
              <a:t>b).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</a:t>
            </a:r>
            <a:r>
              <a:rPr lang="tr-TR" i="1" dirty="0">
                <a:solidFill>
                  <a:srgbClr val="0A0A0A"/>
                </a:solidFill>
              </a:rPr>
              <a:t>Çalışma Kitabi</a:t>
            </a:r>
            <a:r>
              <a:rPr lang="en-US" i="1" dirty="0">
                <a:solidFill>
                  <a:srgbClr val="0A0A0A"/>
                </a:solidFill>
              </a:rPr>
              <a:t> </a:t>
            </a:r>
            <a:r>
              <a:rPr lang="tr-TR" i="1" dirty="0">
                <a:solidFill>
                  <a:srgbClr val="0A0A0A"/>
                </a:solidFill>
              </a:rPr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1208C12B-E2A0-4DAB-1AC4-20D4A89F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06E10FCD-C941-3A65-5224-C3A4740A2914}"/>
              </a:ext>
            </a:extLst>
          </p:cNvPr>
          <p:cNvSpPr/>
          <p:nvPr/>
        </p:nvSpPr>
        <p:spPr>
          <a:xfrm>
            <a:off x="2589214" y="1284289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16373A31-5189-0B14-28E9-0D3E6D7148DA}"/>
              </a:ext>
            </a:extLst>
          </p:cNvPr>
          <p:cNvSpPr/>
          <p:nvPr/>
        </p:nvSpPr>
        <p:spPr>
          <a:xfrm>
            <a:off x="6013451" y="987426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E0184BE0-21C4-668B-0150-3456D964A331}"/>
              </a:ext>
            </a:extLst>
          </p:cNvPr>
          <p:cNvSpPr/>
          <p:nvPr/>
        </p:nvSpPr>
        <p:spPr>
          <a:xfrm>
            <a:off x="2111376" y="3636964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90925C1-BF6F-A7CE-2DE3-1E947AC22BE5}"/>
              </a:ext>
            </a:extLst>
          </p:cNvPr>
          <p:cNvSpPr/>
          <p:nvPr/>
        </p:nvSpPr>
        <p:spPr>
          <a:xfrm>
            <a:off x="4949826" y="4603751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F419F1A-4EB3-4EE0-544E-DA1FFFA6F8C5}"/>
              </a:ext>
            </a:extLst>
          </p:cNvPr>
          <p:cNvSpPr/>
          <p:nvPr/>
        </p:nvSpPr>
        <p:spPr>
          <a:xfrm>
            <a:off x="7951789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FADFDA62-8602-390B-7C91-58F74266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4" y="277271"/>
            <a:ext cx="8501290" cy="61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DD103B-BFF7-C480-4991-16F0E6C97C2B}"/>
              </a:ext>
            </a:extLst>
          </p:cNvPr>
          <p:cNvSpPr/>
          <p:nvPr/>
        </p:nvSpPr>
        <p:spPr>
          <a:xfrm>
            <a:off x="2068286" y="2394856"/>
            <a:ext cx="5823857" cy="12627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www.e-charalambous.com</a:t>
            </a:r>
            <a:endParaRPr lang="el-CY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1720C57-43FF-693C-F772-920FE193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" y="260350"/>
            <a:ext cx="2954790" cy="26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988D4E8-AEDC-39EB-548A-999A0FF8B93D}"/>
              </a:ext>
            </a:extLst>
          </p:cNvPr>
          <p:cNvSpPr/>
          <p:nvPr/>
        </p:nvSpPr>
        <p:spPr>
          <a:xfrm>
            <a:off x="1315890" y="1001135"/>
            <a:ext cx="1430449" cy="106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F7250-6CC7-12DD-F0E2-11870E79C70E}"/>
              </a:ext>
            </a:extLst>
          </p:cNvPr>
          <p:cNvSpPr txBox="1"/>
          <p:nvPr/>
        </p:nvSpPr>
        <p:spPr>
          <a:xfrm>
            <a:off x="4270679" y="1208705"/>
            <a:ext cx="7257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 err="1"/>
              <a:t>Çalışarak</a:t>
            </a:r>
            <a:r>
              <a:rPr lang="el-GR" sz="3600" dirty="0"/>
              <a:t> </a:t>
            </a:r>
            <a:r>
              <a:rPr lang="el-GR" sz="3600" dirty="0" err="1"/>
              <a:t>kazanılan</a:t>
            </a:r>
            <a:r>
              <a:rPr lang="el-GR" sz="3600" dirty="0"/>
              <a:t> </a:t>
            </a:r>
            <a:r>
              <a:rPr lang="el-GR" sz="3600" dirty="0" err="1"/>
              <a:t>ekmek</a:t>
            </a:r>
            <a:r>
              <a:rPr lang="el-GR" sz="3600" dirty="0"/>
              <a:t>, </a:t>
            </a:r>
            <a:r>
              <a:rPr lang="el-GR" sz="3600" dirty="0" err="1"/>
              <a:t>en</a:t>
            </a:r>
            <a:r>
              <a:rPr lang="el-GR" sz="3600" dirty="0"/>
              <a:t> </a:t>
            </a:r>
            <a:r>
              <a:rPr lang="el-GR" sz="3600" dirty="0" err="1"/>
              <a:t>tatlı</a:t>
            </a:r>
            <a:r>
              <a:rPr lang="el-GR" sz="3600" dirty="0"/>
              <a:t> </a:t>
            </a:r>
            <a:r>
              <a:rPr lang="el-GR" sz="3600" dirty="0" err="1"/>
              <a:t>ekmektir</a:t>
            </a:r>
            <a:r>
              <a:rPr lang="en-US" sz="3600" dirty="0"/>
              <a:t>.</a:t>
            </a:r>
            <a:endParaRPr lang="el-GR" sz="3600" dirty="0"/>
          </a:p>
        </p:txBody>
      </p:sp>
      <p:pic>
        <p:nvPicPr>
          <p:cNvPr id="4" name="Εικόνα 3" descr="Karikatür Işçileri Ve Araçları, çalışan, Karikatür, Alet PNG Resim Şeffaf  ve çizimi Ücretsiz İndirilebilir">
            <a:extLst>
              <a:ext uri="{FF2B5EF4-FFF2-40B4-BE49-F238E27FC236}">
                <a16:creationId xmlns:a16="http://schemas.microsoft.com/office/drawing/2014/main" id="{DF70CACD-D493-815E-D7EE-65B04D929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336" y="2285504"/>
            <a:ext cx="5143500" cy="38197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A90A1-F32E-9E15-043C-683CDA3E4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5C64854-CD77-8B57-1EE1-12DC1DF1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1BE5002-E845-FA2E-2AB7-1516304BB43F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0CE17FA-FF22-3C18-B64A-0139D50C8E0D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380C85F-B774-BF18-566A-D61318E05AE6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18800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0C42097D-1F84-E6BC-5C3E-BF18B948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752" y="385896"/>
            <a:ext cx="6498771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 dirty="0" err="1">
                <a:latin typeface="Arial" panose="020B0604020202020204" pitchFamily="34" charset="0"/>
              </a:rPr>
              <a:t>Dikkatlice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dinleyin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ve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boşlukları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doldurun</a:t>
            </a:r>
            <a:r>
              <a:rPr lang="el-GR" altLang="el-GR" sz="2400" b="1" dirty="0">
                <a:latin typeface="Arial" panose="020B0604020202020204" pitchFamily="34" charset="0"/>
              </a:rPr>
              <a:t>!</a:t>
            </a:r>
          </a:p>
        </p:txBody>
      </p:sp>
      <p:pic>
        <p:nvPicPr>
          <p:cNvPr id="8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2C37DF45-A425-D679-A17C-9B68CB5C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0599" y="61295"/>
            <a:ext cx="1399153" cy="139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4E81966-54EE-4E62-2474-9D7881D28880}"/>
              </a:ext>
            </a:extLst>
          </p:cNvPr>
          <p:cNvSpPr/>
          <p:nvPr/>
        </p:nvSpPr>
        <p:spPr>
          <a:xfrm>
            <a:off x="326572" y="4201884"/>
            <a:ext cx="3135086" cy="6749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Etrafa </a:t>
            </a:r>
            <a:r>
              <a:rPr lang="en-US" dirty="0"/>
              <a:t>__________</a:t>
            </a:r>
            <a:r>
              <a:rPr lang="tr-TR" dirty="0"/>
              <a:t>  açtı kapıyı.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97EFC73-CE04-A7CE-6307-96D0BAFD0224}"/>
              </a:ext>
            </a:extLst>
          </p:cNvPr>
          <p:cNvSpPr/>
          <p:nvPr/>
        </p:nvSpPr>
        <p:spPr>
          <a:xfrm>
            <a:off x="3434671" y="5109875"/>
            <a:ext cx="3135086" cy="6749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__________</a:t>
            </a:r>
            <a:r>
              <a:rPr lang="tr-TR" dirty="0"/>
              <a:t> kaçtı  hırsız.</a:t>
            </a:r>
            <a:endParaRPr lang="el-GR" dirty="0"/>
          </a:p>
        </p:txBody>
      </p:sp>
      <p:pic>
        <p:nvPicPr>
          <p:cNvPr id="2" name="Ηλεκτρονικά πολυμέσα 1" title="Learn Turkish With Songs 🎵 | Beginner Turkish Grammar Song (-ken vs -erek)">
            <a:hlinkClick r:id="" action="ppaction://media"/>
            <a:extLst>
              <a:ext uri="{FF2B5EF4-FFF2-40B4-BE49-F238E27FC236}">
                <a16:creationId xmlns:a16="http://schemas.microsoft.com/office/drawing/2014/main" id="{BED31B27-8299-1CAC-8011-0A364CA3A62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15845" y="1059089"/>
            <a:ext cx="6172200" cy="3487738"/>
          </a:xfrm>
          <a:prstGeom prst="rect">
            <a:avLst/>
          </a:prstGeom>
        </p:spPr>
      </p:pic>
      <p:pic>
        <p:nvPicPr>
          <p:cNvPr id="3" name="Εικόνα 2" descr="Bir Karikatür Hırsızı Koşuyor, Koşu Clipart, çizgi Film Küçük Resmi, Hırsız Küçük Resim PNG Resim Şeffaf ve çizimi Ücretsiz İndirilebilir">
            <a:extLst>
              <a:ext uri="{FF2B5EF4-FFF2-40B4-BE49-F238E27FC236}">
                <a16:creationId xmlns:a16="http://schemas.microsoft.com/office/drawing/2014/main" id="{EB261DEC-D7C9-DD15-C1EA-6247FFAD9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074" y="1410668"/>
            <a:ext cx="2571750" cy="2439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Εικόνα 8" descr="Hırsız kapıyı kırmaya çalışıyor. Hırsız eve gizlice giriyor. Güvenlik konsepti. Vektör illüstrasyonu. | Premium vektör">
            <a:extLst>
              <a:ext uri="{FF2B5EF4-FFF2-40B4-BE49-F238E27FC236}">
                <a16:creationId xmlns:a16="http://schemas.microsoft.com/office/drawing/2014/main" id="{CA8556E2-79E1-6232-39AB-B4A9D72A2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38" y="1636403"/>
            <a:ext cx="1862476" cy="18970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75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616EAC3-2D4E-4FCA-430D-F9DA8C4B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AD13EBF-A8D2-7879-ED14-5D5951784D2A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B562103-296D-C23F-094E-C645C2E470F6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6B28EFD-C8D2-6E08-E2FA-8B837E1F2905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21B851C-DD77-E1CF-8840-14D0A42C3BD9}"/>
              </a:ext>
            </a:extLst>
          </p:cNvPr>
          <p:cNvSpPr/>
          <p:nvPr/>
        </p:nvSpPr>
        <p:spPr>
          <a:xfrm>
            <a:off x="8663980" y="5490517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5470B17-404B-A448-90D5-EF8D789BEDB8}"/>
              </a:ext>
            </a:extLst>
          </p:cNvPr>
          <p:cNvSpPr/>
          <p:nvPr/>
        </p:nvSpPr>
        <p:spPr>
          <a:xfrm>
            <a:off x="8528892" y="2685819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E85DDFC-9CBA-77CF-86D4-3CA2ED551F73}"/>
              </a:ext>
            </a:extLst>
          </p:cNvPr>
          <p:cNvSpPr/>
          <p:nvPr/>
        </p:nvSpPr>
        <p:spPr>
          <a:xfrm>
            <a:off x="10565462" y="5490516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DCD6F17C-770B-C7CD-AD44-6A88C99867FB}"/>
              </a:ext>
            </a:extLst>
          </p:cNvPr>
          <p:cNvSpPr/>
          <p:nvPr/>
        </p:nvSpPr>
        <p:spPr>
          <a:xfrm>
            <a:off x="10580915" y="2685818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8DFFD525-9EAC-ECC1-3CF5-F29B21FFEB14}"/>
              </a:ext>
            </a:extLst>
          </p:cNvPr>
          <p:cNvSpPr/>
          <p:nvPr/>
        </p:nvSpPr>
        <p:spPr>
          <a:xfrm>
            <a:off x="262773" y="1238281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5739FEBD-98E5-947C-CBF5-7F2DD65C3D5F}"/>
              </a:ext>
            </a:extLst>
          </p:cNvPr>
          <p:cNvSpPr/>
          <p:nvPr/>
        </p:nvSpPr>
        <p:spPr>
          <a:xfrm>
            <a:off x="262773" y="2353364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CDF838DB-4EFE-53F6-2558-80177389558D}"/>
              </a:ext>
            </a:extLst>
          </p:cNvPr>
          <p:cNvSpPr/>
          <p:nvPr/>
        </p:nvSpPr>
        <p:spPr>
          <a:xfrm>
            <a:off x="313378" y="3758239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5829F2A1-6C4E-4FC9-5DB9-45CEA31244AB}"/>
              </a:ext>
            </a:extLst>
          </p:cNvPr>
          <p:cNvSpPr/>
          <p:nvPr/>
        </p:nvSpPr>
        <p:spPr>
          <a:xfrm>
            <a:off x="355774" y="5487159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602F7-1FCD-5B6B-D46E-B1EFCE3FC393}"/>
              </a:ext>
            </a:extLst>
          </p:cNvPr>
          <p:cNvSpPr txBox="1"/>
          <p:nvPr/>
        </p:nvSpPr>
        <p:spPr>
          <a:xfrm>
            <a:off x="2276769" y="11044"/>
            <a:ext cx="8181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 err="1">
                <a:solidFill>
                  <a:srgbClr val="FF0000"/>
                </a:solidFill>
              </a:rPr>
              <a:t>Aşağıdaki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cümleleri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doğru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resimlerle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eşleştiriniz</a:t>
            </a:r>
            <a:r>
              <a:rPr lang="el-GR" sz="28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82BFAB-6DAC-CC1D-BE22-65C8330451BE}"/>
              </a:ext>
            </a:extLst>
          </p:cNvPr>
          <p:cNvSpPr txBox="1"/>
          <p:nvPr/>
        </p:nvSpPr>
        <p:spPr>
          <a:xfrm>
            <a:off x="1611085" y="2182323"/>
            <a:ext cx="64630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Orhan </a:t>
            </a:r>
            <a:r>
              <a:rPr lang="en-US" sz="3600" dirty="0" err="1"/>
              <a:t>koşarak</a:t>
            </a:r>
            <a:r>
              <a:rPr lang="en-US" sz="3600" dirty="0"/>
              <a:t> </a:t>
            </a:r>
            <a:r>
              <a:rPr lang="en-US" sz="3600" dirty="0" err="1"/>
              <a:t>geldi</a:t>
            </a:r>
            <a:r>
              <a:rPr lang="en-US" sz="3600" dirty="0"/>
              <a:t>.</a:t>
            </a:r>
            <a:br>
              <a:rPr lang="en-US" sz="3600" dirty="0"/>
            </a:br>
            <a:endParaRPr lang="el-G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206F89-FE98-624D-BD2A-61933051344F}"/>
              </a:ext>
            </a:extLst>
          </p:cNvPr>
          <p:cNvSpPr txBox="1"/>
          <p:nvPr/>
        </p:nvSpPr>
        <p:spPr>
          <a:xfrm>
            <a:off x="1699575" y="11118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Metin </a:t>
            </a:r>
            <a:r>
              <a:rPr lang="en-US" sz="3600" dirty="0" err="1"/>
              <a:t>okula</a:t>
            </a:r>
            <a:r>
              <a:rPr lang="en-US" sz="3600" dirty="0"/>
              <a:t> </a:t>
            </a:r>
            <a:r>
              <a:rPr lang="en-US" sz="3600" dirty="0" err="1"/>
              <a:t>yürüyerek</a:t>
            </a:r>
            <a:r>
              <a:rPr lang="en-US" sz="3600" dirty="0"/>
              <a:t> </a:t>
            </a:r>
            <a:r>
              <a:rPr lang="en-US" sz="3600" dirty="0" err="1"/>
              <a:t>gidiyor</a:t>
            </a:r>
            <a:r>
              <a:rPr lang="en-US" sz="3600" dirty="0"/>
              <a:t>.</a:t>
            </a:r>
            <a:br>
              <a:rPr lang="en-US" sz="3600" dirty="0"/>
            </a:br>
            <a:endParaRPr lang="el-G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0AD3E8-BE47-6DFE-358F-8710713E86F8}"/>
              </a:ext>
            </a:extLst>
          </p:cNvPr>
          <p:cNvSpPr txBox="1"/>
          <p:nvPr/>
        </p:nvSpPr>
        <p:spPr>
          <a:xfrm>
            <a:off x="1611085" y="365221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Geceyi</a:t>
            </a:r>
            <a:r>
              <a:rPr lang="en-US" sz="3600" dirty="0"/>
              <a:t> </a:t>
            </a:r>
            <a:r>
              <a:rPr lang="en-US" sz="3600" dirty="0" err="1"/>
              <a:t>konuşarak</a:t>
            </a:r>
            <a:r>
              <a:rPr lang="en-US" sz="3600" dirty="0"/>
              <a:t> </a:t>
            </a:r>
            <a:r>
              <a:rPr lang="en-US" sz="3600" dirty="0" err="1"/>
              <a:t>geçirdik</a:t>
            </a:r>
            <a:r>
              <a:rPr lang="en-US" sz="3600" dirty="0"/>
              <a:t>.</a:t>
            </a:r>
            <a:br>
              <a:rPr lang="en-US" sz="3600" dirty="0"/>
            </a:br>
            <a:endParaRPr lang="el-GR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76D9A5-2B3B-A7B4-C8FB-6D8A95ABC7CE}"/>
              </a:ext>
            </a:extLst>
          </p:cNvPr>
          <p:cNvSpPr txBox="1"/>
          <p:nvPr/>
        </p:nvSpPr>
        <p:spPr>
          <a:xfrm>
            <a:off x="1611085" y="5355422"/>
            <a:ext cx="72716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Ayşe </a:t>
            </a:r>
            <a:r>
              <a:rPr lang="tr-TR" sz="3600" dirty="0"/>
              <a:t>işe </a:t>
            </a:r>
            <a:r>
              <a:rPr lang="en-US" sz="3600" dirty="0" err="1"/>
              <a:t>çantasını</a:t>
            </a:r>
            <a:r>
              <a:rPr lang="en-US" sz="3600" dirty="0"/>
              <a:t> </a:t>
            </a:r>
            <a:r>
              <a:rPr lang="en-US" sz="3600" dirty="0" err="1"/>
              <a:t>almayarak</a:t>
            </a:r>
            <a:r>
              <a:rPr lang="en-US" sz="3600" dirty="0"/>
              <a:t> </a:t>
            </a:r>
            <a:r>
              <a:rPr lang="en-US" sz="3600" dirty="0" err="1"/>
              <a:t>gitti</a:t>
            </a:r>
            <a:r>
              <a:rPr lang="en-US" sz="3600" dirty="0"/>
              <a:t>.</a:t>
            </a:r>
            <a:br>
              <a:rPr lang="en-US" sz="3600" dirty="0"/>
            </a:br>
            <a:endParaRPr lang="el-GR" dirty="0"/>
          </a:p>
        </p:txBody>
      </p:sp>
      <p:pic>
        <p:nvPicPr>
          <p:cNvPr id="3" name="Εικόνα 2" descr="Neşeli çocuk Okula Gidiyor, Oğlan, Ev, Karikatür PNG Resim Şeffaf ve çizimi Ücretsiz İndirilebilir">
            <a:extLst>
              <a:ext uri="{FF2B5EF4-FFF2-40B4-BE49-F238E27FC236}">
                <a16:creationId xmlns:a16="http://schemas.microsoft.com/office/drawing/2014/main" id="{EBBEFC4D-70D3-BAF0-7F06-4339F284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090" y="904078"/>
            <a:ext cx="1340956" cy="1340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Εικόνα 8" descr="Koşarak PNG Resimleri | çizimi Ve Resmi Dosyaları | Pngtree'de Ücretsiz İndir">
            <a:extLst>
              <a:ext uri="{FF2B5EF4-FFF2-40B4-BE49-F238E27FC236}">
                <a16:creationId xmlns:a16="http://schemas.microsoft.com/office/drawing/2014/main" id="{DDF68350-DA93-DB2B-51C7-038A13E4C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980" y="3802418"/>
            <a:ext cx="1224643" cy="1224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Εικόνα 10" descr="70s - Gecenin sessizliği evlerin üzerine inerken, pencerenin ardında görünen ışıklı evler günün son hikâyelerini fısıldıyor; gökyüzünde Ay Dede ve yıldızlar da uykuya hazırlanmış çocuklara göz kırpıyor. Pembe çiçekli pijamalarıyla yatağın başına">
            <a:extLst>
              <a:ext uri="{FF2B5EF4-FFF2-40B4-BE49-F238E27FC236}">
                <a16:creationId xmlns:a16="http://schemas.microsoft.com/office/drawing/2014/main" id="{DA99AB5E-3D8E-2FBE-8407-74D35901C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561" y="779698"/>
            <a:ext cx="1573666" cy="15736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Εικόνα 11" descr="Askılı iş çantası png | Meb Ders">
            <a:extLst>
              <a:ext uri="{FF2B5EF4-FFF2-40B4-BE49-F238E27FC236}">
                <a16:creationId xmlns:a16="http://schemas.microsoft.com/office/drawing/2014/main" id="{843B850C-8EE7-039A-B738-8D3190834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0915" y="3843824"/>
            <a:ext cx="1363785" cy="1101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017829CE-FF6D-0733-0948-30FE81BF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1999896-0491-84DE-624D-05C33966E543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D3C954C-AAB8-00BC-A761-3ED2432F0FD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BA7049-144C-67F4-F40C-483BFC253C07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4D96D-1D7A-23A0-CC81-B76B99EF6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E5BEB2-CA8F-4E67-BA7D-8549A0818BCD}"/>
              </a:ext>
            </a:extLst>
          </p:cNvPr>
          <p:cNvSpPr txBox="1"/>
          <p:nvPr/>
        </p:nvSpPr>
        <p:spPr>
          <a:xfrm>
            <a:off x="3505200" y="2268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Βoşlukları</a:t>
            </a:r>
            <a:r>
              <a:rPr lang="el-GR" altLang="el-G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doldurun</a:t>
            </a:r>
            <a:r>
              <a:rPr lang="el-GR" altLang="el-G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!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9DA78-92E6-2F61-97F7-DF267846CB01}"/>
              </a:ext>
            </a:extLst>
          </p:cNvPr>
          <p:cNvSpPr txBox="1"/>
          <p:nvPr/>
        </p:nvSpPr>
        <p:spPr>
          <a:xfrm>
            <a:off x="337456" y="1267828"/>
            <a:ext cx="900248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800" dirty="0"/>
              <a:t>Yazın güneş banyosu  </a:t>
            </a:r>
            <a:r>
              <a:rPr lang="en-US" sz="4800" dirty="0"/>
              <a:t>_____</a:t>
            </a:r>
            <a:r>
              <a:rPr lang="el-GR" sz="4800" dirty="0"/>
              <a:t>__</a:t>
            </a:r>
            <a:r>
              <a:rPr lang="en-US" sz="4800" dirty="0"/>
              <a:t> </a:t>
            </a:r>
            <a:r>
              <a:rPr lang="el-GR" sz="4800" dirty="0" err="1"/>
              <a:t>stres</a:t>
            </a:r>
            <a:r>
              <a:rPr lang="el-GR" sz="4800" dirty="0"/>
              <a:t> </a:t>
            </a:r>
            <a:r>
              <a:rPr lang="el-GR" sz="4800" dirty="0" err="1"/>
              <a:t>atıyorum</a:t>
            </a:r>
            <a:r>
              <a:rPr lang="el-GR" sz="4800" dirty="0"/>
              <a:t>. </a:t>
            </a:r>
          </a:p>
          <a:p>
            <a:endParaRPr lang="el-GR" sz="4800" dirty="0"/>
          </a:p>
          <a:p>
            <a:r>
              <a:rPr lang="el-GR" sz="4800" dirty="0" err="1"/>
              <a:t>Müzik</a:t>
            </a:r>
            <a:r>
              <a:rPr lang="el-GR" sz="4800" dirty="0"/>
              <a:t> </a:t>
            </a:r>
            <a:r>
              <a:rPr lang="en-US" sz="4800" dirty="0"/>
              <a:t>__________ </a:t>
            </a:r>
            <a:r>
              <a:rPr lang="el-GR" sz="4800" dirty="0" err="1"/>
              <a:t>yemek</a:t>
            </a:r>
            <a:r>
              <a:rPr lang="el-GR" sz="4800" dirty="0"/>
              <a:t> </a:t>
            </a:r>
            <a:r>
              <a:rPr lang="el-GR" sz="4800" dirty="0" err="1"/>
              <a:t>yaparım</a:t>
            </a:r>
            <a:r>
              <a:rPr lang="en-US" sz="4800" dirty="0"/>
              <a:t>.</a:t>
            </a:r>
          </a:p>
          <a:p>
            <a:endParaRPr lang="el-GR" dirty="0"/>
          </a:p>
        </p:txBody>
      </p:sp>
      <p:pic>
        <p:nvPicPr>
          <p:cNvPr id="2" name="Εικόνα 1" descr="Çizgi Film Çocuğunun Güneş Koltuğunda Güneşlenişini Gösteren Vektör Çizimi ©Mimosastudio 474283660'e ait Stok Vektör">
            <a:extLst>
              <a:ext uri="{FF2B5EF4-FFF2-40B4-BE49-F238E27FC236}">
                <a16:creationId xmlns:a16="http://schemas.microsoft.com/office/drawing/2014/main" id="{5190BCCE-59D8-80AA-EF8C-7D1CC918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064" y="1099456"/>
            <a:ext cx="1978480" cy="1978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Εικόνα 3" descr="Yemek Clipart Karikatür Kız şef Yemek Yemek Vektör çizim, Yiyecek Clipart, Yemek Pişirme Clipart, şef Clipart PNG Resim ve çizimi ücretsiz Indirmek Için Arka Plan Ile">
            <a:extLst>
              <a:ext uri="{FF2B5EF4-FFF2-40B4-BE49-F238E27FC236}">
                <a16:creationId xmlns:a16="http://schemas.microsoft.com/office/drawing/2014/main" id="{F8CD1ABF-48AA-806F-FF4F-60ABB36BB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007" y="3595007"/>
            <a:ext cx="2163537" cy="2163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028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8A62ACB-F93D-B7EE-1FC7-BA9A5D57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D8E94E1-0D72-CD86-32B0-881449A8A845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20CCEA-9A36-8465-C2C3-6CB01ACE780A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F1B9DE9-D161-7B46-6DB7-BF034C9B4AA8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329</Words>
  <Application>Microsoft Office PowerPoint</Application>
  <PresentationFormat>Ευρεία οθόνη</PresentationFormat>
  <Paragraphs>65</Paragraphs>
  <Slides>17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Courier New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Bilmek &amp; istemek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Χαραλάμπους</dc:creator>
  <cp:lastModifiedBy>Ελένη Χαραλάμπους</cp:lastModifiedBy>
  <cp:revision>132</cp:revision>
  <dcterms:created xsi:type="dcterms:W3CDTF">2026-07-02T07:32:56Z</dcterms:created>
  <dcterms:modified xsi:type="dcterms:W3CDTF">2026-07-10T10:53:45Z</dcterms:modified>
</cp:coreProperties>
</file>