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30" r:id="rId2"/>
    <p:sldId id="671" r:id="rId3"/>
    <p:sldId id="451" r:id="rId4"/>
    <p:sldId id="611" r:id="rId5"/>
    <p:sldId id="689" r:id="rId6"/>
    <p:sldId id="672" r:id="rId7"/>
    <p:sldId id="690" r:id="rId8"/>
    <p:sldId id="691" r:id="rId9"/>
    <p:sldId id="653" r:id="rId10"/>
    <p:sldId id="642" r:id="rId11"/>
    <p:sldId id="673" r:id="rId12"/>
    <p:sldId id="692" r:id="rId13"/>
    <p:sldId id="693" r:id="rId14"/>
    <p:sldId id="694" r:id="rId15"/>
    <p:sldId id="695" r:id="rId16"/>
    <p:sldId id="616" r:id="rId17"/>
    <p:sldId id="6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snapToGrid="0">
      <p:cViewPr varScale="1">
        <p:scale>
          <a:sx n="63" d="100"/>
          <a:sy n="63" d="100"/>
        </p:scale>
        <p:origin x="78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8E05A-2FD9-458E-AD2D-9B4D05089E0D}" type="datetimeFigureOut">
              <a:rPr lang="el-GR" smtClean="0"/>
              <a:t>13/7/2026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ECD57-C0B8-4154-8B3F-9FE0F2037EC7}" type="slidenum">
              <a:rPr lang="el-GR" smtClean="0"/>
              <a:t>‹#›</a:t>
            </a:fld>
            <a:endParaRPr lang="el-GR"/>
          </a:p>
        </p:txBody>
      </p:sp>
    </p:spTree>
    <p:extLst>
      <p:ext uri="{BB962C8B-B14F-4D97-AF65-F5344CB8AC3E}">
        <p14:creationId xmlns:p14="http://schemas.microsoft.com/office/powerpoint/2010/main" val="381399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4</a:t>
            </a:fld>
            <a:endParaRPr lang="el-GR"/>
          </a:p>
        </p:txBody>
      </p:sp>
    </p:spTree>
    <p:extLst>
      <p:ext uri="{BB962C8B-B14F-4D97-AF65-F5344CB8AC3E}">
        <p14:creationId xmlns:p14="http://schemas.microsoft.com/office/powerpoint/2010/main" val="28903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C9F08-5261-4BA0-87CA-9491E35C94DD}" type="datetimeFigureOut">
              <a:rPr lang="en-US" smtClean="0"/>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140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9549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023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3342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C9F08-5261-4BA0-87CA-9491E35C94DD}" type="datetimeFigureOut">
              <a:rPr lang="en-US" smtClean="0"/>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4576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C9F08-5261-4BA0-87CA-9491E35C94DD}" type="datetimeFigureOut">
              <a:rPr lang="en-US" smtClean="0"/>
              <a:t>7/13/2026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2563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C9F08-5261-4BA0-87CA-9491E35C94DD}" type="datetimeFigureOut">
              <a:rPr lang="en-US" smtClean="0"/>
              <a:t>7/13/2026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291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C9F08-5261-4BA0-87CA-9491E35C94DD}" type="datetimeFigureOut">
              <a:rPr lang="en-US" smtClean="0"/>
              <a:t>7/13/2026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74677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9F08-5261-4BA0-87CA-9491E35C94DD}" type="datetimeFigureOut">
              <a:rPr lang="en-US" smtClean="0"/>
              <a:t>7/13/2026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389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7/13/2026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259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7/13/2026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841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9F08-5261-4BA0-87CA-9491E35C94DD}" type="datetimeFigureOut">
              <a:rPr lang="en-US" smtClean="0"/>
              <a:t>7/13/2026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FCB3-78B5-4B7C-9EDE-EF3BF3668C0A}" type="slidenum">
              <a:rPr lang="en-US" smtClean="0"/>
              <a:t>‹#›</a:t>
            </a:fld>
            <a:endParaRPr lang="en-US"/>
          </a:p>
        </p:txBody>
      </p:sp>
    </p:spTree>
    <p:extLst>
      <p:ext uri="{BB962C8B-B14F-4D97-AF65-F5344CB8AC3E}">
        <p14:creationId xmlns:p14="http://schemas.microsoft.com/office/powerpoint/2010/main" val="14441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9</a:t>
            </a:r>
            <a:r>
              <a:rPr lang="tr-TR" dirty="0">
                <a:solidFill>
                  <a:schemeClr val="tx1"/>
                </a:solidFill>
              </a:rPr>
              <a:t>2</a:t>
            </a:r>
            <a:r>
              <a:rPr lang="el-GR" dirty="0">
                <a:solidFill>
                  <a:schemeClr val="tx1"/>
                </a:solidFill>
              </a:rPr>
              <a:t>. Α2.Θεματικός κύκλος </a:t>
            </a:r>
            <a:r>
              <a:rPr lang="en-US" dirty="0">
                <a:solidFill>
                  <a:schemeClr val="tx1"/>
                </a:solidFill>
              </a:rPr>
              <a:t>10</a:t>
            </a:r>
            <a:r>
              <a:rPr lang="el-GR" dirty="0">
                <a:solidFill>
                  <a:schemeClr val="tx1"/>
                </a:solidFill>
              </a:rPr>
              <a:t>_  Ενημέρωση σχετικά με επαγγελματικά θέματα _ Επιθήματα επαγγελμάτων</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531E-75B9-316D-F884-7BD2092D8A0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CBC5ED78-A720-DD63-301C-4A83AB565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7808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F3641F3-536E-A5D0-89DF-2A7CD2CF8258}"/>
              </a:ext>
            </a:extLst>
          </p:cNvPr>
          <p:cNvSpPr/>
          <p:nvPr/>
        </p:nvSpPr>
        <p:spPr>
          <a:xfrm>
            <a:off x="649866" y="4104641"/>
            <a:ext cx="5211638"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2400" dirty="0">
                <a:latin typeface="Google Sans"/>
              </a:rPr>
              <a:t>Ο Γιώργος δεν έχει δουλειά τώρα, είναι άνεργος εδώ και τρεις μήνες.</a:t>
            </a:r>
            <a:endParaRPr lang="el-GR" sz="2400" dirty="0"/>
          </a:p>
        </p:txBody>
      </p:sp>
      <p:sp>
        <p:nvSpPr>
          <p:cNvPr id="4" name="TextBox 3">
            <a:extLst>
              <a:ext uri="{FF2B5EF4-FFF2-40B4-BE49-F238E27FC236}">
                <a16:creationId xmlns:a16="http://schemas.microsoft.com/office/drawing/2014/main" id="{DFAD6160-D5DC-D861-79C3-67BBAF160786}"/>
              </a:ext>
            </a:extLst>
          </p:cNvPr>
          <p:cNvSpPr txBox="1"/>
          <p:nvPr/>
        </p:nvSpPr>
        <p:spPr>
          <a:xfrm>
            <a:off x="6299947" y="3366592"/>
            <a:ext cx="5344160" cy="2585323"/>
          </a:xfrm>
          <a:prstGeom prst="rect">
            <a:avLst/>
          </a:prstGeom>
          <a:noFill/>
          <a:ln w="57150">
            <a:solidFill>
              <a:schemeClr val="tx1"/>
            </a:solidFill>
          </a:ln>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Η Ελένη δεν θέλει αυτή τη δουλειά και γράφει την παραίτησή της.</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 Ο διευθυντής έδωσε την απόλυση στον Νίκο γιατί αργούσε κάθε μέρα.</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Κάθε καλοκαίρι παίρνω άδεια δέκα μέρες για να πάω στο νησί.</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παππούς μου είναι 67 ετών και παίρνει σύνταξη.</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Γιώργος δεν έχει δουλειά τώρα, είναι άνεργος εδώ και τρεις μήνες.</a:t>
            </a:r>
            <a:endParaRPr lang="el-GR" dirty="0"/>
          </a:p>
        </p:txBody>
      </p:sp>
      <p:sp>
        <p:nvSpPr>
          <p:cNvPr id="5" name="Rectangle 1">
            <a:extLst>
              <a:ext uri="{FF2B5EF4-FFF2-40B4-BE49-F238E27FC236}">
                <a16:creationId xmlns:a16="http://schemas.microsoft.com/office/drawing/2014/main" id="{493435B5-2C64-F738-6F45-308C0885FE17}"/>
              </a:ext>
            </a:extLst>
          </p:cNvPr>
          <p:cNvSpPr>
            <a:spLocks noChangeArrowheads="1"/>
          </p:cNvSpPr>
          <p:nvPr/>
        </p:nvSpPr>
        <p:spPr bwMode="auto">
          <a:xfrm>
            <a:off x="7504386" y="4474588"/>
            <a:ext cx="8452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a:ln>
                  <a:noFill/>
                </a:ln>
                <a:solidFill>
                  <a:schemeClr val="tx1"/>
                </a:solidFill>
                <a:effectLst/>
                <a:latin typeface="Google Sans"/>
              </a:rPr>
              <a:t>.</a:t>
            </a:r>
            <a:r>
              <a:rPr kumimoji="0" lang="el-GR" altLang="el-GR" sz="800" b="0" i="0" u="none" strike="noStrike" cap="none" normalizeH="0" baseline="0" dirty="0">
                <a:ln>
                  <a:noFill/>
                </a:ln>
                <a:solidFill>
                  <a:schemeClr val="tx1"/>
                </a:solidFill>
                <a:effectLst/>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3075" name="Picture 3" descr="Ανεργία: Οικονομικό ή Κοινωνικό Πρόβλημα!; - Lifelong">
            <a:extLst>
              <a:ext uri="{FF2B5EF4-FFF2-40B4-BE49-F238E27FC236}">
                <a16:creationId xmlns:a16="http://schemas.microsoft.com/office/drawing/2014/main" id="{004CD427-136B-AFB8-E2D8-05F6A9E18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946" y="378088"/>
            <a:ext cx="5170693" cy="2883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8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BF40D-7A1C-9842-0E0A-5165CFA5BD8C}"/>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5A548E7F-796E-B5B3-51C8-DFD40AA41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7808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81F5C16-7145-91DD-7272-9BBB1479DAD8}"/>
              </a:ext>
            </a:extLst>
          </p:cNvPr>
          <p:cNvSpPr/>
          <p:nvPr/>
        </p:nvSpPr>
        <p:spPr>
          <a:xfrm>
            <a:off x="649866" y="4104641"/>
            <a:ext cx="5211638"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2400" dirty="0">
                <a:latin typeface="Google Sans"/>
              </a:rPr>
              <a:t>Ο παππούς μου είναι 67 ετών και παίρνει σύνταξη.</a:t>
            </a:r>
          </a:p>
        </p:txBody>
      </p:sp>
      <p:sp>
        <p:nvSpPr>
          <p:cNvPr id="4" name="TextBox 3">
            <a:extLst>
              <a:ext uri="{FF2B5EF4-FFF2-40B4-BE49-F238E27FC236}">
                <a16:creationId xmlns:a16="http://schemas.microsoft.com/office/drawing/2014/main" id="{B64A855B-4828-8553-DC1E-91C3BA1326FA}"/>
              </a:ext>
            </a:extLst>
          </p:cNvPr>
          <p:cNvSpPr txBox="1"/>
          <p:nvPr/>
        </p:nvSpPr>
        <p:spPr>
          <a:xfrm>
            <a:off x="6299947" y="3366592"/>
            <a:ext cx="5344160" cy="2585323"/>
          </a:xfrm>
          <a:prstGeom prst="rect">
            <a:avLst/>
          </a:prstGeom>
          <a:noFill/>
          <a:ln w="57150">
            <a:solidFill>
              <a:schemeClr val="tx1"/>
            </a:solidFill>
          </a:ln>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Η Ελένη δεν θέλει αυτή τη δουλειά και γράφει την παραίτησή της.</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 Ο διευθυντής έδωσε την απόλυση στον Νίκο γιατί αργούσε κάθε μέρα.</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Κάθε καλοκαίρι παίρνω άδεια δέκα μέρες για να πάω στο νησί.</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παππούς μου είναι 67 ετών και παίρνει σύνταξη.</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Γιώργος δεν έχει δουλειά τώρα, είναι άνεργος εδώ και τρεις μήνες.</a:t>
            </a:r>
            <a:endParaRPr lang="el-GR" dirty="0"/>
          </a:p>
        </p:txBody>
      </p:sp>
      <p:sp>
        <p:nvSpPr>
          <p:cNvPr id="5" name="Rectangle 1">
            <a:extLst>
              <a:ext uri="{FF2B5EF4-FFF2-40B4-BE49-F238E27FC236}">
                <a16:creationId xmlns:a16="http://schemas.microsoft.com/office/drawing/2014/main" id="{B1008CE8-A9E1-440E-2874-0FFACB8BE227}"/>
              </a:ext>
            </a:extLst>
          </p:cNvPr>
          <p:cNvSpPr>
            <a:spLocks noChangeArrowheads="1"/>
          </p:cNvSpPr>
          <p:nvPr/>
        </p:nvSpPr>
        <p:spPr bwMode="auto">
          <a:xfrm>
            <a:off x="7504386" y="4474588"/>
            <a:ext cx="8452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a:ln>
                  <a:noFill/>
                </a:ln>
                <a:solidFill>
                  <a:schemeClr val="tx1"/>
                </a:solidFill>
                <a:effectLst/>
                <a:latin typeface="Google Sans"/>
              </a:rPr>
              <a:t>.</a:t>
            </a:r>
            <a:r>
              <a:rPr kumimoji="0" lang="el-GR" altLang="el-GR" sz="800" b="0" i="0" u="none" strike="noStrike" cap="none" normalizeH="0" baseline="0" dirty="0">
                <a:ln>
                  <a:noFill/>
                </a:ln>
                <a:solidFill>
                  <a:schemeClr val="tx1"/>
                </a:solidFill>
                <a:effectLst/>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ευτυχισμένος συνταξιούχος Στοκ Εικονογραφήσεις, Vectors, &amp; Clipart – (2,176  Στοκ Εικονογραφήσεις)">
            <a:extLst>
              <a:ext uri="{FF2B5EF4-FFF2-40B4-BE49-F238E27FC236}">
                <a16:creationId xmlns:a16="http://schemas.microsoft.com/office/drawing/2014/main" id="{DBF41274-9C77-DE21-DD82-74A7C68DC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947" y="477838"/>
            <a:ext cx="5415585" cy="2704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00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BE515-FD30-F851-0121-93FC7A2CF7EC}"/>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87E71074-862B-31F2-275B-21B7E3F9F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7808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4891A1E-B448-DC3D-52CA-16F33DA2D433}"/>
              </a:ext>
            </a:extLst>
          </p:cNvPr>
          <p:cNvSpPr/>
          <p:nvPr/>
        </p:nvSpPr>
        <p:spPr>
          <a:xfrm>
            <a:off x="649866" y="4104641"/>
            <a:ext cx="5211638"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2400" dirty="0">
                <a:latin typeface="Google Sans"/>
              </a:rPr>
              <a:t>Ο διευθυντής έδωσε την απόλυση στον Νίκο γιατί αργούσε κάθε μέρα.</a:t>
            </a:r>
          </a:p>
        </p:txBody>
      </p:sp>
      <p:sp>
        <p:nvSpPr>
          <p:cNvPr id="4" name="TextBox 3">
            <a:extLst>
              <a:ext uri="{FF2B5EF4-FFF2-40B4-BE49-F238E27FC236}">
                <a16:creationId xmlns:a16="http://schemas.microsoft.com/office/drawing/2014/main" id="{C8E4188B-D1C2-7BC7-9CE6-8DCB81F2ECB3}"/>
              </a:ext>
            </a:extLst>
          </p:cNvPr>
          <p:cNvSpPr txBox="1"/>
          <p:nvPr/>
        </p:nvSpPr>
        <p:spPr>
          <a:xfrm>
            <a:off x="6299947" y="3366592"/>
            <a:ext cx="5344160" cy="2585323"/>
          </a:xfrm>
          <a:prstGeom prst="rect">
            <a:avLst/>
          </a:prstGeom>
          <a:noFill/>
          <a:ln w="57150">
            <a:solidFill>
              <a:schemeClr val="tx1"/>
            </a:solidFill>
          </a:ln>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Η Ελένη δεν θέλει αυτή τη δουλειά και γράφει την παραίτησή της.</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 Ο διευθυντής έδωσε την απόλυση στον Νίκο γιατί αργούσε κάθε μέρα.</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Κάθε καλοκαίρι παίρνω άδεια δέκα μέρες για να πάω στο νησί.</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παππούς μου είναι 67 ετών και παίρνει σύνταξη.</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Γιώργος δεν έχει δουλειά τώρα, είναι άνεργος εδώ και τρεις μήνες.</a:t>
            </a:r>
            <a:endParaRPr lang="el-GR" dirty="0"/>
          </a:p>
        </p:txBody>
      </p:sp>
      <p:sp>
        <p:nvSpPr>
          <p:cNvPr id="5" name="Rectangle 1">
            <a:extLst>
              <a:ext uri="{FF2B5EF4-FFF2-40B4-BE49-F238E27FC236}">
                <a16:creationId xmlns:a16="http://schemas.microsoft.com/office/drawing/2014/main" id="{C583655E-1813-F38F-0227-AC9B13B9B013}"/>
              </a:ext>
            </a:extLst>
          </p:cNvPr>
          <p:cNvSpPr>
            <a:spLocks noChangeArrowheads="1"/>
          </p:cNvSpPr>
          <p:nvPr/>
        </p:nvSpPr>
        <p:spPr bwMode="auto">
          <a:xfrm>
            <a:off x="7504386" y="4474588"/>
            <a:ext cx="8452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a:ln>
                  <a:noFill/>
                </a:ln>
                <a:solidFill>
                  <a:schemeClr val="tx1"/>
                </a:solidFill>
                <a:effectLst/>
                <a:latin typeface="Google Sans"/>
              </a:rPr>
              <a:t>.</a:t>
            </a:r>
            <a:r>
              <a:rPr kumimoji="0" lang="el-GR" altLang="el-GR" sz="800" b="0" i="0" u="none" strike="noStrike" cap="none" normalizeH="0" baseline="0" dirty="0">
                <a:ln>
                  <a:noFill/>
                </a:ln>
                <a:solidFill>
                  <a:schemeClr val="tx1"/>
                </a:solidFill>
                <a:effectLst/>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Θυμωμένος αφεντικό να απορρίψει λυπημένος εργαζόμενο. Άνεργος άνδρας  Διάνυσμα από ©TeraVector 244011720">
            <a:extLst>
              <a:ext uri="{FF2B5EF4-FFF2-40B4-BE49-F238E27FC236}">
                <a16:creationId xmlns:a16="http://schemas.microsoft.com/office/drawing/2014/main" id="{D3B59160-F117-0863-315E-DE920AFF9C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757" b="8672"/>
          <a:stretch>
            <a:fillRect/>
          </a:stretch>
        </p:blipFill>
        <p:spPr bwMode="auto">
          <a:xfrm>
            <a:off x="6269164" y="378087"/>
            <a:ext cx="5344160" cy="2803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9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8E72C-BE23-9C21-5F67-BCDB106AC57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19B40E65-3A93-17AD-523C-C13DF44E6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7808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0C97413-A46E-38C9-AB12-C8799481D49C}"/>
              </a:ext>
            </a:extLst>
          </p:cNvPr>
          <p:cNvSpPr/>
          <p:nvPr/>
        </p:nvSpPr>
        <p:spPr>
          <a:xfrm>
            <a:off x="649866" y="4104641"/>
            <a:ext cx="5211638"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2400" dirty="0">
                <a:latin typeface="Google Sans"/>
              </a:rPr>
              <a:t>Η Ελένη δεν θέλει αυτή τη δουλειά και γράφει την παραίτησή της.</a:t>
            </a:r>
          </a:p>
        </p:txBody>
      </p:sp>
      <p:sp>
        <p:nvSpPr>
          <p:cNvPr id="4" name="TextBox 3">
            <a:extLst>
              <a:ext uri="{FF2B5EF4-FFF2-40B4-BE49-F238E27FC236}">
                <a16:creationId xmlns:a16="http://schemas.microsoft.com/office/drawing/2014/main" id="{901A480E-55BC-5B41-9BBD-8B8EC440CCB3}"/>
              </a:ext>
            </a:extLst>
          </p:cNvPr>
          <p:cNvSpPr txBox="1"/>
          <p:nvPr/>
        </p:nvSpPr>
        <p:spPr>
          <a:xfrm>
            <a:off x="6299947" y="3366592"/>
            <a:ext cx="5344160" cy="2585323"/>
          </a:xfrm>
          <a:prstGeom prst="rect">
            <a:avLst/>
          </a:prstGeom>
          <a:noFill/>
          <a:ln w="57150">
            <a:solidFill>
              <a:schemeClr val="tx1"/>
            </a:solidFill>
          </a:ln>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Η Ελένη δεν θέλει αυτή τη δουλειά και γράφει την παραίτησή της.</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 Ο διευθυντής έδωσε την απόλυση στον Νίκο γιατί αργούσε κάθε μέρα.</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Κάθε καλοκαίρι παίρνω άδεια δέκα μέρες για να πάω στο νησί.</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παππούς μου είναι 67 ετών και παίρνει σύνταξη.</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Γιώργος δεν έχει δουλειά τώρα, είναι άνεργος εδώ και τρεις μήνες.</a:t>
            </a:r>
            <a:endParaRPr lang="el-GR" dirty="0"/>
          </a:p>
        </p:txBody>
      </p:sp>
      <p:sp>
        <p:nvSpPr>
          <p:cNvPr id="5" name="Rectangle 1">
            <a:extLst>
              <a:ext uri="{FF2B5EF4-FFF2-40B4-BE49-F238E27FC236}">
                <a16:creationId xmlns:a16="http://schemas.microsoft.com/office/drawing/2014/main" id="{BCAE7931-C82A-531A-6B90-373B19DB172A}"/>
              </a:ext>
            </a:extLst>
          </p:cNvPr>
          <p:cNvSpPr>
            <a:spLocks noChangeArrowheads="1"/>
          </p:cNvSpPr>
          <p:nvPr/>
        </p:nvSpPr>
        <p:spPr bwMode="auto">
          <a:xfrm>
            <a:off x="7504386" y="4474588"/>
            <a:ext cx="8452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a:ln>
                  <a:noFill/>
                </a:ln>
                <a:solidFill>
                  <a:schemeClr val="tx1"/>
                </a:solidFill>
                <a:effectLst/>
                <a:latin typeface="Google Sans"/>
              </a:rPr>
              <a:t>.</a:t>
            </a:r>
            <a:r>
              <a:rPr kumimoji="0" lang="el-GR" altLang="el-GR" sz="800" b="0" i="0" u="none" strike="noStrike" cap="none" normalizeH="0" baseline="0" dirty="0">
                <a:ln>
                  <a:noFill/>
                </a:ln>
                <a:solidFill>
                  <a:schemeClr val="tx1"/>
                </a:solidFill>
                <a:effectLst/>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Παραιτούμαι: Περισσότερες από 6,6 χιλιάδες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C6850641-97F2-C259-62B2-4E75BA43C5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473"/>
          <a:stretch>
            <a:fillRect/>
          </a:stretch>
        </p:blipFill>
        <p:spPr bwMode="auto">
          <a:xfrm>
            <a:off x="8737408" y="669627"/>
            <a:ext cx="2825227" cy="2585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descr="Χαρούμενη 3D γυναίκα καρτούν πληκτρολογεί σε φορητό ...">
            <a:extLst>
              <a:ext uri="{FF2B5EF4-FFF2-40B4-BE49-F238E27FC236}">
                <a16:creationId xmlns:a16="http://schemas.microsoft.com/office/drawing/2014/main" id="{67A73A48-6E2A-FCD6-6E63-E705F83CC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524" y="669627"/>
            <a:ext cx="2336356" cy="2585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81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A5125-6569-247E-6B20-7099C7D62213}"/>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A4323D5D-D68D-4F0C-5856-6CE4DB749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7808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6039D9F-A2D4-688F-1180-87487CD7ABF1}"/>
              </a:ext>
            </a:extLst>
          </p:cNvPr>
          <p:cNvSpPr/>
          <p:nvPr/>
        </p:nvSpPr>
        <p:spPr>
          <a:xfrm>
            <a:off x="649866" y="4104641"/>
            <a:ext cx="5211638"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2400" dirty="0">
                <a:latin typeface="Google Sans"/>
              </a:rPr>
              <a:t>Κάθε καλοκαίρι παίρνω άδεια δέκα μέρες για να πάω στο νησί.</a:t>
            </a:r>
          </a:p>
        </p:txBody>
      </p:sp>
      <p:sp>
        <p:nvSpPr>
          <p:cNvPr id="4" name="TextBox 3">
            <a:extLst>
              <a:ext uri="{FF2B5EF4-FFF2-40B4-BE49-F238E27FC236}">
                <a16:creationId xmlns:a16="http://schemas.microsoft.com/office/drawing/2014/main" id="{28E89407-92C3-6FE3-DE75-94E587952A66}"/>
              </a:ext>
            </a:extLst>
          </p:cNvPr>
          <p:cNvSpPr txBox="1"/>
          <p:nvPr/>
        </p:nvSpPr>
        <p:spPr>
          <a:xfrm>
            <a:off x="6299947" y="3366592"/>
            <a:ext cx="5344160" cy="2585323"/>
          </a:xfrm>
          <a:prstGeom prst="rect">
            <a:avLst/>
          </a:prstGeom>
          <a:noFill/>
          <a:ln w="57150">
            <a:solidFill>
              <a:schemeClr val="tx1"/>
            </a:solidFill>
          </a:ln>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Η Ελένη δεν θέλει αυτή τη δουλειά και γράφει την παραίτησή της.</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 Ο διευθυντής έδωσε την απόλυση στον Νίκο γιατί αργούσε κάθε μέρα.</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Κάθε καλοκαίρι παίρνω άδεια δέκα μέρες για να πάω στο νησί.</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παππούς μου είναι 67 ετών και παίρνει σύνταξη.</a:t>
            </a:r>
          </a:p>
          <a:p>
            <a:pPr marL="285750" lvl="0" indent="-285750" eaLnBrk="0" fontAlgn="base" hangingPunct="0">
              <a:spcBef>
                <a:spcPct val="0"/>
              </a:spcBef>
              <a:spcAft>
                <a:spcPct val="0"/>
              </a:spcAft>
              <a:buFont typeface="Wingdings" panose="05000000000000000000" pitchFamily="2" charset="2"/>
              <a:buChar char="q"/>
            </a:pPr>
            <a:r>
              <a:rPr lang="el-GR" altLang="el-GR" dirty="0">
                <a:latin typeface="Google Sans"/>
              </a:rPr>
              <a:t>Ο Γιώργος δεν έχει δουλειά τώρα, είναι άνεργος εδώ και τρεις μήνες.</a:t>
            </a:r>
            <a:endParaRPr lang="el-GR" dirty="0"/>
          </a:p>
        </p:txBody>
      </p:sp>
      <p:sp>
        <p:nvSpPr>
          <p:cNvPr id="5" name="Rectangle 1">
            <a:extLst>
              <a:ext uri="{FF2B5EF4-FFF2-40B4-BE49-F238E27FC236}">
                <a16:creationId xmlns:a16="http://schemas.microsoft.com/office/drawing/2014/main" id="{D40742C3-A87F-63E3-4366-7E46B856E62C}"/>
              </a:ext>
            </a:extLst>
          </p:cNvPr>
          <p:cNvSpPr>
            <a:spLocks noChangeArrowheads="1"/>
          </p:cNvSpPr>
          <p:nvPr/>
        </p:nvSpPr>
        <p:spPr bwMode="auto">
          <a:xfrm>
            <a:off x="7504386" y="4474588"/>
            <a:ext cx="8452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a:ln>
                  <a:noFill/>
                </a:ln>
                <a:solidFill>
                  <a:schemeClr val="tx1"/>
                </a:solidFill>
                <a:effectLst/>
                <a:latin typeface="Google Sans"/>
              </a:rPr>
              <a:t>.</a:t>
            </a:r>
            <a:r>
              <a:rPr kumimoji="0" lang="el-GR" altLang="el-GR" sz="800" b="0" i="0" u="none" strike="noStrike" cap="none" normalizeH="0" baseline="0" dirty="0">
                <a:ln>
                  <a:noFill/>
                </a:ln>
                <a:solidFill>
                  <a:schemeClr val="tx1"/>
                </a:solidFill>
                <a:effectLst/>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Έτοιμοι για διακοπές / Ζωγραφική - zografies.gr / Δωρεάν Φύλλα Εργασίας για  Παιδιά">
            <a:extLst>
              <a:ext uri="{FF2B5EF4-FFF2-40B4-BE49-F238E27FC236}">
                <a16:creationId xmlns:a16="http://schemas.microsoft.com/office/drawing/2014/main" id="{9E7EC44C-74FD-E4F9-7DC1-AB2D2D275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946" y="378088"/>
            <a:ext cx="5277011" cy="2730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1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D9BD43-BF86-4CA8-B422-53EC4DFE8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9B550AE-06B3-20E2-7CD5-C8AE92C19BE6}"/>
              </a:ext>
            </a:extLst>
          </p:cNvPr>
          <p:cNvSpPr/>
          <p:nvPr/>
        </p:nvSpPr>
        <p:spPr>
          <a:xfrm>
            <a:off x="300894"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sp>
        <p:nvSpPr>
          <p:cNvPr id="7" name="Φυσαλίδα ομιλίας: Ορθογώνιο με στρογγυλεμένες γωνίες 6">
            <a:extLst>
              <a:ext uri="{FF2B5EF4-FFF2-40B4-BE49-F238E27FC236}">
                <a16:creationId xmlns:a16="http://schemas.microsoft.com/office/drawing/2014/main" id="{19561A48-E458-8DB0-932E-560C3B424C07}"/>
              </a:ext>
            </a:extLst>
          </p:cNvPr>
          <p:cNvSpPr/>
          <p:nvPr/>
        </p:nvSpPr>
        <p:spPr>
          <a:xfrm>
            <a:off x="9884789" y="3037688"/>
            <a:ext cx="2197797" cy="548668"/>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άνεργος.</a:t>
            </a:r>
          </a:p>
        </p:txBody>
      </p:sp>
      <p:sp>
        <p:nvSpPr>
          <p:cNvPr id="4" name="Φυσαλίδα ομιλίας: Ορθογώνιο με στρογγυλεμένες γωνίες 3">
            <a:extLst>
              <a:ext uri="{FF2B5EF4-FFF2-40B4-BE49-F238E27FC236}">
                <a16:creationId xmlns:a16="http://schemas.microsoft.com/office/drawing/2014/main" id="{B02877A5-07E2-6106-9C20-605B897D29AC}"/>
              </a:ext>
            </a:extLst>
          </p:cNvPr>
          <p:cNvSpPr/>
          <p:nvPr/>
        </p:nvSpPr>
        <p:spPr>
          <a:xfrm>
            <a:off x="6488992" y="2829604"/>
            <a:ext cx="2873452" cy="617917"/>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εργαζόμενος. </a:t>
            </a:r>
          </a:p>
        </p:txBody>
      </p:sp>
      <p:sp>
        <p:nvSpPr>
          <p:cNvPr id="5" name="Φυσαλίδα ομιλίας: Ορθογώνιο με στρογγυλεμένες γωνίες 4">
            <a:extLst>
              <a:ext uri="{FF2B5EF4-FFF2-40B4-BE49-F238E27FC236}">
                <a16:creationId xmlns:a16="http://schemas.microsoft.com/office/drawing/2014/main" id="{C4C06C5D-C68C-1293-3ED1-4786D5391C33}"/>
              </a:ext>
            </a:extLst>
          </p:cNvPr>
          <p:cNvSpPr/>
          <p:nvPr/>
        </p:nvSpPr>
        <p:spPr>
          <a:xfrm>
            <a:off x="1976404" y="2896035"/>
            <a:ext cx="3352800" cy="743181"/>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εργοδότης.</a:t>
            </a:r>
          </a:p>
        </p:txBody>
      </p:sp>
      <p:pic>
        <p:nvPicPr>
          <p:cNvPr id="8194" name="Picture 2" descr="Θυμωμένος αφεντικό να απορρίψει λυπημένος εργαζόμενο. Άνεργος άνδρας  Διάνυσμα από ©TeraVector 244011720">
            <a:extLst>
              <a:ext uri="{FF2B5EF4-FFF2-40B4-BE49-F238E27FC236}">
                <a16:creationId xmlns:a16="http://schemas.microsoft.com/office/drawing/2014/main" id="{13170B62-87CF-78B0-EBB7-60FBE7AD9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400" b="5339"/>
          <a:stretch>
            <a:fillRect/>
          </a:stretch>
        </p:blipFill>
        <p:spPr bwMode="auto">
          <a:xfrm>
            <a:off x="6096000" y="122409"/>
            <a:ext cx="3181985" cy="1389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descr="Θυμωμένος αφεντικό να απορρίψει λυπημένος εργαζόμενο. Άνεργος άνδρας  Διάνυσμα από ©TeraVector 244011720">
            <a:extLst>
              <a:ext uri="{FF2B5EF4-FFF2-40B4-BE49-F238E27FC236}">
                <a16:creationId xmlns:a16="http://schemas.microsoft.com/office/drawing/2014/main" id="{B628F9C9-E36D-4277-BE18-6C33279D5D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400" b="5339"/>
          <a:stretch>
            <a:fillRect/>
          </a:stretch>
        </p:blipFill>
        <p:spPr bwMode="auto">
          <a:xfrm>
            <a:off x="2179699" y="122408"/>
            <a:ext cx="3181985" cy="1389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 descr="Θυμωμένος αφεντικό να απορρίψει λυπημένος εργαζόμενο. Άνεργος άνδρας  Διάνυσμα από ©TeraVector 244011720">
            <a:extLst>
              <a:ext uri="{FF2B5EF4-FFF2-40B4-BE49-F238E27FC236}">
                <a16:creationId xmlns:a16="http://schemas.microsoft.com/office/drawing/2014/main" id="{DACE52F6-98A4-BEF5-493C-F040888196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691" t="31400" b="5339"/>
          <a:stretch>
            <a:fillRect/>
          </a:stretch>
        </p:blipFill>
        <p:spPr bwMode="auto">
          <a:xfrm>
            <a:off x="10414605" y="113289"/>
            <a:ext cx="1028061" cy="1695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Βέλος: Δεξιό 8">
            <a:extLst>
              <a:ext uri="{FF2B5EF4-FFF2-40B4-BE49-F238E27FC236}">
                <a16:creationId xmlns:a16="http://schemas.microsoft.com/office/drawing/2014/main" id="{1891D147-26FC-3B13-6DBD-09D31E061955}"/>
              </a:ext>
            </a:extLst>
          </p:cNvPr>
          <p:cNvSpPr/>
          <p:nvPr/>
        </p:nvSpPr>
        <p:spPr>
          <a:xfrm rot="5400000">
            <a:off x="2628442" y="1847679"/>
            <a:ext cx="989155" cy="812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9">
            <a:extLst>
              <a:ext uri="{FF2B5EF4-FFF2-40B4-BE49-F238E27FC236}">
                <a16:creationId xmlns:a16="http://schemas.microsoft.com/office/drawing/2014/main" id="{B1675C61-68E8-8F91-E8C8-745A8DE15572}"/>
              </a:ext>
            </a:extLst>
          </p:cNvPr>
          <p:cNvSpPr/>
          <p:nvPr/>
        </p:nvSpPr>
        <p:spPr>
          <a:xfrm rot="5400000">
            <a:off x="10522580" y="2036105"/>
            <a:ext cx="812105" cy="812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Δεξιό 10">
            <a:extLst>
              <a:ext uri="{FF2B5EF4-FFF2-40B4-BE49-F238E27FC236}">
                <a16:creationId xmlns:a16="http://schemas.microsoft.com/office/drawing/2014/main" id="{D8D8B05C-C33C-C9D9-7CCF-200C3F04427D}"/>
              </a:ext>
            </a:extLst>
          </p:cNvPr>
          <p:cNvSpPr/>
          <p:nvPr/>
        </p:nvSpPr>
        <p:spPr>
          <a:xfrm rot="5400000">
            <a:off x="8190928" y="1866951"/>
            <a:ext cx="989156" cy="607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Business woman boss screams into a megaphone by a tired office worker woman,Business  stress.Isolated on white. Flat style cartoon vector illustration Stock  Vector Image &amp; Art - Alamy">
            <a:extLst>
              <a:ext uri="{FF2B5EF4-FFF2-40B4-BE49-F238E27FC236}">
                <a16:creationId xmlns:a16="http://schemas.microsoft.com/office/drawing/2014/main" id="{7EC163E2-BE15-D7B8-D86B-2B8FBD7223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374"/>
          <a:stretch>
            <a:fillRect/>
          </a:stretch>
        </p:blipFill>
        <p:spPr bwMode="auto">
          <a:xfrm>
            <a:off x="2602735" y="4002519"/>
            <a:ext cx="1853370" cy="1217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Φυσαλίδα ομιλίας: Ορθογώνιο με στρογγυλεμένες γωνίες 11">
            <a:extLst>
              <a:ext uri="{FF2B5EF4-FFF2-40B4-BE49-F238E27FC236}">
                <a16:creationId xmlns:a16="http://schemas.microsoft.com/office/drawing/2014/main" id="{8FE431AE-13C8-C166-1CA7-2CF00BD6D22C}"/>
              </a:ext>
            </a:extLst>
          </p:cNvPr>
          <p:cNvSpPr/>
          <p:nvPr/>
        </p:nvSpPr>
        <p:spPr>
          <a:xfrm>
            <a:off x="3741042" y="5886125"/>
            <a:ext cx="2213549" cy="743181"/>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εργοδότρια.</a:t>
            </a:r>
          </a:p>
        </p:txBody>
      </p:sp>
      <p:pic>
        <p:nvPicPr>
          <p:cNvPr id="13" name="Picture 2" descr="Business woman boss screams into a megaphone by a tired office worker woman,Business  stress.Isolated on white. Flat style cartoon vector illustration Stock  Vector Image &amp; Art - Alamy">
            <a:extLst>
              <a:ext uri="{FF2B5EF4-FFF2-40B4-BE49-F238E27FC236}">
                <a16:creationId xmlns:a16="http://schemas.microsoft.com/office/drawing/2014/main" id="{32F6FF84-A06B-00B7-DCE3-20AB395D03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374"/>
          <a:stretch>
            <a:fillRect/>
          </a:stretch>
        </p:blipFill>
        <p:spPr bwMode="auto">
          <a:xfrm>
            <a:off x="7135956" y="3586356"/>
            <a:ext cx="1853370" cy="1217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Φυσαλίδα ομιλίας: Ορθογώνιο με στρογγυλεμένες γωνίες 13">
            <a:extLst>
              <a:ext uri="{FF2B5EF4-FFF2-40B4-BE49-F238E27FC236}">
                <a16:creationId xmlns:a16="http://schemas.microsoft.com/office/drawing/2014/main" id="{1FC82E8D-3A19-6C31-4F02-05DCAB776423}"/>
              </a:ext>
            </a:extLst>
          </p:cNvPr>
          <p:cNvSpPr/>
          <p:nvPr/>
        </p:nvSpPr>
        <p:spPr>
          <a:xfrm>
            <a:off x="6933701" y="5945443"/>
            <a:ext cx="2197797" cy="617917"/>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εργαζόμενη. </a:t>
            </a:r>
          </a:p>
        </p:txBody>
      </p:sp>
      <p:pic>
        <p:nvPicPr>
          <p:cNvPr id="1028" name="Picture 4" descr="Dismissal vector - 13 χιλιάδες εικόνες, εικονογραφήσεις και φωτογραφίες  στοκ χωρίς δικαιώματα | Shutterstock">
            <a:extLst>
              <a:ext uri="{FF2B5EF4-FFF2-40B4-BE49-F238E27FC236}">
                <a16:creationId xmlns:a16="http://schemas.microsoft.com/office/drawing/2014/main" id="{FC4FDF7E-6842-7A82-D170-39EEB44D5E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0782"/>
          <a:stretch>
            <a:fillRect/>
          </a:stretch>
        </p:blipFill>
        <p:spPr bwMode="auto">
          <a:xfrm>
            <a:off x="10247994" y="3871375"/>
            <a:ext cx="1361276" cy="1452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Φυσαλίδα ομιλίας: Ορθογώνιο με στρογγυλεμένες γωνίες 14">
            <a:extLst>
              <a:ext uri="{FF2B5EF4-FFF2-40B4-BE49-F238E27FC236}">
                <a16:creationId xmlns:a16="http://schemas.microsoft.com/office/drawing/2014/main" id="{DCA919EA-0B88-B605-C9D8-C6C3DA4A1B5D}"/>
              </a:ext>
            </a:extLst>
          </p:cNvPr>
          <p:cNvSpPr/>
          <p:nvPr/>
        </p:nvSpPr>
        <p:spPr>
          <a:xfrm>
            <a:off x="10395980" y="5608635"/>
            <a:ext cx="1557877" cy="743181"/>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άνεργη.</a:t>
            </a:r>
          </a:p>
        </p:txBody>
      </p:sp>
      <p:sp>
        <p:nvSpPr>
          <p:cNvPr id="16" name="Βέλος: Δεξιό 15">
            <a:extLst>
              <a:ext uri="{FF2B5EF4-FFF2-40B4-BE49-F238E27FC236}">
                <a16:creationId xmlns:a16="http://schemas.microsoft.com/office/drawing/2014/main" id="{161DF054-01B0-BB5B-A813-1E4CFF1193A1}"/>
              </a:ext>
            </a:extLst>
          </p:cNvPr>
          <p:cNvSpPr/>
          <p:nvPr/>
        </p:nvSpPr>
        <p:spPr>
          <a:xfrm rot="5400000">
            <a:off x="7127320" y="5087727"/>
            <a:ext cx="989156" cy="607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Βέλος: Δεξιό 16">
            <a:extLst>
              <a:ext uri="{FF2B5EF4-FFF2-40B4-BE49-F238E27FC236}">
                <a16:creationId xmlns:a16="http://schemas.microsoft.com/office/drawing/2014/main" id="{F19D3762-8C48-7718-2E07-E54CA1D1BEEB}"/>
              </a:ext>
            </a:extLst>
          </p:cNvPr>
          <p:cNvSpPr/>
          <p:nvPr/>
        </p:nvSpPr>
        <p:spPr>
          <a:xfrm rot="5400000">
            <a:off x="3701068" y="5323405"/>
            <a:ext cx="610506" cy="4712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1100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Μαΐου 2026 (__/05/2026).Τώρα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84341"/>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2" name="TextBox 1">
            <a:extLst>
              <a:ext uri="{FF2B5EF4-FFF2-40B4-BE49-F238E27FC236}">
                <a16:creationId xmlns:a16="http://schemas.microsoft.com/office/drawing/2014/main" id="{6BCB80CD-F348-BDF7-0F00-49156834F090}"/>
              </a:ext>
            </a:extLst>
          </p:cNvPr>
          <p:cNvSpPr txBox="1"/>
          <p:nvPr/>
        </p:nvSpPr>
        <p:spPr>
          <a:xfrm>
            <a:off x="2865185" y="1480332"/>
            <a:ext cx="8615615" cy="5170646"/>
          </a:xfrm>
          <a:prstGeom prst="rect">
            <a:avLst/>
          </a:prstGeom>
          <a:noFill/>
        </p:spPr>
        <p:txBody>
          <a:bodyPr wrap="square">
            <a:spAutoFit/>
          </a:bodyPr>
          <a:lstStyle/>
          <a:p>
            <a:pPr>
              <a:spcBef>
                <a:spcPts val="1800"/>
              </a:spcBef>
              <a:spcAft>
                <a:spcPts val="900"/>
              </a:spcAft>
              <a:buNone/>
            </a:pPr>
            <a:r>
              <a:rPr lang="el-GR" b="1" u="none" strike="noStrike" dirty="0">
                <a:effectLst/>
                <a:latin typeface="Google Sans"/>
              </a:rPr>
              <a:t>Η γειτονιά μου και οι άνθρωποί της</a:t>
            </a:r>
          </a:p>
          <a:p>
            <a:pPr>
              <a:spcBef>
                <a:spcPts val="900"/>
              </a:spcBef>
              <a:spcAft>
                <a:spcPts val="1200"/>
              </a:spcAft>
              <a:buNone/>
            </a:pPr>
            <a:r>
              <a:rPr lang="el-GR" u="none" strike="noStrike" dirty="0">
                <a:effectLst/>
                <a:latin typeface="Google Sans"/>
              </a:rPr>
              <a:t>Στη γειτονιά μου ζουν πολλοί ενδιαφέροντες άνθρωποι με διαφορετικά__________.</a:t>
            </a:r>
          </a:p>
          <a:p>
            <a:pPr>
              <a:spcBef>
                <a:spcPts val="900"/>
              </a:spcBef>
              <a:spcAft>
                <a:spcPts val="1200"/>
              </a:spcAft>
              <a:buNone/>
            </a:pPr>
            <a:r>
              <a:rPr lang="el-GR" u="none" strike="noStrike" dirty="0">
                <a:effectLst/>
                <a:latin typeface="Google Sans"/>
              </a:rPr>
              <a:t>Ο κύριος Νίκος είναι μαθηματικός. Είναι πολύ έξυπνος και ___________ως καθηγητής σε ένα μεγάλο λύκειο. Στο ίδιο σχολείο ___________και η γυναίκα του, η κυρία Ελένη, η οποία είναι καθηγήτρια ιστορίας. Οι μαθητές τούς αγαπούν πολύ.</a:t>
            </a:r>
          </a:p>
          <a:p>
            <a:pPr>
              <a:spcBef>
                <a:spcPts val="900"/>
              </a:spcBef>
              <a:spcAft>
                <a:spcPts val="1200"/>
              </a:spcAft>
              <a:buNone/>
            </a:pPr>
            <a:r>
              <a:rPr lang="el-GR" u="none" strike="noStrike" dirty="0">
                <a:effectLst/>
                <a:latin typeface="Google Sans"/>
              </a:rPr>
              <a:t>Κάθε πρωί, ο κύριος Νίκος πηγαίνει στο παραδοσιακό καφενείο της πλατείας. Εκεί ο καφετζής, ο κύριος Κώστας, του φτιάχνει τον καλύτερο ελληνικό καφέ. Το ______στο καφενείο δουλεύει η γυναίκα του, η κυρία Μαρία, η οποία είναι μια ευγενική καφετζού.</a:t>
            </a:r>
          </a:p>
          <a:p>
            <a:r>
              <a:rPr lang="el-GR" dirty="0"/>
              <a:t>Δίπλα από το καφενείο υπάρχει ένα μεγάλο κατάστημα ρούχων. Ο Γιώργος είναι ο πωλητής εκεί και βοηθάει τους πελάτες. Η αδερφή του, η Άννα, εργάζεται επίσης εκεί ως πωλήτρια. Και οι δύο είναι πάντα χαμογελαστοί.</a:t>
            </a:r>
          </a:p>
          <a:p>
            <a:r>
              <a:rPr lang="el-GR" dirty="0"/>
              <a:t>Το βράδυ, όλοι __________για φαγητό στην ταβέρνα της γειτονιάς. Εκεί, ο Αλέξης  εργάζεται ως σερβιτόρος. Ο Αλέξης παίρνει τις παραγγελίες. Η Σοφία, η σερβιτόρα, φέρνει γρήγορα τα _____________φαγητά στα τραπέζια.</a:t>
            </a:r>
          </a:p>
          <a:p>
            <a:r>
              <a:rPr lang="el-GR" dirty="0"/>
              <a:t>Μου αρέσει πολύ η γειτονιά μου γιατί όλοι οι άνθρωποι είναι φιλικοί και εργατικοί!</a:t>
            </a:r>
          </a:p>
        </p:txBody>
      </p:sp>
      <p:pic>
        <p:nvPicPr>
          <p:cNvPr id="9" name="ElevenLabs_2026-05-11T12_12_11_Stefanos - Calm, Narrational and Soft_pvc_sp96_s83_sb100_v3">
            <a:hlinkClick r:id="" action="ppaction://media"/>
            <a:extLst>
              <a:ext uri="{FF2B5EF4-FFF2-40B4-BE49-F238E27FC236}">
                <a16:creationId xmlns:a16="http://schemas.microsoft.com/office/drawing/2014/main" id="{3FB72332-A3A6-878E-A421-77E918C33F11}"/>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9021128" y="691198"/>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54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04D6D-1849-6E19-20A0-94BC2965EAA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60788982-2377-7BC5-C619-90D0BE1449FE}"/>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20C93AE2-53F5-CEFE-86A9-F8B7594E9B8E}"/>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4D7B0862-107F-6161-2FEF-0AE23FEA632B}"/>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D98D1B09-8733-1CDC-A684-31006393F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996D17B8-8D61-5103-0D33-ECA867B0C25E}"/>
              </a:ext>
            </a:extLst>
          </p:cNvPr>
          <p:cNvSpPr>
            <a:spLocks noChangeArrowheads="1"/>
          </p:cNvSpPr>
          <p:nvPr/>
        </p:nvSpPr>
        <p:spPr bwMode="auto">
          <a:xfrm>
            <a:off x="2997200" y="4103936"/>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F42E12C9-098C-732D-421A-6F4B75FFAA6B}"/>
              </a:ext>
            </a:extLst>
          </p:cNvPr>
          <p:cNvSpPr txBox="1"/>
          <p:nvPr/>
        </p:nvSpPr>
        <p:spPr>
          <a:xfrm>
            <a:off x="3047999" y="1336120"/>
            <a:ext cx="8615615" cy="5170646"/>
          </a:xfrm>
          <a:prstGeom prst="rect">
            <a:avLst/>
          </a:prstGeom>
          <a:noFill/>
        </p:spPr>
        <p:txBody>
          <a:bodyPr wrap="square">
            <a:spAutoFit/>
          </a:bodyPr>
          <a:lstStyle/>
          <a:p>
            <a:pPr>
              <a:spcBef>
                <a:spcPts val="1800"/>
              </a:spcBef>
              <a:spcAft>
                <a:spcPts val="900"/>
              </a:spcAft>
              <a:buNone/>
            </a:pPr>
            <a:r>
              <a:rPr lang="el-GR" b="1" u="none" strike="noStrike" dirty="0">
                <a:effectLst/>
                <a:latin typeface="Google Sans"/>
              </a:rPr>
              <a:t>Η γειτονιά μου και οι άνθρωποί της</a:t>
            </a:r>
          </a:p>
          <a:p>
            <a:pPr>
              <a:spcBef>
                <a:spcPts val="900"/>
              </a:spcBef>
              <a:spcAft>
                <a:spcPts val="1200"/>
              </a:spcAft>
              <a:buNone/>
            </a:pPr>
            <a:r>
              <a:rPr lang="el-GR" u="none" strike="noStrike" dirty="0">
                <a:effectLst/>
                <a:latin typeface="Google Sans"/>
              </a:rPr>
              <a:t>Στη γειτονιά μου ζουν πολλοί ενδιαφέροντες άνθρωποι με διαφορετικά επαγγέλματα.</a:t>
            </a:r>
          </a:p>
          <a:p>
            <a:pPr>
              <a:spcBef>
                <a:spcPts val="900"/>
              </a:spcBef>
              <a:spcAft>
                <a:spcPts val="1200"/>
              </a:spcAft>
              <a:buNone/>
            </a:pPr>
            <a:r>
              <a:rPr lang="el-GR" u="none" strike="noStrike" dirty="0">
                <a:effectLst/>
                <a:latin typeface="Google Sans"/>
              </a:rPr>
              <a:t>Ο κύριος Νίκος είναι μαθηματικός. Είναι πολύ έξυπνος και εργάζεται ως καθηγητής σε ένα μεγάλο λύκειο. Στο ίδιο σχολείο δουλεύει και η γυναίκα του, η κυρία Ελένη, η οποία είναι καθηγήτρια ιστορίας. Οι μαθητές τούς αγαπούν πολύ.</a:t>
            </a:r>
          </a:p>
          <a:p>
            <a:pPr>
              <a:spcBef>
                <a:spcPts val="900"/>
              </a:spcBef>
              <a:spcAft>
                <a:spcPts val="1200"/>
              </a:spcAft>
              <a:buNone/>
            </a:pPr>
            <a:r>
              <a:rPr lang="el-GR" u="none" strike="noStrike" dirty="0">
                <a:effectLst/>
                <a:latin typeface="Google Sans"/>
              </a:rPr>
              <a:t>Κάθε πρωί, ο κύριος Νίκος πηγαίνει στο παραδοσιακό καφενείο της πλατείας. Εκεί ο καφετζής, ο κύριος Κώστας, του φτιάχνει τον καλύτερο ελληνικό καφέ. Το απόγευμα στο καφενείο δουλεύει η γυναίκα του, η κυρία Μαρία, η οποία είναι μια ευγενική καφετζού.</a:t>
            </a:r>
          </a:p>
          <a:p>
            <a:r>
              <a:rPr lang="el-GR" dirty="0"/>
              <a:t>Δίπλα από το καφενείο υπάρχει ένα μεγάλο κατάστημα ρούχων. Ο Γιώργος είναι ο πωλητής εκεί και βοηθάει τους πελάτες. Η αδερφή του, η Άννα, εργάζεται επίσης εκεί ως πωλήτρια. Και οι δύο είναι πάντα χαμογελαστοί.</a:t>
            </a:r>
          </a:p>
          <a:p>
            <a:r>
              <a:rPr lang="el-GR" dirty="0"/>
              <a:t>Το βράδυ, όλοι πηγαίνουν για φαγητό στην ταβέρνα της γειτονιάς. Εκεί, ο Αλέξης  εργάζεται ως σερβιτόρος. Ο Αλέξης παίρνει τις παραγγελίες. Η Σοφία, η σερβιτόρα, φέρνει γρήγορα τα νόστιμα φαγητά στα τραπέζια.</a:t>
            </a:r>
          </a:p>
          <a:p>
            <a:r>
              <a:rPr lang="el-GR" dirty="0"/>
              <a:t>Μου αρέσει πολύ η γειτονιά μου γιατί όλοι οι άνθρωποι είναι φιλικοί και εργατικοί!</a:t>
            </a:r>
          </a:p>
        </p:txBody>
      </p:sp>
    </p:spTree>
    <p:extLst>
      <p:ext uri="{BB962C8B-B14F-4D97-AF65-F5344CB8AC3E}">
        <p14:creationId xmlns:p14="http://schemas.microsoft.com/office/powerpoint/2010/main" val="74298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083F-EA18-08EC-7FC8-A3AAEB50B35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5A1625E-4F05-C354-283E-312E8BB12EB8}"/>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BDD18E0D-C81C-B0C2-5865-65287B7730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pic>
        <p:nvPicPr>
          <p:cNvPr id="3074" name="Picture 2" descr="Ανέκδοτο: Η δασκάλα λέει «γράψτε διάλογο»">
            <a:extLst>
              <a:ext uri="{FF2B5EF4-FFF2-40B4-BE49-F238E27FC236}">
                <a16:creationId xmlns:a16="http://schemas.microsoft.com/office/drawing/2014/main" id="{34F27043-BCBD-060B-3098-E522FBA95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8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086B36-0FBA-55BE-E2FD-965E23193BC2}"/>
              </a:ext>
            </a:extLst>
          </p:cNvPr>
          <p:cNvSpPr txBox="1"/>
          <p:nvPr/>
        </p:nvSpPr>
        <p:spPr>
          <a:xfrm>
            <a:off x="4257040" y="1898580"/>
            <a:ext cx="3769360" cy="369332"/>
          </a:xfrm>
          <a:prstGeom prst="rect">
            <a:avLst/>
          </a:prstGeom>
          <a:noFill/>
        </p:spPr>
        <p:txBody>
          <a:bodyPr wrap="square">
            <a:spAutoFit/>
          </a:bodyPr>
          <a:lstStyle/>
          <a:p>
            <a:r>
              <a:rPr lang="el-GR" dirty="0" err="1"/>
              <a:t>πωλητ</a:t>
            </a:r>
            <a:r>
              <a:rPr lang="el-GR" dirty="0"/>
              <a:t>___            </a:t>
            </a:r>
            <a:r>
              <a:rPr lang="el-GR" dirty="0" err="1"/>
              <a:t>πωλήτρ</a:t>
            </a:r>
            <a:r>
              <a:rPr lang="el-GR" dirty="0"/>
              <a:t>___ </a:t>
            </a:r>
          </a:p>
        </p:txBody>
      </p:sp>
      <p:sp>
        <p:nvSpPr>
          <p:cNvPr id="5" name="TextBox 4">
            <a:extLst>
              <a:ext uri="{FF2B5EF4-FFF2-40B4-BE49-F238E27FC236}">
                <a16:creationId xmlns:a16="http://schemas.microsoft.com/office/drawing/2014/main" id="{1F52425B-A97D-E32E-9D35-13D4F85E97F5}"/>
              </a:ext>
            </a:extLst>
          </p:cNvPr>
          <p:cNvSpPr txBox="1"/>
          <p:nvPr/>
        </p:nvSpPr>
        <p:spPr>
          <a:xfrm>
            <a:off x="660400" y="1852414"/>
            <a:ext cx="2885440" cy="369332"/>
          </a:xfrm>
          <a:prstGeom prst="rect">
            <a:avLst/>
          </a:prstGeom>
          <a:noFill/>
        </p:spPr>
        <p:txBody>
          <a:bodyPr wrap="square">
            <a:spAutoFit/>
          </a:bodyPr>
          <a:lstStyle/>
          <a:p>
            <a:r>
              <a:rPr lang="el-GR" dirty="0" err="1"/>
              <a:t>σερβιτόρ</a:t>
            </a:r>
            <a:r>
              <a:rPr lang="el-GR" dirty="0"/>
              <a:t>___        </a:t>
            </a:r>
            <a:r>
              <a:rPr lang="el-GR" dirty="0" err="1"/>
              <a:t>σερβιτόρ</a:t>
            </a:r>
            <a:r>
              <a:rPr lang="el-GR" dirty="0"/>
              <a:t>__ </a:t>
            </a:r>
          </a:p>
        </p:txBody>
      </p:sp>
      <p:sp>
        <p:nvSpPr>
          <p:cNvPr id="7" name="TextBox 6">
            <a:extLst>
              <a:ext uri="{FF2B5EF4-FFF2-40B4-BE49-F238E27FC236}">
                <a16:creationId xmlns:a16="http://schemas.microsoft.com/office/drawing/2014/main" id="{8296E7A9-089C-E9D2-DACC-20A1238F9D87}"/>
              </a:ext>
            </a:extLst>
          </p:cNvPr>
          <p:cNvSpPr txBox="1"/>
          <p:nvPr/>
        </p:nvSpPr>
        <p:spPr>
          <a:xfrm>
            <a:off x="8371840" y="1917560"/>
            <a:ext cx="3495040" cy="369332"/>
          </a:xfrm>
          <a:prstGeom prst="rect">
            <a:avLst/>
          </a:prstGeom>
          <a:noFill/>
        </p:spPr>
        <p:txBody>
          <a:bodyPr wrap="square">
            <a:spAutoFit/>
          </a:bodyPr>
          <a:lstStyle/>
          <a:p>
            <a:r>
              <a:rPr lang="el-GR" dirty="0" err="1"/>
              <a:t>καθηγητ</a:t>
            </a:r>
            <a:r>
              <a:rPr lang="el-GR" dirty="0"/>
              <a:t>___     </a:t>
            </a:r>
            <a:r>
              <a:rPr lang="el-GR" dirty="0" err="1"/>
              <a:t>καθηγήτρ</a:t>
            </a:r>
            <a:r>
              <a:rPr lang="el-GR" dirty="0"/>
              <a:t>___ </a:t>
            </a:r>
          </a:p>
        </p:txBody>
      </p:sp>
      <p:sp>
        <p:nvSpPr>
          <p:cNvPr id="9" name="TextBox 8">
            <a:extLst>
              <a:ext uri="{FF2B5EF4-FFF2-40B4-BE49-F238E27FC236}">
                <a16:creationId xmlns:a16="http://schemas.microsoft.com/office/drawing/2014/main" id="{DCA2B73A-3F7F-71F5-1805-3E90D199B252}"/>
              </a:ext>
            </a:extLst>
          </p:cNvPr>
          <p:cNvSpPr txBox="1"/>
          <p:nvPr/>
        </p:nvSpPr>
        <p:spPr>
          <a:xfrm>
            <a:off x="1023302" y="5715437"/>
            <a:ext cx="1645920" cy="369332"/>
          </a:xfrm>
          <a:prstGeom prst="rect">
            <a:avLst/>
          </a:prstGeom>
          <a:noFill/>
        </p:spPr>
        <p:txBody>
          <a:bodyPr wrap="square">
            <a:spAutoFit/>
          </a:bodyPr>
          <a:lstStyle/>
          <a:p>
            <a:r>
              <a:rPr lang="el-GR" dirty="0" err="1"/>
              <a:t>μαθηματικ</a:t>
            </a:r>
            <a:r>
              <a:rPr lang="el-GR" dirty="0"/>
              <a:t>__</a:t>
            </a:r>
          </a:p>
        </p:txBody>
      </p:sp>
      <p:sp>
        <p:nvSpPr>
          <p:cNvPr id="11" name="TextBox 10">
            <a:extLst>
              <a:ext uri="{FF2B5EF4-FFF2-40B4-BE49-F238E27FC236}">
                <a16:creationId xmlns:a16="http://schemas.microsoft.com/office/drawing/2014/main" id="{D4084C5F-ABEA-C86D-A528-24C27D41A135}"/>
              </a:ext>
            </a:extLst>
          </p:cNvPr>
          <p:cNvSpPr txBox="1"/>
          <p:nvPr/>
        </p:nvSpPr>
        <p:spPr>
          <a:xfrm>
            <a:off x="5359400" y="5530771"/>
            <a:ext cx="3464560" cy="369332"/>
          </a:xfrm>
          <a:prstGeom prst="rect">
            <a:avLst/>
          </a:prstGeom>
          <a:noFill/>
        </p:spPr>
        <p:txBody>
          <a:bodyPr wrap="square">
            <a:spAutoFit/>
          </a:bodyPr>
          <a:lstStyle/>
          <a:p>
            <a:r>
              <a:rPr lang="el-GR" dirty="0" err="1"/>
              <a:t>καφετζ</a:t>
            </a:r>
            <a:r>
              <a:rPr lang="el-GR" dirty="0"/>
              <a:t>___                     </a:t>
            </a:r>
            <a:r>
              <a:rPr lang="el-GR" dirty="0" err="1"/>
              <a:t>καφετζ</a:t>
            </a:r>
            <a:r>
              <a:rPr lang="el-GR" dirty="0"/>
              <a:t>___</a:t>
            </a:r>
          </a:p>
        </p:txBody>
      </p:sp>
      <p:pic>
        <p:nvPicPr>
          <p:cNvPr id="1026" name="Picture 2" descr="σερβιτόρος Στοκ Εικονογραφήσεις, Vectors, &amp; Clipart – (43,397 Στοκ  Εικονογραφήσεις)">
            <a:extLst>
              <a:ext uri="{FF2B5EF4-FFF2-40B4-BE49-F238E27FC236}">
                <a16:creationId xmlns:a16="http://schemas.microsoft.com/office/drawing/2014/main" id="{57343DD4-7A4D-F37F-272E-B21AA6F1E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228599"/>
            <a:ext cx="1222375" cy="13192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Σερβιτόροι - Επαγγέλματα - Σερβιτόρα (790k14) - Πετσετάκι 30x30cm με στάμπα  - Υφασμάτινα - Προϊόντα για Βάπτιση - Vaptisi - Shop Τα πάντα για την  διακόσμηση βάπτισης">
            <a:extLst>
              <a:ext uri="{FF2B5EF4-FFF2-40B4-BE49-F238E27FC236}">
                <a16:creationId xmlns:a16="http://schemas.microsoft.com/office/drawing/2014/main" id="{CA2FDF1E-5AD9-E721-DD84-DA0B7D922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035" y="150812"/>
            <a:ext cx="1222375" cy="139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πωλητής καρτούν Στοκ Εικονογραφήσεις, Vectors, &amp; Clipart – (1,241 Στοκ  Εικονογραφήσεις)">
            <a:extLst>
              <a:ext uri="{FF2B5EF4-FFF2-40B4-BE49-F238E27FC236}">
                <a16:creationId xmlns:a16="http://schemas.microsoft.com/office/drawing/2014/main" id="{DC634FC2-6124-A893-31D9-4FD510A7A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268" y="303014"/>
            <a:ext cx="1395412" cy="1478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Cartoon cashier - 9,7 χιλιάδες εικόνες, εικονογραφήσεις και φωτογραφίες  στοκ χωρίς δικαιώματα | Shutterstock">
            <a:extLst>
              <a:ext uri="{FF2B5EF4-FFF2-40B4-BE49-F238E27FC236}">
                <a16:creationId xmlns:a16="http://schemas.microsoft.com/office/drawing/2014/main" id="{7ABE0FFD-97E2-C845-3E4B-9FFEEFC24B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959" y="150813"/>
            <a:ext cx="1524001" cy="16152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καρτούν καθηγητή κολεγίου Στοκ Εικονογραφήσεις, Vectors, &amp; Clipart – (4,724  Στοκ Εικονογραφήσεις)">
            <a:extLst>
              <a:ext uri="{FF2B5EF4-FFF2-40B4-BE49-F238E27FC236}">
                <a16:creationId xmlns:a16="http://schemas.microsoft.com/office/drawing/2014/main" id="{887E3316-0E0E-1C49-8C0D-BF31572D33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7797" y="303014"/>
            <a:ext cx="1752283" cy="14119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Όμορφη Δασκάλα Καρτούν Χαρακτήρα Στέκεται Απομονωθεί Λευκό Φόντο Βιβλίο Και  Διάνυσμα από ©lakosta16.mail.ru 214525786">
            <a:extLst>
              <a:ext uri="{FF2B5EF4-FFF2-40B4-BE49-F238E27FC236}">
                <a16:creationId xmlns:a16="http://schemas.microsoft.com/office/drawing/2014/main" id="{1E1EE1FF-4B95-E819-EBD0-779EEAB60A4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673"/>
          <a:stretch>
            <a:fillRect/>
          </a:stretch>
        </p:blipFill>
        <p:spPr bwMode="auto">
          <a:xfrm>
            <a:off x="9817417" y="344609"/>
            <a:ext cx="1743075" cy="13287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8" name="Picture 14" descr="Εικονογραφημένα μαθηματικά - ΤΟ ΒΗΜΑ">
            <a:extLst>
              <a:ext uri="{FF2B5EF4-FFF2-40B4-BE49-F238E27FC236}">
                <a16:creationId xmlns:a16="http://schemas.microsoft.com/office/drawing/2014/main" id="{DF5D6925-C00D-DCB6-8B07-36DF6FF9AB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9" y="2957195"/>
            <a:ext cx="1463041" cy="237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0" name="Picture 16" descr="Γυναίκα που διδάσκει μαθηματικά Διάνυσμα από ©Kakigori 275634284">
            <a:extLst>
              <a:ext uri="{FF2B5EF4-FFF2-40B4-BE49-F238E27FC236}">
                <a16:creationId xmlns:a16="http://schemas.microsoft.com/office/drawing/2014/main" id="{15197303-0BDD-AFAC-93D6-6F250CA6CD7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903"/>
          <a:stretch>
            <a:fillRect/>
          </a:stretch>
        </p:blipFill>
        <p:spPr bwMode="auto">
          <a:xfrm>
            <a:off x="1958975" y="2957195"/>
            <a:ext cx="1586865" cy="244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2" name="Picture 18" descr="A cartoon barista stands behind the counter of a coffee shop, holding a  steaming cup of coffee. The cafe is decorated in a modern style with  shelves of cups, a clock, and">
            <a:extLst>
              <a:ext uri="{FF2B5EF4-FFF2-40B4-BE49-F238E27FC236}">
                <a16:creationId xmlns:a16="http://schemas.microsoft.com/office/drawing/2014/main" id="{F59C708E-5460-39E4-9975-26AB02774E0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7700" y="2957195"/>
            <a:ext cx="2179319" cy="2285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4" name="Picture 20" descr="Kahve Yapan Kadın çalışan, Kahve Makinesi Sprite Kokusu, Apron, Kahve  Barmeni PNG Resim Şeffaf ve çizimi Ücretsiz İndirilebilir">
            <a:extLst>
              <a:ext uri="{FF2B5EF4-FFF2-40B4-BE49-F238E27FC236}">
                <a16:creationId xmlns:a16="http://schemas.microsoft.com/office/drawing/2014/main" id="{C6CBFE94-D85B-1725-6E7A-ACCF7E88ED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8678" y="2999939"/>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58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F3956-5393-D11B-70F7-1130D6C75E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8D79B58-5A91-2891-476C-ED035D1420F0}"/>
              </a:ext>
            </a:extLst>
          </p:cNvPr>
          <p:cNvSpPr txBox="1"/>
          <p:nvPr/>
        </p:nvSpPr>
        <p:spPr>
          <a:xfrm>
            <a:off x="4257040" y="1898580"/>
            <a:ext cx="3769360" cy="369332"/>
          </a:xfrm>
          <a:prstGeom prst="rect">
            <a:avLst/>
          </a:prstGeom>
          <a:noFill/>
        </p:spPr>
        <p:txBody>
          <a:bodyPr wrap="square">
            <a:spAutoFit/>
          </a:bodyPr>
          <a:lstStyle/>
          <a:p>
            <a:r>
              <a:rPr lang="el-GR" dirty="0"/>
              <a:t>πωλητής            πωλήτρια </a:t>
            </a:r>
          </a:p>
        </p:txBody>
      </p:sp>
      <p:sp>
        <p:nvSpPr>
          <p:cNvPr id="5" name="TextBox 4">
            <a:extLst>
              <a:ext uri="{FF2B5EF4-FFF2-40B4-BE49-F238E27FC236}">
                <a16:creationId xmlns:a16="http://schemas.microsoft.com/office/drawing/2014/main" id="{959DE1BB-BEC5-9821-58E0-3D2FF805EE4A}"/>
              </a:ext>
            </a:extLst>
          </p:cNvPr>
          <p:cNvSpPr txBox="1"/>
          <p:nvPr/>
        </p:nvSpPr>
        <p:spPr>
          <a:xfrm>
            <a:off x="660400" y="1852414"/>
            <a:ext cx="2885440" cy="369332"/>
          </a:xfrm>
          <a:prstGeom prst="rect">
            <a:avLst/>
          </a:prstGeom>
          <a:noFill/>
        </p:spPr>
        <p:txBody>
          <a:bodyPr wrap="square">
            <a:spAutoFit/>
          </a:bodyPr>
          <a:lstStyle/>
          <a:p>
            <a:r>
              <a:rPr lang="el-GR" dirty="0"/>
              <a:t>σερβιτόρος        σερβιτόρα </a:t>
            </a:r>
          </a:p>
        </p:txBody>
      </p:sp>
      <p:sp>
        <p:nvSpPr>
          <p:cNvPr id="7" name="TextBox 6">
            <a:extLst>
              <a:ext uri="{FF2B5EF4-FFF2-40B4-BE49-F238E27FC236}">
                <a16:creationId xmlns:a16="http://schemas.microsoft.com/office/drawing/2014/main" id="{079F0354-7A66-410B-3364-569DFB855ADD}"/>
              </a:ext>
            </a:extLst>
          </p:cNvPr>
          <p:cNvSpPr txBox="1"/>
          <p:nvPr/>
        </p:nvSpPr>
        <p:spPr>
          <a:xfrm>
            <a:off x="8371840" y="1917560"/>
            <a:ext cx="2712720" cy="369332"/>
          </a:xfrm>
          <a:prstGeom prst="rect">
            <a:avLst/>
          </a:prstGeom>
          <a:noFill/>
        </p:spPr>
        <p:txBody>
          <a:bodyPr wrap="square">
            <a:spAutoFit/>
          </a:bodyPr>
          <a:lstStyle/>
          <a:p>
            <a:r>
              <a:rPr lang="el-GR" dirty="0"/>
              <a:t>καθηγητής      καθηγήτρια </a:t>
            </a:r>
          </a:p>
        </p:txBody>
      </p:sp>
      <p:sp>
        <p:nvSpPr>
          <p:cNvPr id="9" name="TextBox 8">
            <a:extLst>
              <a:ext uri="{FF2B5EF4-FFF2-40B4-BE49-F238E27FC236}">
                <a16:creationId xmlns:a16="http://schemas.microsoft.com/office/drawing/2014/main" id="{B750EC25-FDAA-A4AA-9FFF-C76370D7BB2E}"/>
              </a:ext>
            </a:extLst>
          </p:cNvPr>
          <p:cNvSpPr txBox="1"/>
          <p:nvPr/>
        </p:nvSpPr>
        <p:spPr>
          <a:xfrm>
            <a:off x="1023302" y="5715437"/>
            <a:ext cx="1645920" cy="369332"/>
          </a:xfrm>
          <a:prstGeom prst="rect">
            <a:avLst/>
          </a:prstGeom>
          <a:noFill/>
        </p:spPr>
        <p:txBody>
          <a:bodyPr wrap="square">
            <a:spAutoFit/>
          </a:bodyPr>
          <a:lstStyle/>
          <a:p>
            <a:r>
              <a:rPr lang="el-GR" dirty="0"/>
              <a:t>μαθηματικός</a:t>
            </a:r>
          </a:p>
        </p:txBody>
      </p:sp>
      <p:sp>
        <p:nvSpPr>
          <p:cNvPr id="11" name="TextBox 10">
            <a:extLst>
              <a:ext uri="{FF2B5EF4-FFF2-40B4-BE49-F238E27FC236}">
                <a16:creationId xmlns:a16="http://schemas.microsoft.com/office/drawing/2014/main" id="{B10CE17B-14C2-E7C2-822C-F519E8C2E852}"/>
              </a:ext>
            </a:extLst>
          </p:cNvPr>
          <p:cNvSpPr txBox="1"/>
          <p:nvPr/>
        </p:nvSpPr>
        <p:spPr>
          <a:xfrm>
            <a:off x="5359400" y="5530771"/>
            <a:ext cx="3464560" cy="369332"/>
          </a:xfrm>
          <a:prstGeom prst="rect">
            <a:avLst/>
          </a:prstGeom>
          <a:noFill/>
        </p:spPr>
        <p:txBody>
          <a:bodyPr wrap="square">
            <a:spAutoFit/>
          </a:bodyPr>
          <a:lstStyle/>
          <a:p>
            <a:r>
              <a:rPr lang="el-GR" dirty="0"/>
              <a:t>καφετζής                     καφετζού</a:t>
            </a:r>
          </a:p>
        </p:txBody>
      </p:sp>
      <p:pic>
        <p:nvPicPr>
          <p:cNvPr id="1026" name="Picture 2" descr="σερβιτόρος Στοκ Εικονογραφήσεις, Vectors, &amp; Clipart – (43,397 Στοκ  Εικονογραφήσεις)">
            <a:extLst>
              <a:ext uri="{FF2B5EF4-FFF2-40B4-BE49-F238E27FC236}">
                <a16:creationId xmlns:a16="http://schemas.microsoft.com/office/drawing/2014/main" id="{557151DF-0A01-5B67-E7EB-09BA06841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228599"/>
            <a:ext cx="1222375" cy="13192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Σερβιτόροι - Επαγγέλματα - Σερβιτόρα (790k14) - Πετσετάκι 30x30cm με στάμπα  - Υφασμάτινα - Προϊόντα για Βάπτιση - Vaptisi - Shop Τα πάντα για την  διακόσμηση βάπτισης">
            <a:extLst>
              <a:ext uri="{FF2B5EF4-FFF2-40B4-BE49-F238E27FC236}">
                <a16:creationId xmlns:a16="http://schemas.microsoft.com/office/drawing/2014/main" id="{4EB3E421-AEA5-CBA9-5FA4-066BBE501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035" y="150812"/>
            <a:ext cx="1222375" cy="139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πωλητής καρτούν Στοκ Εικονογραφήσεις, Vectors, &amp; Clipart – (1,241 Στοκ  Εικονογραφήσεις)">
            <a:extLst>
              <a:ext uri="{FF2B5EF4-FFF2-40B4-BE49-F238E27FC236}">
                <a16:creationId xmlns:a16="http://schemas.microsoft.com/office/drawing/2014/main" id="{EC31D6D0-394E-0D45-CB21-A98C0C8F36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268" y="303014"/>
            <a:ext cx="1395412" cy="1478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Cartoon cashier - 9,7 χιλιάδες εικόνες, εικονογραφήσεις και φωτογραφίες  στοκ χωρίς δικαιώματα | Shutterstock">
            <a:extLst>
              <a:ext uri="{FF2B5EF4-FFF2-40B4-BE49-F238E27FC236}">
                <a16:creationId xmlns:a16="http://schemas.microsoft.com/office/drawing/2014/main" id="{1F97DD1F-0BA7-7F24-9708-E287F6B08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959" y="150813"/>
            <a:ext cx="1524001" cy="16152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καρτούν καθηγητή κολεγίου Στοκ Εικονογραφήσεις, Vectors, &amp; Clipart – (4,724  Στοκ Εικονογραφήσεις)">
            <a:extLst>
              <a:ext uri="{FF2B5EF4-FFF2-40B4-BE49-F238E27FC236}">
                <a16:creationId xmlns:a16="http://schemas.microsoft.com/office/drawing/2014/main" id="{4088BBE4-2E03-5916-53B4-F8523C45C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7797" y="303014"/>
            <a:ext cx="1752283" cy="14119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Όμορφη Δασκάλα Καρτούν Χαρακτήρα Στέκεται Απομονωθεί Λευκό Φόντο Βιβλίο Και  Διάνυσμα από ©lakosta16.mail.ru 214525786">
            <a:extLst>
              <a:ext uri="{FF2B5EF4-FFF2-40B4-BE49-F238E27FC236}">
                <a16:creationId xmlns:a16="http://schemas.microsoft.com/office/drawing/2014/main" id="{98F0D0C5-4F4D-A173-0725-05C662008AE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673"/>
          <a:stretch>
            <a:fillRect/>
          </a:stretch>
        </p:blipFill>
        <p:spPr bwMode="auto">
          <a:xfrm>
            <a:off x="9817417" y="344609"/>
            <a:ext cx="1743075" cy="13287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8" name="Picture 14" descr="Εικονογραφημένα μαθηματικά - ΤΟ ΒΗΜΑ">
            <a:extLst>
              <a:ext uri="{FF2B5EF4-FFF2-40B4-BE49-F238E27FC236}">
                <a16:creationId xmlns:a16="http://schemas.microsoft.com/office/drawing/2014/main" id="{468F9D71-FB60-AB66-F6A2-0467BC94E4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9" y="2957195"/>
            <a:ext cx="1463041" cy="237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0" name="Picture 16" descr="Γυναίκα που διδάσκει μαθηματικά Διάνυσμα από ©Kakigori 275634284">
            <a:extLst>
              <a:ext uri="{FF2B5EF4-FFF2-40B4-BE49-F238E27FC236}">
                <a16:creationId xmlns:a16="http://schemas.microsoft.com/office/drawing/2014/main" id="{8A416099-1001-61A9-08FF-3D13090D803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903"/>
          <a:stretch>
            <a:fillRect/>
          </a:stretch>
        </p:blipFill>
        <p:spPr bwMode="auto">
          <a:xfrm>
            <a:off x="1958975" y="2957195"/>
            <a:ext cx="1586865" cy="244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2" name="Picture 18" descr="A cartoon barista stands behind the counter of a coffee shop, holding a  steaming cup of coffee. The cafe is decorated in a modern style with  shelves of cups, a clock, and">
            <a:extLst>
              <a:ext uri="{FF2B5EF4-FFF2-40B4-BE49-F238E27FC236}">
                <a16:creationId xmlns:a16="http://schemas.microsoft.com/office/drawing/2014/main" id="{0134D784-96F8-F711-8763-D2409E801ED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7700" y="2957195"/>
            <a:ext cx="2179319" cy="2285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4" name="Picture 20" descr="Kahve Yapan Kadın çalışan, Kahve Makinesi Sprite Kokusu, Apron, Kahve  Barmeni PNG Resim Şeffaf ve çizimi Ücretsiz İndirilebilir">
            <a:extLst>
              <a:ext uri="{FF2B5EF4-FFF2-40B4-BE49-F238E27FC236}">
                <a16:creationId xmlns:a16="http://schemas.microsoft.com/office/drawing/2014/main" id="{AB51EA18-79B2-1B9E-3FEA-44ABF3D1AD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8678" y="2999939"/>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37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305435"/>
            <a:ext cx="7097486" cy="9906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FF0000"/>
                </a:solidFill>
              </a:rPr>
              <a:t>Παραγωγή  προφορικού λόγου </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flipV="1">
            <a:off x="6963669" y="7110394"/>
            <a:ext cx="284112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3EACE9AB-76CF-559A-DE86-273F05449E50}"/>
              </a:ext>
            </a:extLst>
          </p:cNvPr>
          <p:cNvSpPr>
            <a:spLocks noChangeArrowheads="1"/>
          </p:cNvSpPr>
          <p:nvPr/>
        </p:nvSpPr>
        <p:spPr bwMode="auto">
          <a:xfrm rot="10800000" flipV="1">
            <a:off x="0" y="4380356"/>
            <a:ext cx="6842234" cy="225689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3136" rIns="0" bIns="2031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tx1"/>
                </a:solidFill>
                <a:effectLst/>
                <a:latin typeface="Google Sans"/>
              </a:rPr>
              <a:t>Η Μαθ</a:t>
            </a:r>
            <a:r>
              <a:rPr lang="el-GR" altLang="el-GR" sz="2400" dirty="0">
                <a:latin typeface="Google Sans"/>
              </a:rPr>
              <a:t>ήτρια </a:t>
            </a:r>
            <a:r>
              <a:rPr kumimoji="0" lang="el-GR" altLang="el-GR" sz="2400" b="0" i="0" u="none" strike="noStrike" cap="none" normalizeH="0" baseline="0" dirty="0">
                <a:ln>
                  <a:noFill/>
                </a:ln>
                <a:solidFill>
                  <a:schemeClr val="tx1"/>
                </a:solidFill>
                <a:effectLst/>
                <a:latin typeface="Google Sans"/>
              </a:rPr>
              <a:t> </a:t>
            </a:r>
            <a:r>
              <a:rPr lang="el-GR" altLang="el-GR" sz="2400" dirty="0">
                <a:latin typeface="Google Sans"/>
              </a:rPr>
              <a:t>Α</a:t>
            </a:r>
            <a:r>
              <a:rPr kumimoji="0" lang="el-GR" altLang="el-GR" sz="2400" b="0" i="0" u="none" strike="noStrike" cap="none" normalizeH="0" baseline="0" dirty="0">
                <a:ln>
                  <a:noFill/>
                </a:ln>
                <a:solidFill>
                  <a:schemeClr val="tx1"/>
                </a:solidFill>
                <a:effectLst/>
                <a:latin typeface="Google Sans"/>
              </a:rPr>
              <a:t> δεν έχει δουλειά αυτή την περίοδο και ψάχνει για μια νέα αρχή. Συναντά τ</a:t>
            </a:r>
            <a:r>
              <a:rPr lang="el-GR" altLang="el-GR" sz="2400" dirty="0">
                <a:latin typeface="Google Sans"/>
              </a:rPr>
              <a:t>η</a:t>
            </a:r>
            <a:r>
              <a:rPr kumimoji="0" lang="el-GR" altLang="el-GR" sz="2400" b="0" i="0" u="none" strike="noStrike" cap="none" normalizeH="0" baseline="0" dirty="0">
                <a:ln>
                  <a:noFill/>
                </a:ln>
                <a:solidFill>
                  <a:schemeClr val="tx1"/>
                </a:solidFill>
                <a:effectLst/>
                <a:latin typeface="Google Sans"/>
              </a:rPr>
              <a:t> Μαθήτρια Β, η οποία είναι καλή της φίλη, σε μια καφετέρια. </a:t>
            </a:r>
            <a:r>
              <a:rPr lang="el-GR" altLang="el-GR" sz="2400" dirty="0">
                <a:latin typeface="Google Sans"/>
              </a:rPr>
              <a:t>Η</a:t>
            </a:r>
            <a:r>
              <a:rPr kumimoji="0" lang="el-GR" altLang="el-GR" sz="2400" b="0" i="0" u="none" strike="noStrike" cap="none" normalizeH="0" baseline="0" dirty="0">
                <a:ln>
                  <a:noFill/>
                </a:ln>
                <a:solidFill>
                  <a:schemeClr val="tx1"/>
                </a:solidFill>
                <a:effectLst/>
                <a:latin typeface="Google Sans"/>
              </a:rPr>
              <a:t> Μαθήτρια Α ζητάει βοήθεια και η Μαθήτρια Β </a:t>
            </a:r>
            <a:r>
              <a:rPr lang="el-GR" altLang="el-GR" sz="2400" dirty="0">
                <a:latin typeface="Google Sans"/>
              </a:rPr>
              <a:t>της</a:t>
            </a:r>
            <a:r>
              <a:rPr kumimoji="0" lang="el-GR" altLang="el-GR" sz="2400" b="0" i="0" u="none" strike="noStrike" cap="none" normalizeH="0" baseline="0" dirty="0">
                <a:ln>
                  <a:noFill/>
                </a:ln>
                <a:solidFill>
                  <a:schemeClr val="tx1"/>
                </a:solidFill>
                <a:effectLst/>
                <a:latin typeface="Google Sans"/>
              </a:rPr>
              <a:t> δίνει συμβουλές για διάφορα επαγγέλματα.</a:t>
            </a:r>
          </a:p>
        </p:txBody>
      </p:sp>
      <p:sp>
        <p:nvSpPr>
          <p:cNvPr id="11" name="TextBox 10">
            <a:extLst>
              <a:ext uri="{FF2B5EF4-FFF2-40B4-BE49-F238E27FC236}">
                <a16:creationId xmlns:a16="http://schemas.microsoft.com/office/drawing/2014/main" id="{39D2B10E-48EE-1C1D-58E4-752816F8F79C}"/>
              </a:ext>
            </a:extLst>
          </p:cNvPr>
          <p:cNvSpPr txBox="1"/>
          <p:nvPr/>
        </p:nvSpPr>
        <p:spPr>
          <a:xfrm>
            <a:off x="8001589" y="2306756"/>
            <a:ext cx="3606407" cy="3046988"/>
          </a:xfrm>
          <a:prstGeom prst="rect">
            <a:avLst/>
          </a:prstGeom>
          <a:noFill/>
        </p:spPr>
        <p:txBody>
          <a:bodyPr wrap="square">
            <a:spAutoFit/>
          </a:bodyPr>
          <a:lstStyle/>
          <a:p>
            <a:pPr marL="285750" indent="-285750">
              <a:buFont typeface="Wingdings" panose="05000000000000000000" pitchFamily="2" charset="2"/>
              <a:buChar char="q"/>
            </a:pPr>
            <a:r>
              <a:rPr lang="el-GR" sz="2400" dirty="0"/>
              <a:t>μισθός</a:t>
            </a:r>
          </a:p>
          <a:p>
            <a:pPr marL="285750" indent="-285750">
              <a:buFont typeface="Wingdings" panose="05000000000000000000" pitchFamily="2" charset="2"/>
              <a:buChar char="q"/>
            </a:pPr>
            <a:r>
              <a:rPr lang="el-GR" sz="2400" dirty="0"/>
              <a:t>αγγελία</a:t>
            </a:r>
          </a:p>
          <a:p>
            <a:pPr marL="285750" indent="-285750">
              <a:buFont typeface="Wingdings" panose="05000000000000000000" pitchFamily="2" charset="2"/>
              <a:buChar char="q"/>
            </a:pPr>
            <a:r>
              <a:rPr lang="el-GR" sz="2400" dirty="0"/>
              <a:t>συνέντευξη</a:t>
            </a:r>
          </a:p>
          <a:p>
            <a:pPr marL="285750" indent="-285750">
              <a:buFont typeface="Wingdings" panose="05000000000000000000" pitchFamily="2" charset="2"/>
              <a:buChar char="q"/>
            </a:pPr>
            <a:r>
              <a:rPr lang="el-GR" sz="2400" dirty="0"/>
              <a:t>ταμείο ανεργίας</a:t>
            </a:r>
          </a:p>
          <a:p>
            <a:pPr marL="285750" indent="-285750">
              <a:buFont typeface="Wingdings" panose="05000000000000000000" pitchFamily="2" charset="2"/>
              <a:buChar char="q"/>
            </a:pPr>
            <a:r>
              <a:rPr lang="el-GR" sz="2400"/>
              <a:t>εργοδότης</a:t>
            </a:r>
            <a:r>
              <a:rPr lang="el-GR" sz="2400" dirty="0"/>
              <a:t>/εργοδότρια</a:t>
            </a:r>
          </a:p>
          <a:p>
            <a:pPr marL="285750" indent="-285750">
              <a:buFont typeface="Wingdings" panose="05000000000000000000" pitchFamily="2" charset="2"/>
              <a:buChar char="q"/>
            </a:pPr>
            <a:r>
              <a:rPr lang="el-GR" sz="2400" dirty="0"/>
              <a:t>ψάχνω για δουλειά</a:t>
            </a:r>
          </a:p>
          <a:p>
            <a:pPr marL="285750" indent="-285750">
              <a:buFont typeface="Wingdings" panose="05000000000000000000" pitchFamily="2" charset="2"/>
              <a:buChar char="q"/>
            </a:pPr>
            <a:r>
              <a:rPr lang="el-GR" sz="2400" dirty="0"/>
              <a:t>ωράριο εργασίας</a:t>
            </a:r>
          </a:p>
          <a:p>
            <a:pPr marL="285750" indent="-285750">
              <a:buFont typeface="Wingdings" panose="05000000000000000000" pitchFamily="2" charset="2"/>
              <a:buChar char="q"/>
            </a:pPr>
            <a:r>
              <a:rPr lang="el-GR" sz="2400" dirty="0"/>
              <a:t>καλοί συνάδελφοι </a:t>
            </a:r>
          </a:p>
        </p:txBody>
      </p:sp>
      <p:sp>
        <p:nvSpPr>
          <p:cNvPr id="3" name="Rectangle 1">
            <a:extLst>
              <a:ext uri="{FF2B5EF4-FFF2-40B4-BE49-F238E27FC236}">
                <a16:creationId xmlns:a16="http://schemas.microsoft.com/office/drawing/2014/main" id="{54D834E5-AC3E-2CAA-6AE6-28C657F67463}"/>
              </a:ext>
            </a:extLst>
          </p:cNvPr>
          <p:cNvSpPr>
            <a:spLocks noChangeArrowheads="1"/>
          </p:cNvSpPr>
          <p:nvPr/>
        </p:nvSpPr>
        <p:spPr bwMode="auto">
          <a:xfrm rot="10800000" flipV="1">
            <a:off x="0" y="1740242"/>
            <a:ext cx="6842234" cy="225689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3136" rIns="0" bIns="2031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tx1"/>
                </a:solidFill>
                <a:effectLst/>
                <a:latin typeface="Google Sans"/>
              </a:rPr>
              <a:t>Ο Μαθητής Α δεν έχει δουλειά αυτή την περίοδο και ψάχνει για μια νέα αρχή. Συναντά τον Μαθητή Β, ο οποίος είναι καλός του φίλος, σε μια καφετέρια. Ο Μαθητής Α ζητάει βοήθεια και ο Μαθητής Β του δίνει συμβουλές για διάφορα επαγγέλματα.</a:t>
            </a:r>
          </a:p>
        </p:txBody>
      </p:sp>
    </p:spTree>
    <p:extLst>
      <p:ext uri="{BB962C8B-B14F-4D97-AF65-F5344CB8AC3E}">
        <p14:creationId xmlns:p14="http://schemas.microsoft.com/office/powerpoint/2010/main" val="2473843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418</TotalTime>
  <Words>1012</Words>
  <Application>Microsoft Office PowerPoint</Application>
  <PresentationFormat>Ευρεία οθόνη</PresentationFormat>
  <Paragraphs>97</Paragraphs>
  <Slides>17</Slides>
  <Notes>2</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17</vt:i4>
      </vt:variant>
    </vt:vector>
  </HeadingPairs>
  <TitlesOfParts>
    <vt:vector size="24" baseType="lpstr">
      <vt:lpstr>Aptos</vt:lpstr>
      <vt:lpstr>Arial</vt:lpstr>
      <vt:lpstr>Calibri</vt:lpstr>
      <vt:lpstr>Calibri Light</vt:lpstr>
      <vt:lpstr>Google Sans</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125</cp:revision>
  <dcterms:created xsi:type="dcterms:W3CDTF">2025-05-12T06:17:38Z</dcterms:created>
  <dcterms:modified xsi:type="dcterms:W3CDTF">2026-07-13T06:46:16Z</dcterms:modified>
</cp:coreProperties>
</file>