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56" r:id="rId2"/>
    <p:sldId id="280" r:id="rId3"/>
    <p:sldId id="603" r:id="rId4"/>
    <p:sldId id="612" r:id="rId5"/>
    <p:sldId id="614" r:id="rId6"/>
    <p:sldId id="506" r:id="rId7"/>
    <p:sldId id="262" r:id="rId8"/>
    <p:sldId id="263" r:id="rId9"/>
    <p:sldId id="491" r:id="rId10"/>
    <p:sldId id="269" r:id="rId11"/>
    <p:sldId id="490" r:id="rId12"/>
    <p:sldId id="604" r:id="rId13"/>
    <p:sldId id="519" r:id="rId14"/>
    <p:sldId id="281" r:id="rId15"/>
    <p:sldId id="610" r:id="rId16"/>
    <p:sldId id="271" r:id="rId17"/>
    <p:sldId id="539" r:id="rId18"/>
    <p:sldId id="272" r:id="rId19"/>
    <p:sldId id="396" r:id="rId2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591B5-A618-4D87-A255-DA9CC6D08E2C}" type="datetimeFigureOut">
              <a:rPr lang="el-GR" smtClean="0"/>
              <a:t>14/7/2026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C6471-05DE-48D9-9E62-ACD0E2FB94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556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3738EC-AC7C-0D0C-037E-42DFD519C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6A39348-63CC-B423-8C0D-618D4802B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E4C6610-BA1D-00F1-EC88-39931BFF3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14/7/2026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B78CF24-84EF-93AB-AB99-C223077AA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D43C56C-C411-4B83-5D6A-20DC5C00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38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E74EF2-2BE7-5004-7D9A-EC856F151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593A0C9-F4AA-B757-C70C-FDD7CE18A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4BB4D70-DD32-E363-70F5-5F33CEAA9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14/7/2026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0BFE35C-9475-691F-C893-3F95258F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3B45C3F-DB71-DC97-2F74-2D66F1D8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147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2B8D063-4834-EC15-1C6B-9F56C441B7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71EC976-6C76-0F8E-6DAA-2339C8715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8C94842-6589-C735-0A69-A24839796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14/7/2026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B4A39CF-A502-634A-F42B-1B4E7777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742BEDC-4F9B-0B06-2174-A8FB9BC2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835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0B7039-89EF-2D70-2546-AC4AA452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E37925-FAE0-20D6-7C42-2ADFCE2A2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37AB9E6-F8F0-FAFD-C7FD-3D7AF3C26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14/7/2026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8DE0A93-9F30-AC53-2FE2-DBCD1D42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D16CD42-5D1A-3EAD-1F99-BD547288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566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6F86FC-8770-DD67-C017-8281413F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96193C2-5460-92EE-BA44-93DB38B3A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5434915-651A-659C-155A-173BA42D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14/7/2026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2151B4D-2C8E-B3EC-C97B-30C4DE928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F265379-D42E-73C3-0D70-BFADB3D2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81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49617D-0A35-FB98-7D11-EBF7F463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1B2F85-50BC-B0DF-042C-1DD2BF773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4F28FA4-9793-5E75-DF25-F4074B8AA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C4A8FBF-52AC-2B13-9EC2-FA053705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14/7/2026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15907DD-4B46-C72B-822D-913C9F6C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5A196E8-E4B1-DCF9-9EB5-DC6722F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065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461DA9-8429-7EAD-D1AF-CFF763FEB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9B312CD-3373-6224-D9C3-697148544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291E74A-D0B1-7480-7F20-0086A0161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1D14BC6-A6B5-FCFA-8DC2-56134E389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0376C63-41FC-1CFB-26D4-6399972E79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1BFF75F-AE0D-4739-8A1F-FA596448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14/7/2026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5191AD1-7775-ECB0-52DB-8A693EA28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A3EB39D-214C-6256-418A-24CCA0BB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579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7D866F-2469-E311-ED2E-865854D16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30C3BAF-B4FB-0DEE-F5BC-11E26917E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14/7/2026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BCF7F53-5116-ADC7-9379-583B61B21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C12FA94-1BAA-4864-5CDC-1F95484E9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095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C44E31B-D676-6D66-5155-359B9D3E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14/7/2026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67EC21F-8201-296E-B324-7DB237BD1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8756E29-3FD1-7893-65DC-618D187E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891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45AA19-A868-F59E-E425-8D94BD25F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B7AE3C5-884F-9B0E-BA6B-ADF807A4F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F87A115-12C7-5B87-B791-D68FE1A84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F9757CB-D890-E36C-FC05-58C7587EC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14/7/2026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E50B84E-1419-02CD-BF66-88126AAE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3BABEC8-6D89-38B9-BAC1-78DE084B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195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9F1D1F-D943-DB09-9EBC-43E416D4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7C78361-0FB4-37DA-7B82-E2B5EACC2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4FF91EE-A9FE-E31F-C1C0-E0C3974FB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D721941-05C0-8718-4C6E-12B596FFE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14/7/2026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D2AC339-5AD0-8F67-FD39-6854C8A9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A777753-DB4C-253B-2731-3031EEC31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085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EFC368E-B3F8-4165-BF26-064F5483E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24D986B-8396-2339-7BA7-156BBDD6D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37646AD-1D36-964C-9862-C4F5773CA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A6B7E6-08FC-4345-9766-C4712B02E15E}" type="datetimeFigureOut">
              <a:rPr lang="el-GR" smtClean="0"/>
              <a:t>14/7/2026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8038E4C-6C58-6F0B-EB40-B829E7D0B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04BE797-F543-972E-E6E5-BAF966E2A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962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hyperlink" Target="http://www.google.com.cy/url?sa=i&amp;rct=j&amp;q=&amp;esrc=s&amp;frm=1&amp;source=images&amp;cd=&amp;cad=rja&amp;uact=8&amp;ved=0CAcQjRw&amp;url=http://www.gumushanehaberajansi.com/haber-6135-gumushanede_t.html&amp;ei=b-oPVfGZD4atU-GdhPgP&amp;bvm=bv.88528373,d.d24&amp;psig=AFQjCNGTRKqosQ6o5hEUZs9b77wAKJOk6w&amp;ust=142719278963500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toon παιδάκια">
            <a:extLst>
              <a:ext uri="{FF2B5EF4-FFF2-40B4-BE49-F238E27FC236}">
                <a16:creationId xmlns:a16="http://schemas.microsoft.com/office/drawing/2014/main" id="{59EEF5F2-E3A1-187D-4E00-EAAEDECB3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6" y="1025525"/>
            <a:ext cx="83216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3C02AFE-ED4A-553E-0E9A-974758F1813C}"/>
              </a:ext>
            </a:extLst>
          </p:cNvPr>
          <p:cNvSpPr/>
          <p:nvPr/>
        </p:nvSpPr>
        <p:spPr>
          <a:xfrm>
            <a:off x="4570414" y="3060700"/>
            <a:ext cx="2867025" cy="45243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Türkçe Öğreniyoruz</a:t>
            </a:r>
            <a:endParaRPr lang="el-CY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34A66CA-FA34-2744-A8A2-7A599D3FFA8F}"/>
              </a:ext>
            </a:extLst>
          </p:cNvPr>
          <p:cNvSpPr/>
          <p:nvPr/>
        </p:nvSpPr>
        <p:spPr>
          <a:xfrm>
            <a:off x="7437439" y="4913993"/>
            <a:ext cx="4580390" cy="126863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 err="1">
                <a:solidFill>
                  <a:schemeClr val="tx1"/>
                </a:solidFill>
              </a:rPr>
              <a:t>Δρ</a:t>
            </a:r>
            <a:r>
              <a:rPr lang="el-GR" b="1" dirty="0">
                <a:solidFill>
                  <a:schemeClr val="tx1"/>
                </a:solidFill>
              </a:rPr>
              <a:t> Ελένη Χαραλάμπους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https://www.e-charalambous.com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elenecharalampous72@gmail.com</a:t>
            </a:r>
            <a:endParaRPr lang="el-CY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l-GR" b="1" dirty="0">
                <a:solidFill>
                  <a:schemeClr val="tx1"/>
                </a:solidFill>
              </a:rPr>
              <a:t> 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ED9E2F6-F498-603B-BEAE-C648E96F7C9A}"/>
              </a:ext>
            </a:extLst>
          </p:cNvPr>
          <p:cNvSpPr/>
          <p:nvPr/>
        </p:nvSpPr>
        <p:spPr>
          <a:xfrm>
            <a:off x="783772" y="5215731"/>
            <a:ext cx="6318478" cy="66516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38</a:t>
            </a:r>
            <a:r>
              <a:rPr lang="el-GR" b="1" dirty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  <a:r>
              <a:rPr lang="tr-TR" b="1" dirty="0">
                <a:solidFill>
                  <a:schemeClr val="tx1"/>
                </a:solidFill>
              </a:rPr>
              <a:t>TRAFİK  KURALLARINI  BİLİYOR  MUSUNUZ?</a:t>
            </a:r>
            <a:r>
              <a:rPr lang="el-GR" b="1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el-GR" dirty="0">
                <a:solidFill>
                  <a:schemeClr val="tx1"/>
                </a:solidFill>
              </a:rPr>
              <a:t>Μαθαίνω τους κανόνες οδικής κυκλοφορίας</a:t>
            </a:r>
            <a:endParaRPr lang="en-US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721B851C-DD77-E1CF-8840-14D0A42C3BD9}"/>
              </a:ext>
            </a:extLst>
          </p:cNvPr>
          <p:cNvSpPr/>
          <p:nvPr/>
        </p:nvSpPr>
        <p:spPr>
          <a:xfrm>
            <a:off x="8663980" y="5490517"/>
            <a:ext cx="1494818" cy="65314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B5470B17-404B-A448-90D5-EF8D789BEDB8}"/>
              </a:ext>
            </a:extLst>
          </p:cNvPr>
          <p:cNvSpPr/>
          <p:nvPr/>
        </p:nvSpPr>
        <p:spPr>
          <a:xfrm>
            <a:off x="8528892" y="2685819"/>
            <a:ext cx="1494818" cy="65314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FE85DDFC-9CBA-77CF-86D4-3CA2ED551F73}"/>
              </a:ext>
            </a:extLst>
          </p:cNvPr>
          <p:cNvSpPr/>
          <p:nvPr/>
        </p:nvSpPr>
        <p:spPr>
          <a:xfrm>
            <a:off x="10565462" y="5490516"/>
            <a:ext cx="1494818" cy="65314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DCD6F17C-770B-C7CD-AD44-6A88C99867FB}"/>
              </a:ext>
            </a:extLst>
          </p:cNvPr>
          <p:cNvSpPr/>
          <p:nvPr/>
        </p:nvSpPr>
        <p:spPr>
          <a:xfrm>
            <a:off x="10580915" y="2685818"/>
            <a:ext cx="1494818" cy="65314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βάλ 20">
            <a:extLst>
              <a:ext uri="{FF2B5EF4-FFF2-40B4-BE49-F238E27FC236}">
                <a16:creationId xmlns:a16="http://schemas.microsoft.com/office/drawing/2014/main" id="{8DFFD525-9EAC-ECC1-3CF5-F29B21FFEB14}"/>
              </a:ext>
            </a:extLst>
          </p:cNvPr>
          <p:cNvSpPr/>
          <p:nvPr/>
        </p:nvSpPr>
        <p:spPr>
          <a:xfrm>
            <a:off x="262773" y="1238281"/>
            <a:ext cx="660324" cy="6565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3" name="Οβάλ 22">
            <a:extLst>
              <a:ext uri="{FF2B5EF4-FFF2-40B4-BE49-F238E27FC236}">
                <a16:creationId xmlns:a16="http://schemas.microsoft.com/office/drawing/2014/main" id="{5739FEBD-98E5-947C-CBF5-7F2DD65C3D5F}"/>
              </a:ext>
            </a:extLst>
          </p:cNvPr>
          <p:cNvSpPr/>
          <p:nvPr/>
        </p:nvSpPr>
        <p:spPr>
          <a:xfrm>
            <a:off x="262773" y="2353364"/>
            <a:ext cx="660324" cy="6565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5" name="Οβάλ 24">
            <a:extLst>
              <a:ext uri="{FF2B5EF4-FFF2-40B4-BE49-F238E27FC236}">
                <a16:creationId xmlns:a16="http://schemas.microsoft.com/office/drawing/2014/main" id="{CDF838DB-4EFE-53F6-2558-80177389558D}"/>
              </a:ext>
            </a:extLst>
          </p:cNvPr>
          <p:cNvSpPr/>
          <p:nvPr/>
        </p:nvSpPr>
        <p:spPr>
          <a:xfrm>
            <a:off x="313378" y="3758239"/>
            <a:ext cx="660324" cy="6565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7" name="Οβάλ 26">
            <a:extLst>
              <a:ext uri="{FF2B5EF4-FFF2-40B4-BE49-F238E27FC236}">
                <a16:creationId xmlns:a16="http://schemas.microsoft.com/office/drawing/2014/main" id="{5829F2A1-6C4E-4FC9-5DB9-45CEA31244AB}"/>
              </a:ext>
            </a:extLst>
          </p:cNvPr>
          <p:cNvSpPr/>
          <p:nvPr/>
        </p:nvSpPr>
        <p:spPr>
          <a:xfrm>
            <a:off x="355774" y="5487159"/>
            <a:ext cx="660324" cy="6565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0602F7-1FCD-5B6B-D46E-B1EFCE3FC393}"/>
              </a:ext>
            </a:extLst>
          </p:cNvPr>
          <p:cNvSpPr txBox="1"/>
          <p:nvPr/>
        </p:nvSpPr>
        <p:spPr>
          <a:xfrm>
            <a:off x="2276769" y="11044"/>
            <a:ext cx="81813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 err="1">
                <a:solidFill>
                  <a:srgbClr val="FF0000"/>
                </a:solidFill>
              </a:rPr>
              <a:t>Aşağıdaki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l-GR" sz="2800" b="1" dirty="0" err="1">
                <a:solidFill>
                  <a:srgbClr val="FF0000"/>
                </a:solidFill>
              </a:rPr>
              <a:t>cümleleri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l-GR" sz="2800" b="1" dirty="0" err="1">
                <a:solidFill>
                  <a:srgbClr val="FF0000"/>
                </a:solidFill>
              </a:rPr>
              <a:t>doğru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l-GR" sz="2800" b="1" dirty="0" err="1">
                <a:solidFill>
                  <a:srgbClr val="FF0000"/>
                </a:solidFill>
              </a:rPr>
              <a:t>resimlerle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l-GR" sz="2800" b="1" dirty="0" err="1">
                <a:solidFill>
                  <a:srgbClr val="FF0000"/>
                </a:solidFill>
              </a:rPr>
              <a:t>eşleştiriniz</a:t>
            </a:r>
            <a:r>
              <a:rPr lang="el-GR" sz="2800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3" name="Picture 2" descr="Sağa Dönülmez Levhası TT-26a, TT-26a-SNPY-40-15M">
            <a:extLst>
              <a:ext uri="{FF2B5EF4-FFF2-40B4-BE49-F238E27FC236}">
                <a16:creationId xmlns:a16="http://schemas.microsoft.com/office/drawing/2014/main" id="{AB755764-01F7-EB91-14B6-B61758C3A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33" y="534264"/>
            <a:ext cx="2569935" cy="206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67671318-E390-0983-9C2E-402DC157D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015" y="3670990"/>
            <a:ext cx="6696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el-GR" sz="4800" dirty="0">
                <a:latin typeface="Arial" panose="020B0604020202020204" pitchFamily="34" charset="0"/>
              </a:rPr>
              <a:t>Sağa dönülmez. </a:t>
            </a:r>
            <a:endParaRPr lang="en-US" altLang="el-GR" sz="4800" dirty="0">
              <a:latin typeface="Arial" panose="020B0604020202020204" pitchFamily="34" charset="0"/>
            </a:endParaRPr>
          </a:p>
        </p:txBody>
      </p:sp>
      <p:pic>
        <p:nvPicPr>
          <p:cNvPr id="11" name="Picture 2" descr="Mecburi Yaya Yolu Levhası Trafik Tabelası Yaya Yolu İşareti Anlamı TT-39a">
            <a:extLst>
              <a:ext uri="{FF2B5EF4-FFF2-40B4-BE49-F238E27FC236}">
                <a16:creationId xmlns:a16="http://schemas.microsoft.com/office/drawing/2014/main" id="{98D558ED-E4E4-1A54-F0D7-963A72A69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504" y="714341"/>
            <a:ext cx="1348733" cy="143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8303F3-843B-6175-B4E5-6E166F01F6A2}"/>
              </a:ext>
            </a:extLst>
          </p:cNvPr>
          <p:cNvSpPr txBox="1"/>
          <p:nvPr/>
        </p:nvSpPr>
        <p:spPr>
          <a:xfrm>
            <a:off x="1338128" y="221751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tr-TR" altLang="el-GR" sz="4000" dirty="0">
                <a:latin typeface="Arial" panose="020B0604020202020204" pitchFamily="34" charset="0"/>
              </a:rPr>
              <a:t>Mecburi yaya yolu. </a:t>
            </a:r>
            <a:endParaRPr lang="en-US" altLang="el-GR" sz="4000" dirty="0">
              <a:latin typeface="Arial" panose="020B0604020202020204" pitchFamily="34" charset="0"/>
            </a:endParaRPr>
          </a:p>
        </p:txBody>
      </p:sp>
      <p:pic>
        <p:nvPicPr>
          <p:cNvPr id="15" name="Picture 4" descr="Xρήσιμα σήματα που πρέπει να γνωρίζω ως ποδηλάτης οδηγός - ΕΣΥ ΚΑΙ ΤΟ  ΠΟΔΗΛΑΤΟ ΣΟΥ !">
            <a:extLst>
              <a:ext uri="{FF2B5EF4-FFF2-40B4-BE49-F238E27FC236}">
                <a16:creationId xmlns:a16="http://schemas.microsoft.com/office/drawing/2014/main" id="{5741C261-4E22-9209-3157-7EB40A741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664" y="3895850"/>
            <a:ext cx="1577046" cy="103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6993F92-08A9-C5B4-43B7-BA4E73740D32}"/>
              </a:ext>
            </a:extLst>
          </p:cNvPr>
          <p:cNvSpPr txBox="1"/>
          <p:nvPr/>
        </p:nvSpPr>
        <p:spPr>
          <a:xfrm>
            <a:off x="1338128" y="1087203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tr-TR" altLang="el-GR" sz="4400" dirty="0">
                <a:latin typeface="Arial" panose="020B0604020202020204" pitchFamily="34" charset="0"/>
              </a:rPr>
              <a:t>Bisiklet  giremez.</a:t>
            </a:r>
            <a:endParaRPr lang="en-US" altLang="el-GR" sz="4400" dirty="0">
              <a:latin typeface="Arial" panose="020B0604020202020204" pitchFamily="34" charset="0"/>
            </a:endParaRPr>
          </a:p>
        </p:txBody>
      </p:sp>
      <p:pic>
        <p:nvPicPr>
          <p:cNvPr id="19" name="Picture 2" descr="Η ζώνη ασφαλείας σώζει ένα διάνυσμα ζωής Διανυσματική απεικόνιση -  εικονογραφία από buckingham, arroyos: 60863907">
            <a:extLst>
              <a:ext uri="{FF2B5EF4-FFF2-40B4-BE49-F238E27FC236}">
                <a16:creationId xmlns:a16="http://schemas.microsoft.com/office/drawing/2014/main" id="{F3B1D615-B2E4-F070-AA92-56E5303F0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98"/>
          <a:stretch>
            <a:fillRect/>
          </a:stretch>
        </p:blipFill>
        <p:spPr>
          <a:xfrm>
            <a:off x="10503390" y="3927139"/>
            <a:ext cx="1572343" cy="960735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F024658-B0C5-32C6-7EB6-D439CDDF7C80}"/>
              </a:ext>
            </a:extLst>
          </p:cNvPr>
          <p:cNvSpPr txBox="1"/>
          <p:nvPr/>
        </p:nvSpPr>
        <p:spPr>
          <a:xfrm>
            <a:off x="1422762" y="5577702"/>
            <a:ext cx="66960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tr-TR" altLang="el-GR" sz="4000" dirty="0">
                <a:latin typeface="Arial" panose="020B0604020202020204" pitchFamily="34" charset="0"/>
              </a:rPr>
              <a:t>Emniyet kemerinizi takınız.  </a:t>
            </a:r>
            <a:endParaRPr lang="en-US" altLang="el-GR" sz="4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68A62ACB-F93D-B7EE-1FC7-BA9A5D57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DD8E94E1-0D72-CD86-32B0-881449A8A845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KONUŞMA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420CCEA-9A36-8465-C2C3-6CB01ACE780A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CF1B9DE9-D161-7B46-6DB7-BF034C9B4AA8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03AF9-E11B-C094-5881-7ABFA175E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31EFDE3-A0C9-8DF2-0B11-C52E99EFCD17}"/>
              </a:ext>
            </a:extLst>
          </p:cNvPr>
          <p:cNvSpPr txBox="1">
            <a:spLocks/>
          </p:cNvSpPr>
          <p:nvPr/>
        </p:nvSpPr>
        <p:spPr>
          <a:xfrm>
            <a:off x="3353888" y="2727342"/>
            <a:ext cx="5208111" cy="1684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0044D5-BD42-3D2A-8F75-191B92E2B758}"/>
              </a:ext>
            </a:extLst>
          </p:cNvPr>
          <p:cNvSpPr txBox="1">
            <a:spLocks/>
          </p:cNvSpPr>
          <p:nvPr/>
        </p:nvSpPr>
        <p:spPr>
          <a:xfrm>
            <a:off x="316773" y="371993"/>
            <a:ext cx="6530342" cy="4897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u="sng" dirty="0"/>
              <a:t>ARKADAŞLARIN ARASINDA </a:t>
            </a:r>
            <a:endParaRPr lang="el-GR" b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45D99B-EE4B-9516-26E5-36C302D5369C}"/>
              </a:ext>
            </a:extLst>
          </p:cNvPr>
          <p:cNvSpPr txBox="1"/>
          <p:nvPr/>
        </p:nvSpPr>
        <p:spPr>
          <a:xfrm>
            <a:off x="3060815" y="1325335"/>
            <a:ext cx="95012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dirty="0"/>
          </a:p>
          <a:p>
            <a:r>
              <a:rPr lang="el-GR" sz="3200" dirty="0" err="1">
                <a:solidFill>
                  <a:srgbClr val="FF0000"/>
                </a:solidFill>
              </a:rPr>
              <a:t>Diyalogda</a:t>
            </a:r>
            <a:r>
              <a:rPr lang="el-GR" sz="3200" dirty="0">
                <a:solidFill>
                  <a:srgbClr val="FF0000"/>
                </a:solidFill>
              </a:rPr>
              <a:t> </a:t>
            </a:r>
            <a:r>
              <a:rPr lang="el-GR" sz="3200" dirty="0" err="1">
                <a:solidFill>
                  <a:srgbClr val="FF0000"/>
                </a:solidFill>
              </a:rPr>
              <a:t>şunları</a:t>
            </a:r>
            <a:r>
              <a:rPr lang="el-GR" sz="3200" dirty="0">
                <a:solidFill>
                  <a:srgbClr val="FF0000"/>
                </a:solidFill>
              </a:rPr>
              <a:t> </a:t>
            </a:r>
            <a:r>
              <a:rPr lang="el-GR" sz="3200" dirty="0" err="1">
                <a:solidFill>
                  <a:srgbClr val="FF0000"/>
                </a:solidFill>
              </a:rPr>
              <a:t>kullanın</a:t>
            </a:r>
            <a:r>
              <a:rPr lang="el-GR" sz="3200" dirty="0">
                <a:solidFill>
                  <a:srgbClr val="FF0000"/>
                </a:solidFill>
              </a:rPr>
              <a:t> :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" name="Εικόνα 1" descr="Ilkokul öğrencisi çalışma Odasında ödev Yapıyor çocuk Illüstrasyon  Illüstrasyon Sevimli, Ders çalışma, Öğrenci, ödev Yapmak PNG Resim Şeffaf  ve çizimi Ücretsiz İndirilebilir">
            <a:extLst>
              <a:ext uri="{FF2B5EF4-FFF2-40B4-BE49-F238E27FC236}">
                <a16:creationId xmlns:a16="http://schemas.microsoft.com/office/drawing/2014/main" id="{FC756174-E60F-C6FA-236A-70BE78708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76" y="1325335"/>
            <a:ext cx="1918607" cy="19186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0A9BF94B-57D2-5053-8A2E-8BB36C00F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9643" y="2284638"/>
            <a:ext cx="3496129" cy="40708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800"/>
              </a:spcAft>
              <a:buNone/>
              <a:defRPr/>
            </a:pPr>
            <a:r>
              <a:rPr lang="tr-TR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Sağa sola bakmadım.</a:t>
            </a:r>
            <a:endParaRPr lang="el-GR" sz="18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None/>
              <a:defRPr/>
            </a:pPr>
            <a:r>
              <a:rPr lang="tr-TR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Yola çıktım birden.</a:t>
            </a:r>
            <a:endParaRPr lang="el-GR" sz="18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None/>
              <a:defRPr/>
            </a:pPr>
            <a:r>
              <a:rPr lang="tr-TR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Kırmızı yandı ama geçtim.</a:t>
            </a:r>
            <a:endParaRPr lang="el-GR" sz="18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None/>
              <a:defRPr/>
            </a:pPr>
            <a:r>
              <a:rPr lang="tr-TR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Bana bir taksi çarptı.</a:t>
            </a:r>
            <a:endParaRPr lang="el-GR" sz="18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None/>
              <a:defRPr/>
            </a:pPr>
            <a:r>
              <a:rPr lang="tr-TR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Kanlar içindeydim.</a:t>
            </a:r>
            <a:endParaRPr lang="el-GR" sz="18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None/>
              <a:defRPr/>
            </a:pPr>
            <a:r>
              <a:rPr lang="tr-TR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Sürücü beni hastaneye götürdü.</a:t>
            </a:r>
            <a:endParaRPr lang="el-GR" sz="18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None/>
              <a:defRPr/>
            </a:pPr>
            <a:r>
              <a:rPr lang="tr-TR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Doktor yaralarımı temizledi.</a:t>
            </a:r>
            <a:endParaRPr lang="el-GR" sz="18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None/>
              <a:defRPr/>
            </a:pPr>
            <a:r>
              <a:rPr lang="tr-TR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Artık iyileştim.</a:t>
            </a:r>
            <a:endParaRPr lang="en-US" altLang="en-US" sz="1800" b="1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b="1" dirty="0"/>
              <a:t>Be</a:t>
            </a:r>
            <a:r>
              <a:rPr lang="tr-TR" altLang="en-US" sz="1800" b="1" dirty="0"/>
              <a:t>nim</a:t>
            </a:r>
            <a:r>
              <a:rPr lang="en-US" altLang="en-US" sz="1800" b="1" dirty="0"/>
              <a:t> de  </a:t>
            </a:r>
            <a:r>
              <a:rPr lang="tr-TR" altLang="en-US" sz="1800" b="1" dirty="0"/>
              <a:t>üzüntülerimi  ilet</a:t>
            </a:r>
            <a:r>
              <a:rPr lang="en-US" altLang="en-US" sz="1800" b="1" dirty="0"/>
              <a:t>.</a:t>
            </a:r>
            <a:endParaRPr lang="tr-TR" altLang="en-US" sz="1800" b="1" dirty="0"/>
          </a:p>
          <a:p>
            <a:pPr eaLnBrk="1" hangingPunct="1">
              <a:spcBef>
                <a:spcPct val="0"/>
              </a:spcBef>
              <a:buNone/>
            </a:pPr>
            <a:r>
              <a:rPr lang="tr-TR" altLang="en-US" sz="1800" b="1" dirty="0"/>
              <a:t>Geçmiş olsun</a:t>
            </a:r>
            <a:r>
              <a:rPr lang="en-US" altLang="en-US" sz="1800" b="1" dirty="0"/>
              <a:t>.</a:t>
            </a:r>
            <a:r>
              <a:rPr lang="tr-TR" altLang="en-US" sz="1800" b="1" dirty="0"/>
              <a:t> </a:t>
            </a:r>
            <a:endParaRPr lang="el-GR" altLang="en-US" sz="1800" b="1" dirty="0"/>
          </a:p>
        </p:txBody>
      </p:sp>
      <p:pic>
        <p:nvPicPr>
          <p:cNvPr id="5" name="Εικόνα 4" descr="🚗 Aracınızın Değer Kaybı Tazminatını Aldınız mı?, Bir trafik kazası geçirdiniz mi?, Peki son 2 yıl içinde yaşanan kazalarda, karşı tarafın kusuru oranında değer kaybı tazminatı alabileceğinizi biliyor ...">
            <a:extLst>
              <a:ext uri="{FF2B5EF4-FFF2-40B4-BE49-F238E27FC236}">
                <a16:creationId xmlns:a16="http://schemas.microsoft.com/office/drawing/2014/main" id="{DDE406EB-9DA3-A1E0-E95C-3383E8111D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0855"/>
          <a:stretch>
            <a:fillRect/>
          </a:stretch>
        </p:blipFill>
        <p:spPr>
          <a:xfrm>
            <a:off x="8605542" y="454479"/>
            <a:ext cx="2886219" cy="4070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31CF99-136E-C96B-4726-20903EBEBADE}"/>
              </a:ext>
            </a:extLst>
          </p:cNvPr>
          <p:cNvSpPr txBox="1"/>
          <p:nvPr/>
        </p:nvSpPr>
        <p:spPr>
          <a:xfrm>
            <a:off x="3140529" y="3244334"/>
            <a:ext cx="6281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dirty="0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503C430-BA5E-D027-6C72-2B16CEB85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1999" y="4692509"/>
            <a:ext cx="2639233" cy="1680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8824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D2841F79-0B32-B00C-63DB-5E93ABE3A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DECD620B-4673-EC78-5804-4E4EB69D3F20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TEKRAR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1AEAAE47-7BE9-1638-0CAF-F9D052D1C4B2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78F6D93-DF35-46F2-40AC-B07C756BEDB1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3C3AB7-978B-63B3-5D3C-26AD453278CB}"/>
              </a:ext>
            </a:extLst>
          </p:cNvPr>
          <p:cNvSpPr txBox="1"/>
          <p:nvPr/>
        </p:nvSpPr>
        <p:spPr>
          <a:xfrm>
            <a:off x="457200" y="3705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altLang="en-US" sz="1800" dirty="0">
                <a:latin typeface="Arial" panose="020B0604020202020204" pitchFamily="34" charset="0"/>
              </a:rPr>
              <a:t>Ailem</a:t>
            </a:r>
            <a:r>
              <a:rPr lang="en-US" altLang="en-US" sz="1800" dirty="0">
                <a:latin typeface="Arial" panose="020B0604020202020204" pitchFamily="34" charset="0"/>
              </a:rPr>
              <a:t>le</a:t>
            </a:r>
            <a:r>
              <a:rPr lang="tr-TR" altLang="en-US" sz="1800" dirty="0">
                <a:latin typeface="Arial" panose="020B0604020202020204" pitchFamily="34" charset="0"/>
              </a:rPr>
              <a:t>  bir  </a:t>
            </a:r>
            <a:r>
              <a:rPr lang="en-US" altLang="en-US" sz="1800" dirty="0">
                <a:latin typeface="Arial" panose="020B0604020202020204" pitchFamily="34" charset="0"/>
              </a:rPr>
              <a:t>___________ </a:t>
            </a:r>
            <a:r>
              <a:rPr lang="tr-TR" altLang="en-US" sz="1800" dirty="0">
                <a:latin typeface="Arial" panose="020B0604020202020204" pitchFamily="34" charset="0"/>
              </a:rPr>
              <a:t>  geçirdik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  <a:r>
              <a:rPr lang="tr-TR" altLang="en-US" sz="1800" dirty="0">
                <a:latin typeface="Arial" panose="020B0604020202020204" pitchFamily="34" charset="0"/>
              </a:rPr>
              <a:t> 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B9936C-F936-AC94-B6A2-479185CCBFCD}"/>
              </a:ext>
            </a:extLst>
          </p:cNvPr>
          <p:cNvSpPr txBox="1"/>
          <p:nvPr/>
        </p:nvSpPr>
        <p:spPr>
          <a:xfrm>
            <a:off x="6204857" y="406087"/>
            <a:ext cx="3788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Y</a:t>
            </a:r>
            <a:r>
              <a:rPr lang="tr-TR" altLang="en-US" sz="1800" dirty="0">
                <a:latin typeface="Arial" panose="020B0604020202020204" pitchFamily="34" charset="0"/>
              </a:rPr>
              <a:t>olda çok </a:t>
            </a:r>
            <a:r>
              <a:rPr lang="en-US" altLang="en-US" sz="1800" dirty="0">
                <a:latin typeface="Arial" panose="020B0604020202020204" pitchFamily="34" charset="0"/>
              </a:rPr>
              <a:t>__________ </a:t>
            </a:r>
            <a:r>
              <a:rPr lang="tr-TR" altLang="en-US" sz="1800" dirty="0">
                <a:latin typeface="Arial" panose="020B0604020202020204" pitchFamily="34" charset="0"/>
              </a:rPr>
              <a:t>sis  vardı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  <a:r>
              <a:rPr lang="el-GR" altLang="en-US" sz="1800" dirty="0">
                <a:latin typeface="Arial" panose="020B0604020202020204" pitchFamily="34" charset="0"/>
              </a:rPr>
              <a:t> </a:t>
            </a:r>
            <a:endParaRPr lang="en-US" altLang="LID8192" sz="1800" dirty="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10C5D9-6A9A-263F-C5C9-EDA0542F07F3}"/>
              </a:ext>
            </a:extLst>
          </p:cNvPr>
          <p:cNvSpPr txBox="1"/>
          <p:nvPr/>
        </p:nvSpPr>
        <p:spPr>
          <a:xfrm>
            <a:off x="3984171" y="1017775"/>
            <a:ext cx="8207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G</a:t>
            </a:r>
            <a:r>
              <a:rPr lang="tr-TR" altLang="en-US" sz="1800" dirty="0">
                <a:latin typeface="Arial" panose="020B0604020202020204" pitchFamily="34" charset="0"/>
              </a:rPr>
              <a:t>öz </a:t>
            </a:r>
            <a:r>
              <a:rPr lang="en-US" altLang="en-US" sz="1800" dirty="0">
                <a:latin typeface="Arial" panose="020B0604020202020204" pitchFamily="34" charset="0"/>
              </a:rPr>
              <a:t>_______ </a:t>
            </a:r>
            <a:r>
              <a:rPr lang="tr-TR" altLang="en-US" sz="1800" dirty="0">
                <a:latin typeface="Arial" panose="020B0604020202020204" pitchFamily="34" charset="0"/>
              </a:rPr>
              <a:t>görmüyorduk ve  görüş mesafesi  de  çok  kısaydı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  <a:endParaRPr lang="en-US" altLang="LID8192" sz="1800" dirty="0"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5A61B6-8B07-7B48-131F-A6A1A154D30A}"/>
              </a:ext>
            </a:extLst>
          </p:cNvPr>
          <p:cNvSpPr txBox="1"/>
          <p:nvPr/>
        </p:nvSpPr>
        <p:spPr>
          <a:xfrm>
            <a:off x="457200" y="584022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tr-TR" altLang="en-US" sz="1800" dirty="0">
                <a:latin typeface="Arial" panose="020B0604020202020204" pitchFamily="34" charset="0"/>
              </a:rPr>
              <a:t>Kavşakta </a:t>
            </a:r>
            <a:r>
              <a:rPr lang="en-US" altLang="en-US" sz="1800" dirty="0">
                <a:latin typeface="Arial" panose="020B0604020202020204" pitchFamily="34" charset="0"/>
              </a:rPr>
              <a:t>__________</a:t>
            </a:r>
            <a:r>
              <a:rPr lang="tr-TR" altLang="en-US" sz="1800" dirty="0">
                <a:latin typeface="Arial" panose="020B0604020202020204" pitchFamily="34" charset="0"/>
              </a:rPr>
              <a:t>  çarptık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D3C184-9002-2DA9-3EBB-BB62E993A9C5}"/>
              </a:ext>
            </a:extLst>
          </p:cNvPr>
          <p:cNvSpPr txBox="1"/>
          <p:nvPr/>
        </p:nvSpPr>
        <p:spPr>
          <a:xfrm>
            <a:off x="5954486" y="58758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tr-TR" altLang="en-US" sz="1800" dirty="0">
                <a:latin typeface="Arial" panose="020B0604020202020204" pitchFamily="34" charset="0"/>
              </a:rPr>
              <a:t>Babam çok </a:t>
            </a:r>
            <a:r>
              <a:rPr lang="en-US" altLang="en-US" sz="1800" dirty="0">
                <a:latin typeface="Arial" panose="020B0604020202020204" pitchFamily="34" charset="0"/>
              </a:rPr>
              <a:t>_________ </a:t>
            </a:r>
            <a:r>
              <a:rPr lang="tr-TR" altLang="en-US" sz="1800" dirty="0">
                <a:latin typeface="Arial" panose="020B0604020202020204" pitchFamily="34" charset="0"/>
              </a:rPr>
              <a:t>yaralandı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  <a:endParaRPr lang="en-US" altLang="LID8192" sz="1800" dirty="0">
              <a:latin typeface="Arial" panose="020B0604020202020204" pitchFamily="34" charset="0"/>
            </a:endParaRPr>
          </a:p>
        </p:txBody>
      </p:sp>
      <p:pic>
        <p:nvPicPr>
          <p:cNvPr id="12" name="Εικόνα 11" descr="İnsanlar ve araba kazası ile kaza sahnesi ©interactimages 308539966'e ait Stok Vektör">
            <a:extLst>
              <a:ext uri="{FF2B5EF4-FFF2-40B4-BE49-F238E27FC236}">
                <a16:creationId xmlns:a16="http://schemas.microsoft.com/office/drawing/2014/main" id="{27E69D03-A80C-1F18-4B64-9FC1B7DDA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30" y="924326"/>
            <a:ext cx="2158168" cy="21310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Εικόνα 12" descr="319 bin Sisli hava Telifsiz Görseli, Stok Fotoğrafı ve Resmi | Shutterstock">
            <a:extLst>
              <a:ext uri="{FF2B5EF4-FFF2-40B4-BE49-F238E27FC236}">
                <a16:creationId xmlns:a16="http://schemas.microsoft.com/office/drawing/2014/main" id="{2FED5845-BE70-2840-B83A-B366EF2537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222"/>
          <a:stretch>
            <a:fillRect/>
          </a:stretch>
        </p:blipFill>
        <p:spPr>
          <a:xfrm>
            <a:off x="6760028" y="1413296"/>
            <a:ext cx="2579915" cy="23943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Εικόνα 13" descr="Cartoon minibus Images - Free Download on Magnific (formerly Freepik)">
            <a:extLst>
              <a:ext uri="{FF2B5EF4-FFF2-40B4-BE49-F238E27FC236}">
                <a16:creationId xmlns:a16="http://schemas.microsoft.com/office/drawing/2014/main" id="{F6958040-9C65-F43E-E7C7-9F065B651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071" y="3623163"/>
            <a:ext cx="1687286" cy="16492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Εικόνα 14" descr="29,851,943 Yara bakım Stok İlüstrasyon | DepositPhotos">
            <a:extLst>
              <a:ext uri="{FF2B5EF4-FFF2-40B4-BE49-F238E27FC236}">
                <a16:creationId xmlns:a16="http://schemas.microsoft.com/office/drawing/2014/main" id="{FA9F20B5-E84E-4B55-79CE-4111AB34C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2205" y="4017103"/>
            <a:ext cx="1710281" cy="16492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9A706-34FA-BDB4-A773-8733CE0BD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2C6214AD-63D7-7EB4-3FA2-3C3CCB6C2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37603B00-5AA1-71D6-7BA7-565C09CACB5B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600" dirty="0" err="1">
                <a:solidFill>
                  <a:schemeClr val="tx1"/>
                </a:solidFill>
              </a:rPr>
              <a:t>Yunanca</a:t>
            </a:r>
            <a:r>
              <a:rPr lang="el-GR" sz="3600" dirty="0">
                <a:solidFill>
                  <a:schemeClr val="tx1"/>
                </a:solidFill>
              </a:rPr>
              <a:t> </a:t>
            </a:r>
            <a:r>
              <a:rPr lang="el-GR" sz="3600" dirty="0" err="1">
                <a:solidFill>
                  <a:schemeClr val="tx1"/>
                </a:solidFill>
              </a:rPr>
              <a:t>ve</a:t>
            </a:r>
            <a:r>
              <a:rPr lang="el-GR" sz="3600" dirty="0">
                <a:solidFill>
                  <a:schemeClr val="tx1"/>
                </a:solidFill>
              </a:rPr>
              <a:t> </a:t>
            </a:r>
            <a:r>
              <a:rPr lang="el-GR" sz="3600" dirty="0" err="1">
                <a:solidFill>
                  <a:schemeClr val="tx1"/>
                </a:solidFill>
              </a:rPr>
              <a:t>Türkçe</a:t>
            </a:r>
            <a:r>
              <a:rPr lang="el-GR" sz="3600" dirty="0">
                <a:solidFill>
                  <a:schemeClr val="tx1"/>
                </a:solidFill>
              </a:rPr>
              <a:t> </a:t>
            </a:r>
            <a:r>
              <a:rPr lang="el-GR" sz="3600" dirty="0" err="1">
                <a:solidFill>
                  <a:schemeClr val="tx1"/>
                </a:solidFill>
              </a:rPr>
              <a:t>Karşılaştırması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44A3D81-5C95-7516-D943-812BBB7FFDB2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03647011-4872-36DD-2DA4-7C6F41267CEA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1908821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9166FAF-9392-E414-5E4B-D4D6D487550F}"/>
              </a:ext>
            </a:extLst>
          </p:cNvPr>
          <p:cNvSpPr/>
          <p:nvPr/>
        </p:nvSpPr>
        <p:spPr>
          <a:xfrm>
            <a:off x="87088" y="2740508"/>
            <a:ext cx="6498772" cy="350520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tr-TR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G</a:t>
            </a:r>
            <a:r>
              <a:rPr lang="tr-TR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öz  gözü görmüyord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u</a:t>
            </a:r>
            <a:r>
              <a:rPr lang="tr-TR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k ve  görüş mesafesi  de  çok  kısaydı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tr-TR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Yoğun  sis  yüzünden  traf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i</a:t>
            </a:r>
            <a:r>
              <a:rPr lang="tr-TR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k  levhasını göremedik ve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h</a:t>
            </a:r>
            <a:r>
              <a:rPr lang="tr-TR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ızla kavşağa  girdik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tr-TR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Çok  şükür   ölen  yoktu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en-US" altLang="LID8192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LID8192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C7BE99BE-2E15-53EC-F3A7-FD900A4CF332}"/>
              </a:ext>
            </a:extLst>
          </p:cNvPr>
          <p:cNvSpPr/>
          <p:nvPr/>
        </p:nvSpPr>
        <p:spPr>
          <a:xfrm>
            <a:off x="6890654" y="2831648"/>
            <a:ext cx="5083629" cy="350520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l-GR" dirty="0">
                <a:solidFill>
                  <a:schemeClr val="tx1"/>
                </a:solidFill>
              </a:rPr>
              <a:t> Από θαύμα δεν θρηνήσαμε ζωές.</a:t>
            </a:r>
          </a:p>
          <a:p>
            <a:pPr>
              <a:spcBef>
                <a:spcPct val="0"/>
              </a:spcBef>
            </a:pPr>
            <a:endParaRPr lang="el-GR" dirty="0">
              <a:solidFill>
                <a:schemeClr val="tx1"/>
              </a:solidFill>
            </a:endParaRPr>
          </a:p>
          <a:p>
            <a:pPr marL="285750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l-GR" dirty="0">
                <a:solidFill>
                  <a:schemeClr val="tx1"/>
                </a:solidFill>
              </a:rPr>
              <a:t>Εξαιτίας της πυκνής ομίχλης, δεν αντιληφθήκαμε την πινακίδα οδικής κυκλοφορίας και εισήλθαμε στον κόμβο με μεγάλη ταχύτητα. </a:t>
            </a:r>
            <a:endParaRPr lang="el-GR" altLang="LID8192" dirty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altLang="LID8192" dirty="0">
              <a:solidFill>
                <a:schemeClr val="tx1"/>
              </a:solidFill>
            </a:endParaRPr>
          </a:p>
          <a:p>
            <a:pPr marL="285750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l-GR" dirty="0">
                <a:solidFill>
                  <a:schemeClr val="tx1"/>
                </a:solidFill>
              </a:rPr>
              <a:t>Η ορατότητα ήταν εξαιρετικά περιορισμένη, σε σημείο που δεν βλέπαμε τίποτα μπροστά μας.</a:t>
            </a:r>
            <a:endParaRPr lang="en-US" altLang="LID8192" dirty="0">
              <a:solidFill>
                <a:schemeClr val="tx1"/>
              </a:solidFill>
            </a:endParaRPr>
          </a:p>
        </p:txBody>
      </p:sp>
      <p:pic>
        <p:nvPicPr>
          <p:cNvPr id="7" name="Εικόνα 6" descr="Yunanistan'da Gezilecek Yerler | Prontotour">
            <a:extLst>
              <a:ext uri="{FF2B5EF4-FFF2-40B4-BE49-F238E27FC236}">
                <a16:creationId xmlns:a16="http://schemas.microsoft.com/office/drawing/2014/main" id="{7396EFA0-5BF6-807E-16EA-15183136B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108" y="338817"/>
            <a:ext cx="4259941" cy="1934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Εικόνα 7" descr="410,300+ Istanbul Turkiye Stock Photos, Pictures &amp; Royalty-Free Images -  iStock">
            <a:extLst>
              <a:ext uri="{FF2B5EF4-FFF2-40B4-BE49-F238E27FC236}">
                <a16:creationId xmlns:a16="http://schemas.microsoft.com/office/drawing/2014/main" id="{0B744DE0-CA02-81F2-6F9A-093845759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953" y="236791"/>
            <a:ext cx="3784747" cy="2138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53498-44F4-9FE6-1449-B1E82F263402}"/>
              </a:ext>
            </a:extLst>
          </p:cNvPr>
          <p:cNvSpPr txBox="1"/>
          <p:nvPr/>
        </p:nvSpPr>
        <p:spPr>
          <a:xfrm>
            <a:off x="5440965" y="429122"/>
            <a:ext cx="21444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 err="1">
                <a:solidFill>
                  <a:srgbClr val="00B050"/>
                </a:solidFill>
              </a:rPr>
              <a:t>Aşağıdaki</a:t>
            </a:r>
            <a:r>
              <a:rPr lang="el-GR" b="1" dirty="0">
                <a:solidFill>
                  <a:srgbClr val="00B050"/>
                </a:solidFill>
              </a:rPr>
              <a:t> </a:t>
            </a:r>
            <a:r>
              <a:rPr lang="el-GR" b="1" dirty="0" err="1">
                <a:solidFill>
                  <a:srgbClr val="00B050"/>
                </a:solidFill>
              </a:rPr>
              <a:t>Türkçe</a:t>
            </a:r>
            <a:r>
              <a:rPr lang="el-GR" b="1" dirty="0">
                <a:solidFill>
                  <a:srgbClr val="00B050"/>
                </a:solidFill>
              </a:rPr>
              <a:t> </a:t>
            </a:r>
            <a:r>
              <a:rPr lang="el-GR" b="1" dirty="0" err="1">
                <a:solidFill>
                  <a:srgbClr val="00B050"/>
                </a:solidFill>
              </a:rPr>
              <a:t>ve</a:t>
            </a:r>
            <a:r>
              <a:rPr lang="el-GR" b="1" dirty="0">
                <a:solidFill>
                  <a:srgbClr val="00B050"/>
                </a:solidFill>
              </a:rPr>
              <a:t> </a:t>
            </a:r>
            <a:r>
              <a:rPr lang="el-GR" b="1" dirty="0" err="1">
                <a:solidFill>
                  <a:srgbClr val="00B050"/>
                </a:solidFill>
              </a:rPr>
              <a:t>Yunanca</a:t>
            </a:r>
            <a:r>
              <a:rPr lang="el-GR" b="1" dirty="0">
                <a:solidFill>
                  <a:srgbClr val="00B050"/>
                </a:solidFill>
              </a:rPr>
              <a:t> </a:t>
            </a:r>
            <a:r>
              <a:rPr lang="el-GR" b="1" dirty="0" err="1">
                <a:solidFill>
                  <a:srgbClr val="00B050"/>
                </a:solidFill>
              </a:rPr>
              <a:t>cümleleri</a:t>
            </a:r>
            <a:r>
              <a:rPr lang="el-GR" b="1" dirty="0">
                <a:solidFill>
                  <a:srgbClr val="00B050"/>
                </a:solidFill>
              </a:rPr>
              <a:t> </a:t>
            </a:r>
            <a:r>
              <a:rPr lang="el-GR" b="1" dirty="0" err="1">
                <a:solidFill>
                  <a:srgbClr val="00B050"/>
                </a:solidFill>
              </a:rPr>
              <a:t>eşleştiriniz</a:t>
            </a:r>
            <a:r>
              <a:rPr lang="el-GR" b="1" dirty="0">
                <a:solidFill>
                  <a:srgbClr val="00B050"/>
                </a:solidFill>
              </a:rPr>
              <a:t>. </a:t>
            </a:r>
            <a:r>
              <a:rPr lang="el-GR" b="1" dirty="0" err="1">
                <a:solidFill>
                  <a:srgbClr val="00B050"/>
                </a:solidFill>
              </a:rPr>
              <a:t>Hangi</a:t>
            </a:r>
            <a:r>
              <a:rPr lang="el-GR" b="1" dirty="0">
                <a:solidFill>
                  <a:srgbClr val="00B050"/>
                </a:solidFill>
              </a:rPr>
              <a:t> </a:t>
            </a:r>
            <a:r>
              <a:rPr lang="el-GR" b="1" dirty="0" err="1">
                <a:solidFill>
                  <a:srgbClr val="00B050"/>
                </a:solidFill>
              </a:rPr>
              <a:t>cümleler</a:t>
            </a:r>
            <a:r>
              <a:rPr lang="el-GR" b="1" dirty="0">
                <a:solidFill>
                  <a:srgbClr val="00B050"/>
                </a:solidFill>
              </a:rPr>
              <a:t> </a:t>
            </a:r>
            <a:r>
              <a:rPr lang="el-GR" b="1" dirty="0" err="1">
                <a:solidFill>
                  <a:srgbClr val="00B050"/>
                </a:solidFill>
              </a:rPr>
              <a:t>aynı</a:t>
            </a:r>
            <a:r>
              <a:rPr lang="el-GR" b="1" dirty="0">
                <a:solidFill>
                  <a:srgbClr val="00B050"/>
                </a:solidFill>
              </a:rPr>
              <a:t> </a:t>
            </a:r>
            <a:r>
              <a:rPr lang="el-GR" b="1" dirty="0" err="1">
                <a:solidFill>
                  <a:srgbClr val="00B050"/>
                </a:solidFill>
              </a:rPr>
              <a:t>anlama</a:t>
            </a:r>
            <a:r>
              <a:rPr lang="el-GR" b="1" dirty="0">
                <a:solidFill>
                  <a:srgbClr val="00B050"/>
                </a:solidFill>
              </a:rPr>
              <a:t> </a:t>
            </a:r>
            <a:r>
              <a:rPr lang="el-GR" b="1" dirty="0" err="1">
                <a:solidFill>
                  <a:srgbClr val="00B050"/>
                </a:solidFill>
              </a:rPr>
              <a:t>geliyor</a:t>
            </a:r>
            <a:r>
              <a:rPr lang="el-GR" b="1" dirty="0">
                <a:solidFill>
                  <a:srgbClr val="00B05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634DB23D-7D16-FB2B-9C57-44BBC9EC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528" y="1412776"/>
            <a:ext cx="4561092" cy="3816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5C9396-B905-8C31-D02F-6982FEB1664A}"/>
              </a:ext>
            </a:extLst>
          </p:cNvPr>
          <p:cNvSpPr txBox="1"/>
          <p:nvPr/>
        </p:nvSpPr>
        <p:spPr>
          <a:xfrm>
            <a:off x="6888164" y="1484313"/>
            <a:ext cx="3197225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l-GR" dirty="0">
              <a:solidFill>
                <a:srgbClr val="0A0A0A"/>
              </a:solidFill>
              <a:latin typeface="Google Sans"/>
            </a:endParaRPr>
          </a:p>
          <a:p>
            <a:pPr>
              <a:defRPr/>
            </a:pPr>
            <a:r>
              <a:rPr lang="en-US" dirty="0"/>
              <a:t>Öztürk, T., Akçay, S., Yiğit, A., Taşdemir, E., &amp; Başak, S. S. (200</a:t>
            </a:r>
            <a:r>
              <a:rPr lang="el-GR" dirty="0"/>
              <a:t>5α</a:t>
            </a:r>
            <a:r>
              <a:rPr lang="en-US" dirty="0"/>
              <a:t>). </a:t>
            </a:r>
            <a:r>
              <a:rPr lang="en-US" i="1" dirty="0" err="1"/>
              <a:t>Gökkuşağı</a:t>
            </a:r>
            <a:r>
              <a:rPr lang="en-US" i="1" dirty="0"/>
              <a:t> </a:t>
            </a:r>
            <a:r>
              <a:rPr lang="en-US" i="1" dirty="0" err="1"/>
              <a:t>Türkçe</a:t>
            </a:r>
            <a:r>
              <a:rPr lang="en-US" i="1" dirty="0"/>
              <a:t>: Ders Kitab</a:t>
            </a:r>
            <a:r>
              <a:rPr lang="tr-TR" i="1" dirty="0"/>
              <a:t>i</a:t>
            </a:r>
            <a:r>
              <a:rPr lang="en-US" i="1" dirty="0"/>
              <a:t> </a:t>
            </a:r>
            <a:r>
              <a:rPr lang="tr-TR" i="1" dirty="0"/>
              <a:t>2</a:t>
            </a:r>
            <a:r>
              <a:rPr lang="en-US" dirty="0"/>
              <a:t>. </a:t>
            </a:r>
            <a:r>
              <a:rPr lang="en-US" dirty="0" err="1"/>
              <a:t>Dilset</a:t>
            </a:r>
            <a:r>
              <a:rPr lang="en-US" dirty="0"/>
              <a:t> </a:t>
            </a:r>
            <a:r>
              <a:rPr lang="en-US" dirty="0" err="1"/>
              <a:t>Yayınları</a:t>
            </a:r>
            <a:r>
              <a:rPr lang="en-US" dirty="0"/>
              <a:t>.</a:t>
            </a:r>
            <a:endParaRPr lang="el-GR" dirty="0">
              <a:solidFill>
                <a:srgbClr val="0A0A0A"/>
              </a:solidFill>
            </a:endParaRPr>
          </a:p>
          <a:p>
            <a:pPr>
              <a:defRPr/>
            </a:pPr>
            <a:endParaRPr lang="tr-TR" dirty="0">
              <a:solidFill>
                <a:srgbClr val="0A0A0A"/>
              </a:solidFill>
            </a:endParaRPr>
          </a:p>
          <a:p>
            <a:pPr>
              <a:defRPr/>
            </a:pPr>
            <a:r>
              <a:rPr lang="en-US" dirty="0"/>
              <a:t>Öztürk, T., Akçay, S., Yiğit, A., Taşdemir, E., &amp; Başak, S. S. (200</a:t>
            </a:r>
            <a:r>
              <a:rPr lang="el-GR" dirty="0"/>
              <a:t>5</a:t>
            </a:r>
            <a:r>
              <a:rPr lang="en-US" dirty="0"/>
              <a:t>b). </a:t>
            </a:r>
            <a:r>
              <a:rPr lang="en-US" i="1" dirty="0" err="1"/>
              <a:t>Gökkuşağı</a:t>
            </a:r>
            <a:r>
              <a:rPr lang="en-US" i="1" dirty="0"/>
              <a:t> </a:t>
            </a:r>
            <a:r>
              <a:rPr lang="en-US" i="1" dirty="0" err="1"/>
              <a:t>Türkçe</a:t>
            </a:r>
            <a:r>
              <a:rPr lang="en-US" i="1" dirty="0"/>
              <a:t>: </a:t>
            </a:r>
            <a:r>
              <a:rPr lang="tr-TR" i="1" dirty="0">
                <a:solidFill>
                  <a:srgbClr val="0A0A0A"/>
                </a:solidFill>
              </a:rPr>
              <a:t>Çalışma Kitabi</a:t>
            </a:r>
            <a:r>
              <a:rPr lang="en-US" i="1" dirty="0">
                <a:solidFill>
                  <a:srgbClr val="0A0A0A"/>
                </a:solidFill>
              </a:rPr>
              <a:t> </a:t>
            </a:r>
            <a:r>
              <a:rPr lang="tr-TR" i="1" dirty="0">
                <a:solidFill>
                  <a:srgbClr val="0A0A0A"/>
                </a:solidFill>
              </a:rPr>
              <a:t>2</a:t>
            </a:r>
            <a:r>
              <a:rPr lang="en-US" dirty="0"/>
              <a:t>. </a:t>
            </a:r>
            <a:r>
              <a:rPr lang="en-US" dirty="0" err="1"/>
              <a:t>Dilset</a:t>
            </a:r>
            <a:r>
              <a:rPr lang="en-US" dirty="0"/>
              <a:t> </a:t>
            </a:r>
            <a:r>
              <a:rPr lang="en-US" dirty="0" err="1"/>
              <a:t>Yayınları</a:t>
            </a:r>
            <a:r>
              <a:rPr lang="en-US" dirty="0"/>
              <a:t>.</a:t>
            </a:r>
            <a:endParaRPr lang="tr-TR" dirty="0">
              <a:solidFill>
                <a:srgbClr val="0A0A0A"/>
              </a:solidFill>
            </a:endParaRPr>
          </a:p>
          <a:p>
            <a:pPr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1208C12B-E2A0-4DAB-1AC4-20D4A89F4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285875"/>
            <a:ext cx="5937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06E10FCD-C941-3A65-5224-C3A4740A2914}"/>
              </a:ext>
            </a:extLst>
          </p:cNvPr>
          <p:cNvSpPr/>
          <p:nvPr/>
        </p:nvSpPr>
        <p:spPr>
          <a:xfrm>
            <a:off x="2589214" y="1284289"/>
            <a:ext cx="2528887" cy="96837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16373A31-5189-0B14-28E9-0D3E6D7148DA}"/>
              </a:ext>
            </a:extLst>
          </p:cNvPr>
          <p:cNvSpPr/>
          <p:nvPr/>
        </p:nvSpPr>
        <p:spPr>
          <a:xfrm>
            <a:off x="6013451" y="987426"/>
            <a:ext cx="2530475" cy="969963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E0184BE0-21C4-668B-0150-3456D964A331}"/>
              </a:ext>
            </a:extLst>
          </p:cNvPr>
          <p:cNvSpPr/>
          <p:nvPr/>
        </p:nvSpPr>
        <p:spPr>
          <a:xfrm>
            <a:off x="2111376" y="3636964"/>
            <a:ext cx="2530475" cy="968375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390925C1-BF6F-A7CE-2DE3-1E947AC22BE5}"/>
              </a:ext>
            </a:extLst>
          </p:cNvPr>
          <p:cNvSpPr/>
          <p:nvPr/>
        </p:nvSpPr>
        <p:spPr>
          <a:xfrm>
            <a:off x="4949826" y="4603751"/>
            <a:ext cx="2530475" cy="968375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0F419F1A-4EB3-4EE0-544E-DA1FFFA6F8C5}"/>
              </a:ext>
            </a:extLst>
          </p:cNvPr>
          <p:cNvSpPr/>
          <p:nvPr/>
        </p:nvSpPr>
        <p:spPr>
          <a:xfrm>
            <a:off x="7951789" y="3351213"/>
            <a:ext cx="2530475" cy="971550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FADFDA62-8602-390B-7C91-58F742665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4" y="277271"/>
            <a:ext cx="8501290" cy="614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BDD103B-BFF7-C480-4991-16F0E6C97C2B}"/>
              </a:ext>
            </a:extLst>
          </p:cNvPr>
          <p:cNvSpPr/>
          <p:nvPr/>
        </p:nvSpPr>
        <p:spPr>
          <a:xfrm>
            <a:off x="2068286" y="2394856"/>
            <a:ext cx="5823857" cy="126274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www.e-charalambous.com</a:t>
            </a:r>
            <a:endParaRPr lang="el-CY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EA9549B8-A0A9-B024-DC39-D6BD9F26D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2350" y="549166"/>
            <a:ext cx="3609975" cy="719137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000" b="1"/>
              <a:t>Sağa Tehlikeli Devamlı Virajlar</a:t>
            </a:r>
            <a:endParaRPr lang="en-US" altLang="en-US" sz="20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5E7E77-9AE0-33ED-5678-B4D3D52DE4F6}"/>
              </a:ext>
            </a:extLst>
          </p:cNvPr>
          <p:cNvSpPr txBox="1">
            <a:spLocks/>
          </p:cNvSpPr>
          <p:nvPr/>
        </p:nvSpPr>
        <p:spPr bwMode="auto">
          <a:xfrm>
            <a:off x="6925244" y="2893772"/>
            <a:ext cx="3240087" cy="581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200" b="1" dirty="0" err="1"/>
              <a:t>Sağdan</a:t>
            </a:r>
            <a:r>
              <a:rPr lang="en-US" sz="2200" b="1" dirty="0"/>
              <a:t> </a:t>
            </a:r>
            <a:r>
              <a:rPr lang="en-US" sz="2200" b="1" dirty="0" err="1"/>
              <a:t>Anayola</a:t>
            </a:r>
            <a:r>
              <a:rPr lang="en-US" sz="2200" b="1" dirty="0"/>
              <a:t> </a:t>
            </a:r>
            <a:r>
              <a:rPr lang="en-US" sz="2200" b="1" dirty="0" err="1"/>
              <a:t>Giriş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3316" name="Title 1">
            <a:extLst>
              <a:ext uri="{FF2B5EF4-FFF2-40B4-BE49-F238E27FC236}">
                <a16:creationId xmlns:a16="http://schemas.microsoft.com/office/drawing/2014/main" id="{45D50EB4-7AAE-57CB-FCFE-4C05F7F584E4}"/>
              </a:ext>
            </a:extLst>
          </p:cNvPr>
          <p:cNvSpPr txBox="1">
            <a:spLocks/>
          </p:cNvSpPr>
          <p:nvPr/>
        </p:nvSpPr>
        <p:spPr bwMode="auto">
          <a:xfrm>
            <a:off x="433221" y="3154647"/>
            <a:ext cx="2954790" cy="792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Soldan Anayola Giriş</a:t>
            </a:r>
            <a:endParaRPr lang="en-US" altLang="en-US" sz="2000"/>
          </a:p>
        </p:txBody>
      </p:sp>
      <p:sp>
        <p:nvSpPr>
          <p:cNvPr id="13317" name="TextBox 5">
            <a:extLst>
              <a:ext uri="{FF2B5EF4-FFF2-40B4-BE49-F238E27FC236}">
                <a16:creationId xmlns:a16="http://schemas.microsoft.com/office/drawing/2014/main" id="{12D728C8-8C74-0C79-06F9-9970375F6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443" y="4660900"/>
            <a:ext cx="2179638" cy="40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Yolda Çalışma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3318" name="TextBox 7">
            <a:extLst>
              <a:ext uri="{FF2B5EF4-FFF2-40B4-BE49-F238E27FC236}">
                <a16:creationId xmlns:a16="http://schemas.microsoft.com/office/drawing/2014/main" id="{5025C6B7-625A-E4BA-AB88-5F4E89D73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031" y="5875339"/>
            <a:ext cx="2178050" cy="40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Yaya Geçidi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3319" name="Title 1">
            <a:extLst>
              <a:ext uri="{FF2B5EF4-FFF2-40B4-BE49-F238E27FC236}">
                <a16:creationId xmlns:a16="http://schemas.microsoft.com/office/drawing/2014/main" id="{FCDDF714-782C-0E0D-0B8D-094ADEE0BACE}"/>
              </a:ext>
            </a:extLst>
          </p:cNvPr>
          <p:cNvSpPr txBox="1">
            <a:spLocks/>
          </p:cNvSpPr>
          <p:nvPr/>
        </p:nvSpPr>
        <p:spPr bwMode="auto">
          <a:xfrm>
            <a:off x="6709343" y="1894019"/>
            <a:ext cx="3455988" cy="57943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Vahşi Hayvanlar Geçebilir</a:t>
            </a:r>
            <a:endParaRPr lang="en-US" altLang="en-US" sz="2000"/>
          </a:p>
        </p:txBody>
      </p:sp>
      <p:pic>
        <p:nvPicPr>
          <p:cNvPr id="13321" name="Picture 2" descr="http://www.gumushanehaberajansi.com/resimler/20150221_348115.jpg">
            <a:hlinkClick r:id="rId2"/>
            <a:extLst>
              <a:ext uri="{FF2B5EF4-FFF2-40B4-BE49-F238E27FC236}">
                <a16:creationId xmlns:a16="http://schemas.microsoft.com/office/drawing/2014/main" id="{6C1FEE48-7D0B-A8F7-119B-31BF7F855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784" y="3972015"/>
            <a:ext cx="3162438" cy="21499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3">
            <a:extLst>
              <a:ext uri="{FF2B5EF4-FFF2-40B4-BE49-F238E27FC236}">
                <a16:creationId xmlns:a16="http://schemas.microsoft.com/office/drawing/2014/main" id="{DD191FB0-C0FD-4E17-497F-2F6C48EF5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715" y="240508"/>
            <a:ext cx="1243013" cy="1243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4">
            <a:extLst>
              <a:ext uri="{FF2B5EF4-FFF2-40B4-BE49-F238E27FC236}">
                <a16:creationId xmlns:a16="http://schemas.microsoft.com/office/drawing/2014/main" id="{A80A9E5D-357D-FF76-D316-113DEADEA9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715" y="1776414"/>
            <a:ext cx="1243013" cy="879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5">
            <a:extLst>
              <a:ext uri="{FF2B5EF4-FFF2-40B4-BE49-F238E27FC236}">
                <a16:creationId xmlns:a16="http://schemas.microsoft.com/office/drawing/2014/main" id="{DAF8EE3E-4A0F-9F86-9810-749EEA24E2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715" y="2973728"/>
            <a:ext cx="1470025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6">
            <a:extLst>
              <a:ext uri="{FF2B5EF4-FFF2-40B4-BE49-F238E27FC236}">
                <a16:creationId xmlns:a16="http://schemas.microsoft.com/office/drawing/2014/main" id="{CDB97E40-726A-60E0-9672-5708028000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045" y="2686192"/>
            <a:ext cx="1617663" cy="1225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7">
            <a:extLst>
              <a:ext uri="{FF2B5EF4-FFF2-40B4-BE49-F238E27FC236}">
                <a16:creationId xmlns:a16="http://schemas.microsoft.com/office/drawing/2014/main" id="{9143B97A-1F3D-98AA-2BAD-45015B74E3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926" y="4098925"/>
            <a:ext cx="1231900" cy="1230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7" name="Picture 8">
            <a:extLst>
              <a:ext uri="{FF2B5EF4-FFF2-40B4-BE49-F238E27FC236}">
                <a16:creationId xmlns:a16="http://schemas.microsoft.com/office/drawing/2014/main" id="{3BD65D6D-979A-7C59-B77B-DE22BED376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045" y="5724526"/>
            <a:ext cx="1628775" cy="70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8A7AFA6C-A48F-601D-EFAD-1874C0929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1" y="288752"/>
            <a:ext cx="2954790" cy="268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D8FF8D4-0B0C-294F-8322-1E0E7D353980}"/>
              </a:ext>
            </a:extLst>
          </p:cNvPr>
          <p:cNvSpPr/>
          <p:nvPr/>
        </p:nvSpPr>
        <p:spPr>
          <a:xfrm>
            <a:off x="1117633" y="1021883"/>
            <a:ext cx="1430449" cy="1066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l-GR" sz="1013" dirty="0">
                <a:solidFill>
                  <a:schemeClr val="tx1"/>
                </a:solidFill>
              </a:rPr>
              <a:t> </a:t>
            </a:r>
            <a:endParaRPr lang="el-CY" sz="1013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A90A1-F32E-9E15-043C-683CDA3E4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E5C64854-CD77-8B57-1EE1-12DC1DF1D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31BE5002-E845-FA2E-2AB7-1516304BB43F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Dinleme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0CE17FA-FF22-3C18-B64A-0139D50C8E0D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380C85F-B774-BF18-566A-D61318E05AE6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2188009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>
            <a:extLst>
              <a:ext uri="{FF2B5EF4-FFF2-40B4-BE49-F238E27FC236}">
                <a16:creationId xmlns:a16="http://schemas.microsoft.com/office/drawing/2014/main" id="{0C42097D-1F84-E6BC-5C3E-BF18B948D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752" y="385896"/>
            <a:ext cx="6498771" cy="460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400" b="1" dirty="0" err="1">
                <a:latin typeface="Arial" panose="020B0604020202020204" pitchFamily="34" charset="0"/>
              </a:rPr>
              <a:t>Dikkatlice</a:t>
            </a:r>
            <a:r>
              <a:rPr lang="el-GR" altLang="el-GR" sz="2400" b="1" dirty="0">
                <a:latin typeface="Arial" panose="020B0604020202020204" pitchFamily="34" charset="0"/>
              </a:rPr>
              <a:t> </a:t>
            </a:r>
            <a:r>
              <a:rPr lang="el-GR" altLang="el-GR" sz="2400" b="1" dirty="0" err="1">
                <a:latin typeface="Arial" panose="020B0604020202020204" pitchFamily="34" charset="0"/>
              </a:rPr>
              <a:t>dinleyin</a:t>
            </a:r>
            <a:r>
              <a:rPr lang="el-GR" altLang="el-GR" sz="2400" b="1" dirty="0">
                <a:latin typeface="Arial" panose="020B0604020202020204" pitchFamily="34" charset="0"/>
              </a:rPr>
              <a:t> </a:t>
            </a:r>
            <a:r>
              <a:rPr lang="el-GR" altLang="el-GR" sz="2400" b="1" dirty="0" err="1">
                <a:latin typeface="Arial" panose="020B0604020202020204" pitchFamily="34" charset="0"/>
              </a:rPr>
              <a:t>ve</a:t>
            </a:r>
            <a:r>
              <a:rPr lang="el-GR" altLang="el-GR" sz="2400" b="1" dirty="0">
                <a:latin typeface="Arial" panose="020B0604020202020204" pitchFamily="34" charset="0"/>
              </a:rPr>
              <a:t> </a:t>
            </a:r>
            <a:r>
              <a:rPr lang="el-GR" altLang="el-GR" sz="2400" b="1" dirty="0" err="1">
                <a:latin typeface="Arial" panose="020B0604020202020204" pitchFamily="34" charset="0"/>
              </a:rPr>
              <a:t>boşlukları</a:t>
            </a:r>
            <a:r>
              <a:rPr lang="el-GR" altLang="el-GR" sz="2400" b="1" dirty="0">
                <a:latin typeface="Arial" panose="020B0604020202020204" pitchFamily="34" charset="0"/>
              </a:rPr>
              <a:t> </a:t>
            </a:r>
            <a:r>
              <a:rPr lang="el-GR" altLang="el-GR" sz="2400" b="1" dirty="0" err="1">
                <a:latin typeface="Arial" panose="020B0604020202020204" pitchFamily="34" charset="0"/>
              </a:rPr>
              <a:t>doldurun</a:t>
            </a:r>
            <a:r>
              <a:rPr lang="el-GR" altLang="el-GR" sz="2400" b="1" dirty="0">
                <a:latin typeface="Arial" panose="020B0604020202020204" pitchFamily="34" charset="0"/>
              </a:rPr>
              <a:t>!</a:t>
            </a:r>
          </a:p>
        </p:txBody>
      </p:sp>
      <p:pic>
        <p:nvPicPr>
          <p:cNvPr id="8" name="Picture 2" descr="Duyuru Ve Dikkat Için Hoparlörle Bağıran çizgi Film Karakterinin 3d  Illüstrasyonu, Aramak, Etkileşim, Bağırmak PNG Resim Şeffaf ve çizimi  Ücretsiz İndirilebilir">
            <a:extLst>
              <a:ext uri="{FF2B5EF4-FFF2-40B4-BE49-F238E27FC236}">
                <a16:creationId xmlns:a16="http://schemas.microsoft.com/office/drawing/2014/main" id="{2C37DF45-A425-D679-A17C-9B68CB5C9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0599" y="61295"/>
            <a:ext cx="1399153" cy="1399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ElevenLabs_2026-07-14T12_40_58_Irem - Audiobook Narrator_pvc_sp82_s50_sb55_v3">
            <a:hlinkClick r:id="" action="ppaction://media"/>
            <a:extLst>
              <a:ext uri="{FF2B5EF4-FFF2-40B4-BE49-F238E27FC236}">
                <a16:creationId xmlns:a16="http://schemas.microsoft.com/office/drawing/2014/main" id="{EE54734A-D551-877B-52F3-FBE41A3CBE50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5441" y="4886553"/>
            <a:ext cx="406400" cy="4064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D406E6-4FD3-F45E-63FA-83EA94EE7617}"/>
              </a:ext>
            </a:extLst>
          </p:cNvPr>
          <p:cNvSpPr txBox="1"/>
          <p:nvPr/>
        </p:nvSpPr>
        <p:spPr>
          <a:xfrm>
            <a:off x="348343" y="1947789"/>
            <a:ext cx="456111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n-US" sz="1800" dirty="0"/>
              <a:t>Sevgili  </a:t>
            </a:r>
            <a:r>
              <a:rPr lang="el-GR" altLang="en-US" dirty="0"/>
              <a:t>_________</a:t>
            </a:r>
            <a:r>
              <a:rPr lang="en-US" altLang="en-US" sz="1800" dirty="0"/>
              <a:t>,</a:t>
            </a:r>
            <a:endParaRPr lang="tr-TR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N</a:t>
            </a:r>
            <a:r>
              <a:rPr lang="tr-TR" altLang="en-US" sz="1800" dirty="0"/>
              <a:t>asılsın</a:t>
            </a:r>
            <a:r>
              <a:rPr lang="en-US" altLang="en-US" sz="1800" dirty="0"/>
              <a:t>?</a:t>
            </a:r>
            <a:endParaRPr lang="tr-TR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dirty="0"/>
              <a:t>Η</a:t>
            </a:r>
            <a:r>
              <a:rPr lang="tr-TR" altLang="en-US" sz="1800" dirty="0"/>
              <a:t>aberimi  duydun  mu?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n-US" sz="1800" dirty="0"/>
              <a:t>Ailem</a:t>
            </a:r>
            <a:r>
              <a:rPr lang="en-US" altLang="en-US" sz="1800" dirty="0"/>
              <a:t>le</a:t>
            </a:r>
            <a:r>
              <a:rPr lang="tr-TR" altLang="en-US" sz="1800" dirty="0"/>
              <a:t>  bir </a:t>
            </a:r>
            <a:r>
              <a:rPr lang="el-GR" altLang="en-US" sz="1800" dirty="0"/>
              <a:t>______ </a:t>
            </a:r>
            <a:r>
              <a:rPr lang="tr-TR" altLang="en-US" sz="1800" dirty="0"/>
              <a:t>geçirdik</a:t>
            </a:r>
            <a:r>
              <a:rPr lang="en-US" altLang="en-US" sz="1800" dirty="0"/>
              <a:t>.</a:t>
            </a:r>
            <a:r>
              <a:rPr lang="tr-TR" altLang="en-US" sz="1800" dirty="0"/>
              <a:t> </a:t>
            </a:r>
            <a:r>
              <a:rPr lang="en-US" altLang="en-US" sz="1800" dirty="0"/>
              <a:t>Y</a:t>
            </a:r>
            <a:r>
              <a:rPr lang="tr-TR" altLang="en-US" sz="1800" dirty="0"/>
              <a:t>olda çok  yoğun  </a:t>
            </a:r>
            <a:r>
              <a:rPr lang="el-GR" altLang="en-US" dirty="0"/>
              <a:t>______</a:t>
            </a:r>
            <a:r>
              <a:rPr lang="tr-TR" altLang="en-US" sz="1800" dirty="0"/>
              <a:t>  vardı</a:t>
            </a:r>
            <a:r>
              <a:rPr lang="en-US" altLang="en-US" sz="1800" dirty="0"/>
              <a:t>.</a:t>
            </a:r>
            <a:r>
              <a:rPr lang="el-GR" altLang="en-US" sz="1800" dirty="0"/>
              <a:t> </a:t>
            </a:r>
            <a:r>
              <a:rPr lang="en-US" altLang="en-US" sz="1800" dirty="0"/>
              <a:t>G</a:t>
            </a:r>
            <a:r>
              <a:rPr lang="tr-TR" altLang="en-US" sz="1800" dirty="0"/>
              <a:t>öz  gözü görmü</a:t>
            </a:r>
            <a:r>
              <a:rPr lang="en-US" altLang="en-US" sz="1800" dirty="0" err="1"/>
              <a:t>yor</a:t>
            </a:r>
            <a:r>
              <a:rPr lang="tr-TR" altLang="en-US" sz="1800" dirty="0"/>
              <a:t>d</a:t>
            </a:r>
            <a:r>
              <a:rPr lang="en-US" altLang="en-US" sz="1800" dirty="0"/>
              <a:t>u</a:t>
            </a:r>
            <a:r>
              <a:rPr lang="tr-TR" altLang="en-US" sz="1800" dirty="0"/>
              <a:t>k ve  görüş mesafesi  de  çok  kısaydı</a:t>
            </a:r>
            <a:r>
              <a:rPr lang="en-US" altLang="en-US" sz="1800" dirty="0"/>
              <a:t>.</a:t>
            </a:r>
            <a:endParaRPr lang="tr-TR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n-US" sz="1800" dirty="0"/>
              <a:t>Strovolos</a:t>
            </a:r>
            <a:r>
              <a:rPr lang="en-US" altLang="en-US" sz="1800" dirty="0"/>
              <a:t>’ </a:t>
            </a:r>
            <a:r>
              <a:rPr lang="tr-TR" altLang="en-US" sz="1800" dirty="0"/>
              <a:t>a  ayrılan  yol  ayrımına  geldik</a:t>
            </a:r>
            <a:r>
              <a:rPr lang="en-US" altLang="en-US" sz="1800" dirty="0"/>
              <a:t>.</a:t>
            </a:r>
            <a:endParaRPr lang="tr-TR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n-US" sz="1800" dirty="0"/>
              <a:t>Yoğun  sis  yüzünden  traf</a:t>
            </a:r>
            <a:r>
              <a:rPr lang="en-US" altLang="en-US" sz="1800" dirty="0" err="1"/>
              <a:t>i</a:t>
            </a:r>
            <a:r>
              <a:rPr lang="tr-TR" altLang="en-US" sz="1800" dirty="0"/>
              <a:t>k  levhasını gör</a:t>
            </a:r>
            <a:r>
              <a:rPr lang="en-US" altLang="en-US" sz="1800" dirty="0" err="1"/>
              <a:t>emedik</a:t>
            </a:r>
            <a:r>
              <a:rPr lang="en-US" altLang="en-US" sz="1800" dirty="0"/>
              <a:t>  </a:t>
            </a:r>
            <a:r>
              <a:rPr lang="en-US" altLang="en-US" sz="1800" dirty="0" err="1"/>
              <a:t>ve</a:t>
            </a:r>
            <a:r>
              <a:rPr lang="en-US" altLang="en-US" sz="1800" dirty="0"/>
              <a:t>  h</a:t>
            </a:r>
            <a:r>
              <a:rPr lang="tr-TR" altLang="en-US" sz="1800" dirty="0"/>
              <a:t>ızla kavşağa  girdik</a:t>
            </a:r>
            <a:r>
              <a:rPr lang="en-US" altLang="en-US" sz="1800" dirty="0"/>
              <a:t>.</a:t>
            </a:r>
            <a:endParaRPr lang="tr-TR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n-US" sz="1800" dirty="0"/>
              <a:t>Kavşakta </a:t>
            </a:r>
            <a:r>
              <a:rPr lang="el-GR" altLang="en-US" sz="1800" dirty="0"/>
              <a:t>_________ </a:t>
            </a:r>
            <a:r>
              <a:rPr lang="tr-TR" altLang="en-US" sz="1800" dirty="0"/>
              <a:t>  çarptık</a:t>
            </a:r>
            <a:r>
              <a:rPr lang="en-US" altLang="en-US" sz="1800" dirty="0"/>
              <a:t>.  </a:t>
            </a:r>
            <a:r>
              <a:rPr lang="tr-TR" altLang="en-US" sz="1800" dirty="0"/>
              <a:t>Çok  şükür   ölen  yoktu</a:t>
            </a:r>
            <a:r>
              <a:rPr lang="en-US" altLang="en-US" sz="1800" dirty="0"/>
              <a:t>.</a:t>
            </a:r>
            <a:r>
              <a:rPr lang="tr-TR" altLang="en-US" sz="1800" dirty="0"/>
              <a:t> Babam </a:t>
            </a:r>
            <a:r>
              <a:rPr lang="el-GR" altLang="en-US" sz="1800" dirty="0"/>
              <a:t>_____ </a:t>
            </a:r>
            <a:r>
              <a:rPr lang="tr-TR" altLang="en-US" sz="1800" dirty="0"/>
              <a:t>çok  yaralandı</a:t>
            </a:r>
            <a:r>
              <a:rPr lang="en-US" altLang="en-US" sz="1800" dirty="0"/>
              <a:t>. </a:t>
            </a:r>
            <a:r>
              <a:rPr lang="tr-TR" altLang="en-US" sz="1800" dirty="0"/>
              <a:t>Haberlerini  merakla  bekliyorum</a:t>
            </a:r>
            <a:r>
              <a:rPr lang="en-US" altLang="en-US" sz="1800" dirty="0"/>
              <a:t>.</a:t>
            </a:r>
            <a:endParaRPr lang="tr-TR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K</a:t>
            </a:r>
            <a:r>
              <a:rPr lang="tr-TR" altLang="en-US" sz="1800" dirty="0"/>
              <a:t>en</a:t>
            </a:r>
            <a:r>
              <a:rPr lang="en-US" altLang="en-US" sz="1800" dirty="0"/>
              <a:t>di</a:t>
            </a:r>
            <a:r>
              <a:rPr lang="tr-TR" altLang="en-US" sz="1800" dirty="0"/>
              <a:t>ne  iyi  bak 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dirty="0"/>
              <a:t>________</a:t>
            </a:r>
            <a:endParaRPr lang="tr-TR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n-US" sz="1800" dirty="0"/>
              <a:t>    </a:t>
            </a:r>
          </a:p>
        </p:txBody>
      </p:sp>
      <p:pic>
        <p:nvPicPr>
          <p:cNvPr id="3" name="Εικόνα 2" descr="Sarı Bir Arabayla Trafik Kazası Yolda Yeşil Bir Kamyon Çarpışmış ©AlexBannykh 470207796'e ait Stok Vektör">
            <a:extLst>
              <a:ext uri="{FF2B5EF4-FFF2-40B4-BE49-F238E27FC236}">
                <a16:creationId xmlns:a16="http://schemas.microsoft.com/office/drawing/2014/main" id="{70EB0C60-47E2-7EEA-A6DC-7EE752AE8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2658" y="1710819"/>
            <a:ext cx="6158366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6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>
            <a:extLst>
              <a:ext uri="{FF2B5EF4-FFF2-40B4-BE49-F238E27FC236}">
                <a16:creationId xmlns:a16="http://schemas.microsoft.com/office/drawing/2014/main" id="{0C42097D-1F84-E6BC-5C3E-BF18B948D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752" y="385896"/>
            <a:ext cx="6498771" cy="460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400" b="1" dirty="0" err="1">
                <a:latin typeface="Arial" panose="020B0604020202020204" pitchFamily="34" charset="0"/>
              </a:rPr>
              <a:t>Dikkatlice</a:t>
            </a:r>
            <a:r>
              <a:rPr lang="el-GR" altLang="el-GR" sz="2400" b="1" dirty="0">
                <a:latin typeface="Arial" panose="020B0604020202020204" pitchFamily="34" charset="0"/>
              </a:rPr>
              <a:t> </a:t>
            </a:r>
            <a:r>
              <a:rPr lang="el-GR" altLang="el-GR" sz="2400" b="1" dirty="0" err="1">
                <a:latin typeface="Arial" panose="020B0604020202020204" pitchFamily="34" charset="0"/>
              </a:rPr>
              <a:t>dinleyin</a:t>
            </a:r>
            <a:r>
              <a:rPr lang="el-GR" altLang="el-GR" sz="2400" b="1" dirty="0">
                <a:latin typeface="Arial" panose="020B0604020202020204" pitchFamily="34" charset="0"/>
              </a:rPr>
              <a:t> </a:t>
            </a:r>
            <a:r>
              <a:rPr lang="el-GR" altLang="el-GR" sz="2400" b="1" dirty="0" err="1">
                <a:latin typeface="Arial" panose="020B0604020202020204" pitchFamily="34" charset="0"/>
              </a:rPr>
              <a:t>ve</a:t>
            </a:r>
            <a:r>
              <a:rPr lang="el-GR" altLang="el-GR" sz="2400" b="1" dirty="0">
                <a:latin typeface="Arial" panose="020B0604020202020204" pitchFamily="34" charset="0"/>
              </a:rPr>
              <a:t> </a:t>
            </a:r>
            <a:r>
              <a:rPr lang="el-GR" altLang="el-GR" sz="2400" b="1" dirty="0" err="1">
                <a:latin typeface="Arial" panose="020B0604020202020204" pitchFamily="34" charset="0"/>
              </a:rPr>
              <a:t>boşlukları</a:t>
            </a:r>
            <a:r>
              <a:rPr lang="el-GR" altLang="el-GR" sz="2400" b="1" dirty="0">
                <a:latin typeface="Arial" panose="020B0604020202020204" pitchFamily="34" charset="0"/>
              </a:rPr>
              <a:t> </a:t>
            </a:r>
            <a:r>
              <a:rPr lang="el-GR" altLang="el-GR" sz="2400" b="1" dirty="0" err="1">
                <a:latin typeface="Arial" panose="020B0604020202020204" pitchFamily="34" charset="0"/>
              </a:rPr>
              <a:t>doldurun</a:t>
            </a:r>
            <a:r>
              <a:rPr lang="el-GR" altLang="el-GR" sz="2400" b="1" dirty="0">
                <a:latin typeface="Arial" panose="020B0604020202020204" pitchFamily="34" charset="0"/>
              </a:rPr>
              <a:t>!</a:t>
            </a:r>
          </a:p>
        </p:txBody>
      </p:sp>
      <p:pic>
        <p:nvPicPr>
          <p:cNvPr id="8" name="Picture 2" descr="Duyuru Ve Dikkat Için Hoparlörle Bağıran çizgi Film Karakterinin 3d  Illüstrasyonu, Aramak, Etkileşim, Bağırmak PNG Resim Şeffaf ve çizimi  Ücretsiz İndirilebilir">
            <a:extLst>
              <a:ext uri="{FF2B5EF4-FFF2-40B4-BE49-F238E27FC236}">
                <a16:creationId xmlns:a16="http://schemas.microsoft.com/office/drawing/2014/main" id="{2C37DF45-A425-D679-A17C-9B68CB5C9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0599" y="61295"/>
            <a:ext cx="1399153" cy="1399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ElevenLabs_2026-07-14T12_40_58_Irem - Audiobook Narrator_pvc_sp82_s50_sb55_v3">
            <a:hlinkClick r:id="" action="ppaction://media"/>
            <a:extLst>
              <a:ext uri="{FF2B5EF4-FFF2-40B4-BE49-F238E27FC236}">
                <a16:creationId xmlns:a16="http://schemas.microsoft.com/office/drawing/2014/main" id="{EE54734A-D551-877B-52F3-FBE41A3CBE50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28088" y="4919210"/>
            <a:ext cx="406400" cy="4064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D406E6-4FD3-F45E-63FA-83EA94EE7617}"/>
              </a:ext>
            </a:extLst>
          </p:cNvPr>
          <p:cNvSpPr txBox="1"/>
          <p:nvPr/>
        </p:nvSpPr>
        <p:spPr>
          <a:xfrm>
            <a:off x="1608023" y="1871589"/>
            <a:ext cx="456111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n-US" sz="1800" dirty="0"/>
              <a:t>Sevgili  </a:t>
            </a:r>
            <a:r>
              <a:rPr lang="tr-TR" altLang="en-US" dirty="0"/>
              <a:t>Fatma</a:t>
            </a:r>
            <a:r>
              <a:rPr lang="en-US" altLang="en-US" sz="1800" dirty="0"/>
              <a:t>,</a:t>
            </a:r>
            <a:endParaRPr lang="tr-TR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N</a:t>
            </a:r>
            <a:r>
              <a:rPr lang="tr-TR" altLang="en-US" sz="1800" dirty="0"/>
              <a:t>asılsın</a:t>
            </a:r>
            <a:r>
              <a:rPr lang="en-US" altLang="en-US" sz="1800" dirty="0"/>
              <a:t>?</a:t>
            </a:r>
            <a:endParaRPr lang="tr-TR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dirty="0"/>
              <a:t>Η</a:t>
            </a:r>
            <a:r>
              <a:rPr lang="tr-TR" altLang="en-US" sz="1800" dirty="0"/>
              <a:t>aberimi  duydun  mu?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n-US" sz="1800" dirty="0"/>
              <a:t>Ailem</a:t>
            </a:r>
            <a:r>
              <a:rPr lang="en-US" altLang="en-US" sz="1800" dirty="0"/>
              <a:t>le</a:t>
            </a:r>
            <a:r>
              <a:rPr lang="tr-TR" altLang="en-US" sz="1800" dirty="0"/>
              <a:t>  bir  kaza  geçirdik</a:t>
            </a:r>
            <a:r>
              <a:rPr lang="en-US" altLang="en-US" sz="1800" dirty="0"/>
              <a:t>.</a:t>
            </a:r>
            <a:r>
              <a:rPr lang="tr-TR" altLang="en-US" sz="1800" dirty="0"/>
              <a:t> </a:t>
            </a:r>
            <a:r>
              <a:rPr lang="en-US" altLang="en-US" sz="1800" dirty="0"/>
              <a:t>Y</a:t>
            </a:r>
            <a:r>
              <a:rPr lang="tr-TR" altLang="en-US" sz="1800" dirty="0"/>
              <a:t>olda çok  yoğun  sis  vardı</a:t>
            </a:r>
            <a:r>
              <a:rPr lang="en-US" altLang="en-US" sz="1800" dirty="0"/>
              <a:t>.</a:t>
            </a:r>
            <a:r>
              <a:rPr lang="el-GR" altLang="en-US" sz="1800" dirty="0"/>
              <a:t> </a:t>
            </a:r>
            <a:r>
              <a:rPr lang="en-US" altLang="en-US" sz="1800" dirty="0"/>
              <a:t>G</a:t>
            </a:r>
            <a:r>
              <a:rPr lang="tr-TR" altLang="en-US" sz="1800" dirty="0"/>
              <a:t>öz  gözü görmü</a:t>
            </a:r>
            <a:r>
              <a:rPr lang="en-US" altLang="en-US" sz="1800" dirty="0" err="1"/>
              <a:t>yor</a:t>
            </a:r>
            <a:r>
              <a:rPr lang="tr-TR" altLang="en-US" sz="1800" dirty="0"/>
              <a:t>d</a:t>
            </a:r>
            <a:r>
              <a:rPr lang="en-US" altLang="en-US" sz="1800" dirty="0"/>
              <a:t>u</a:t>
            </a:r>
            <a:r>
              <a:rPr lang="tr-TR" altLang="en-US" sz="1800" dirty="0"/>
              <a:t>k ve  görüş mesafesi  de  çok  kısaydı</a:t>
            </a:r>
            <a:r>
              <a:rPr lang="en-US" altLang="en-US" sz="1800" dirty="0"/>
              <a:t>.</a:t>
            </a:r>
            <a:endParaRPr lang="tr-TR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n-US" sz="1800" dirty="0"/>
              <a:t>Strovolos</a:t>
            </a:r>
            <a:r>
              <a:rPr lang="en-US" altLang="en-US" sz="1800" dirty="0"/>
              <a:t>’ </a:t>
            </a:r>
            <a:r>
              <a:rPr lang="tr-TR" altLang="en-US" sz="1800" dirty="0"/>
              <a:t>a  ayrılan  yol  ayrımına  geldik</a:t>
            </a:r>
            <a:r>
              <a:rPr lang="en-US" altLang="en-US" sz="1800" dirty="0"/>
              <a:t>.</a:t>
            </a:r>
            <a:endParaRPr lang="tr-TR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n-US" sz="1800" dirty="0"/>
              <a:t>Yoğun  sis  yüzünden  traf</a:t>
            </a:r>
            <a:r>
              <a:rPr lang="en-US" altLang="en-US" sz="1800" dirty="0" err="1"/>
              <a:t>i</a:t>
            </a:r>
            <a:r>
              <a:rPr lang="tr-TR" altLang="en-US" sz="1800" dirty="0"/>
              <a:t>k  levhasını gör</a:t>
            </a:r>
            <a:r>
              <a:rPr lang="en-US" altLang="en-US" sz="1800" dirty="0" err="1"/>
              <a:t>emedik</a:t>
            </a:r>
            <a:r>
              <a:rPr lang="en-US" altLang="en-US" sz="1800" dirty="0"/>
              <a:t>  </a:t>
            </a:r>
            <a:r>
              <a:rPr lang="en-US" altLang="en-US" sz="1800" dirty="0" err="1"/>
              <a:t>ve</a:t>
            </a:r>
            <a:r>
              <a:rPr lang="en-US" altLang="en-US" sz="1800" dirty="0"/>
              <a:t>  h</a:t>
            </a:r>
            <a:r>
              <a:rPr lang="tr-TR" altLang="en-US" sz="1800" dirty="0"/>
              <a:t>ızla kavşağa  girdik</a:t>
            </a:r>
            <a:r>
              <a:rPr lang="en-US" altLang="en-US" sz="1800" dirty="0"/>
              <a:t>.</a:t>
            </a:r>
            <a:endParaRPr lang="tr-TR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n-US" sz="1800" dirty="0"/>
              <a:t>Kavşakta  min</a:t>
            </a:r>
            <a:r>
              <a:rPr lang="en-US" altLang="en-US" sz="1800" dirty="0" err="1"/>
              <a:t>i</a:t>
            </a:r>
            <a:r>
              <a:rPr lang="tr-TR" altLang="en-US" sz="1800" dirty="0"/>
              <a:t>büse  çarptık</a:t>
            </a:r>
            <a:r>
              <a:rPr lang="en-US" altLang="en-US" sz="1800" dirty="0"/>
              <a:t>.  </a:t>
            </a:r>
            <a:r>
              <a:rPr lang="tr-TR" altLang="en-US" sz="1800" dirty="0"/>
              <a:t>Çok  şükür   ölen  yoktu</a:t>
            </a:r>
            <a:r>
              <a:rPr lang="en-US" altLang="en-US" sz="1800" dirty="0"/>
              <a:t>.</a:t>
            </a:r>
            <a:r>
              <a:rPr lang="tr-TR" altLang="en-US" sz="1800" dirty="0"/>
              <a:t> Babam  hafif çok  yaralandı</a:t>
            </a:r>
            <a:r>
              <a:rPr lang="en-US" altLang="en-US" sz="1800" dirty="0"/>
              <a:t>. </a:t>
            </a:r>
            <a:r>
              <a:rPr lang="tr-TR" altLang="en-US" sz="1800" dirty="0"/>
              <a:t>Haberlerini  merakla  bekliyorum</a:t>
            </a:r>
            <a:r>
              <a:rPr lang="en-US" altLang="en-US" sz="1800" dirty="0"/>
              <a:t>.</a:t>
            </a:r>
            <a:endParaRPr lang="tr-TR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K</a:t>
            </a:r>
            <a:r>
              <a:rPr lang="tr-TR" altLang="en-US" sz="1800" dirty="0"/>
              <a:t>en</a:t>
            </a:r>
            <a:r>
              <a:rPr lang="en-US" altLang="en-US" sz="1800" dirty="0"/>
              <a:t>di</a:t>
            </a:r>
            <a:r>
              <a:rPr lang="tr-TR" altLang="en-US" sz="1800" dirty="0"/>
              <a:t>ne  iyi  bak 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dirty="0"/>
              <a:t>Α</a:t>
            </a:r>
            <a:r>
              <a:rPr lang="tr-TR" altLang="en-US" sz="1800" dirty="0"/>
              <a:t>yşe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n-US" sz="1800" dirty="0"/>
              <a:t>    </a:t>
            </a:r>
          </a:p>
        </p:txBody>
      </p:sp>
      <p:pic>
        <p:nvPicPr>
          <p:cNvPr id="3" name="Εικόνα 2" descr="Sarı Bir Arabayla Trafik Kazası Yolda Yeşil Bir Kamyon Çarpışmış ©AlexBannykh 470207796'e ait Stok Vektör">
            <a:extLst>
              <a:ext uri="{FF2B5EF4-FFF2-40B4-BE49-F238E27FC236}">
                <a16:creationId xmlns:a16="http://schemas.microsoft.com/office/drawing/2014/main" id="{E7258033-4801-9206-4001-2E855DD1F7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016" y="1460448"/>
            <a:ext cx="4742544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8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9616EAC3-2D4E-4FCA-430D-F9DA8C4B8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AD13EBF-A8D2-7879-ED14-5D5951784D2A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OKUMA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B562103-296D-C23F-094E-C645C2E470F6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6B28EFD-C8D2-6E08-E2FA-8B837E1F2905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www.trafikkurallari.com/images/TehlikeUyari_OkulGecidi.gif">
            <a:extLst>
              <a:ext uri="{FF2B5EF4-FFF2-40B4-BE49-F238E27FC236}">
                <a16:creationId xmlns:a16="http://schemas.microsoft.com/office/drawing/2014/main" id="{73C4DBC8-A906-A7C8-FF72-F7DFC999923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76" y="339724"/>
            <a:ext cx="1570137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BD7DA100-9A13-A7A8-A280-1825B2D04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769" y="228097"/>
            <a:ext cx="1384300" cy="93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http://www.trafikkurallari.com/images/TehlikeUyari_IkiYonluTrafik.gif">
            <a:extLst>
              <a:ext uri="{FF2B5EF4-FFF2-40B4-BE49-F238E27FC236}">
                <a16:creationId xmlns:a16="http://schemas.microsoft.com/office/drawing/2014/main" id="{3E0E9526-3DC8-A4B0-8D99-5A539673F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746" y="205075"/>
            <a:ext cx="159445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 descr="http://www.trafikkurallari.com/images/TehlikeUyari_KayganYol.gif">
            <a:extLst>
              <a:ext uri="{FF2B5EF4-FFF2-40B4-BE49-F238E27FC236}">
                <a16:creationId xmlns:a16="http://schemas.microsoft.com/office/drawing/2014/main" id="{7F8ABDD8-DAA9-66FB-0375-E2FBBDAECF89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7" y="3152776"/>
            <a:ext cx="2115033" cy="102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9C788B26-9290-2E14-222B-F291762F36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908" y="3429000"/>
            <a:ext cx="2115032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2">
            <a:extLst>
              <a:ext uri="{FF2B5EF4-FFF2-40B4-BE49-F238E27FC236}">
                <a16:creationId xmlns:a16="http://schemas.microsoft.com/office/drawing/2014/main" id="{D4BCA961-2AE3-5131-9381-40565A92A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1975644"/>
            <a:ext cx="3333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4800" dirty="0" err="1">
                <a:latin typeface="Arial" panose="020B0604020202020204" pitchFamily="34" charset="0"/>
              </a:rPr>
              <a:t>Okul</a:t>
            </a:r>
            <a:r>
              <a:rPr lang="en-US" altLang="el-GR" sz="4800" dirty="0">
                <a:latin typeface="Arial" panose="020B0604020202020204" pitchFamily="34" charset="0"/>
              </a:rPr>
              <a:t> </a:t>
            </a:r>
            <a:r>
              <a:rPr lang="en-US" altLang="el-GR" sz="4800" dirty="0" err="1">
                <a:latin typeface="Arial" panose="020B0604020202020204" pitchFamily="34" charset="0"/>
              </a:rPr>
              <a:t>ge</a:t>
            </a:r>
            <a:r>
              <a:rPr lang="tr-TR" altLang="el-GR" sz="4800" dirty="0">
                <a:latin typeface="Arial" panose="020B0604020202020204" pitchFamily="34" charset="0"/>
              </a:rPr>
              <a:t>çidi</a:t>
            </a:r>
            <a:endParaRPr lang="en-US" altLang="el-GR" sz="4800" dirty="0">
              <a:latin typeface="Arial" panose="020B0604020202020204" pitchFamily="34" charset="0"/>
            </a:endParaRPr>
          </a:p>
        </p:txBody>
      </p:sp>
      <p:sp>
        <p:nvSpPr>
          <p:cNvPr id="6153" name="TextBox 10">
            <a:extLst>
              <a:ext uri="{FF2B5EF4-FFF2-40B4-BE49-F238E27FC236}">
                <a16:creationId xmlns:a16="http://schemas.microsoft.com/office/drawing/2014/main" id="{C9A3CB96-510D-B0F6-3643-D93B787C3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7" y="1564481"/>
            <a:ext cx="30876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el-GR" sz="5400" dirty="0">
                <a:latin typeface="Arial" panose="020B0604020202020204" pitchFamily="34" charset="0"/>
              </a:rPr>
              <a:t>Trafik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el-GR" sz="5400" dirty="0">
                <a:latin typeface="Arial" panose="020B0604020202020204" pitchFamily="34" charset="0"/>
              </a:rPr>
              <a:t>  ışıkları</a:t>
            </a:r>
            <a:endParaRPr lang="en-US" altLang="el-GR" sz="5400" dirty="0">
              <a:latin typeface="Arial" panose="020B0604020202020204" pitchFamily="34" charset="0"/>
            </a:endParaRPr>
          </a:p>
        </p:txBody>
      </p:sp>
      <p:sp>
        <p:nvSpPr>
          <p:cNvPr id="6154" name="TextBox 11">
            <a:extLst>
              <a:ext uri="{FF2B5EF4-FFF2-40B4-BE49-F238E27FC236}">
                <a16:creationId xmlns:a16="http://schemas.microsoft.com/office/drawing/2014/main" id="{D1151A27-C925-6697-92D4-A2B81C53D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0" y="1523603"/>
            <a:ext cx="30861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el-GR" sz="5400" dirty="0">
                <a:latin typeface="Arial" panose="020B0604020202020204" pitchFamily="34" charset="0"/>
              </a:rPr>
              <a:t>İki yönlü  trafik </a:t>
            </a:r>
          </a:p>
        </p:txBody>
      </p:sp>
      <p:sp>
        <p:nvSpPr>
          <p:cNvPr id="6155" name="TextBox 12">
            <a:extLst>
              <a:ext uri="{FF2B5EF4-FFF2-40B4-BE49-F238E27FC236}">
                <a16:creationId xmlns:a16="http://schemas.microsoft.com/office/drawing/2014/main" id="{5AC759D7-6D04-E3F4-9E8A-E1A120756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27" y="4680744"/>
            <a:ext cx="34734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el-GR" sz="5400" dirty="0">
                <a:latin typeface="Arial" panose="020B0604020202020204" pitchFamily="34" charset="0"/>
              </a:rPr>
              <a:t> Kaygan  yol</a:t>
            </a:r>
          </a:p>
        </p:txBody>
      </p:sp>
      <p:sp>
        <p:nvSpPr>
          <p:cNvPr id="6156" name="TextBox 13">
            <a:extLst>
              <a:ext uri="{FF2B5EF4-FFF2-40B4-BE49-F238E27FC236}">
                <a16:creationId xmlns:a16="http://schemas.microsoft.com/office/drawing/2014/main" id="{2BA77F9A-F185-E442-9406-51714926D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178" y="4639866"/>
            <a:ext cx="34734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el-GR" sz="5400" dirty="0">
                <a:latin typeface="Arial" panose="020B0604020202020204" pitchFamily="34" charset="0"/>
              </a:rPr>
              <a:t>kontrolsüz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el-GR" sz="5400" dirty="0">
                <a:latin typeface="Arial" panose="020B0604020202020204" pitchFamily="34" charset="0"/>
              </a:rPr>
              <a:t>kavşak </a:t>
            </a:r>
          </a:p>
        </p:txBody>
      </p:sp>
      <p:pic>
        <p:nvPicPr>
          <p:cNvPr id="3" name="Content Placeholder 3" descr="http://www.trafikkurallari.com/images/TehlikeUyari_Denizveyanehirkiyisindabitenyol.gif">
            <a:extLst>
              <a:ext uri="{FF2B5EF4-FFF2-40B4-BE49-F238E27FC236}">
                <a16:creationId xmlns:a16="http://schemas.microsoft.com/office/drawing/2014/main" id="{CD114903-7B61-10F4-9A46-EE1EE3D60491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003" y="2636986"/>
            <a:ext cx="1872506" cy="158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ACA1470E-A2FE-F212-C4CE-1B5084AD9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7086" y="4496009"/>
            <a:ext cx="4157889" cy="2123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el-GR" sz="4400" dirty="0">
                <a:latin typeface="Arial" panose="020B0604020202020204" pitchFamily="34" charset="0"/>
              </a:rPr>
              <a:t> Deniz veya nehir kıyısında biten  yol</a:t>
            </a:r>
            <a:endParaRPr lang="en-US" altLang="el-GR" sz="4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B0110D4-2411-3EC0-19A3-D54E90329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16" y="3429000"/>
            <a:ext cx="2440039" cy="122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1">
            <a:extLst>
              <a:ext uri="{FF2B5EF4-FFF2-40B4-BE49-F238E27FC236}">
                <a16:creationId xmlns:a16="http://schemas.microsoft.com/office/drawing/2014/main" id="{A65CC7E7-6675-76CF-06DA-94DF306C3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6" y="1690234"/>
            <a:ext cx="2519363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el-GR" sz="4400" dirty="0">
                <a:latin typeface="Arial" panose="020B0604020202020204" pitchFamily="34" charset="0"/>
              </a:rPr>
              <a:t>Bisiklet geçebilir</a:t>
            </a:r>
            <a:endParaRPr lang="en-US" altLang="el-GR" sz="4400" dirty="0">
              <a:latin typeface="Arial" panose="020B0604020202020204" pitchFamily="34" charset="0"/>
            </a:endParaRPr>
          </a:p>
        </p:txBody>
      </p:sp>
      <p:sp>
        <p:nvSpPr>
          <p:cNvPr id="7174" name="TextBox 8">
            <a:extLst>
              <a:ext uri="{FF2B5EF4-FFF2-40B4-BE49-F238E27FC236}">
                <a16:creationId xmlns:a16="http://schemas.microsoft.com/office/drawing/2014/main" id="{D3EB1661-9CB7-D80D-1FAF-8DFA24248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88" y="5034190"/>
            <a:ext cx="3379788" cy="101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el-GR" sz="6000" dirty="0">
                <a:latin typeface="Arial" panose="020B0604020202020204" pitchFamily="34" charset="0"/>
              </a:rPr>
              <a:t>Dikkat !</a:t>
            </a:r>
            <a:endParaRPr lang="en-US" altLang="el-GR" sz="6000" dirty="0">
              <a:latin typeface="Arial" panose="020B0604020202020204" pitchFamily="34" charset="0"/>
            </a:endParaRPr>
          </a:p>
        </p:txBody>
      </p:sp>
      <p:pic>
        <p:nvPicPr>
          <p:cNvPr id="7175" name="Picture 9" descr="Bisiklet Geçebilir Levhası T-13">
            <a:extLst>
              <a:ext uri="{FF2B5EF4-FFF2-40B4-BE49-F238E27FC236}">
                <a16:creationId xmlns:a16="http://schemas.microsoft.com/office/drawing/2014/main" id="{13271273-B4A1-AC2D-4E10-50AB623C9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6" y="117242"/>
            <a:ext cx="17049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http://www.trafikkurallari.com/images/TehlikeUyari_DonelKavsakYaklasimi.gif">
            <a:extLst>
              <a:ext uri="{FF2B5EF4-FFF2-40B4-BE49-F238E27FC236}">
                <a16:creationId xmlns:a16="http://schemas.microsoft.com/office/drawing/2014/main" id="{7DE2D352-A482-E6E8-F714-7FFB2CAB155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436" y="185464"/>
            <a:ext cx="1728564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C7AC42E8-C3CC-0238-937C-BD09BF99E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652" y="1981747"/>
            <a:ext cx="3889375" cy="2862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el-GR" sz="6000" dirty="0">
                <a:latin typeface="Arial" panose="020B0604020202020204" pitchFamily="34" charset="0"/>
              </a:rPr>
              <a:t>Dönel kavşak  yaklaşımı </a:t>
            </a:r>
          </a:p>
        </p:txBody>
      </p:sp>
      <p:pic>
        <p:nvPicPr>
          <p:cNvPr id="7" name="Content Placeholder 3" descr="http://www.trafikkurallari.com/images/TehlikeUyari_EhliHayvanlarGecebilir.gif">
            <a:extLst>
              <a:ext uri="{FF2B5EF4-FFF2-40B4-BE49-F238E27FC236}">
                <a16:creationId xmlns:a16="http://schemas.microsoft.com/office/drawing/2014/main" id="{5CDE1C89-D738-E80C-5B85-3662B5341BE7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746" y="274638"/>
            <a:ext cx="1295499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0D158D-A20C-3B8F-B9C0-F2500727CA90}"/>
              </a:ext>
            </a:extLst>
          </p:cNvPr>
          <p:cNvSpPr txBox="1"/>
          <p:nvPr/>
        </p:nvSpPr>
        <p:spPr>
          <a:xfrm>
            <a:off x="7711395" y="1858963"/>
            <a:ext cx="4284662" cy="157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sz="4800" dirty="0"/>
              <a:t>Ehli  hayvanlar geçebilir</a:t>
            </a:r>
            <a:endParaRPr lang="en-US" sz="4800" dirty="0"/>
          </a:p>
        </p:txBody>
      </p:sp>
      <p:pic>
        <p:nvPicPr>
          <p:cNvPr id="10" name="Content Placeholder 3" descr="http://www.trafikkurallari.com/images/TehlikeUyari_Havaalani.gif">
            <a:extLst>
              <a:ext uri="{FF2B5EF4-FFF2-40B4-BE49-F238E27FC236}">
                <a16:creationId xmlns:a16="http://schemas.microsoft.com/office/drawing/2014/main" id="{CCD9088A-3960-A0B2-9308-1D119D1AA57A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26" y="3701330"/>
            <a:ext cx="1530449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A6DC87-E390-43D3-F8F6-7BC75BD4E91C}"/>
              </a:ext>
            </a:extLst>
          </p:cNvPr>
          <p:cNvSpPr txBox="1"/>
          <p:nvPr/>
        </p:nvSpPr>
        <p:spPr>
          <a:xfrm>
            <a:off x="4235564" y="5542190"/>
            <a:ext cx="4284662" cy="8318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sz="4800" dirty="0"/>
              <a:t>Havaalanı </a:t>
            </a:r>
            <a:endParaRPr lang="en-US" sz="4800" dirty="0"/>
          </a:p>
        </p:txBody>
      </p:sp>
      <p:pic>
        <p:nvPicPr>
          <p:cNvPr id="14" name="Picture 2" descr="Park Yapılmaz Vektörel Pdf - YONGA TASARIM - reklam | grafik | web | seo -  Yeni Nesil Reklam Ajansı - 0554 354 05 04">
            <a:extLst>
              <a:ext uri="{FF2B5EF4-FFF2-40B4-BE49-F238E27FC236}">
                <a16:creationId xmlns:a16="http://schemas.microsoft.com/office/drawing/2014/main" id="{9B0C4537-FA9E-3462-C241-D4F285F4F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495" y="3636023"/>
            <a:ext cx="2125435" cy="280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017829CE-FF6D-0733-0948-30FE81BF1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41999896-0491-84DE-624D-05C33966E543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YAZMA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3D3C954C-AAB8-00BC-A761-3ED2432F0FD2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13BA7049-144C-67F4-F40C-483BFC253C07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568</Words>
  <Application>Microsoft Office PowerPoint</Application>
  <PresentationFormat>Ευρεία οθόνη</PresentationFormat>
  <Paragraphs>106</Paragraphs>
  <Slides>19</Slides>
  <Notes>0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6" baseType="lpstr">
      <vt:lpstr>Aptos</vt:lpstr>
      <vt:lpstr>Aptos Display</vt:lpstr>
      <vt:lpstr>Arial</vt:lpstr>
      <vt:lpstr>Courier New</vt:lpstr>
      <vt:lpstr>Google Sans</vt:lpstr>
      <vt:lpstr>Times New Roman</vt:lpstr>
      <vt:lpstr>Θέμα του Office</vt:lpstr>
      <vt:lpstr>Παρουσίαση του PowerPoint</vt:lpstr>
      <vt:lpstr>Sağa Tehlikeli Devamlı Virajlar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Ελένη Χαραλάμπους</dc:creator>
  <cp:lastModifiedBy>Ελένη Χαραλάμπους</cp:lastModifiedBy>
  <cp:revision>145</cp:revision>
  <dcterms:created xsi:type="dcterms:W3CDTF">2026-07-02T07:32:56Z</dcterms:created>
  <dcterms:modified xsi:type="dcterms:W3CDTF">2026-07-14T13:06:16Z</dcterms:modified>
</cp:coreProperties>
</file>