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7"/>
  </p:notesMasterIdLst>
  <p:sldIdLst>
    <p:sldId id="473" r:id="rId2"/>
    <p:sldId id="257" r:id="rId3"/>
    <p:sldId id="470" r:id="rId4"/>
    <p:sldId id="472" r:id="rId5"/>
    <p:sldId id="443" r:id="rId6"/>
    <p:sldId id="426" r:id="rId7"/>
    <p:sldId id="425" r:id="rId8"/>
    <p:sldId id="447" r:id="rId9"/>
    <p:sldId id="423" r:id="rId10"/>
    <p:sldId id="412" r:id="rId11"/>
    <p:sldId id="427" r:id="rId12"/>
    <p:sldId id="449" r:id="rId13"/>
    <p:sldId id="453" r:id="rId14"/>
    <p:sldId id="259" r:id="rId15"/>
    <p:sldId id="293" r:id="rId16"/>
    <p:sldId id="261" r:id="rId17"/>
    <p:sldId id="294" r:id="rId18"/>
    <p:sldId id="260" r:id="rId19"/>
    <p:sldId id="262" r:id="rId20"/>
    <p:sldId id="296" r:id="rId21"/>
    <p:sldId id="263" r:id="rId22"/>
    <p:sldId id="298" r:id="rId23"/>
    <p:sldId id="300" r:id="rId24"/>
    <p:sldId id="299" r:id="rId25"/>
    <p:sldId id="301" r:id="rId26"/>
    <p:sldId id="264" r:id="rId27"/>
    <p:sldId id="302" r:id="rId28"/>
    <p:sldId id="265" r:id="rId29"/>
    <p:sldId id="303" r:id="rId30"/>
    <p:sldId id="304" r:id="rId31"/>
    <p:sldId id="267" r:id="rId32"/>
    <p:sldId id="308" r:id="rId33"/>
    <p:sldId id="309" r:id="rId34"/>
    <p:sldId id="268" r:id="rId35"/>
    <p:sldId id="269" r:id="rId36"/>
    <p:sldId id="310" r:id="rId37"/>
    <p:sldId id="311" r:id="rId38"/>
    <p:sldId id="312" r:id="rId39"/>
    <p:sldId id="415" r:id="rId40"/>
    <p:sldId id="457" r:id="rId41"/>
    <p:sldId id="458" r:id="rId42"/>
    <p:sldId id="450" r:id="rId43"/>
    <p:sldId id="421" r:id="rId44"/>
    <p:sldId id="431" r:id="rId45"/>
    <p:sldId id="469" r:id="rId46"/>
    <p:sldId id="271" r:id="rId47"/>
    <p:sldId id="314" r:id="rId48"/>
    <p:sldId id="273" r:id="rId49"/>
    <p:sldId id="317" r:id="rId50"/>
    <p:sldId id="276" r:id="rId51"/>
    <p:sldId id="321" r:id="rId52"/>
    <p:sldId id="277" r:id="rId53"/>
    <p:sldId id="324" r:id="rId54"/>
    <p:sldId id="279" r:id="rId55"/>
    <p:sldId id="328" r:id="rId56"/>
  </p:sldIdLst>
  <p:sldSz cx="12192000" cy="6858000"/>
  <p:notesSz cx="6858000" cy="9144000"/>
  <p:defaultText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Χωρίς στυλ, πλέγμα πίνακα">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93447" autoAdjust="0"/>
  </p:normalViewPr>
  <p:slideViewPr>
    <p:cSldViewPr snapToGrid="0">
      <p:cViewPr varScale="1">
        <p:scale>
          <a:sx n="59" d="100"/>
          <a:sy n="59" d="100"/>
        </p:scale>
        <p:origin x="868" y="7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CY"/>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C8505D-9F40-415D-9099-148C8BDF0EDA}" type="datetimeFigureOut">
              <a:rPr lang="el-CY" smtClean="0"/>
              <a:t>07/14/2026</a:t>
            </a:fld>
            <a:endParaRPr lang="el-CY"/>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CY"/>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CY"/>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B42471-9DB2-49DA-8929-5C9EE49BAA0C}" type="slidenum">
              <a:rPr lang="el-CY" smtClean="0"/>
              <a:t>‹#›</a:t>
            </a:fld>
            <a:endParaRPr lang="el-CY"/>
          </a:p>
        </p:txBody>
      </p:sp>
    </p:spTree>
    <p:extLst>
      <p:ext uri="{BB962C8B-B14F-4D97-AF65-F5344CB8AC3E}">
        <p14:creationId xmlns:p14="http://schemas.microsoft.com/office/powerpoint/2010/main" val="42213444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68B42471-9DB2-49DA-8929-5C9EE49BAA0C}" type="slidenum">
              <a:rPr lang="el-CY" smtClean="0"/>
              <a:t>3</a:t>
            </a:fld>
            <a:endParaRPr lang="el-CY"/>
          </a:p>
        </p:txBody>
      </p:sp>
    </p:spTree>
    <p:extLst>
      <p:ext uri="{BB962C8B-B14F-4D97-AF65-F5344CB8AC3E}">
        <p14:creationId xmlns:p14="http://schemas.microsoft.com/office/powerpoint/2010/main" val="365070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68B42471-9DB2-49DA-8929-5C9EE49BAA0C}" type="slidenum">
              <a:rPr lang="el-CY" smtClean="0"/>
              <a:t>4</a:t>
            </a:fld>
            <a:endParaRPr lang="el-CY"/>
          </a:p>
        </p:txBody>
      </p:sp>
    </p:spTree>
    <p:extLst>
      <p:ext uri="{BB962C8B-B14F-4D97-AF65-F5344CB8AC3E}">
        <p14:creationId xmlns:p14="http://schemas.microsoft.com/office/powerpoint/2010/main" val="25795704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68B42471-9DB2-49DA-8929-5C9EE49BAA0C}" type="slidenum">
              <a:rPr lang="el-CY" smtClean="0"/>
              <a:t>6</a:t>
            </a:fld>
            <a:endParaRPr lang="el-CY"/>
          </a:p>
        </p:txBody>
      </p:sp>
    </p:spTree>
    <p:extLst>
      <p:ext uri="{BB962C8B-B14F-4D97-AF65-F5344CB8AC3E}">
        <p14:creationId xmlns:p14="http://schemas.microsoft.com/office/powerpoint/2010/main" val="3758882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68B42471-9DB2-49DA-8929-5C9EE49BAA0C}" type="slidenum">
              <a:rPr lang="el-CY" smtClean="0"/>
              <a:t>7</a:t>
            </a:fld>
            <a:endParaRPr lang="el-CY"/>
          </a:p>
        </p:txBody>
      </p:sp>
    </p:spTree>
    <p:extLst>
      <p:ext uri="{BB962C8B-B14F-4D97-AF65-F5344CB8AC3E}">
        <p14:creationId xmlns:p14="http://schemas.microsoft.com/office/powerpoint/2010/main" val="3087275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CY" dirty="0"/>
          </a:p>
        </p:txBody>
      </p:sp>
      <p:sp>
        <p:nvSpPr>
          <p:cNvPr id="4" name="Θέση αριθμού διαφάνειας 3"/>
          <p:cNvSpPr>
            <a:spLocks noGrp="1"/>
          </p:cNvSpPr>
          <p:nvPr>
            <p:ph type="sldNum" sz="quarter" idx="5"/>
          </p:nvPr>
        </p:nvSpPr>
        <p:spPr/>
        <p:txBody>
          <a:bodyPr/>
          <a:lstStyle/>
          <a:p>
            <a:fld id="{68B42471-9DB2-49DA-8929-5C9EE49BAA0C}" type="slidenum">
              <a:rPr lang="el-CY" smtClean="0"/>
              <a:t>49</a:t>
            </a:fld>
            <a:endParaRPr lang="el-CY"/>
          </a:p>
        </p:txBody>
      </p:sp>
    </p:spTree>
    <p:extLst>
      <p:ext uri="{BB962C8B-B14F-4D97-AF65-F5344CB8AC3E}">
        <p14:creationId xmlns:p14="http://schemas.microsoft.com/office/powerpoint/2010/main" val="232002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B61D18C-4D40-26BA-C56B-68F91A323D3B}"/>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endParaRPr lang="el-CY"/>
          </a:p>
        </p:txBody>
      </p:sp>
      <p:sp>
        <p:nvSpPr>
          <p:cNvPr id="3" name="Υπότιτλος 2">
            <a:extLst>
              <a:ext uri="{FF2B5EF4-FFF2-40B4-BE49-F238E27FC236}">
                <a16:creationId xmlns:a16="http://schemas.microsoft.com/office/drawing/2014/main" id="{249C1381-87C5-6CF2-201A-AEF125B45F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endParaRPr lang="el-CY"/>
          </a:p>
        </p:txBody>
      </p:sp>
      <p:sp>
        <p:nvSpPr>
          <p:cNvPr id="4" name="Θέση ημερομηνίας 3">
            <a:extLst>
              <a:ext uri="{FF2B5EF4-FFF2-40B4-BE49-F238E27FC236}">
                <a16:creationId xmlns:a16="http://schemas.microsoft.com/office/drawing/2014/main" id="{77AA6799-FDBD-D257-16EB-5E71AC5A44DB}"/>
              </a:ext>
            </a:extLst>
          </p:cNvPr>
          <p:cNvSpPr>
            <a:spLocks noGrp="1"/>
          </p:cNvSpPr>
          <p:nvPr>
            <p:ph type="dt" sz="half" idx="10"/>
          </p:nvPr>
        </p:nvSpPr>
        <p:spPr/>
        <p:txBody>
          <a:bodyPr/>
          <a:lstStyle/>
          <a:p>
            <a:fld id="{68F7BF90-553E-49FF-BC09-A186315E8C19}" type="datetimeFigureOut">
              <a:rPr lang="el-CY" smtClean="0"/>
              <a:t>07/14/2026</a:t>
            </a:fld>
            <a:endParaRPr lang="el-CY"/>
          </a:p>
        </p:txBody>
      </p:sp>
      <p:sp>
        <p:nvSpPr>
          <p:cNvPr id="5" name="Θέση υποσέλιδου 4">
            <a:extLst>
              <a:ext uri="{FF2B5EF4-FFF2-40B4-BE49-F238E27FC236}">
                <a16:creationId xmlns:a16="http://schemas.microsoft.com/office/drawing/2014/main" id="{D9D5DE87-505B-94D2-7FA7-449AB2296C4D}"/>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EA59F5E5-0F88-F775-80BA-95B0E32063B3}"/>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24525729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492D3E6A-0E38-78FA-A00A-862AD5B10F09}"/>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879EE758-FEF5-8BE4-7D4B-C7627A49B1B3}"/>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62553157-9214-4E93-3FDE-1572F2CFA916}"/>
              </a:ext>
            </a:extLst>
          </p:cNvPr>
          <p:cNvSpPr>
            <a:spLocks noGrp="1"/>
          </p:cNvSpPr>
          <p:nvPr>
            <p:ph type="dt" sz="half" idx="10"/>
          </p:nvPr>
        </p:nvSpPr>
        <p:spPr/>
        <p:txBody>
          <a:bodyPr/>
          <a:lstStyle/>
          <a:p>
            <a:fld id="{68F7BF90-553E-49FF-BC09-A186315E8C19}" type="datetimeFigureOut">
              <a:rPr lang="el-CY" smtClean="0"/>
              <a:t>07/14/2026</a:t>
            </a:fld>
            <a:endParaRPr lang="el-CY"/>
          </a:p>
        </p:txBody>
      </p:sp>
      <p:sp>
        <p:nvSpPr>
          <p:cNvPr id="5" name="Θέση υποσέλιδου 4">
            <a:extLst>
              <a:ext uri="{FF2B5EF4-FFF2-40B4-BE49-F238E27FC236}">
                <a16:creationId xmlns:a16="http://schemas.microsoft.com/office/drawing/2014/main" id="{EA8B592F-36C5-CA67-0527-CE039329A5FD}"/>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B2C2A8EB-E4FA-9A3D-9573-44D0EC51DCAB}"/>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38192422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1AFB3F2E-4D85-6088-3938-CA2513A5768C}"/>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endParaRPr lang="el-CY"/>
          </a:p>
        </p:txBody>
      </p:sp>
      <p:sp>
        <p:nvSpPr>
          <p:cNvPr id="3" name="Θέση κατακόρυφου κειμένου 2">
            <a:extLst>
              <a:ext uri="{FF2B5EF4-FFF2-40B4-BE49-F238E27FC236}">
                <a16:creationId xmlns:a16="http://schemas.microsoft.com/office/drawing/2014/main" id="{06F2C7DC-DB4A-1864-7BFB-D6BCFB61C379}"/>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489BCB73-3549-C1F7-ADF9-0A2BDDED14A9}"/>
              </a:ext>
            </a:extLst>
          </p:cNvPr>
          <p:cNvSpPr>
            <a:spLocks noGrp="1"/>
          </p:cNvSpPr>
          <p:nvPr>
            <p:ph type="dt" sz="half" idx="10"/>
          </p:nvPr>
        </p:nvSpPr>
        <p:spPr/>
        <p:txBody>
          <a:bodyPr/>
          <a:lstStyle/>
          <a:p>
            <a:fld id="{68F7BF90-553E-49FF-BC09-A186315E8C19}" type="datetimeFigureOut">
              <a:rPr lang="el-CY" smtClean="0"/>
              <a:t>07/14/2026</a:t>
            </a:fld>
            <a:endParaRPr lang="el-CY"/>
          </a:p>
        </p:txBody>
      </p:sp>
      <p:sp>
        <p:nvSpPr>
          <p:cNvPr id="5" name="Θέση υποσέλιδου 4">
            <a:extLst>
              <a:ext uri="{FF2B5EF4-FFF2-40B4-BE49-F238E27FC236}">
                <a16:creationId xmlns:a16="http://schemas.microsoft.com/office/drawing/2014/main" id="{9126F53C-DB50-42D5-B6E5-21648C318F4E}"/>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EBCED1B9-65F2-45ED-2E74-442A7BE2408F}"/>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34075604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5A5301-9D4D-5026-228A-43DEFA6AEDFA}"/>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18B2393E-F133-B280-EB9D-A198A15A1B4E}"/>
              </a:ext>
            </a:extLst>
          </p:cNvPr>
          <p:cNvSpPr>
            <a:spLocks noGrp="1"/>
          </p:cNvSpPr>
          <p:nvPr>
            <p:ph idx="1"/>
          </p:nvPr>
        </p:nvSpPr>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B4CE9C67-8780-1C68-F66C-553F90C20232}"/>
              </a:ext>
            </a:extLst>
          </p:cNvPr>
          <p:cNvSpPr>
            <a:spLocks noGrp="1"/>
          </p:cNvSpPr>
          <p:nvPr>
            <p:ph type="dt" sz="half" idx="10"/>
          </p:nvPr>
        </p:nvSpPr>
        <p:spPr/>
        <p:txBody>
          <a:bodyPr/>
          <a:lstStyle/>
          <a:p>
            <a:fld id="{68F7BF90-553E-49FF-BC09-A186315E8C19}" type="datetimeFigureOut">
              <a:rPr lang="el-CY" smtClean="0"/>
              <a:t>07/14/2026</a:t>
            </a:fld>
            <a:endParaRPr lang="el-CY"/>
          </a:p>
        </p:txBody>
      </p:sp>
      <p:sp>
        <p:nvSpPr>
          <p:cNvPr id="5" name="Θέση υποσέλιδου 4">
            <a:extLst>
              <a:ext uri="{FF2B5EF4-FFF2-40B4-BE49-F238E27FC236}">
                <a16:creationId xmlns:a16="http://schemas.microsoft.com/office/drawing/2014/main" id="{21067B72-78F9-A977-DE1F-41B325A4DFD5}"/>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73EE4C27-57AB-13D5-16B7-05CAD8E43420}"/>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29196390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0488A4AA-74CB-9D50-0E69-97E78015EFE4}"/>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4330873E-7315-9077-7A97-38553CC34B6D}"/>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9F0A6D7-C881-3F3A-42F4-14D08190A955}"/>
              </a:ext>
            </a:extLst>
          </p:cNvPr>
          <p:cNvSpPr>
            <a:spLocks noGrp="1"/>
          </p:cNvSpPr>
          <p:nvPr>
            <p:ph type="dt" sz="half" idx="10"/>
          </p:nvPr>
        </p:nvSpPr>
        <p:spPr/>
        <p:txBody>
          <a:bodyPr/>
          <a:lstStyle/>
          <a:p>
            <a:fld id="{68F7BF90-553E-49FF-BC09-A186315E8C19}" type="datetimeFigureOut">
              <a:rPr lang="el-CY" smtClean="0"/>
              <a:t>07/14/2026</a:t>
            </a:fld>
            <a:endParaRPr lang="el-CY"/>
          </a:p>
        </p:txBody>
      </p:sp>
      <p:sp>
        <p:nvSpPr>
          <p:cNvPr id="5" name="Θέση υποσέλιδου 4">
            <a:extLst>
              <a:ext uri="{FF2B5EF4-FFF2-40B4-BE49-F238E27FC236}">
                <a16:creationId xmlns:a16="http://schemas.microsoft.com/office/drawing/2014/main" id="{E8A2F48B-BB3E-88DA-1A34-E071F85D53FE}"/>
              </a:ext>
            </a:extLst>
          </p:cNvPr>
          <p:cNvSpPr>
            <a:spLocks noGrp="1"/>
          </p:cNvSpPr>
          <p:nvPr>
            <p:ph type="ftr" sz="quarter" idx="11"/>
          </p:nvPr>
        </p:nvSpPr>
        <p:spPr/>
        <p:txBody>
          <a:bodyPr/>
          <a:lstStyle/>
          <a:p>
            <a:endParaRPr lang="el-CY"/>
          </a:p>
        </p:txBody>
      </p:sp>
      <p:sp>
        <p:nvSpPr>
          <p:cNvPr id="6" name="Θέση αριθμού διαφάνειας 5">
            <a:extLst>
              <a:ext uri="{FF2B5EF4-FFF2-40B4-BE49-F238E27FC236}">
                <a16:creationId xmlns:a16="http://schemas.microsoft.com/office/drawing/2014/main" id="{F14205A0-CEFA-7414-0DB0-12453D639D34}"/>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5114981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67B06D33-BA43-AE08-8AC7-5052319095CE}"/>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7E3FEF54-40B3-260F-9616-5C78372DB458}"/>
              </a:ext>
            </a:extLst>
          </p:cNvPr>
          <p:cNvSpPr>
            <a:spLocks noGrp="1"/>
          </p:cNvSpPr>
          <p:nvPr>
            <p:ph sz="half" idx="1"/>
          </p:nvPr>
        </p:nvSpPr>
        <p:spPr>
          <a:xfrm>
            <a:off x="838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περιεχομένου 3">
            <a:extLst>
              <a:ext uri="{FF2B5EF4-FFF2-40B4-BE49-F238E27FC236}">
                <a16:creationId xmlns:a16="http://schemas.microsoft.com/office/drawing/2014/main" id="{7ABAA8A1-733F-1C69-0294-A07C32D9B319}"/>
              </a:ext>
            </a:extLst>
          </p:cNvPr>
          <p:cNvSpPr>
            <a:spLocks noGrp="1"/>
          </p:cNvSpPr>
          <p:nvPr>
            <p:ph sz="half" idx="2"/>
          </p:nvPr>
        </p:nvSpPr>
        <p:spPr>
          <a:xfrm>
            <a:off x="6172200" y="1825625"/>
            <a:ext cx="5181600" cy="435133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ημερομηνίας 4">
            <a:extLst>
              <a:ext uri="{FF2B5EF4-FFF2-40B4-BE49-F238E27FC236}">
                <a16:creationId xmlns:a16="http://schemas.microsoft.com/office/drawing/2014/main" id="{2AA43749-5A45-E7E5-E73E-B92A9C2E3BAD}"/>
              </a:ext>
            </a:extLst>
          </p:cNvPr>
          <p:cNvSpPr>
            <a:spLocks noGrp="1"/>
          </p:cNvSpPr>
          <p:nvPr>
            <p:ph type="dt" sz="half" idx="10"/>
          </p:nvPr>
        </p:nvSpPr>
        <p:spPr/>
        <p:txBody>
          <a:bodyPr/>
          <a:lstStyle/>
          <a:p>
            <a:fld id="{68F7BF90-553E-49FF-BC09-A186315E8C19}" type="datetimeFigureOut">
              <a:rPr lang="el-CY" smtClean="0"/>
              <a:t>07/14/2026</a:t>
            </a:fld>
            <a:endParaRPr lang="el-CY"/>
          </a:p>
        </p:txBody>
      </p:sp>
      <p:sp>
        <p:nvSpPr>
          <p:cNvPr id="6" name="Θέση υποσέλιδου 5">
            <a:extLst>
              <a:ext uri="{FF2B5EF4-FFF2-40B4-BE49-F238E27FC236}">
                <a16:creationId xmlns:a16="http://schemas.microsoft.com/office/drawing/2014/main" id="{95E677B4-AD61-E589-EF7D-09D3C58E87AC}"/>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126A0D04-F9ED-9A4B-C8BA-EBDCDB543A91}"/>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327916508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251A252-F955-10E7-7E84-3FA904B331CC}"/>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8B29B1FB-4498-4437-C655-8A8C37E063F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AD545D6B-5A49-EF87-C023-5440CF1718C4}"/>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5" name="Θέση κειμένου 4">
            <a:extLst>
              <a:ext uri="{FF2B5EF4-FFF2-40B4-BE49-F238E27FC236}">
                <a16:creationId xmlns:a16="http://schemas.microsoft.com/office/drawing/2014/main" id="{8DE0D01F-5135-197F-114B-7C3AF4D5A92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50C0B8F-B780-BAA4-6D82-0064B64DDF7B}"/>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7" name="Θέση ημερομηνίας 6">
            <a:extLst>
              <a:ext uri="{FF2B5EF4-FFF2-40B4-BE49-F238E27FC236}">
                <a16:creationId xmlns:a16="http://schemas.microsoft.com/office/drawing/2014/main" id="{1ED451F9-F132-B105-5D70-588223392AD6}"/>
              </a:ext>
            </a:extLst>
          </p:cNvPr>
          <p:cNvSpPr>
            <a:spLocks noGrp="1"/>
          </p:cNvSpPr>
          <p:nvPr>
            <p:ph type="dt" sz="half" idx="10"/>
          </p:nvPr>
        </p:nvSpPr>
        <p:spPr/>
        <p:txBody>
          <a:bodyPr/>
          <a:lstStyle/>
          <a:p>
            <a:fld id="{68F7BF90-553E-49FF-BC09-A186315E8C19}" type="datetimeFigureOut">
              <a:rPr lang="el-CY" smtClean="0"/>
              <a:t>07/14/2026</a:t>
            </a:fld>
            <a:endParaRPr lang="el-CY"/>
          </a:p>
        </p:txBody>
      </p:sp>
      <p:sp>
        <p:nvSpPr>
          <p:cNvPr id="8" name="Θέση υποσέλιδου 7">
            <a:extLst>
              <a:ext uri="{FF2B5EF4-FFF2-40B4-BE49-F238E27FC236}">
                <a16:creationId xmlns:a16="http://schemas.microsoft.com/office/drawing/2014/main" id="{A27964BF-8010-3ABE-5853-572532E3EE4D}"/>
              </a:ext>
            </a:extLst>
          </p:cNvPr>
          <p:cNvSpPr>
            <a:spLocks noGrp="1"/>
          </p:cNvSpPr>
          <p:nvPr>
            <p:ph type="ftr" sz="quarter" idx="11"/>
          </p:nvPr>
        </p:nvSpPr>
        <p:spPr/>
        <p:txBody>
          <a:bodyPr/>
          <a:lstStyle/>
          <a:p>
            <a:endParaRPr lang="el-CY"/>
          </a:p>
        </p:txBody>
      </p:sp>
      <p:sp>
        <p:nvSpPr>
          <p:cNvPr id="9" name="Θέση αριθμού διαφάνειας 8">
            <a:extLst>
              <a:ext uri="{FF2B5EF4-FFF2-40B4-BE49-F238E27FC236}">
                <a16:creationId xmlns:a16="http://schemas.microsoft.com/office/drawing/2014/main" id="{83F8131A-7A34-5234-49B9-6EDB1980AE02}"/>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194795679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E74D7F50-A2BA-4D17-604A-1EB52802F37B}"/>
              </a:ext>
            </a:extLst>
          </p:cNvPr>
          <p:cNvSpPr>
            <a:spLocks noGrp="1"/>
          </p:cNvSpPr>
          <p:nvPr>
            <p:ph type="title"/>
          </p:nvPr>
        </p:nvSpPr>
        <p:spPr/>
        <p:txBody>
          <a:bodyPr/>
          <a:lstStyle/>
          <a:p>
            <a:r>
              <a:rPr lang="el-GR"/>
              <a:t>Κάντε κλικ για να επεξεργαστείτε τον τίτλο υποδείγματος</a:t>
            </a:r>
            <a:endParaRPr lang="el-CY"/>
          </a:p>
        </p:txBody>
      </p:sp>
      <p:sp>
        <p:nvSpPr>
          <p:cNvPr id="3" name="Θέση ημερομηνίας 2">
            <a:extLst>
              <a:ext uri="{FF2B5EF4-FFF2-40B4-BE49-F238E27FC236}">
                <a16:creationId xmlns:a16="http://schemas.microsoft.com/office/drawing/2014/main" id="{3F8E054C-8114-396A-CE83-C9289AE8D21A}"/>
              </a:ext>
            </a:extLst>
          </p:cNvPr>
          <p:cNvSpPr>
            <a:spLocks noGrp="1"/>
          </p:cNvSpPr>
          <p:nvPr>
            <p:ph type="dt" sz="half" idx="10"/>
          </p:nvPr>
        </p:nvSpPr>
        <p:spPr/>
        <p:txBody>
          <a:bodyPr/>
          <a:lstStyle/>
          <a:p>
            <a:fld id="{68F7BF90-553E-49FF-BC09-A186315E8C19}" type="datetimeFigureOut">
              <a:rPr lang="el-CY" smtClean="0"/>
              <a:t>07/14/2026</a:t>
            </a:fld>
            <a:endParaRPr lang="el-CY"/>
          </a:p>
        </p:txBody>
      </p:sp>
      <p:sp>
        <p:nvSpPr>
          <p:cNvPr id="4" name="Θέση υποσέλιδου 3">
            <a:extLst>
              <a:ext uri="{FF2B5EF4-FFF2-40B4-BE49-F238E27FC236}">
                <a16:creationId xmlns:a16="http://schemas.microsoft.com/office/drawing/2014/main" id="{0058F0B4-8EBB-0905-7305-F141052A96AF}"/>
              </a:ext>
            </a:extLst>
          </p:cNvPr>
          <p:cNvSpPr>
            <a:spLocks noGrp="1"/>
          </p:cNvSpPr>
          <p:nvPr>
            <p:ph type="ftr" sz="quarter" idx="11"/>
          </p:nvPr>
        </p:nvSpPr>
        <p:spPr/>
        <p:txBody>
          <a:bodyPr/>
          <a:lstStyle/>
          <a:p>
            <a:endParaRPr lang="el-CY"/>
          </a:p>
        </p:txBody>
      </p:sp>
      <p:sp>
        <p:nvSpPr>
          <p:cNvPr id="5" name="Θέση αριθμού διαφάνειας 4">
            <a:extLst>
              <a:ext uri="{FF2B5EF4-FFF2-40B4-BE49-F238E27FC236}">
                <a16:creationId xmlns:a16="http://schemas.microsoft.com/office/drawing/2014/main" id="{EC90FB68-D5DB-F51A-0EE5-F37DE46CDFE8}"/>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842553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0FBB9405-1BB0-A4B7-0EC4-A8A99B79D571}"/>
              </a:ext>
            </a:extLst>
          </p:cNvPr>
          <p:cNvSpPr>
            <a:spLocks noGrp="1"/>
          </p:cNvSpPr>
          <p:nvPr>
            <p:ph type="dt" sz="half" idx="10"/>
          </p:nvPr>
        </p:nvSpPr>
        <p:spPr/>
        <p:txBody>
          <a:bodyPr/>
          <a:lstStyle/>
          <a:p>
            <a:fld id="{68F7BF90-553E-49FF-BC09-A186315E8C19}" type="datetimeFigureOut">
              <a:rPr lang="el-CY" smtClean="0"/>
              <a:t>07/14/2026</a:t>
            </a:fld>
            <a:endParaRPr lang="el-CY"/>
          </a:p>
        </p:txBody>
      </p:sp>
      <p:sp>
        <p:nvSpPr>
          <p:cNvPr id="3" name="Θέση υποσέλιδου 2">
            <a:extLst>
              <a:ext uri="{FF2B5EF4-FFF2-40B4-BE49-F238E27FC236}">
                <a16:creationId xmlns:a16="http://schemas.microsoft.com/office/drawing/2014/main" id="{AE3188B4-C5FF-FE6F-5C01-7BAF8CD95394}"/>
              </a:ext>
            </a:extLst>
          </p:cNvPr>
          <p:cNvSpPr>
            <a:spLocks noGrp="1"/>
          </p:cNvSpPr>
          <p:nvPr>
            <p:ph type="ftr" sz="quarter" idx="11"/>
          </p:nvPr>
        </p:nvSpPr>
        <p:spPr/>
        <p:txBody>
          <a:bodyPr/>
          <a:lstStyle/>
          <a:p>
            <a:endParaRPr lang="el-CY"/>
          </a:p>
        </p:txBody>
      </p:sp>
      <p:sp>
        <p:nvSpPr>
          <p:cNvPr id="4" name="Θέση αριθμού διαφάνειας 3">
            <a:extLst>
              <a:ext uri="{FF2B5EF4-FFF2-40B4-BE49-F238E27FC236}">
                <a16:creationId xmlns:a16="http://schemas.microsoft.com/office/drawing/2014/main" id="{92E04ACA-5BF9-5B51-C5CD-71854B25D185}"/>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1571079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D042566-C9E5-C9AD-76CD-67D3A00562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περιεχομένου 2">
            <a:extLst>
              <a:ext uri="{FF2B5EF4-FFF2-40B4-BE49-F238E27FC236}">
                <a16:creationId xmlns:a16="http://schemas.microsoft.com/office/drawing/2014/main" id="{DCE72AE4-972C-ADB1-7E41-B8F66403D91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κειμένου 3">
            <a:extLst>
              <a:ext uri="{FF2B5EF4-FFF2-40B4-BE49-F238E27FC236}">
                <a16:creationId xmlns:a16="http://schemas.microsoft.com/office/drawing/2014/main" id="{CA195BFD-17C6-792A-2D23-CC8D4881472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39DA859-1A30-048B-6BFD-9AE9F9B399CE}"/>
              </a:ext>
            </a:extLst>
          </p:cNvPr>
          <p:cNvSpPr>
            <a:spLocks noGrp="1"/>
          </p:cNvSpPr>
          <p:nvPr>
            <p:ph type="dt" sz="half" idx="10"/>
          </p:nvPr>
        </p:nvSpPr>
        <p:spPr/>
        <p:txBody>
          <a:bodyPr/>
          <a:lstStyle/>
          <a:p>
            <a:fld id="{68F7BF90-553E-49FF-BC09-A186315E8C19}" type="datetimeFigureOut">
              <a:rPr lang="el-CY" smtClean="0"/>
              <a:t>07/14/2026</a:t>
            </a:fld>
            <a:endParaRPr lang="el-CY"/>
          </a:p>
        </p:txBody>
      </p:sp>
      <p:sp>
        <p:nvSpPr>
          <p:cNvPr id="6" name="Θέση υποσέλιδου 5">
            <a:extLst>
              <a:ext uri="{FF2B5EF4-FFF2-40B4-BE49-F238E27FC236}">
                <a16:creationId xmlns:a16="http://schemas.microsoft.com/office/drawing/2014/main" id="{254960A2-9E47-54BA-FF5D-2F3A626AAE30}"/>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37E8293D-0A63-E7CF-8958-AFDD23A4EDFA}"/>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9262168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0DAAD75-3EE2-5278-6AD2-DF8AD7CCC50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endParaRPr lang="el-CY"/>
          </a:p>
        </p:txBody>
      </p:sp>
      <p:sp>
        <p:nvSpPr>
          <p:cNvPr id="3" name="Θέση εικόνας 2">
            <a:extLst>
              <a:ext uri="{FF2B5EF4-FFF2-40B4-BE49-F238E27FC236}">
                <a16:creationId xmlns:a16="http://schemas.microsoft.com/office/drawing/2014/main" id="{375EAA30-A143-BE7E-91C4-543926DC758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CY"/>
          </a:p>
        </p:txBody>
      </p:sp>
      <p:sp>
        <p:nvSpPr>
          <p:cNvPr id="4" name="Θέση κειμένου 3">
            <a:extLst>
              <a:ext uri="{FF2B5EF4-FFF2-40B4-BE49-F238E27FC236}">
                <a16:creationId xmlns:a16="http://schemas.microsoft.com/office/drawing/2014/main" id="{4F8B44D0-A4F6-B25D-0A33-91B9F02E9A7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BE400DF9-2DC2-91D0-DC02-F715DA8BEFFD}"/>
              </a:ext>
            </a:extLst>
          </p:cNvPr>
          <p:cNvSpPr>
            <a:spLocks noGrp="1"/>
          </p:cNvSpPr>
          <p:nvPr>
            <p:ph type="dt" sz="half" idx="10"/>
          </p:nvPr>
        </p:nvSpPr>
        <p:spPr/>
        <p:txBody>
          <a:bodyPr/>
          <a:lstStyle/>
          <a:p>
            <a:fld id="{68F7BF90-553E-49FF-BC09-A186315E8C19}" type="datetimeFigureOut">
              <a:rPr lang="el-CY" smtClean="0"/>
              <a:t>07/14/2026</a:t>
            </a:fld>
            <a:endParaRPr lang="el-CY"/>
          </a:p>
        </p:txBody>
      </p:sp>
      <p:sp>
        <p:nvSpPr>
          <p:cNvPr id="6" name="Θέση υποσέλιδου 5">
            <a:extLst>
              <a:ext uri="{FF2B5EF4-FFF2-40B4-BE49-F238E27FC236}">
                <a16:creationId xmlns:a16="http://schemas.microsoft.com/office/drawing/2014/main" id="{D75469C7-867A-1DCE-2BF3-96F2C33C3FF5}"/>
              </a:ext>
            </a:extLst>
          </p:cNvPr>
          <p:cNvSpPr>
            <a:spLocks noGrp="1"/>
          </p:cNvSpPr>
          <p:nvPr>
            <p:ph type="ftr" sz="quarter" idx="11"/>
          </p:nvPr>
        </p:nvSpPr>
        <p:spPr/>
        <p:txBody>
          <a:bodyPr/>
          <a:lstStyle/>
          <a:p>
            <a:endParaRPr lang="el-CY"/>
          </a:p>
        </p:txBody>
      </p:sp>
      <p:sp>
        <p:nvSpPr>
          <p:cNvPr id="7" name="Θέση αριθμού διαφάνειας 6">
            <a:extLst>
              <a:ext uri="{FF2B5EF4-FFF2-40B4-BE49-F238E27FC236}">
                <a16:creationId xmlns:a16="http://schemas.microsoft.com/office/drawing/2014/main" id="{873D72C0-65C9-04CC-6205-A16F12492BBA}"/>
              </a:ext>
            </a:extLst>
          </p:cNvPr>
          <p:cNvSpPr>
            <a:spLocks noGrp="1"/>
          </p:cNvSpPr>
          <p:nvPr>
            <p:ph type="sldNum" sz="quarter" idx="12"/>
          </p:nvPr>
        </p:nvSpPr>
        <p:spPr/>
        <p:txBody>
          <a:bodyPr/>
          <a:lstStyle/>
          <a:p>
            <a:fld id="{74197BD4-B7BC-4A52-A802-B620A20A9739}" type="slidenum">
              <a:rPr lang="el-CY" smtClean="0"/>
              <a:t>‹#›</a:t>
            </a:fld>
            <a:endParaRPr lang="el-CY"/>
          </a:p>
        </p:txBody>
      </p:sp>
    </p:spTree>
    <p:extLst>
      <p:ext uri="{BB962C8B-B14F-4D97-AF65-F5344CB8AC3E}">
        <p14:creationId xmlns:p14="http://schemas.microsoft.com/office/powerpoint/2010/main" val="23240001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DDCA772F-FFF5-A285-54DD-09CAA8C05FA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l-CY"/>
          </a:p>
        </p:txBody>
      </p:sp>
      <p:sp>
        <p:nvSpPr>
          <p:cNvPr id="3" name="Θέση κειμένου 2">
            <a:extLst>
              <a:ext uri="{FF2B5EF4-FFF2-40B4-BE49-F238E27FC236}">
                <a16:creationId xmlns:a16="http://schemas.microsoft.com/office/drawing/2014/main" id="{B089783D-A5BE-2A7A-EC96-9ACFFC1788B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endParaRPr lang="el-CY"/>
          </a:p>
        </p:txBody>
      </p:sp>
      <p:sp>
        <p:nvSpPr>
          <p:cNvPr id="4" name="Θέση ημερομηνίας 3">
            <a:extLst>
              <a:ext uri="{FF2B5EF4-FFF2-40B4-BE49-F238E27FC236}">
                <a16:creationId xmlns:a16="http://schemas.microsoft.com/office/drawing/2014/main" id="{9AB519E6-860B-876D-E79F-7A6C9746137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68F7BF90-553E-49FF-BC09-A186315E8C19}" type="datetimeFigureOut">
              <a:rPr lang="el-CY" smtClean="0"/>
              <a:t>07/14/2026</a:t>
            </a:fld>
            <a:endParaRPr lang="el-CY"/>
          </a:p>
        </p:txBody>
      </p:sp>
      <p:sp>
        <p:nvSpPr>
          <p:cNvPr id="5" name="Θέση υποσέλιδου 4">
            <a:extLst>
              <a:ext uri="{FF2B5EF4-FFF2-40B4-BE49-F238E27FC236}">
                <a16:creationId xmlns:a16="http://schemas.microsoft.com/office/drawing/2014/main" id="{DB4F6595-A6ED-7FC4-1636-E4ACC1F9D17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l-CY"/>
          </a:p>
        </p:txBody>
      </p:sp>
      <p:sp>
        <p:nvSpPr>
          <p:cNvPr id="6" name="Θέση αριθμού διαφάνειας 5">
            <a:extLst>
              <a:ext uri="{FF2B5EF4-FFF2-40B4-BE49-F238E27FC236}">
                <a16:creationId xmlns:a16="http://schemas.microsoft.com/office/drawing/2014/main" id="{B2DD84E4-8CB4-0267-F549-DEFFFB8AC7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74197BD4-B7BC-4A52-A802-B620A20A9739}" type="slidenum">
              <a:rPr lang="el-CY" smtClean="0"/>
              <a:t>‹#›</a:t>
            </a:fld>
            <a:endParaRPr lang="el-CY"/>
          </a:p>
        </p:txBody>
      </p:sp>
    </p:spTree>
    <p:extLst>
      <p:ext uri="{BB962C8B-B14F-4D97-AF65-F5344CB8AC3E}">
        <p14:creationId xmlns:p14="http://schemas.microsoft.com/office/powerpoint/2010/main" val="13678425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C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jpeg"/></Relationships>
</file>

<file path=ppt/slides/_rels/slide4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5" Type="http://schemas.openxmlformats.org/officeDocument/2006/relationships/image" Target="../media/image41.jpeg"/><Relationship Id="rId4" Type="http://schemas.openxmlformats.org/officeDocument/2006/relationships/image" Target="../media/image40.jpeg"/></Relationships>
</file>

<file path=ppt/slides/_rels/slide4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7.xml"/><Relationship Id="rId4" Type="http://schemas.openxmlformats.org/officeDocument/2006/relationships/image" Target="../media/image7.jpeg"/></Relationships>
</file>

<file path=ppt/slides/_rels/slide9.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στιγμιότυπο οθόνης, γραμματοσειρά, γραφιστική&#10;&#10;Περιγραφή που δημιουργήθηκε αυτόματα">
            <a:extLst>
              <a:ext uri="{FF2B5EF4-FFF2-40B4-BE49-F238E27FC236}">
                <a16:creationId xmlns:a16="http://schemas.microsoft.com/office/drawing/2014/main" id="{C9FE3C95-E49F-4089-A0DC-B80543F0C2C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7971" y="0"/>
            <a:ext cx="11867287" cy="6858000"/>
          </a:xfrm>
          <a:prstGeom prst="rect">
            <a:avLst/>
          </a:prstGeom>
        </p:spPr>
      </p:pic>
    </p:spTree>
    <p:extLst>
      <p:ext uri="{BB962C8B-B14F-4D97-AF65-F5344CB8AC3E}">
        <p14:creationId xmlns:p14="http://schemas.microsoft.com/office/powerpoint/2010/main" val="4633798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Εικόνα 3"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7594AD1D-B886-E5B0-F72F-A267161D3D0E}"/>
              </a:ext>
            </a:extLst>
          </p:cNvPr>
          <p:cNvPicPr>
            <a:picLocks noChangeAspect="1"/>
          </p:cNvPicPr>
          <p:nvPr/>
        </p:nvPicPr>
        <p:blipFill rotWithShape="1">
          <a:blip r:embed="rId2">
            <a:extLst>
              <a:ext uri="{28A0092B-C50C-407E-A947-70E740481C1C}">
                <a14:useLocalDpi xmlns:a14="http://schemas.microsoft.com/office/drawing/2010/main" val="0"/>
              </a:ext>
            </a:extLst>
          </a:blip>
          <a:srcRect l="14711" t="13926" r="16298" b="12249"/>
          <a:stretch/>
        </p:blipFill>
        <p:spPr>
          <a:xfrm>
            <a:off x="84908" y="1074450"/>
            <a:ext cx="2914469" cy="3399579"/>
          </a:xfrm>
          <a:prstGeom prst="rect">
            <a:avLst/>
          </a:prstGeom>
          <a:ln>
            <a:solidFill>
              <a:schemeClr val="tx1"/>
            </a:solidFill>
          </a:ln>
        </p:spPr>
      </p:pic>
      <p:pic>
        <p:nvPicPr>
          <p:cNvPr id="6" name="Εικόνα 5" descr="Εικόνα που περιέχει κείμενο, εφημερίδα, Δημοσίευση, χαρτί&#10;&#10;Περιγραφή που δημιουργήθηκε αυτόματα">
            <a:extLst>
              <a:ext uri="{FF2B5EF4-FFF2-40B4-BE49-F238E27FC236}">
                <a16:creationId xmlns:a16="http://schemas.microsoft.com/office/drawing/2014/main" id="{B8CBA409-1D68-83C0-7609-C19B067AB628}"/>
              </a:ext>
            </a:extLst>
          </p:cNvPr>
          <p:cNvPicPr>
            <a:picLocks noChangeAspect="1"/>
          </p:cNvPicPr>
          <p:nvPr/>
        </p:nvPicPr>
        <p:blipFill rotWithShape="1">
          <a:blip r:embed="rId3">
            <a:extLst>
              <a:ext uri="{28A0092B-C50C-407E-A947-70E740481C1C}">
                <a14:useLocalDpi xmlns:a14="http://schemas.microsoft.com/office/drawing/2010/main" val="0"/>
              </a:ext>
            </a:extLst>
          </a:blip>
          <a:srcRect l="17009" t="15182" r="14981" b="14782"/>
          <a:stretch/>
        </p:blipFill>
        <p:spPr>
          <a:xfrm>
            <a:off x="3136175" y="1074450"/>
            <a:ext cx="2702560" cy="3399579"/>
          </a:xfrm>
          <a:prstGeom prst="rect">
            <a:avLst/>
          </a:prstGeom>
          <a:ln>
            <a:solidFill>
              <a:schemeClr val="tx1"/>
            </a:solidFill>
          </a:ln>
        </p:spPr>
      </p:pic>
      <p:sp>
        <p:nvSpPr>
          <p:cNvPr id="3" name="TextBox 2">
            <a:extLst>
              <a:ext uri="{FF2B5EF4-FFF2-40B4-BE49-F238E27FC236}">
                <a16:creationId xmlns:a16="http://schemas.microsoft.com/office/drawing/2014/main" id="{A2521DD2-89EE-749A-DBDA-AD6815EFE319}"/>
              </a:ext>
            </a:extLst>
          </p:cNvPr>
          <p:cNvSpPr txBox="1"/>
          <p:nvPr/>
        </p:nvSpPr>
        <p:spPr>
          <a:xfrm>
            <a:off x="6096000" y="304800"/>
            <a:ext cx="5831839" cy="5940088"/>
          </a:xfrm>
          <a:prstGeom prst="rect">
            <a:avLst/>
          </a:prstGeom>
          <a:solidFill>
            <a:schemeClr val="accent6">
              <a:lumMod val="20000"/>
              <a:lumOff val="80000"/>
            </a:schemeClr>
          </a:solidFill>
          <a:ln>
            <a:solidFill>
              <a:schemeClr val="tx1"/>
            </a:solidFill>
          </a:ln>
        </p:spPr>
        <p:txBody>
          <a:bodyPr wrap="square">
            <a:spAutoFit/>
          </a:bodyPr>
          <a:lstStyle/>
          <a:p>
            <a:r>
              <a:rPr lang="el-GR" sz="2000" dirty="0"/>
              <a:t>Γιατί εκδίδουμε αυτήν την εφημερίδα;</a:t>
            </a:r>
          </a:p>
          <a:p>
            <a:endParaRPr lang="tr-TR" sz="2000" dirty="0"/>
          </a:p>
          <a:p>
            <a:r>
              <a:rPr lang="tr-TR" sz="2000" dirty="0"/>
              <a:t>E</a:t>
            </a:r>
            <a:r>
              <a:rPr lang="el-GR" sz="2000" dirty="0"/>
              <a:t>ιδικός</a:t>
            </a:r>
            <a:r>
              <a:rPr lang="tr-TR" sz="2000" dirty="0"/>
              <a:t> </a:t>
            </a:r>
            <a:r>
              <a:rPr lang="el-GR" sz="2000" dirty="0"/>
              <a:t>μηχανισμός ενημέρωσης  σε καθημερινή βάση για </a:t>
            </a:r>
          </a:p>
          <a:p>
            <a:endParaRPr lang="el-GR" sz="2000" dirty="0"/>
          </a:p>
          <a:p>
            <a:r>
              <a:rPr lang="el-GR" sz="2000" dirty="0"/>
              <a:t> (α) τα τεκταινόμενα στο νησί </a:t>
            </a:r>
          </a:p>
          <a:p>
            <a:r>
              <a:rPr lang="el-GR" sz="2000" dirty="0"/>
              <a:t> </a:t>
            </a:r>
          </a:p>
          <a:p>
            <a:r>
              <a:rPr lang="el-GR" sz="2000" dirty="0"/>
              <a:t> (β) τις προπαγανδιστικές ενωτικές δραστηριότητες των Ε/κ</a:t>
            </a:r>
          </a:p>
          <a:p>
            <a:endParaRPr lang="el-GR" sz="2000" dirty="0"/>
          </a:p>
          <a:p>
            <a:r>
              <a:rPr lang="el-GR" sz="2000" dirty="0"/>
              <a:t>(γ)  τα δημοσιεύματα στον ε/κ τύπο </a:t>
            </a:r>
          </a:p>
          <a:p>
            <a:endParaRPr lang="el-GR" sz="2000" dirty="0"/>
          </a:p>
          <a:p>
            <a:r>
              <a:rPr lang="en-US" sz="2000" dirty="0"/>
              <a:t>NİÇİN ÇIKIYORUZ</a:t>
            </a:r>
            <a:r>
              <a:rPr lang="el-GR" sz="2000" dirty="0"/>
              <a:t>?</a:t>
            </a:r>
            <a:endParaRPr lang="en-US" sz="2000" dirty="0"/>
          </a:p>
          <a:p>
            <a:r>
              <a:rPr lang="el-GR" sz="2000" dirty="0"/>
              <a:t>[…]</a:t>
            </a:r>
            <a:r>
              <a:rPr lang="en-US" sz="2000" dirty="0" err="1"/>
              <a:t>Bozkurt'un</a:t>
            </a:r>
            <a:r>
              <a:rPr lang="en-US" sz="2000" dirty="0"/>
              <a:t> </a:t>
            </a:r>
            <a:r>
              <a:rPr lang="en-US" sz="2000" dirty="0" err="1"/>
              <a:t>sistemili</a:t>
            </a:r>
            <a:r>
              <a:rPr lang="en-US" sz="2000" dirty="0"/>
              <a:t> </a:t>
            </a:r>
            <a:r>
              <a:rPr lang="en-US" sz="2000" dirty="0" err="1"/>
              <a:t>çalışmaları</a:t>
            </a:r>
            <a:r>
              <a:rPr lang="en-US" sz="2000" dirty="0"/>
              <a:t> </a:t>
            </a:r>
            <a:r>
              <a:rPr lang="en-US" sz="2000" dirty="0" err="1"/>
              <a:t>arasında</a:t>
            </a:r>
            <a:r>
              <a:rPr lang="en-US" sz="2000" dirty="0"/>
              <a:t>, </a:t>
            </a:r>
            <a:r>
              <a:rPr lang="en-US" sz="2000" dirty="0" err="1"/>
              <a:t>adamızda</a:t>
            </a:r>
            <a:r>
              <a:rPr lang="en-US" sz="2000" dirty="0"/>
              <a:t> </a:t>
            </a:r>
            <a:r>
              <a:rPr lang="en-US" sz="2000" dirty="0" err="1"/>
              <a:t>olup</a:t>
            </a:r>
            <a:r>
              <a:rPr lang="en-US" sz="2000" dirty="0"/>
              <a:t> </a:t>
            </a:r>
            <a:r>
              <a:rPr lang="en-US" sz="2000" dirty="0" err="1"/>
              <a:t>bitenleri</a:t>
            </a:r>
            <a:r>
              <a:rPr lang="en-US" sz="2000" dirty="0"/>
              <a:t>, </a:t>
            </a:r>
            <a:r>
              <a:rPr lang="en-US" sz="2000" dirty="0" err="1"/>
              <a:t>Rumların</a:t>
            </a:r>
            <a:r>
              <a:rPr lang="en-US" sz="2000" dirty="0"/>
              <a:t> </a:t>
            </a:r>
            <a:r>
              <a:rPr lang="en-US" sz="2000" dirty="0" err="1"/>
              <a:t>ilhak</a:t>
            </a:r>
            <a:r>
              <a:rPr lang="en-US" sz="2000" dirty="0"/>
              <a:t> </a:t>
            </a:r>
            <a:r>
              <a:rPr lang="en-US" sz="2000" dirty="0" err="1"/>
              <a:t>propagandalarile</a:t>
            </a:r>
            <a:r>
              <a:rPr lang="en-US" sz="2000" dirty="0"/>
              <a:t> </a:t>
            </a:r>
            <a:r>
              <a:rPr lang="en-US" sz="2000" dirty="0" err="1"/>
              <a:t>ilgili</a:t>
            </a:r>
            <a:r>
              <a:rPr lang="en-US" sz="2000" dirty="0"/>
              <a:t> </a:t>
            </a:r>
            <a:r>
              <a:rPr lang="en-US" sz="2000" dirty="0" err="1"/>
              <a:t>faaliyetleri</a:t>
            </a:r>
            <a:r>
              <a:rPr lang="en-US" sz="2000" dirty="0"/>
              <a:t> </a:t>
            </a:r>
            <a:r>
              <a:rPr lang="en-US" sz="2000" dirty="0" err="1"/>
              <a:t>ve</a:t>
            </a:r>
            <a:r>
              <a:rPr lang="en-US" sz="2000" dirty="0"/>
              <a:t> Rum </a:t>
            </a:r>
            <a:r>
              <a:rPr lang="en-US" sz="2000" dirty="0" err="1"/>
              <a:t>matbuatında</a:t>
            </a:r>
            <a:r>
              <a:rPr lang="en-US" sz="2000" dirty="0"/>
              <a:t> </a:t>
            </a:r>
            <a:r>
              <a:rPr lang="en-US" sz="2000" dirty="0" err="1"/>
              <a:t>bizi</a:t>
            </a:r>
            <a:r>
              <a:rPr lang="en-US" sz="2000" dirty="0"/>
              <a:t> </a:t>
            </a:r>
            <a:r>
              <a:rPr lang="en-US" sz="2000" dirty="0" err="1"/>
              <a:t>ilgilendireri</a:t>
            </a:r>
            <a:r>
              <a:rPr lang="en-US" sz="2000" dirty="0"/>
              <a:t> </a:t>
            </a:r>
            <a:r>
              <a:rPr lang="en-US" sz="2000" dirty="0" err="1"/>
              <a:t>bütün</a:t>
            </a:r>
            <a:r>
              <a:rPr lang="en-US" sz="2000" dirty="0"/>
              <a:t> </a:t>
            </a:r>
            <a:r>
              <a:rPr lang="en-US" sz="2000" dirty="0" err="1"/>
              <a:t>neşri</a:t>
            </a:r>
            <a:r>
              <a:rPr lang="en-US" sz="2000" dirty="0"/>
              <a:t> </a:t>
            </a:r>
            <a:r>
              <a:rPr lang="en-US" sz="2000" dirty="0" err="1"/>
              <a:t>yattan</a:t>
            </a:r>
            <a:r>
              <a:rPr lang="en-US" sz="2000" dirty="0"/>
              <a:t> </a:t>
            </a:r>
            <a:r>
              <a:rPr lang="en-US" sz="2000" dirty="0" err="1"/>
              <a:t>halkımızı</a:t>
            </a:r>
            <a:r>
              <a:rPr lang="en-US" sz="2000" dirty="0"/>
              <a:t> </a:t>
            </a:r>
            <a:r>
              <a:rPr lang="en-US" sz="2000" dirty="0" err="1"/>
              <a:t>günü</a:t>
            </a:r>
            <a:r>
              <a:rPr lang="en-US" sz="2000" dirty="0"/>
              <a:t> </a:t>
            </a:r>
            <a:r>
              <a:rPr lang="en-US" sz="2000" dirty="0" err="1"/>
              <a:t>gününe</a:t>
            </a:r>
            <a:r>
              <a:rPr lang="en-US" sz="2000" dirty="0"/>
              <a:t>» </a:t>
            </a:r>
            <a:r>
              <a:rPr lang="en-US" sz="2000" dirty="0" err="1"/>
              <a:t>haberdar</a:t>
            </a:r>
            <a:r>
              <a:rPr lang="en-US" sz="2000" dirty="0"/>
              <a:t> </a:t>
            </a:r>
            <a:r>
              <a:rPr lang="en-US" sz="2000" dirty="0" err="1"/>
              <a:t>etmek</a:t>
            </a:r>
            <a:r>
              <a:rPr lang="en-US" sz="2000" dirty="0"/>
              <a:t> </a:t>
            </a:r>
            <a:r>
              <a:rPr lang="en-US" sz="2000" dirty="0" err="1"/>
              <a:t>için</a:t>
            </a:r>
            <a:r>
              <a:rPr lang="en-US" sz="2000" dirty="0"/>
              <a:t> </a:t>
            </a:r>
            <a:r>
              <a:rPr lang="en-US" sz="2000" dirty="0" err="1"/>
              <a:t>hususî</a:t>
            </a:r>
            <a:r>
              <a:rPr lang="en-US" sz="2000" dirty="0"/>
              <a:t> </a:t>
            </a:r>
            <a:r>
              <a:rPr lang="en-US" sz="2000" dirty="0" err="1"/>
              <a:t>tertibat</a:t>
            </a:r>
            <a:r>
              <a:rPr lang="en-US" sz="2000" dirty="0"/>
              <a:t> </a:t>
            </a:r>
            <a:r>
              <a:rPr lang="en-US" sz="2000" dirty="0" err="1"/>
              <a:t>alınmış</a:t>
            </a:r>
            <a:r>
              <a:rPr lang="en-US" sz="2000" dirty="0"/>
              <a:t> </a:t>
            </a:r>
            <a:r>
              <a:rPr lang="en-US" sz="2000" dirty="0" err="1"/>
              <a:t>bulunmaktadır</a:t>
            </a:r>
            <a:r>
              <a:rPr lang="en-US" sz="2000" dirty="0"/>
              <a:t>. </a:t>
            </a:r>
            <a:endParaRPr lang="el-CY" sz="2000" dirty="0"/>
          </a:p>
        </p:txBody>
      </p:sp>
      <p:sp>
        <p:nvSpPr>
          <p:cNvPr id="5" name="TextBox 4">
            <a:extLst>
              <a:ext uri="{FF2B5EF4-FFF2-40B4-BE49-F238E27FC236}">
                <a16:creationId xmlns:a16="http://schemas.microsoft.com/office/drawing/2014/main" id="{C930BEC7-4B7A-F3D6-143E-4D28553D0706}"/>
              </a:ext>
            </a:extLst>
          </p:cNvPr>
          <p:cNvSpPr txBox="1"/>
          <p:nvPr/>
        </p:nvSpPr>
        <p:spPr>
          <a:xfrm>
            <a:off x="-119167" y="-50022"/>
            <a:ext cx="5148367"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pic>
        <p:nvPicPr>
          <p:cNvPr id="7" name="Picture 2" descr="Next mini ημερολόγιο γραφείου (πυραμίδα) 2024 μηνιαίο σπιράλ λευκό Υ8x8εκ.">
            <a:extLst>
              <a:ext uri="{FF2B5EF4-FFF2-40B4-BE49-F238E27FC236}">
                <a16:creationId xmlns:a16="http://schemas.microsoft.com/office/drawing/2014/main" id="{7BA443AC-076F-D54D-D300-976B949670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42" t="11464" r="10381" b="9100"/>
          <a:stretch/>
        </p:blipFill>
        <p:spPr bwMode="auto">
          <a:xfrm>
            <a:off x="248867" y="4689535"/>
            <a:ext cx="3812334" cy="2188029"/>
          </a:xfrm>
          <a:prstGeom prst="rect">
            <a:avLst/>
          </a:prstGeom>
          <a:noFill/>
          <a:extLst>
            <a:ext uri="{909E8E84-426E-40DD-AFC4-6F175D3DCCD1}">
              <a14:hiddenFill xmlns:a14="http://schemas.microsoft.com/office/drawing/2010/main">
                <a:solidFill>
                  <a:srgbClr val="FFFFFF"/>
                </a:solidFill>
              </a14:hiddenFill>
            </a:ext>
          </a:extLst>
        </p:spPr>
      </p:pic>
      <p:sp>
        <p:nvSpPr>
          <p:cNvPr id="8" name="Ορθογώνιο 7">
            <a:extLst>
              <a:ext uri="{FF2B5EF4-FFF2-40B4-BE49-F238E27FC236}">
                <a16:creationId xmlns:a16="http://schemas.microsoft.com/office/drawing/2014/main" id="{0DF57C2A-C69E-DC54-4C94-F01B2677542A}"/>
              </a:ext>
            </a:extLst>
          </p:cNvPr>
          <p:cNvSpPr/>
          <p:nvPr/>
        </p:nvSpPr>
        <p:spPr>
          <a:xfrm rot="21259791">
            <a:off x="1078167" y="5072650"/>
            <a:ext cx="2518147" cy="1601948"/>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tx1"/>
                </a:solidFill>
              </a:rPr>
              <a:t>Παρασκευή</a:t>
            </a:r>
          </a:p>
          <a:p>
            <a:pPr algn="ctr"/>
            <a:r>
              <a:rPr lang="en-US" sz="2800" dirty="0">
                <a:solidFill>
                  <a:schemeClr val="tx1"/>
                </a:solidFill>
              </a:rPr>
              <a:t>26 </a:t>
            </a:r>
            <a:r>
              <a:rPr lang="el-GR" sz="2800" dirty="0">
                <a:solidFill>
                  <a:schemeClr val="tx1"/>
                </a:solidFill>
              </a:rPr>
              <a:t> Οκτωβρίου 1951 </a:t>
            </a:r>
          </a:p>
        </p:txBody>
      </p:sp>
    </p:spTree>
    <p:extLst>
      <p:ext uri="{BB962C8B-B14F-4D97-AF65-F5344CB8AC3E}">
        <p14:creationId xmlns:p14="http://schemas.microsoft.com/office/powerpoint/2010/main" val="29929321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Δημοσίευση, χαρτί&#10;&#10;Περιγραφή που δημιουργήθηκε αυτόματα">
            <a:extLst>
              <a:ext uri="{FF2B5EF4-FFF2-40B4-BE49-F238E27FC236}">
                <a16:creationId xmlns:a16="http://schemas.microsoft.com/office/drawing/2014/main" id="{B63E6CB9-B9A9-4BC5-7DCA-E66B69939F5E}"/>
              </a:ext>
            </a:extLst>
          </p:cNvPr>
          <p:cNvPicPr>
            <a:picLocks noChangeAspect="1"/>
          </p:cNvPicPr>
          <p:nvPr/>
        </p:nvPicPr>
        <p:blipFill rotWithShape="1">
          <a:blip r:embed="rId2">
            <a:extLst>
              <a:ext uri="{28A0092B-C50C-407E-A947-70E740481C1C}">
                <a14:useLocalDpi xmlns:a14="http://schemas.microsoft.com/office/drawing/2010/main" val="0"/>
              </a:ext>
            </a:extLst>
          </a:blip>
          <a:srcRect l="11871" t="12592" r="12709" b="12592"/>
          <a:stretch/>
        </p:blipFill>
        <p:spPr>
          <a:xfrm>
            <a:off x="4926140" y="-50022"/>
            <a:ext cx="3570515" cy="6908022"/>
          </a:xfrm>
          <a:prstGeom prst="rect">
            <a:avLst/>
          </a:prstGeom>
        </p:spPr>
      </p:pic>
      <p:sp>
        <p:nvSpPr>
          <p:cNvPr id="2" name="Ορθογώνιο 1">
            <a:extLst>
              <a:ext uri="{FF2B5EF4-FFF2-40B4-BE49-F238E27FC236}">
                <a16:creationId xmlns:a16="http://schemas.microsoft.com/office/drawing/2014/main" id="{B8AAAB03-6276-DF34-5978-CB64BD904FCF}"/>
              </a:ext>
            </a:extLst>
          </p:cNvPr>
          <p:cNvSpPr/>
          <p:nvPr/>
        </p:nvSpPr>
        <p:spPr>
          <a:xfrm>
            <a:off x="5631568" y="1281793"/>
            <a:ext cx="2129248" cy="557326"/>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b="1" dirty="0">
                <a:solidFill>
                  <a:schemeClr val="tx1"/>
                </a:solidFill>
              </a:rPr>
              <a:t>Η πιο  θλιβερή μέρα της ζωής μας  </a:t>
            </a:r>
            <a:endParaRPr lang="el-CY" b="1" dirty="0">
              <a:solidFill>
                <a:schemeClr val="tx1"/>
              </a:solidFill>
            </a:endParaRPr>
          </a:p>
        </p:txBody>
      </p:sp>
      <p:sp>
        <p:nvSpPr>
          <p:cNvPr id="4" name="Φυσαλίδα ομιλίας: Έλλειψη 3">
            <a:extLst>
              <a:ext uri="{FF2B5EF4-FFF2-40B4-BE49-F238E27FC236}">
                <a16:creationId xmlns:a16="http://schemas.microsoft.com/office/drawing/2014/main" id="{F1FEF70F-B31A-4C8C-16F9-21F2DC005B10}"/>
              </a:ext>
            </a:extLst>
          </p:cNvPr>
          <p:cNvSpPr/>
          <p:nvPr/>
        </p:nvSpPr>
        <p:spPr>
          <a:xfrm>
            <a:off x="5019049" y="4285584"/>
            <a:ext cx="3178629" cy="1920965"/>
          </a:xfrm>
          <a:prstGeom prst="wedgeEllipseCallout">
            <a:avLst/>
          </a:prstGeom>
          <a:solidFill>
            <a:schemeClr val="accent6">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l-GR" b="1" dirty="0"/>
              <a:t>Ανήμερα του θανάτου  του </a:t>
            </a:r>
            <a:r>
              <a:rPr lang="tr-TR" b="1" dirty="0"/>
              <a:t>Kemal Atatürk</a:t>
            </a:r>
            <a:endParaRPr lang="el-CY" b="1" dirty="0"/>
          </a:p>
        </p:txBody>
      </p:sp>
      <p:pic>
        <p:nvPicPr>
          <p:cNvPr id="5" name="Εικόνα 4"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CD69534B-B89A-6557-D454-0A60168057E5}"/>
              </a:ext>
            </a:extLst>
          </p:cNvPr>
          <p:cNvPicPr>
            <a:picLocks noChangeAspect="1"/>
          </p:cNvPicPr>
          <p:nvPr/>
        </p:nvPicPr>
        <p:blipFill rotWithShape="1">
          <a:blip r:embed="rId3">
            <a:extLst>
              <a:ext uri="{28A0092B-C50C-407E-A947-70E740481C1C}">
                <a14:useLocalDpi xmlns:a14="http://schemas.microsoft.com/office/drawing/2010/main" val="0"/>
              </a:ext>
            </a:extLst>
          </a:blip>
          <a:srcRect l="3999" t="8104" r="5000" b="40001"/>
          <a:stretch/>
        </p:blipFill>
        <p:spPr>
          <a:xfrm>
            <a:off x="8466244" y="0"/>
            <a:ext cx="3679371" cy="6760029"/>
          </a:xfrm>
          <a:prstGeom prst="rect">
            <a:avLst/>
          </a:prstGeom>
        </p:spPr>
      </p:pic>
      <p:sp>
        <p:nvSpPr>
          <p:cNvPr id="6" name="Ορθογώνιο 5">
            <a:extLst>
              <a:ext uri="{FF2B5EF4-FFF2-40B4-BE49-F238E27FC236}">
                <a16:creationId xmlns:a16="http://schemas.microsoft.com/office/drawing/2014/main" id="{8C7EBF1C-8197-9641-484A-FD094A6EC51C}"/>
              </a:ext>
            </a:extLst>
          </p:cNvPr>
          <p:cNvSpPr/>
          <p:nvPr/>
        </p:nvSpPr>
        <p:spPr>
          <a:xfrm>
            <a:off x="8330472" y="5246068"/>
            <a:ext cx="3679372" cy="1105265"/>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b="1" dirty="0">
                <a:solidFill>
                  <a:schemeClr val="tx1"/>
                </a:solidFill>
              </a:rPr>
              <a:t>Το  πιο  μεγάλο  πένθος :</a:t>
            </a:r>
          </a:p>
          <a:p>
            <a:pPr algn="ctr"/>
            <a:r>
              <a:rPr lang="el-GR" b="1" dirty="0">
                <a:solidFill>
                  <a:schemeClr val="tx1"/>
                </a:solidFill>
              </a:rPr>
              <a:t>19 χρόνια από τότε που  χάσαμε  τον φίλτατο πατέρα μας  </a:t>
            </a:r>
            <a:endParaRPr lang="el-CY" b="1" dirty="0">
              <a:solidFill>
                <a:schemeClr val="tx1"/>
              </a:solidFill>
            </a:endParaRPr>
          </a:p>
        </p:txBody>
      </p:sp>
      <p:sp>
        <p:nvSpPr>
          <p:cNvPr id="7" name="Ορθογώνιο 6">
            <a:extLst>
              <a:ext uri="{FF2B5EF4-FFF2-40B4-BE49-F238E27FC236}">
                <a16:creationId xmlns:a16="http://schemas.microsoft.com/office/drawing/2014/main" id="{4B88B506-DB90-A012-A2C7-018FBAC9A040}"/>
              </a:ext>
            </a:extLst>
          </p:cNvPr>
          <p:cNvSpPr/>
          <p:nvPr/>
        </p:nvSpPr>
        <p:spPr>
          <a:xfrm>
            <a:off x="116840" y="722166"/>
            <a:ext cx="4809300" cy="4523902"/>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l-GR" b="1" dirty="0"/>
              <a:t>Στόχοι  και αρχές  εφημερίδας :</a:t>
            </a:r>
          </a:p>
          <a:p>
            <a:r>
              <a:rPr lang="en-US" sz="1200" dirty="0"/>
              <a:t>[…]</a:t>
            </a:r>
            <a:r>
              <a:rPr lang="tr-TR" sz="1200" dirty="0"/>
              <a:t>Döneminde çıkan  diğer üç günlük   gazeteyi   eleştirmek  için  değil, her  sınıf halkın  çeşitli  ihtiyaçlarını belirterek, ada üzerindeki   benliği hissettirerek  halkın  haklarını korumak  amacıyla  çıkarılmıştır.</a:t>
            </a:r>
            <a:r>
              <a:rPr lang="en-US" sz="1200" dirty="0"/>
              <a:t> </a:t>
            </a:r>
            <a:r>
              <a:rPr lang="tr-TR" sz="1200" dirty="0"/>
              <a:t>Bununla  dolayı  gençlerin, halkın varlığını  ilgilendiren pek  çok  konudan   haberdar olmadığını belir</a:t>
            </a:r>
            <a:r>
              <a:rPr lang="en-US" sz="1200" dirty="0"/>
              <a:t>t</a:t>
            </a:r>
            <a:r>
              <a:rPr lang="tr-TR" sz="1200" dirty="0"/>
              <a:t>erek  bu e</a:t>
            </a:r>
            <a:r>
              <a:rPr lang="en-US" sz="1200" dirty="0"/>
              <a:t>k</a:t>
            </a:r>
            <a:r>
              <a:rPr lang="tr-TR" sz="1200" dirty="0"/>
              <a:t>siklikleri  gidermek</a:t>
            </a:r>
            <a:r>
              <a:rPr lang="en-US" sz="1200" dirty="0"/>
              <a:t>.</a:t>
            </a:r>
            <a:r>
              <a:rPr lang="tr-TR" sz="1200" dirty="0"/>
              <a:t>  </a:t>
            </a:r>
            <a:endParaRPr lang="el-GR" sz="1200" dirty="0"/>
          </a:p>
          <a:p>
            <a:endParaRPr lang="el-GR" dirty="0"/>
          </a:p>
          <a:p>
            <a:pPr marL="457200" indent="-457200">
              <a:buFont typeface="Wingdings" panose="05000000000000000000" pitchFamily="2" charset="2"/>
              <a:buChar char="§"/>
            </a:pPr>
            <a:r>
              <a:rPr lang="el-GR" dirty="0"/>
              <a:t>Μη άσκηση κριτικής στις άλλες ημερήσιες τ/κ εφημερίδες </a:t>
            </a:r>
            <a:r>
              <a:rPr lang="tr-TR" dirty="0"/>
              <a:t> </a:t>
            </a:r>
            <a:r>
              <a:rPr lang="tr-TR" dirty="0">
                <a:solidFill>
                  <a:schemeClr val="tx1"/>
                </a:solidFill>
              </a:rPr>
              <a:t>(</a:t>
            </a:r>
            <a:r>
              <a:rPr lang="en-US" i="1" dirty="0" err="1">
                <a:solidFill>
                  <a:schemeClr val="tx1"/>
                </a:solidFill>
                <a:effectLst/>
              </a:rPr>
              <a:t>Hürsöz</a:t>
            </a:r>
            <a:r>
              <a:rPr lang="tr-TR" i="0" dirty="0">
                <a:solidFill>
                  <a:schemeClr val="tx1"/>
                </a:solidFill>
                <a:effectLst/>
              </a:rPr>
              <a:t> (</a:t>
            </a:r>
            <a:r>
              <a:rPr lang="en-US" i="0" dirty="0">
                <a:solidFill>
                  <a:schemeClr val="tx1"/>
                </a:solidFill>
                <a:effectLst/>
              </a:rPr>
              <a:t>M.</a:t>
            </a:r>
            <a:r>
              <a:rPr lang="el-GR" i="0" dirty="0">
                <a:solidFill>
                  <a:schemeClr val="tx1"/>
                </a:solidFill>
                <a:effectLst/>
              </a:rPr>
              <a:t> </a:t>
            </a:r>
            <a:r>
              <a:rPr lang="en-US" i="0" dirty="0" err="1">
                <a:solidFill>
                  <a:schemeClr val="tx1"/>
                </a:solidFill>
                <a:effectLst/>
              </a:rPr>
              <a:t>Fevzi</a:t>
            </a:r>
            <a:r>
              <a:rPr lang="en-US" i="0" dirty="0">
                <a:solidFill>
                  <a:schemeClr val="tx1"/>
                </a:solidFill>
                <a:effectLst/>
              </a:rPr>
              <a:t> </a:t>
            </a:r>
            <a:r>
              <a:rPr lang="en-US" i="0" dirty="0" err="1">
                <a:solidFill>
                  <a:schemeClr val="tx1"/>
                </a:solidFill>
                <a:effectLst/>
              </a:rPr>
              <a:t>Alirıza</a:t>
            </a:r>
            <a:r>
              <a:rPr lang="tr-TR" i="0" dirty="0">
                <a:solidFill>
                  <a:schemeClr val="tx1"/>
                </a:solidFill>
                <a:effectLst/>
              </a:rPr>
              <a:t>)</a:t>
            </a:r>
            <a:r>
              <a:rPr lang="tr-TR" dirty="0">
                <a:solidFill>
                  <a:schemeClr val="tx1"/>
                </a:solidFill>
              </a:rPr>
              <a:t>, </a:t>
            </a:r>
            <a:r>
              <a:rPr lang="en-US" i="1" dirty="0" err="1">
                <a:solidFill>
                  <a:schemeClr val="tx1"/>
                </a:solidFill>
                <a:effectLst/>
              </a:rPr>
              <a:t>İstiklal</a:t>
            </a:r>
            <a:r>
              <a:rPr lang="tr-TR" dirty="0">
                <a:solidFill>
                  <a:schemeClr val="tx1"/>
                </a:solidFill>
              </a:rPr>
              <a:t>  (</a:t>
            </a:r>
            <a:r>
              <a:rPr lang="en-US" i="0" dirty="0">
                <a:solidFill>
                  <a:schemeClr val="tx1"/>
                </a:solidFill>
                <a:effectLst/>
              </a:rPr>
              <a:t>M.</a:t>
            </a:r>
            <a:r>
              <a:rPr lang="el-GR" i="0" dirty="0">
                <a:solidFill>
                  <a:schemeClr val="tx1"/>
                </a:solidFill>
                <a:effectLst/>
              </a:rPr>
              <a:t> </a:t>
            </a:r>
            <a:r>
              <a:rPr lang="en-US" i="0" dirty="0" err="1">
                <a:solidFill>
                  <a:schemeClr val="tx1"/>
                </a:solidFill>
                <a:effectLst/>
              </a:rPr>
              <a:t>Necati</a:t>
            </a:r>
            <a:r>
              <a:rPr lang="en-US" i="0" dirty="0">
                <a:solidFill>
                  <a:schemeClr val="tx1"/>
                </a:solidFill>
                <a:effectLst/>
              </a:rPr>
              <a:t> </a:t>
            </a:r>
            <a:r>
              <a:rPr lang="en-US" i="0" dirty="0" err="1">
                <a:solidFill>
                  <a:schemeClr val="tx1"/>
                </a:solidFill>
                <a:effectLst/>
              </a:rPr>
              <a:t>Özkan</a:t>
            </a:r>
            <a:r>
              <a:rPr lang="tr-TR" dirty="0">
                <a:solidFill>
                  <a:schemeClr val="tx1"/>
                </a:solidFill>
              </a:rPr>
              <a:t>), </a:t>
            </a:r>
            <a:r>
              <a:rPr lang="tr-TR" i="1" dirty="0">
                <a:solidFill>
                  <a:schemeClr val="tx1"/>
                </a:solidFill>
              </a:rPr>
              <a:t>Halkın Sesi </a:t>
            </a:r>
            <a:r>
              <a:rPr lang="tr-TR" dirty="0">
                <a:solidFill>
                  <a:schemeClr val="tx1"/>
                </a:solidFill>
              </a:rPr>
              <a:t>(Fazıl Küçük)</a:t>
            </a:r>
            <a:endParaRPr lang="el-GR" dirty="0">
              <a:solidFill>
                <a:schemeClr val="tx1"/>
              </a:solidFill>
            </a:endParaRPr>
          </a:p>
          <a:p>
            <a:pPr marL="457200" indent="-457200">
              <a:buFont typeface="Wingdings" panose="05000000000000000000" pitchFamily="2" charset="2"/>
              <a:buChar char="§"/>
            </a:pPr>
            <a:r>
              <a:rPr lang="el-GR" dirty="0"/>
              <a:t>Προστασία  των δικαιωμάτων του λαού </a:t>
            </a:r>
          </a:p>
          <a:p>
            <a:pPr marL="457200" indent="-457200">
              <a:buFont typeface="Wingdings" panose="05000000000000000000" pitchFamily="2" charset="2"/>
              <a:buChar char="§"/>
            </a:pPr>
            <a:r>
              <a:rPr lang="el-GR" dirty="0"/>
              <a:t>Καταγραφή των αναγκών</a:t>
            </a:r>
            <a:r>
              <a:rPr lang="tr-TR" dirty="0"/>
              <a:t> </a:t>
            </a:r>
            <a:r>
              <a:rPr lang="el-GR" dirty="0"/>
              <a:t> όλων των κοινωνικών τάξεων</a:t>
            </a:r>
          </a:p>
          <a:p>
            <a:pPr marL="457200" indent="-457200">
              <a:buFont typeface="Wingdings" panose="05000000000000000000" pitchFamily="2" charset="2"/>
              <a:buChar char="§"/>
            </a:pPr>
            <a:r>
              <a:rPr lang="el-GR" dirty="0"/>
              <a:t>Συνειδητοποίηση  της</a:t>
            </a:r>
            <a:r>
              <a:rPr lang="en-US" dirty="0"/>
              <a:t> </a:t>
            </a:r>
            <a:r>
              <a:rPr lang="el-GR" dirty="0"/>
              <a:t>εθνοτικής τους  ταυτότητας </a:t>
            </a:r>
          </a:p>
        </p:txBody>
      </p:sp>
      <p:sp>
        <p:nvSpPr>
          <p:cNvPr id="8" name="TextBox 7">
            <a:extLst>
              <a:ext uri="{FF2B5EF4-FFF2-40B4-BE49-F238E27FC236}">
                <a16:creationId xmlns:a16="http://schemas.microsoft.com/office/drawing/2014/main" id="{AA7AE080-4484-803B-DCE8-E604DA1777E3}"/>
              </a:ext>
            </a:extLst>
          </p:cNvPr>
          <p:cNvSpPr txBox="1"/>
          <p:nvPr/>
        </p:nvSpPr>
        <p:spPr>
          <a:xfrm rot="10800000" flipV="1">
            <a:off x="116839" y="5385940"/>
            <a:ext cx="2262634" cy="1323439"/>
          </a:xfrm>
          <a:prstGeom prst="rect">
            <a:avLst/>
          </a:prstGeom>
          <a:solidFill>
            <a:schemeClr val="bg1"/>
          </a:solidFill>
          <a:ln>
            <a:solidFill>
              <a:schemeClr val="tx1"/>
            </a:solidFill>
          </a:ln>
        </p:spPr>
        <p:txBody>
          <a:bodyPr wrap="square">
            <a:spAutoFit/>
          </a:bodyPr>
          <a:lstStyle/>
          <a:p>
            <a:r>
              <a:rPr lang="en-US" sz="1600" dirty="0" err="1"/>
              <a:t>Kıbrıs</a:t>
            </a:r>
            <a:r>
              <a:rPr lang="en-US" sz="1600" dirty="0"/>
              <a:t> </a:t>
            </a:r>
            <a:r>
              <a:rPr lang="en-US" sz="1600" dirty="0" err="1"/>
              <a:t>Türk</a:t>
            </a:r>
            <a:r>
              <a:rPr lang="en-US" sz="1600" dirty="0"/>
              <a:t> </a:t>
            </a:r>
            <a:r>
              <a:rPr lang="en-US" sz="1600" dirty="0" err="1"/>
              <a:t>Gazeteciler</a:t>
            </a:r>
            <a:r>
              <a:rPr lang="en-US" sz="1600" dirty="0"/>
              <a:t> </a:t>
            </a:r>
            <a:r>
              <a:rPr lang="en-US" sz="1600" dirty="0" err="1"/>
              <a:t>Birliği</a:t>
            </a:r>
            <a:r>
              <a:rPr lang="en-US" sz="1600" dirty="0"/>
              <a:t> (KTGB)</a:t>
            </a:r>
            <a:r>
              <a:rPr lang="el-GR" sz="1600" dirty="0"/>
              <a:t>, </a:t>
            </a:r>
            <a:r>
              <a:rPr lang="en-US" sz="1600" i="1" dirty="0" err="1"/>
              <a:t>Kıbrıs</a:t>
            </a:r>
            <a:r>
              <a:rPr lang="en-US" sz="1600" i="1" dirty="0"/>
              <a:t> </a:t>
            </a:r>
            <a:r>
              <a:rPr lang="en-US" sz="1600" i="1" dirty="0" err="1"/>
              <a:t>Türk</a:t>
            </a:r>
            <a:r>
              <a:rPr lang="en-US" sz="1600" i="1" dirty="0"/>
              <a:t> </a:t>
            </a:r>
            <a:r>
              <a:rPr lang="en-US" sz="1600" i="1" dirty="0" err="1"/>
              <a:t>Basın</a:t>
            </a:r>
            <a:r>
              <a:rPr lang="en-US" sz="1600" i="1" dirty="0"/>
              <a:t> </a:t>
            </a:r>
            <a:r>
              <a:rPr lang="en-US" sz="1600" i="1" dirty="0" err="1"/>
              <a:t>Tarihi</a:t>
            </a:r>
            <a:r>
              <a:rPr lang="el-GR" sz="1600" i="1" dirty="0"/>
              <a:t>,</a:t>
            </a:r>
            <a:r>
              <a:rPr lang="en-US" sz="1600" i="1" dirty="0"/>
              <a:t> </a:t>
            </a:r>
            <a:r>
              <a:rPr lang="en-US" sz="1600" dirty="0"/>
              <a:t> </a:t>
            </a:r>
            <a:r>
              <a:rPr lang="en-US" sz="1600" dirty="0" err="1"/>
              <a:t>Söylem</a:t>
            </a:r>
            <a:r>
              <a:rPr lang="en-US" sz="1600" dirty="0"/>
              <a:t> </a:t>
            </a:r>
            <a:r>
              <a:rPr lang="en-US" sz="1600" dirty="0" err="1"/>
              <a:t>Matbaacılık</a:t>
            </a:r>
            <a:r>
              <a:rPr lang="el-GR" sz="1600" dirty="0"/>
              <a:t>, </a:t>
            </a:r>
            <a:r>
              <a:rPr lang="en-US" sz="1600" dirty="0"/>
              <a:t> </a:t>
            </a:r>
            <a:r>
              <a:rPr lang="en-US" sz="1600" dirty="0" err="1"/>
              <a:t>Lefko</a:t>
            </a:r>
            <a:r>
              <a:rPr lang="tr-TR" sz="1600" dirty="0" err="1"/>
              <a:t>şa</a:t>
            </a:r>
            <a:r>
              <a:rPr lang="tr-TR" sz="1600" dirty="0"/>
              <a:t>, 2012.</a:t>
            </a:r>
            <a:endParaRPr lang="el-CY" sz="1600" dirty="0"/>
          </a:p>
        </p:txBody>
      </p:sp>
      <p:sp>
        <p:nvSpPr>
          <p:cNvPr id="9" name="TextBox 8">
            <a:extLst>
              <a:ext uri="{FF2B5EF4-FFF2-40B4-BE49-F238E27FC236}">
                <a16:creationId xmlns:a16="http://schemas.microsoft.com/office/drawing/2014/main" id="{A8B0C790-485B-1563-895F-3BACC96A143E}"/>
              </a:ext>
            </a:extLst>
          </p:cNvPr>
          <p:cNvSpPr txBox="1"/>
          <p:nvPr/>
        </p:nvSpPr>
        <p:spPr>
          <a:xfrm>
            <a:off x="-119167" y="-50022"/>
            <a:ext cx="5115710"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pic>
        <p:nvPicPr>
          <p:cNvPr id="10" name="Picture 2" descr="Next mini ημερολόγιο γραφείου (πυραμίδα) 2024 μηνιαίο σπιράλ λευκό Υ8x8εκ.">
            <a:extLst>
              <a:ext uri="{FF2B5EF4-FFF2-40B4-BE49-F238E27FC236}">
                <a16:creationId xmlns:a16="http://schemas.microsoft.com/office/drawing/2014/main" id="{ED723D40-8F4E-1FA1-83B4-5CD6A1E851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42" t="11464" r="10381" b="9100"/>
          <a:stretch/>
        </p:blipFill>
        <p:spPr bwMode="auto">
          <a:xfrm>
            <a:off x="2524751" y="5325792"/>
            <a:ext cx="2244710" cy="1288316"/>
          </a:xfrm>
          <a:prstGeom prst="rect">
            <a:avLst/>
          </a:prstGeom>
          <a:noFill/>
          <a:extLst>
            <a:ext uri="{909E8E84-426E-40DD-AFC4-6F175D3DCCD1}">
              <a14:hiddenFill xmlns:a14="http://schemas.microsoft.com/office/drawing/2010/main">
                <a:solidFill>
                  <a:srgbClr val="FFFFFF"/>
                </a:solidFill>
              </a14:hiddenFill>
            </a:ext>
          </a:extLst>
        </p:spPr>
      </p:pic>
      <p:sp>
        <p:nvSpPr>
          <p:cNvPr id="11" name="Ορθογώνιο 10">
            <a:extLst>
              <a:ext uri="{FF2B5EF4-FFF2-40B4-BE49-F238E27FC236}">
                <a16:creationId xmlns:a16="http://schemas.microsoft.com/office/drawing/2014/main" id="{1B7F3332-6CB3-1A48-DDE9-34D6D31A87E7}"/>
              </a:ext>
            </a:extLst>
          </p:cNvPr>
          <p:cNvSpPr/>
          <p:nvPr/>
        </p:nvSpPr>
        <p:spPr>
          <a:xfrm rot="21259791">
            <a:off x="3020373" y="5570263"/>
            <a:ext cx="1566123" cy="840438"/>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100" dirty="0">
                <a:solidFill>
                  <a:schemeClr val="tx1"/>
                </a:solidFill>
              </a:rPr>
              <a:t>Σάββατο </a:t>
            </a:r>
          </a:p>
          <a:p>
            <a:pPr algn="ctr"/>
            <a:r>
              <a:rPr lang="el-GR" sz="1100" dirty="0">
                <a:solidFill>
                  <a:schemeClr val="tx1"/>
                </a:solidFill>
              </a:rPr>
              <a:t>10</a:t>
            </a:r>
            <a:r>
              <a:rPr lang="en-US" sz="1100" dirty="0">
                <a:solidFill>
                  <a:schemeClr val="tx1"/>
                </a:solidFill>
              </a:rPr>
              <a:t> </a:t>
            </a:r>
            <a:r>
              <a:rPr lang="el-GR" sz="1100" dirty="0">
                <a:solidFill>
                  <a:schemeClr val="tx1"/>
                </a:solidFill>
              </a:rPr>
              <a:t>Νοεμβρίου 1951</a:t>
            </a:r>
          </a:p>
          <a:p>
            <a:pPr algn="ctr"/>
            <a:r>
              <a:rPr lang="el-GR" sz="1100" dirty="0">
                <a:solidFill>
                  <a:schemeClr val="tx1"/>
                </a:solidFill>
              </a:rPr>
              <a:t>Κυριακή </a:t>
            </a:r>
          </a:p>
          <a:p>
            <a:pPr algn="ctr"/>
            <a:r>
              <a:rPr lang="el-GR" sz="1100" dirty="0">
                <a:solidFill>
                  <a:schemeClr val="tx1"/>
                </a:solidFill>
              </a:rPr>
              <a:t>10 Νοεμβρίου  1957 </a:t>
            </a:r>
          </a:p>
        </p:txBody>
      </p:sp>
    </p:spTree>
    <p:extLst>
      <p:ext uri="{BB962C8B-B14F-4D97-AF65-F5344CB8AC3E}">
        <p14:creationId xmlns:p14="http://schemas.microsoft.com/office/powerpoint/2010/main" val="7973976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489E6EF-D2D3-8505-53F2-2D3FFDF22124}"/>
              </a:ext>
            </a:extLst>
          </p:cNvPr>
          <p:cNvSpPr txBox="1"/>
          <p:nvPr/>
        </p:nvSpPr>
        <p:spPr>
          <a:xfrm>
            <a:off x="240031" y="948885"/>
            <a:ext cx="5821680" cy="5755422"/>
          </a:xfrm>
          <a:prstGeom prst="rect">
            <a:avLst/>
          </a:prstGeom>
          <a:solidFill>
            <a:schemeClr val="accent6">
              <a:lumMod val="20000"/>
              <a:lumOff val="80000"/>
            </a:schemeClr>
          </a:solidFill>
          <a:ln>
            <a:solidFill>
              <a:schemeClr val="tx1"/>
            </a:solidFill>
          </a:ln>
        </p:spPr>
        <p:txBody>
          <a:bodyPr wrap="square">
            <a:spAutoFit/>
          </a:bodyPr>
          <a:lstStyle/>
          <a:p>
            <a:r>
              <a:rPr lang="el-GR" sz="2400" dirty="0"/>
              <a:t>Α. </a:t>
            </a:r>
            <a:r>
              <a:rPr lang="en-US" sz="2400" dirty="0"/>
              <a:t>C. </a:t>
            </a:r>
            <a:r>
              <a:rPr lang="en-US" sz="2400" dirty="0" err="1"/>
              <a:t>Gazioğlu</a:t>
            </a:r>
            <a:endParaRPr lang="en-US" sz="2400" dirty="0"/>
          </a:p>
          <a:p>
            <a:r>
              <a:rPr lang="en-US" sz="2400" dirty="0"/>
              <a:t>"</a:t>
            </a:r>
            <a:r>
              <a:rPr lang="en-US" sz="2400" dirty="0" err="1"/>
              <a:t>Kıbrıs</a:t>
            </a:r>
            <a:r>
              <a:rPr lang="en-US" sz="2400" dirty="0"/>
              <a:t> </a:t>
            </a:r>
            <a:r>
              <a:rPr lang="en-US" sz="2400" dirty="0" err="1"/>
              <a:t>Türk</a:t>
            </a:r>
            <a:r>
              <a:rPr lang="en-US" sz="2400" dirty="0"/>
              <a:t> </a:t>
            </a:r>
            <a:r>
              <a:rPr lang="en-US" sz="2400" dirty="0" err="1"/>
              <a:t>halkı</a:t>
            </a:r>
            <a:r>
              <a:rPr lang="en-US" sz="2400" dirty="0"/>
              <a:t>,</a:t>
            </a:r>
            <a:endParaRPr lang="tr-TR" sz="2400" dirty="0"/>
          </a:p>
          <a:p>
            <a:r>
              <a:rPr lang="en-US" sz="2400" dirty="0"/>
              <a:t>Rum </a:t>
            </a:r>
            <a:r>
              <a:rPr lang="en-US" sz="2400" dirty="0" err="1"/>
              <a:t>baskısı</a:t>
            </a:r>
            <a:r>
              <a:rPr lang="en-US" sz="2400" dirty="0"/>
              <a:t> </a:t>
            </a:r>
            <a:r>
              <a:rPr lang="en-US" sz="2400" dirty="0" err="1"/>
              <a:t>altında</a:t>
            </a:r>
            <a:r>
              <a:rPr lang="en-US" sz="2400" dirty="0"/>
              <a:t> </a:t>
            </a:r>
            <a:r>
              <a:rPr lang="en-US" sz="2400" dirty="0" err="1"/>
              <a:t>ezilmek</a:t>
            </a:r>
            <a:r>
              <a:rPr lang="en-US" sz="2400" dirty="0"/>
              <a:t> </a:t>
            </a:r>
            <a:r>
              <a:rPr lang="en-US" sz="2400" dirty="0" err="1"/>
              <a:t>istemiyorsan</a:t>
            </a:r>
            <a:r>
              <a:rPr lang="en-US" sz="2400" dirty="0"/>
              <a:t> </a:t>
            </a:r>
            <a:r>
              <a:rPr lang="en-US" sz="2400" dirty="0" err="1"/>
              <a:t>seni</a:t>
            </a:r>
            <a:r>
              <a:rPr lang="en-US" sz="2400" dirty="0"/>
              <a:t> </a:t>
            </a:r>
            <a:r>
              <a:rPr lang="en-US" sz="2400" dirty="0" err="1"/>
              <a:t>daima</a:t>
            </a:r>
            <a:r>
              <a:rPr lang="en-US" sz="2400" dirty="0"/>
              <a:t> </a:t>
            </a:r>
            <a:r>
              <a:rPr lang="en-US" sz="2400" dirty="0" err="1"/>
              <a:t>koruyacak</a:t>
            </a:r>
            <a:r>
              <a:rPr lang="en-US" sz="2400" dirty="0"/>
              <a:t> </a:t>
            </a:r>
            <a:r>
              <a:rPr lang="en-US" sz="2400" dirty="0" err="1"/>
              <a:t>olan</a:t>
            </a:r>
            <a:r>
              <a:rPr lang="en-US" sz="2400" dirty="0"/>
              <a:t> </a:t>
            </a:r>
            <a:r>
              <a:rPr lang="en-US" sz="2400" dirty="0" err="1"/>
              <a:t>Türk</a:t>
            </a:r>
            <a:r>
              <a:rPr lang="en-US" sz="2400" dirty="0"/>
              <a:t> </a:t>
            </a:r>
            <a:r>
              <a:rPr lang="en-US" sz="2400" dirty="0" err="1"/>
              <a:t>gazetelerini</a:t>
            </a:r>
            <a:r>
              <a:rPr lang="en-US" sz="2400" dirty="0"/>
              <a:t> </a:t>
            </a:r>
            <a:r>
              <a:rPr lang="en-US" sz="2400" dirty="0" err="1"/>
              <a:t>destekle</a:t>
            </a:r>
            <a:r>
              <a:rPr lang="en-US" sz="2400" dirty="0"/>
              <a:t>, </a:t>
            </a:r>
            <a:r>
              <a:rPr lang="en-US" sz="2400" dirty="0" err="1"/>
              <a:t>satın</a:t>
            </a:r>
            <a:r>
              <a:rPr lang="en-US" sz="2400" dirty="0"/>
              <a:t> al </a:t>
            </a:r>
            <a:r>
              <a:rPr lang="en-US" sz="2400" dirty="0" err="1"/>
              <a:t>ve</a:t>
            </a:r>
            <a:r>
              <a:rPr lang="en-US" sz="2400" dirty="0"/>
              <a:t> </a:t>
            </a:r>
            <a:r>
              <a:rPr lang="en-US" sz="2400" dirty="0" err="1"/>
              <a:t>oku</a:t>
            </a:r>
            <a:r>
              <a:rPr lang="en-US" sz="2400" dirty="0"/>
              <a:t>" </a:t>
            </a:r>
            <a:endParaRPr lang="el-GR" sz="2400" dirty="0"/>
          </a:p>
          <a:p>
            <a:endParaRPr lang="en-US" sz="2400" dirty="0"/>
          </a:p>
          <a:p>
            <a:r>
              <a:rPr lang="en-US" sz="3200" b="1" dirty="0"/>
              <a:t>" </a:t>
            </a:r>
            <a:r>
              <a:rPr lang="el-GR" sz="3200" b="1" dirty="0"/>
              <a:t>Τουρκικέ Κυπριακέ λαέ,</a:t>
            </a:r>
          </a:p>
          <a:p>
            <a:r>
              <a:rPr lang="el-GR" sz="3200" b="1" dirty="0"/>
              <a:t>αν δεν θέλετε να συντριβείτε κάτω από την ε/κ πίεση, υποστηρίξτε, αγοράστε και διαβάστε τις τουρκικές εφημερίδες οι οποίες θα σας προστατεύουν πάντα».</a:t>
            </a:r>
            <a:endParaRPr lang="en-US" sz="3200" b="1" dirty="0"/>
          </a:p>
        </p:txBody>
      </p:sp>
      <p:pic>
        <p:nvPicPr>
          <p:cNvPr id="1026" name="Picture 2" descr="İNGİLİZ İDARESİNDE KIBRIS 1878-1960 I STATÜ VE ANAYASA MESELELERİ - AHMET  GAZİOĞLU | Nadir Kitap">
            <a:extLst>
              <a:ext uri="{FF2B5EF4-FFF2-40B4-BE49-F238E27FC236}">
                <a16:creationId xmlns:a16="http://schemas.microsoft.com/office/drawing/2014/main" id="{FA35517E-FBBC-CA34-43D4-8646D1E415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51270" y="142805"/>
            <a:ext cx="2381250" cy="31901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28" name="Picture 4" descr="İNGİLİZ YÖNETİMİNDE KIBRIS SON İKİ YIL 1958-60 ENOSİS ÇEMBERİNDEN KIBRIS  CUMHURİYETİ'NE BUGÜNLERE GELMEK KOLAY OLMADI 3 - AHMET C. GAZİOĞLU | Nadir  Kitap">
            <a:extLst>
              <a:ext uri="{FF2B5EF4-FFF2-40B4-BE49-F238E27FC236}">
                <a16:creationId xmlns:a16="http://schemas.microsoft.com/office/drawing/2014/main" id="{5AF8B5F9-83F5-25BD-E3A3-C880DB2FAB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7159" t="22063" r="15199" b="7028"/>
          <a:stretch/>
        </p:blipFill>
        <p:spPr bwMode="auto">
          <a:xfrm>
            <a:off x="6351270" y="3413230"/>
            <a:ext cx="2532063" cy="33121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0" name="Picture 6" descr="Two Equal and Sovereign Peoples / A Documented Background to the Cyprus  Problem and the Concept of Partnership, Ahmet C. Gazioğlu - İkinci El Kitap  - kitantik | #0012405003048">
            <a:extLst>
              <a:ext uri="{FF2B5EF4-FFF2-40B4-BE49-F238E27FC236}">
                <a16:creationId xmlns:a16="http://schemas.microsoft.com/office/drawing/2014/main" id="{F6A36799-D975-913D-0F40-4815447488B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3111" t="9323" r="10486" b="5189"/>
          <a:stretch/>
        </p:blipFill>
        <p:spPr bwMode="auto">
          <a:xfrm>
            <a:off x="8987790" y="142806"/>
            <a:ext cx="3021330" cy="31901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1032" name="Picture 8" descr="Ahmet C. Gazioğlu - Biyografya">
            <a:extLst>
              <a:ext uri="{FF2B5EF4-FFF2-40B4-BE49-F238E27FC236}">
                <a16:creationId xmlns:a16="http://schemas.microsoft.com/office/drawing/2014/main" id="{E168D779-DFCE-C744-F6C0-48782784CC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41130" y="3429000"/>
            <a:ext cx="2914650" cy="329638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89E0697C-6296-96D9-CEE0-8A50AE89F4A6}"/>
              </a:ext>
            </a:extLst>
          </p:cNvPr>
          <p:cNvSpPr/>
          <p:nvPr/>
        </p:nvSpPr>
        <p:spPr>
          <a:xfrm>
            <a:off x="6553200" y="2177143"/>
            <a:ext cx="2057400" cy="81642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b="1" dirty="0"/>
              <a:t>Η  Κύπρος  υπό βρετανική διοίκηση </a:t>
            </a:r>
            <a:endParaRPr lang="el-CY" b="1" dirty="0"/>
          </a:p>
        </p:txBody>
      </p:sp>
      <p:sp>
        <p:nvSpPr>
          <p:cNvPr id="5" name="Ορθογώνιο 4">
            <a:extLst>
              <a:ext uri="{FF2B5EF4-FFF2-40B4-BE49-F238E27FC236}">
                <a16:creationId xmlns:a16="http://schemas.microsoft.com/office/drawing/2014/main" id="{18C35BBC-23C9-6738-23E1-0F38196508B9}"/>
              </a:ext>
            </a:extLst>
          </p:cNvPr>
          <p:cNvSpPr/>
          <p:nvPr/>
        </p:nvSpPr>
        <p:spPr>
          <a:xfrm>
            <a:off x="6351270" y="5954485"/>
            <a:ext cx="2532063" cy="749823"/>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b="1" dirty="0"/>
              <a:t>Η Κυπριακή Δημοκρατία υπό τον κλοιό της  Ένωσης  </a:t>
            </a:r>
            <a:endParaRPr lang="el-CY" b="1" dirty="0"/>
          </a:p>
        </p:txBody>
      </p:sp>
      <p:sp>
        <p:nvSpPr>
          <p:cNvPr id="6" name="Ορθογώνιο 5">
            <a:extLst>
              <a:ext uri="{FF2B5EF4-FFF2-40B4-BE49-F238E27FC236}">
                <a16:creationId xmlns:a16="http://schemas.microsoft.com/office/drawing/2014/main" id="{B3E0B76A-4754-8600-79AD-BA7BB51D329A}"/>
              </a:ext>
            </a:extLst>
          </p:cNvPr>
          <p:cNvSpPr/>
          <p:nvPr/>
        </p:nvSpPr>
        <p:spPr>
          <a:xfrm>
            <a:off x="9041130" y="6368142"/>
            <a:ext cx="2914650" cy="336165"/>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l-GR" b="1" dirty="0"/>
              <a:t>Οι Τούρκοι  στην Κύπρο</a:t>
            </a:r>
            <a:endParaRPr lang="el-CY" b="1" dirty="0"/>
          </a:p>
        </p:txBody>
      </p:sp>
      <p:sp>
        <p:nvSpPr>
          <p:cNvPr id="8" name="TextBox 7">
            <a:extLst>
              <a:ext uri="{FF2B5EF4-FFF2-40B4-BE49-F238E27FC236}">
                <a16:creationId xmlns:a16="http://schemas.microsoft.com/office/drawing/2014/main" id="{98024252-578C-A481-E18D-69C961032CA6}"/>
              </a:ext>
            </a:extLst>
          </p:cNvPr>
          <p:cNvSpPr txBox="1"/>
          <p:nvPr/>
        </p:nvSpPr>
        <p:spPr>
          <a:xfrm>
            <a:off x="8987791" y="2697186"/>
            <a:ext cx="3021330" cy="646331"/>
          </a:xfrm>
          <a:prstGeom prst="rect">
            <a:avLst/>
          </a:prstGeom>
          <a:solidFill>
            <a:schemeClr val="bg1"/>
          </a:solidFill>
        </p:spPr>
        <p:txBody>
          <a:bodyPr wrap="square">
            <a:spAutoFit/>
          </a:bodyPr>
          <a:lstStyle/>
          <a:p>
            <a:r>
              <a:rPr lang="el-GR" b="1" dirty="0">
                <a:latin typeface="Arial" panose="020B0604020202020204" pitchFamily="34" charset="0"/>
              </a:rPr>
              <a:t>Δ</a:t>
            </a:r>
            <a:r>
              <a:rPr lang="el-GR" b="1" i="0" dirty="0">
                <a:effectLst/>
                <a:latin typeface="Arial" panose="020B0604020202020204" pitchFamily="34" charset="0"/>
              </a:rPr>
              <a:t>ύο ίσοι και κυρίαρχοι λαοί</a:t>
            </a:r>
            <a:endParaRPr lang="el-CY" dirty="0"/>
          </a:p>
        </p:txBody>
      </p:sp>
      <p:sp>
        <p:nvSpPr>
          <p:cNvPr id="9" name="TextBox 8">
            <a:extLst>
              <a:ext uri="{FF2B5EF4-FFF2-40B4-BE49-F238E27FC236}">
                <a16:creationId xmlns:a16="http://schemas.microsoft.com/office/drawing/2014/main" id="{9C74FDBA-154E-E1F6-8B5E-E1FC1B5F1FEA}"/>
              </a:ext>
            </a:extLst>
          </p:cNvPr>
          <p:cNvSpPr txBox="1"/>
          <p:nvPr/>
        </p:nvSpPr>
        <p:spPr>
          <a:xfrm>
            <a:off x="-119167" y="-50022"/>
            <a:ext cx="5137481"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spTree>
    <p:extLst>
      <p:ext uri="{BB962C8B-B14F-4D97-AF65-F5344CB8AC3E}">
        <p14:creationId xmlns:p14="http://schemas.microsoft.com/office/powerpoint/2010/main" val="2687683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βιβλίο, σκίτσο/σχέδιο, ζωγραφιά&#10;&#10;Περιγραφή που δημιουργήθηκε αυτόματα">
            <a:extLst>
              <a:ext uri="{FF2B5EF4-FFF2-40B4-BE49-F238E27FC236}">
                <a16:creationId xmlns:a16="http://schemas.microsoft.com/office/drawing/2014/main" id="{A8F3927E-CC49-D289-434A-074C3D50FE8E}"/>
              </a:ext>
            </a:extLst>
          </p:cNvPr>
          <p:cNvPicPr>
            <a:picLocks noChangeAspect="1"/>
          </p:cNvPicPr>
          <p:nvPr/>
        </p:nvPicPr>
        <p:blipFill rotWithShape="1">
          <a:blip r:embed="rId2">
            <a:extLst>
              <a:ext uri="{28A0092B-C50C-407E-A947-70E740481C1C}">
                <a14:useLocalDpi xmlns:a14="http://schemas.microsoft.com/office/drawing/2010/main" val="0"/>
              </a:ext>
            </a:extLst>
          </a:blip>
          <a:srcRect l="11984" t="13539" r="14913" b="12584"/>
          <a:stretch/>
        </p:blipFill>
        <p:spPr>
          <a:xfrm rot="5400000">
            <a:off x="7483216" y="2077019"/>
            <a:ext cx="3757470" cy="5465103"/>
          </a:xfrm>
          <a:prstGeom prst="rect">
            <a:avLst/>
          </a:prstGeom>
        </p:spPr>
      </p:pic>
      <p:pic>
        <p:nvPicPr>
          <p:cNvPr id="6" name="Εικόνα 5" descr="Εικόνα που περιέχει κείμενο, ζωγραφιά, αφίσα, τέχνη&#10;&#10;Περιγραφή που δημιουργήθηκε αυτόματα">
            <a:extLst>
              <a:ext uri="{FF2B5EF4-FFF2-40B4-BE49-F238E27FC236}">
                <a16:creationId xmlns:a16="http://schemas.microsoft.com/office/drawing/2014/main" id="{A514AD94-DE98-45D8-C4B1-A546E44B9B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509118" y="3409299"/>
            <a:ext cx="4106266" cy="2893037"/>
          </a:xfrm>
          <a:prstGeom prst="rect">
            <a:avLst/>
          </a:prstGeom>
          <a:ln>
            <a:solidFill>
              <a:schemeClr val="tx1"/>
            </a:solidFill>
          </a:ln>
        </p:spPr>
      </p:pic>
      <p:sp>
        <p:nvSpPr>
          <p:cNvPr id="2" name="TextBox 1">
            <a:extLst>
              <a:ext uri="{FF2B5EF4-FFF2-40B4-BE49-F238E27FC236}">
                <a16:creationId xmlns:a16="http://schemas.microsoft.com/office/drawing/2014/main" id="{707F1319-0AEA-D66C-9C33-179ACDBBB807}"/>
              </a:ext>
            </a:extLst>
          </p:cNvPr>
          <p:cNvSpPr txBox="1"/>
          <p:nvPr/>
        </p:nvSpPr>
        <p:spPr>
          <a:xfrm>
            <a:off x="0" y="415917"/>
            <a:ext cx="6430892" cy="2339102"/>
          </a:xfrm>
          <a:prstGeom prst="rect">
            <a:avLst/>
          </a:prstGeom>
          <a:solidFill>
            <a:schemeClr val="bg1"/>
          </a:solidFill>
          <a:ln>
            <a:solidFill>
              <a:schemeClr val="tx1"/>
            </a:solidFill>
          </a:ln>
        </p:spPr>
        <p:txBody>
          <a:bodyPr wrap="square">
            <a:spAutoFit/>
          </a:bodyPr>
          <a:lstStyle/>
          <a:p>
            <a:pPr algn="just"/>
            <a:r>
              <a:rPr lang="el-GR" dirty="0">
                <a:solidFill>
                  <a:srgbClr val="000000"/>
                </a:solidFill>
              </a:rPr>
              <a:t>«</a:t>
            </a:r>
            <a:r>
              <a:rPr lang="el-GR" sz="1600" dirty="0">
                <a:solidFill>
                  <a:srgbClr val="000000"/>
                </a:solidFill>
              </a:rPr>
              <a:t>Η πολιτική  εξουσία  ενέταξε  τις τέχνες  στον χώρο  των ενδιαφερόντων  της, άλλοτε  για  να τις  χαλιναγωγήσει  κι άλλοτε  σαν άλλοθι για  την ουσιαστική  της   προς  αυτήν  αδιαφορία. Μόνο  που με  την τέχνη  δύσκολα συμβιβάζεται  η τέχνη  της  πολιτικής. Η τελευταία έχει  ανάγκη από  διερευνήσεις και ισορροπίες  συμφερόντων, από χάραξη στρατηγικής  και από στόχους. Διαστάσεις άγνωστες, αν όχι  επιβλαβείς,  για την τέχνη.  Είναι  αλήθεια βέβαια  πως η  τέχνη  είχε  πάντοτε  σχέσεις  εξάρτησης  και ταυτόχρονα  αντιδικίας με την  εκάστοτε  εξουσία.» (</a:t>
            </a:r>
            <a:r>
              <a:rPr lang="el-GR" sz="1600" i="0" dirty="0">
                <a:solidFill>
                  <a:srgbClr val="000000"/>
                </a:solidFill>
                <a:effectLst/>
              </a:rPr>
              <a:t>Πλάτων Ριβέλλης</a:t>
            </a:r>
            <a:r>
              <a:rPr lang="el-GR" sz="1600" dirty="0">
                <a:solidFill>
                  <a:srgbClr val="000000"/>
                </a:solidFill>
              </a:rPr>
              <a:t>,2000:79)</a:t>
            </a:r>
          </a:p>
        </p:txBody>
      </p:sp>
      <p:sp>
        <p:nvSpPr>
          <p:cNvPr id="4" name="TextBox 3">
            <a:extLst>
              <a:ext uri="{FF2B5EF4-FFF2-40B4-BE49-F238E27FC236}">
                <a16:creationId xmlns:a16="http://schemas.microsoft.com/office/drawing/2014/main" id="{707F1319-0AEA-D66C-9C33-179ACDBBB807}"/>
              </a:ext>
            </a:extLst>
          </p:cNvPr>
          <p:cNvSpPr txBox="1"/>
          <p:nvPr/>
        </p:nvSpPr>
        <p:spPr>
          <a:xfrm>
            <a:off x="6629400" y="169696"/>
            <a:ext cx="5465103" cy="2585323"/>
          </a:xfrm>
          <a:prstGeom prst="rect">
            <a:avLst/>
          </a:prstGeom>
          <a:solidFill>
            <a:schemeClr val="accent6">
              <a:lumMod val="20000"/>
              <a:lumOff val="80000"/>
            </a:schemeClr>
          </a:solidFill>
          <a:ln>
            <a:solidFill>
              <a:schemeClr val="tx1"/>
            </a:solidFill>
          </a:ln>
        </p:spPr>
        <p:txBody>
          <a:bodyPr wrap="square">
            <a:spAutoFit/>
          </a:bodyPr>
          <a:lstStyle/>
          <a:p>
            <a:r>
              <a:rPr lang="el-GR" b="1" dirty="0">
                <a:cs typeface="Times New Roman" panose="02020603050405020304" pitchFamily="18" charset="0"/>
              </a:rPr>
              <a:t>Η λειτουργία της   φωτογραφίας ως  :</a:t>
            </a:r>
          </a:p>
          <a:p>
            <a:endParaRPr lang="en-US" dirty="0">
              <a:cs typeface="Times New Roman" panose="02020603050405020304" pitchFamily="18" charset="0"/>
            </a:endParaRPr>
          </a:p>
          <a:p>
            <a:r>
              <a:rPr lang="el-GR" dirty="0"/>
              <a:t>φορέα οπτικών μηνυμάτων,  </a:t>
            </a:r>
            <a:endParaRPr lang="el-GR" dirty="0">
              <a:cs typeface="Times New Roman" panose="02020603050405020304" pitchFamily="18" charset="0"/>
            </a:endParaRPr>
          </a:p>
          <a:p>
            <a:r>
              <a:rPr lang="el-GR" dirty="0">
                <a:cs typeface="Times New Roman" panose="02020603050405020304" pitchFamily="18" charset="0"/>
              </a:rPr>
              <a:t>ενός εγχειρήματος  αναπαραγωγής  εθνικών και φυλετικών προτύπων, </a:t>
            </a:r>
          </a:p>
          <a:p>
            <a:r>
              <a:rPr lang="el-GR" dirty="0">
                <a:cs typeface="Times New Roman" panose="02020603050405020304" pitchFamily="18" charset="0"/>
              </a:rPr>
              <a:t>ενός  μηχανισμού «εικονογράφησης» της λεκτικής αφήγησης,  </a:t>
            </a:r>
          </a:p>
          <a:p>
            <a:r>
              <a:rPr lang="el-GR" dirty="0"/>
              <a:t>μιας υπόμνησης  θανάτου,</a:t>
            </a:r>
          </a:p>
          <a:p>
            <a:r>
              <a:rPr lang="el-GR" dirty="0"/>
              <a:t>μιας  πρόκλησης  στο συναισθηματισμό.</a:t>
            </a:r>
          </a:p>
        </p:txBody>
      </p:sp>
      <p:sp>
        <p:nvSpPr>
          <p:cNvPr id="7" name="TextBox 6">
            <a:extLst>
              <a:ext uri="{FF2B5EF4-FFF2-40B4-BE49-F238E27FC236}">
                <a16:creationId xmlns:a16="http://schemas.microsoft.com/office/drawing/2014/main" id="{554D47FF-A570-0D7C-9FD6-94CB8D1B3528}"/>
              </a:ext>
            </a:extLst>
          </p:cNvPr>
          <p:cNvSpPr txBox="1"/>
          <p:nvPr/>
        </p:nvSpPr>
        <p:spPr>
          <a:xfrm>
            <a:off x="0" y="0"/>
            <a:ext cx="3799351" cy="369332"/>
          </a:xfrm>
          <a:prstGeom prst="rect">
            <a:avLst/>
          </a:prstGeom>
          <a:noFill/>
          <a:ln>
            <a:solidFill>
              <a:schemeClr val="tx1"/>
            </a:solidFill>
          </a:ln>
        </p:spPr>
        <p:txBody>
          <a:bodyPr wrap="square">
            <a:spAutoFit/>
          </a:bodyPr>
          <a:lstStyle/>
          <a:p>
            <a:pPr algn="just"/>
            <a:r>
              <a:rPr lang="el-GR" dirty="0">
                <a:highlight>
                  <a:srgbClr val="FF00FF"/>
                </a:highlight>
                <a:cs typeface="Times New Roman" panose="02020603050405020304" pitchFamily="18" charset="0"/>
              </a:rPr>
              <a:t>ΙΙ. Φωτογραφική Πρακτική &amp; Εξουσία</a:t>
            </a:r>
          </a:p>
        </p:txBody>
      </p:sp>
      <p:sp>
        <p:nvSpPr>
          <p:cNvPr id="3" name="Ορθογώνιο 2">
            <a:extLst>
              <a:ext uri="{FF2B5EF4-FFF2-40B4-BE49-F238E27FC236}">
                <a16:creationId xmlns:a16="http://schemas.microsoft.com/office/drawing/2014/main" id="{526414AE-24AA-BFDB-2EAB-B1F0138D6864}"/>
              </a:ext>
            </a:extLst>
          </p:cNvPr>
          <p:cNvSpPr/>
          <p:nvPr/>
        </p:nvSpPr>
        <p:spPr>
          <a:xfrm>
            <a:off x="3388024" y="2930835"/>
            <a:ext cx="2773292" cy="375747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000" dirty="0">
                <a:solidFill>
                  <a:schemeClr val="tx1"/>
                </a:solidFill>
              </a:rPr>
              <a:t>Σύλλογος  εις μνήμην  των ηρώων των χωρίων </a:t>
            </a:r>
            <a:r>
              <a:rPr lang="el-GR" sz="2000" dirty="0" err="1">
                <a:solidFill>
                  <a:schemeClr val="tx1"/>
                </a:solidFill>
              </a:rPr>
              <a:t>Μαράθα</a:t>
            </a:r>
            <a:r>
              <a:rPr lang="el-GR" sz="2000" dirty="0">
                <a:solidFill>
                  <a:schemeClr val="tx1"/>
                </a:solidFill>
              </a:rPr>
              <a:t> – </a:t>
            </a:r>
            <a:r>
              <a:rPr lang="el-GR" sz="2000" dirty="0" err="1">
                <a:solidFill>
                  <a:schemeClr val="tx1"/>
                </a:solidFill>
              </a:rPr>
              <a:t>Αλόδα</a:t>
            </a:r>
            <a:r>
              <a:rPr lang="el-GR" sz="2000" dirty="0">
                <a:solidFill>
                  <a:schemeClr val="tx1"/>
                </a:solidFill>
              </a:rPr>
              <a:t> – </a:t>
            </a:r>
            <a:r>
              <a:rPr lang="el-GR" sz="2000" dirty="0" err="1">
                <a:solidFill>
                  <a:schemeClr val="tx1"/>
                </a:solidFill>
              </a:rPr>
              <a:t>Σανταλάρης</a:t>
            </a:r>
            <a:r>
              <a:rPr lang="el-GR" sz="2000" dirty="0">
                <a:solidFill>
                  <a:schemeClr val="tx1"/>
                </a:solidFill>
              </a:rPr>
              <a:t> (2010)</a:t>
            </a:r>
          </a:p>
          <a:p>
            <a:pPr algn="ctr"/>
            <a:endParaRPr lang="el-GR" sz="2000" dirty="0">
              <a:solidFill>
                <a:schemeClr val="tx1"/>
              </a:solidFill>
            </a:endParaRPr>
          </a:p>
          <a:p>
            <a:pPr algn="ctr"/>
            <a:r>
              <a:rPr lang="el-GR" sz="2000" dirty="0">
                <a:solidFill>
                  <a:schemeClr val="tx1"/>
                </a:solidFill>
              </a:rPr>
              <a:t>Τίτλος : 1955-1974</a:t>
            </a:r>
          </a:p>
          <a:p>
            <a:pPr algn="ctr"/>
            <a:r>
              <a:rPr lang="el-GR" sz="2000" dirty="0">
                <a:solidFill>
                  <a:schemeClr val="tx1"/>
                </a:solidFill>
              </a:rPr>
              <a:t>Βήμα βήμα η  γενοκτονία</a:t>
            </a:r>
          </a:p>
          <a:p>
            <a:pPr algn="ctr"/>
            <a:r>
              <a:rPr lang="el-GR" sz="2000" dirty="0" err="1">
                <a:solidFill>
                  <a:schemeClr val="tx1"/>
                </a:solidFill>
              </a:rPr>
              <a:t>Μαράθα</a:t>
            </a:r>
            <a:r>
              <a:rPr lang="el-GR" sz="2000" dirty="0">
                <a:solidFill>
                  <a:schemeClr val="tx1"/>
                </a:solidFill>
              </a:rPr>
              <a:t> – </a:t>
            </a:r>
            <a:r>
              <a:rPr lang="el-GR" sz="2000" dirty="0" err="1">
                <a:solidFill>
                  <a:schemeClr val="tx1"/>
                </a:solidFill>
              </a:rPr>
              <a:t>Αλόδα</a:t>
            </a:r>
            <a:r>
              <a:rPr lang="el-GR" sz="2000" dirty="0">
                <a:solidFill>
                  <a:schemeClr val="tx1"/>
                </a:solidFill>
              </a:rPr>
              <a:t> – </a:t>
            </a:r>
            <a:r>
              <a:rPr lang="el-GR" sz="2000" dirty="0" err="1">
                <a:solidFill>
                  <a:schemeClr val="tx1"/>
                </a:solidFill>
              </a:rPr>
              <a:t>Σανταλάρης</a:t>
            </a:r>
            <a:r>
              <a:rPr lang="el-GR" sz="2000" dirty="0">
                <a:solidFill>
                  <a:schemeClr val="tx1"/>
                </a:solidFill>
              </a:rPr>
              <a:t> </a:t>
            </a:r>
          </a:p>
        </p:txBody>
      </p:sp>
      <p:sp>
        <p:nvSpPr>
          <p:cNvPr id="8" name="Ορθογώνιο 7">
            <a:extLst>
              <a:ext uri="{FF2B5EF4-FFF2-40B4-BE49-F238E27FC236}">
                <a16:creationId xmlns:a16="http://schemas.microsoft.com/office/drawing/2014/main" id="{D13E5572-AEC2-405D-C2DF-AF9B6D317A0E}"/>
              </a:ext>
            </a:extLst>
          </p:cNvPr>
          <p:cNvSpPr/>
          <p:nvPr/>
        </p:nvSpPr>
        <p:spPr>
          <a:xfrm>
            <a:off x="6629399" y="4488138"/>
            <a:ext cx="5465104" cy="73536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Οι  μαθητές  του  Δημοτικού Σχολείου </a:t>
            </a:r>
            <a:r>
              <a:rPr lang="el-GR" dirty="0" err="1">
                <a:solidFill>
                  <a:schemeClr val="tx1"/>
                </a:solidFill>
              </a:rPr>
              <a:t>Σανταλάρη</a:t>
            </a:r>
            <a:r>
              <a:rPr lang="el-GR" dirty="0">
                <a:solidFill>
                  <a:schemeClr val="tx1"/>
                </a:solidFill>
              </a:rPr>
              <a:t>.  </a:t>
            </a:r>
            <a:endParaRPr lang="el-CY" dirty="0">
              <a:solidFill>
                <a:schemeClr val="tx1"/>
              </a:solidFill>
            </a:endParaRPr>
          </a:p>
        </p:txBody>
      </p:sp>
      <p:sp>
        <p:nvSpPr>
          <p:cNvPr id="9" name="Ορθογώνιο 8">
            <a:extLst>
              <a:ext uri="{FF2B5EF4-FFF2-40B4-BE49-F238E27FC236}">
                <a16:creationId xmlns:a16="http://schemas.microsoft.com/office/drawing/2014/main" id="{15ED60AC-1B82-1CFE-6083-43C29602E3A4}"/>
              </a:ext>
            </a:extLst>
          </p:cNvPr>
          <p:cNvSpPr/>
          <p:nvPr/>
        </p:nvSpPr>
        <p:spPr>
          <a:xfrm>
            <a:off x="6629399" y="6001450"/>
            <a:ext cx="5465104" cy="735360"/>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Οι  μαθητές  του  Δημοτικού Σχολείου </a:t>
            </a:r>
            <a:r>
              <a:rPr lang="el-GR" dirty="0" err="1">
                <a:solidFill>
                  <a:schemeClr val="tx1"/>
                </a:solidFill>
              </a:rPr>
              <a:t>Μαράθας</a:t>
            </a:r>
            <a:r>
              <a:rPr lang="el-GR" dirty="0">
                <a:solidFill>
                  <a:schemeClr val="tx1"/>
                </a:solidFill>
              </a:rPr>
              <a:t>.  </a:t>
            </a:r>
            <a:endParaRPr lang="el-CY" dirty="0">
              <a:solidFill>
                <a:schemeClr val="tx1"/>
              </a:solidFill>
            </a:endParaRPr>
          </a:p>
        </p:txBody>
      </p:sp>
    </p:spTree>
    <p:extLst>
      <p:ext uri="{BB962C8B-B14F-4D97-AF65-F5344CB8AC3E}">
        <p14:creationId xmlns:p14="http://schemas.microsoft.com/office/powerpoint/2010/main" val="3856838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E31596EA-7986-ADBD-A7E7-F85D24E1DFD7}"/>
              </a:ext>
            </a:extLst>
          </p:cNvPr>
          <p:cNvPicPr>
            <a:picLocks noChangeAspect="1"/>
          </p:cNvPicPr>
          <p:nvPr/>
        </p:nvPicPr>
        <p:blipFill rotWithShape="1">
          <a:blip r:embed="rId2">
            <a:extLst>
              <a:ext uri="{28A0092B-C50C-407E-A947-70E740481C1C}">
                <a14:useLocalDpi xmlns:a14="http://schemas.microsoft.com/office/drawing/2010/main" val="0"/>
              </a:ext>
            </a:extLst>
          </a:blip>
          <a:srcRect b="64603"/>
          <a:stretch/>
        </p:blipFill>
        <p:spPr>
          <a:xfrm>
            <a:off x="0" y="0"/>
            <a:ext cx="12192000" cy="6858000"/>
          </a:xfrm>
          <a:prstGeom prst="rect">
            <a:avLst/>
          </a:prstGeom>
        </p:spPr>
      </p:pic>
      <p:sp>
        <p:nvSpPr>
          <p:cNvPr id="5" name="TextBox 4">
            <a:extLst>
              <a:ext uri="{FF2B5EF4-FFF2-40B4-BE49-F238E27FC236}">
                <a16:creationId xmlns:a16="http://schemas.microsoft.com/office/drawing/2014/main" id="{1FCB908D-013C-DD50-A7B4-61CC76D96503}"/>
              </a:ext>
            </a:extLst>
          </p:cNvPr>
          <p:cNvSpPr txBox="1"/>
          <p:nvPr/>
        </p:nvSpPr>
        <p:spPr>
          <a:xfrm>
            <a:off x="-119744" y="-29251"/>
            <a:ext cx="12311744" cy="707886"/>
          </a:xfrm>
          <a:prstGeom prst="rect">
            <a:avLst/>
          </a:prstGeom>
          <a:noFill/>
        </p:spPr>
        <p:txBody>
          <a:bodyPr wrap="square">
            <a:spAutoFit/>
          </a:bodyPr>
          <a:lstStyle/>
          <a:p>
            <a:pPr algn="just"/>
            <a:r>
              <a:rPr lang="el-GR" sz="2000" dirty="0">
                <a:highlight>
                  <a:srgbClr val="00FF00"/>
                </a:highlight>
                <a:cs typeface="Times New Roman" panose="02020603050405020304" pitchFamily="18" charset="0"/>
              </a:rPr>
              <a:t>ΙΙΙ. Φωτογραφίες  από τα  πρωτοσέλιδα της  τ/κ εφημερίδας </a:t>
            </a:r>
            <a:r>
              <a:rPr lang="tr-TR" sz="2000" i="1" dirty="0">
                <a:highlight>
                  <a:srgbClr val="00FF00"/>
                </a:highlight>
                <a:cs typeface="Times New Roman" panose="02020603050405020304" pitchFamily="18" charset="0"/>
              </a:rPr>
              <a:t>Bozkurt</a:t>
            </a:r>
            <a:r>
              <a:rPr lang="el-GR" sz="2000" dirty="0">
                <a:highlight>
                  <a:srgbClr val="00FF00"/>
                </a:highlight>
                <a:cs typeface="Times New Roman" panose="02020603050405020304" pitchFamily="18" charset="0"/>
              </a:rPr>
              <a:t> του 1974</a:t>
            </a:r>
            <a:r>
              <a:rPr lang="en-US" sz="2000" dirty="0">
                <a:highlight>
                  <a:srgbClr val="00FF00"/>
                </a:highlight>
                <a:cs typeface="Times New Roman" panose="02020603050405020304" pitchFamily="18" charset="0"/>
              </a:rPr>
              <a:t> </a:t>
            </a:r>
            <a:r>
              <a:rPr lang="el-GR" sz="2000" dirty="0">
                <a:highlight>
                  <a:srgbClr val="00FF00"/>
                </a:highlight>
                <a:cs typeface="Times New Roman" panose="02020603050405020304" pitchFamily="18" charset="0"/>
              </a:rPr>
              <a:t> : Η συγκρότηση ενός  αφηγήματος</a:t>
            </a:r>
          </a:p>
        </p:txBody>
      </p:sp>
    </p:spTree>
    <p:extLst>
      <p:ext uri="{BB962C8B-B14F-4D97-AF65-F5344CB8AC3E}">
        <p14:creationId xmlns:p14="http://schemas.microsoft.com/office/powerpoint/2010/main" val="374120823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E31596EA-7986-ADBD-A7E7-F85D24E1DFD7}"/>
              </a:ext>
            </a:extLst>
          </p:cNvPr>
          <p:cNvPicPr>
            <a:picLocks noChangeAspect="1"/>
          </p:cNvPicPr>
          <p:nvPr/>
        </p:nvPicPr>
        <p:blipFill rotWithShape="1">
          <a:blip r:embed="rId2">
            <a:extLst>
              <a:ext uri="{28A0092B-C50C-407E-A947-70E740481C1C}">
                <a14:useLocalDpi xmlns:a14="http://schemas.microsoft.com/office/drawing/2010/main" val="0"/>
              </a:ext>
            </a:extLst>
          </a:blip>
          <a:srcRect l="48619" t="13576" r="5773" b="64603"/>
          <a:stretch/>
        </p:blipFill>
        <p:spPr>
          <a:xfrm>
            <a:off x="166188" y="1463041"/>
            <a:ext cx="11859624" cy="5313679"/>
          </a:xfrm>
          <a:prstGeom prst="rect">
            <a:avLst/>
          </a:prstGeom>
          <a:ln>
            <a:solidFill>
              <a:schemeClr val="tx1"/>
            </a:solidFill>
          </a:ln>
        </p:spPr>
      </p:pic>
      <p:sp>
        <p:nvSpPr>
          <p:cNvPr id="4" name="TextBox 3">
            <a:extLst>
              <a:ext uri="{FF2B5EF4-FFF2-40B4-BE49-F238E27FC236}">
                <a16:creationId xmlns:a16="http://schemas.microsoft.com/office/drawing/2014/main" id="{2083685F-A289-54C9-2F83-7D9EC0913A28}"/>
              </a:ext>
            </a:extLst>
          </p:cNvPr>
          <p:cNvSpPr txBox="1"/>
          <p:nvPr/>
        </p:nvSpPr>
        <p:spPr>
          <a:xfrm>
            <a:off x="129176" y="81280"/>
            <a:ext cx="11859624"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tr-TR" b="1" dirty="0">
                <a:cs typeface="Times New Roman" panose="02020603050405020304" pitchFamily="18" charset="0"/>
              </a:rPr>
              <a:t>Ö</a:t>
            </a:r>
            <a:r>
              <a:rPr lang="en-US" b="1" dirty="0" err="1">
                <a:cs typeface="Times New Roman" panose="02020603050405020304" pitchFamily="18" charset="0"/>
              </a:rPr>
              <a:t>nceki</a:t>
            </a:r>
            <a:r>
              <a:rPr lang="en-US" b="1" dirty="0">
                <a:cs typeface="Times New Roman" panose="02020603050405020304" pitchFamily="18" charset="0"/>
              </a:rPr>
              <a:t> </a:t>
            </a:r>
            <a:r>
              <a:rPr lang="en-US" b="1" dirty="0" err="1">
                <a:cs typeface="Times New Roman" panose="02020603050405020304" pitchFamily="18" charset="0"/>
              </a:rPr>
              <a:t>gün</a:t>
            </a:r>
            <a:r>
              <a:rPr lang="en-US" b="1" dirty="0">
                <a:cs typeface="Times New Roman" panose="02020603050405020304" pitchFamily="18" charset="0"/>
              </a:rPr>
              <a:t> </a:t>
            </a:r>
            <a:r>
              <a:rPr lang="en-US" b="1" dirty="0" err="1">
                <a:cs typeface="Times New Roman" panose="02020603050405020304" pitchFamily="18" charset="0"/>
              </a:rPr>
              <a:t>Karaağaç'ta</a:t>
            </a:r>
            <a:r>
              <a:rPr lang="en-US" b="1" dirty="0">
                <a:cs typeface="Times New Roman" panose="02020603050405020304" pitchFamily="18" charset="0"/>
              </a:rPr>
              <a:t> (</a:t>
            </a:r>
            <a:r>
              <a:rPr lang="en-US" b="1" dirty="0" err="1">
                <a:cs typeface="Times New Roman" panose="02020603050405020304" pitchFamily="18" charset="0"/>
              </a:rPr>
              <a:t>Pelatusa</a:t>
            </a:r>
            <a:r>
              <a:rPr lang="en-US" b="1" dirty="0">
                <a:cs typeface="Times New Roman" panose="02020603050405020304" pitchFamily="18" charset="0"/>
              </a:rPr>
              <a:t>) </a:t>
            </a:r>
            <a:r>
              <a:rPr lang="en-US" b="1" dirty="0" err="1">
                <a:cs typeface="Times New Roman" panose="02020603050405020304" pitchFamily="18" charset="0"/>
              </a:rPr>
              <a:t>dikilen</a:t>
            </a:r>
            <a:r>
              <a:rPr lang="en-US" b="1" dirty="0">
                <a:cs typeface="Times New Roman" panose="02020603050405020304" pitchFamily="18" charset="0"/>
              </a:rPr>
              <a:t> Atatürk </a:t>
            </a:r>
            <a:r>
              <a:rPr lang="en-US" b="1" dirty="0" err="1">
                <a:cs typeface="Times New Roman" panose="02020603050405020304" pitchFamily="18" charset="0"/>
              </a:rPr>
              <a:t>büstü</a:t>
            </a:r>
            <a:r>
              <a:rPr lang="en-US" b="1" dirty="0">
                <a:cs typeface="Times New Roman" panose="02020603050405020304" pitchFamily="18" charset="0"/>
              </a:rPr>
              <a:t> </a:t>
            </a:r>
            <a:r>
              <a:rPr lang="en-US" b="1" dirty="0" err="1">
                <a:cs typeface="Times New Roman" panose="02020603050405020304" pitchFamily="18" charset="0"/>
              </a:rPr>
              <a:t>törenle</a:t>
            </a:r>
            <a:r>
              <a:rPr lang="en-US" b="1" dirty="0">
                <a:cs typeface="Times New Roman" panose="02020603050405020304" pitchFamily="18" charset="0"/>
              </a:rPr>
              <a:t> </a:t>
            </a:r>
            <a:r>
              <a:rPr lang="en-US" b="1" dirty="0" err="1">
                <a:cs typeface="Times New Roman" panose="02020603050405020304" pitchFamily="18" charset="0"/>
              </a:rPr>
              <a:t>Cumhurbaşkan</a:t>
            </a:r>
            <a:r>
              <a:rPr lang="en-US" b="1" dirty="0">
                <a:cs typeface="Times New Roman" panose="02020603050405020304" pitchFamily="18" charset="0"/>
              </a:rPr>
              <a:t> </a:t>
            </a:r>
            <a:r>
              <a:rPr lang="en-US" b="1" dirty="0" err="1">
                <a:cs typeface="Times New Roman" panose="02020603050405020304" pitchFamily="18" charset="0"/>
              </a:rPr>
              <a:t>Muavini</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Kıbrıs</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Yönetimi</a:t>
            </a:r>
            <a:r>
              <a:rPr lang="en-US" b="1" dirty="0">
                <a:cs typeface="Times New Roman" panose="02020603050405020304" pitchFamily="18" charset="0"/>
              </a:rPr>
              <a:t> </a:t>
            </a:r>
            <a:r>
              <a:rPr lang="en-US" b="1" dirty="0" err="1">
                <a:cs typeface="Times New Roman" panose="02020603050405020304" pitchFamily="18" charset="0"/>
              </a:rPr>
              <a:t>Başkanı</a:t>
            </a:r>
            <a:r>
              <a:rPr lang="en-US" b="1" dirty="0">
                <a:cs typeface="Times New Roman" panose="02020603050405020304" pitchFamily="18" charset="0"/>
              </a:rPr>
              <a:t> Rauf </a:t>
            </a:r>
            <a:r>
              <a:rPr lang="en-US" b="1" dirty="0" err="1">
                <a:cs typeface="Times New Roman" panose="02020603050405020304" pitchFamily="18" charset="0"/>
              </a:rPr>
              <a:t>Denktaş</a:t>
            </a:r>
            <a:r>
              <a:rPr lang="en-US" b="1" dirty="0">
                <a:cs typeface="Times New Roman" panose="02020603050405020304" pitchFamily="18" charset="0"/>
              </a:rPr>
              <a:t> </a:t>
            </a:r>
            <a:r>
              <a:rPr lang="en-US" b="1" dirty="0" err="1">
                <a:cs typeface="Times New Roman" panose="02020603050405020304" pitchFamily="18" charset="0"/>
              </a:rPr>
              <a:t>tarafından</a:t>
            </a:r>
            <a:r>
              <a:rPr lang="en-US" b="1" dirty="0">
                <a:cs typeface="Times New Roman" panose="02020603050405020304" pitchFamily="18" charset="0"/>
              </a:rPr>
              <a:t> </a:t>
            </a:r>
            <a:r>
              <a:rPr lang="en-US" b="1" dirty="0" err="1">
                <a:cs typeface="Times New Roman" panose="02020603050405020304" pitchFamily="18" charset="0"/>
              </a:rPr>
              <a:t>açılmıştır</a:t>
            </a:r>
            <a:r>
              <a:rPr lang="tr-TR" b="1" dirty="0">
                <a:cs typeface="Times New Roman" panose="02020603050405020304" pitchFamily="18" charset="0"/>
              </a:rPr>
              <a:t>.</a:t>
            </a:r>
            <a:r>
              <a:rPr lang="en-US" b="1" dirty="0">
                <a:cs typeface="Times New Roman" panose="02020603050405020304" pitchFamily="18" charset="0"/>
              </a:rPr>
              <a:t> </a:t>
            </a:r>
            <a:endParaRPr lang="tr-TR" b="1" dirty="0">
              <a:cs typeface="Times New Roman" panose="02020603050405020304" pitchFamily="18" charset="0"/>
            </a:endParaRPr>
          </a:p>
          <a:p>
            <a:pPr algn="just"/>
            <a:r>
              <a:rPr lang="el-GR" b="1" dirty="0">
                <a:cs typeface="Times New Roman" panose="02020603050405020304" pitchFamily="18" charset="0"/>
              </a:rPr>
              <a:t>Η προτομή του </a:t>
            </a:r>
            <a:r>
              <a:rPr lang="en-US" b="1" dirty="0">
                <a:cs typeface="Times New Roman" panose="02020603050405020304" pitchFamily="18" charset="0"/>
              </a:rPr>
              <a:t>Atatürk</a:t>
            </a:r>
            <a:r>
              <a:rPr lang="el-GR" b="1" dirty="0">
                <a:cs typeface="Times New Roman" panose="02020603050405020304" pitchFamily="18" charset="0"/>
              </a:rPr>
              <a:t> που είχε στηθεί στο</a:t>
            </a:r>
            <a:r>
              <a:rPr lang="tr-TR" b="1" dirty="0">
                <a:cs typeface="Times New Roman" panose="02020603050405020304" pitchFamily="18" charset="0"/>
              </a:rPr>
              <a:t> </a:t>
            </a:r>
            <a:r>
              <a:rPr lang="el-GR" b="1" dirty="0">
                <a:cs typeface="Times New Roman" panose="02020603050405020304" pitchFamily="18" charset="0"/>
              </a:rPr>
              <a:t>χωριό </a:t>
            </a:r>
            <a:r>
              <a:rPr lang="el-GR" b="1" dirty="0" err="1">
                <a:cs typeface="Times New Roman" panose="02020603050405020304" pitchFamily="18" charset="0"/>
              </a:rPr>
              <a:t>Karaağaç</a:t>
            </a:r>
            <a:r>
              <a:rPr lang="el-GR" b="1" dirty="0">
                <a:cs typeface="Times New Roman" panose="02020603050405020304" pitchFamily="18" charset="0"/>
              </a:rPr>
              <a:t> (</a:t>
            </a:r>
            <a:r>
              <a:rPr lang="el-GR" b="1" dirty="0" err="1">
                <a:cs typeface="Times New Roman" panose="02020603050405020304" pitchFamily="18" charset="0"/>
              </a:rPr>
              <a:t>Πελαθούσα</a:t>
            </a:r>
            <a:r>
              <a:rPr lang="el-GR" b="1" dirty="0">
                <a:cs typeface="Times New Roman" panose="02020603050405020304" pitchFamily="18" charset="0"/>
              </a:rPr>
              <a:t>) την προηγούμενη ημέρα. Ο αντιπρόεδρος και πρόεδρος της Τουρκοκυπριακής Διοίκησης, </a:t>
            </a:r>
            <a:r>
              <a:rPr lang="el-GR" b="1" dirty="0" err="1">
                <a:cs typeface="Times New Roman" panose="02020603050405020304" pitchFamily="18" charset="0"/>
              </a:rPr>
              <a:t>Rauf</a:t>
            </a:r>
            <a:r>
              <a:rPr lang="el-GR" b="1" dirty="0">
                <a:cs typeface="Times New Roman" panose="02020603050405020304" pitchFamily="18" charset="0"/>
              </a:rPr>
              <a:t> </a:t>
            </a:r>
            <a:r>
              <a:rPr lang="el-GR" b="1" dirty="0" err="1">
                <a:cs typeface="Times New Roman" panose="02020603050405020304" pitchFamily="18" charset="0"/>
              </a:rPr>
              <a:t>Denktaş</a:t>
            </a:r>
            <a:r>
              <a:rPr lang="el-GR" b="1" dirty="0">
                <a:cs typeface="Times New Roman" panose="02020603050405020304" pitchFamily="18" charset="0"/>
              </a:rPr>
              <a:t>,  εγκαινίασε την τελετή.</a:t>
            </a:r>
            <a:endParaRPr lang="el-CY" b="1" dirty="0">
              <a:cs typeface="Times New Roman" panose="02020603050405020304" pitchFamily="18" charset="0"/>
            </a:endParaRPr>
          </a:p>
        </p:txBody>
      </p:sp>
    </p:spTree>
    <p:extLst>
      <p:ext uri="{BB962C8B-B14F-4D97-AF65-F5344CB8AC3E}">
        <p14:creationId xmlns:p14="http://schemas.microsoft.com/office/powerpoint/2010/main" val="39123585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79BAA276-9FB6-CD25-3862-26264C2A38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descr="Next mini ημερολόγιο γραφείου (πυραμίδα) 2024 μηνιαίο σπιράλ λευκό Υ8x8εκ.">
            <a:extLst>
              <a:ext uri="{FF2B5EF4-FFF2-40B4-BE49-F238E27FC236}">
                <a16:creationId xmlns:a16="http://schemas.microsoft.com/office/drawing/2014/main" id="{B16BA562-943E-8603-9607-8A6566D4C7F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11464" r="10381" b="9100"/>
          <a:stretch/>
        </p:blipFill>
        <p:spPr bwMode="auto">
          <a:xfrm>
            <a:off x="293915" y="4071257"/>
            <a:ext cx="4484914" cy="2574046"/>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a:extLst>
              <a:ext uri="{FF2B5EF4-FFF2-40B4-BE49-F238E27FC236}">
                <a16:creationId xmlns:a16="http://schemas.microsoft.com/office/drawing/2014/main" id="{73EE495B-99F4-4CF7-C022-A2DDB5C50DFA}"/>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16  Ιουλίου  1974 </a:t>
            </a:r>
            <a:endParaRPr lang="el-CY" sz="4000" dirty="0">
              <a:solidFill>
                <a:schemeClr val="tx1"/>
              </a:solidFill>
            </a:endParaRPr>
          </a:p>
        </p:txBody>
      </p:sp>
    </p:spTree>
    <p:extLst>
      <p:ext uri="{BB962C8B-B14F-4D97-AF65-F5344CB8AC3E}">
        <p14:creationId xmlns:p14="http://schemas.microsoft.com/office/powerpoint/2010/main" val="3637808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79BAA276-9FB6-CD25-3862-26264C2A385C}"/>
              </a:ext>
            </a:extLst>
          </p:cNvPr>
          <p:cNvPicPr>
            <a:picLocks noChangeAspect="1"/>
          </p:cNvPicPr>
          <p:nvPr/>
        </p:nvPicPr>
        <p:blipFill rotWithShape="1">
          <a:blip r:embed="rId2">
            <a:extLst>
              <a:ext uri="{28A0092B-C50C-407E-A947-70E740481C1C}">
                <a14:useLocalDpi xmlns:a14="http://schemas.microsoft.com/office/drawing/2010/main" val="0"/>
              </a:ext>
            </a:extLst>
          </a:blip>
          <a:srcRect l="5271" t="27368" r="61606" b="43193"/>
          <a:stretch/>
        </p:blipFill>
        <p:spPr>
          <a:xfrm>
            <a:off x="0" y="192763"/>
            <a:ext cx="5954573" cy="5344160"/>
          </a:xfrm>
          <a:prstGeom prst="rect">
            <a:avLst/>
          </a:prstGeom>
          <a:ln>
            <a:solidFill>
              <a:schemeClr val="tx1"/>
            </a:solidFill>
          </a:ln>
        </p:spPr>
      </p:pic>
      <p:pic>
        <p:nvPicPr>
          <p:cNvPr id="2" name="Εικόνα 1"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C77BFBD0-4F61-863A-78B7-E44025C2DECE}"/>
              </a:ext>
            </a:extLst>
          </p:cNvPr>
          <p:cNvPicPr>
            <a:picLocks noChangeAspect="1"/>
          </p:cNvPicPr>
          <p:nvPr/>
        </p:nvPicPr>
        <p:blipFill rotWithShape="1">
          <a:blip r:embed="rId2">
            <a:extLst>
              <a:ext uri="{28A0092B-C50C-407E-A947-70E740481C1C}">
                <a14:useLocalDpi xmlns:a14="http://schemas.microsoft.com/office/drawing/2010/main" val="0"/>
              </a:ext>
            </a:extLst>
          </a:blip>
          <a:srcRect l="5271" t="62479" r="61606" b="16508"/>
          <a:stretch/>
        </p:blipFill>
        <p:spPr>
          <a:xfrm>
            <a:off x="6237429" y="177523"/>
            <a:ext cx="5781039" cy="5344160"/>
          </a:xfrm>
          <a:prstGeom prst="rect">
            <a:avLst/>
          </a:prstGeom>
          <a:ln>
            <a:solidFill>
              <a:schemeClr val="tx1"/>
            </a:solidFill>
          </a:ln>
        </p:spPr>
      </p:pic>
      <p:sp>
        <p:nvSpPr>
          <p:cNvPr id="5" name="TextBox 4">
            <a:extLst>
              <a:ext uri="{FF2B5EF4-FFF2-40B4-BE49-F238E27FC236}">
                <a16:creationId xmlns:a16="http://schemas.microsoft.com/office/drawing/2014/main" id="{5F5F6645-ECA3-1460-8694-76A12C468462}"/>
              </a:ext>
            </a:extLst>
          </p:cNvPr>
          <p:cNvSpPr txBox="1"/>
          <p:nvPr/>
        </p:nvSpPr>
        <p:spPr>
          <a:xfrm>
            <a:off x="-1" y="5618647"/>
            <a:ext cx="5954573"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a:cs typeface="Times New Roman" panose="02020603050405020304" pitchFamily="18" charset="0"/>
              </a:rPr>
              <a:t>Ak</a:t>
            </a:r>
            <a:r>
              <a:rPr lang="tr-TR" b="1" dirty="0">
                <a:cs typeface="Times New Roman" panose="02020603050405020304" pitchFamily="18" charset="0"/>
              </a:rPr>
              <a:t>i</a:t>
            </a:r>
            <a:r>
              <a:rPr lang="en-US" b="1" dirty="0" err="1">
                <a:cs typeface="Times New Roman" panose="02020603050405020304" pitchFamily="18" charset="0"/>
              </a:rPr>
              <a:t>beti</a:t>
            </a:r>
            <a:r>
              <a:rPr lang="en-US" b="1" dirty="0">
                <a:cs typeface="Times New Roman" panose="02020603050405020304" pitchFamily="18" charset="0"/>
              </a:rPr>
              <a:t> </a:t>
            </a:r>
            <a:r>
              <a:rPr lang="en-US" b="1" dirty="0" err="1">
                <a:cs typeface="Times New Roman" panose="02020603050405020304" pitchFamily="18" charset="0"/>
              </a:rPr>
              <a:t>hakkında</a:t>
            </a:r>
            <a:r>
              <a:rPr lang="en-US" b="1" dirty="0">
                <a:cs typeface="Times New Roman" panose="02020603050405020304" pitchFamily="18" charset="0"/>
              </a:rPr>
              <a:t> </a:t>
            </a:r>
            <a:r>
              <a:rPr lang="en-US" b="1" dirty="0" err="1">
                <a:cs typeface="Times New Roman" panose="02020603050405020304" pitchFamily="18" charset="0"/>
              </a:rPr>
              <a:t>birbirleriyle</a:t>
            </a:r>
            <a:r>
              <a:rPr lang="en-US" b="1" dirty="0">
                <a:cs typeface="Times New Roman" panose="02020603050405020304" pitchFamily="18" charset="0"/>
              </a:rPr>
              <a:t> </a:t>
            </a:r>
            <a:r>
              <a:rPr lang="en-US" b="1" dirty="0" err="1">
                <a:cs typeface="Times New Roman" panose="02020603050405020304" pitchFamily="18" charset="0"/>
              </a:rPr>
              <a:t>çelişen</a:t>
            </a:r>
            <a:r>
              <a:rPr lang="en-US" b="1" dirty="0">
                <a:cs typeface="Times New Roman" panose="02020603050405020304" pitchFamily="18" charset="0"/>
              </a:rPr>
              <a:t> </a:t>
            </a:r>
            <a:r>
              <a:rPr lang="en-US" b="1" dirty="0" err="1">
                <a:cs typeface="Times New Roman" panose="02020603050405020304" pitchFamily="18" charset="0"/>
              </a:rPr>
              <a:t>haberler</a:t>
            </a:r>
            <a:r>
              <a:rPr lang="en-US" b="1" dirty="0">
                <a:cs typeface="Times New Roman" panose="02020603050405020304" pitchFamily="18" charset="0"/>
              </a:rPr>
              <a:t> </a:t>
            </a:r>
            <a:r>
              <a:rPr lang="en-US" b="1" dirty="0" err="1">
                <a:cs typeface="Times New Roman" panose="02020603050405020304" pitchFamily="18" charset="0"/>
              </a:rPr>
              <a:t>alınan</a:t>
            </a:r>
            <a:r>
              <a:rPr lang="en-US" b="1" dirty="0">
                <a:cs typeface="Times New Roman" panose="02020603050405020304" pitchFamily="18" charset="0"/>
              </a:rPr>
              <a:t> </a:t>
            </a:r>
            <a:r>
              <a:rPr lang="en-US" b="1" dirty="0" err="1">
                <a:cs typeface="Times New Roman" panose="02020603050405020304" pitchFamily="18" charset="0"/>
              </a:rPr>
              <a:t>Başpiskobos</a:t>
            </a:r>
            <a:r>
              <a:rPr lang="en-US" b="1" dirty="0">
                <a:cs typeface="Times New Roman" panose="02020603050405020304" pitchFamily="18" charset="0"/>
              </a:rPr>
              <a:t> Makarios. </a:t>
            </a:r>
            <a:endParaRPr lang="el-GR" b="1" dirty="0">
              <a:cs typeface="Times New Roman" panose="02020603050405020304" pitchFamily="18" charset="0"/>
            </a:endParaRPr>
          </a:p>
          <a:p>
            <a:pPr algn="just"/>
            <a:r>
              <a:rPr lang="el-GR" b="1" dirty="0">
                <a:cs typeface="Times New Roman" panose="02020603050405020304" pitchFamily="18" charset="0"/>
              </a:rPr>
              <a:t>Αρχιεπίσκοπος Μακάριος, για την τύχη του οποίου έχουν ληφθεί συγκεχυμένες  φήμες.</a:t>
            </a:r>
            <a:endParaRPr lang="el-CY" b="1" dirty="0">
              <a:cs typeface="Times New Roman" panose="02020603050405020304" pitchFamily="18" charset="0"/>
            </a:endParaRPr>
          </a:p>
        </p:txBody>
      </p:sp>
      <p:sp>
        <p:nvSpPr>
          <p:cNvPr id="7" name="TextBox 6">
            <a:extLst>
              <a:ext uri="{FF2B5EF4-FFF2-40B4-BE49-F238E27FC236}">
                <a16:creationId xmlns:a16="http://schemas.microsoft.com/office/drawing/2014/main" id="{CE93CB9F-8459-CF36-2A2A-8AE5955EC617}"/>
              </a:ext>
            </a:extLst>
          </p:cNvPr>
          <p:cNvSpPr txBox="1"/>
          <p:nvPr/>
        </p:nvSpPr>
        <p:spPr>
          <a:xfrm>
            <a:off x="6237430" y="5618647"/>
            <a:ext cx="5781038"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Ateşe</a:t>
            </a:r>
            <a:r>
              <a:rPr lang="en-US" b="1" dirty="0">
                <a:cs typeface="Times New Roman" panose="02020603050405020304" pitchFamily="18" charset="0"/>
              </a:rPr>
              <a:t> </a:t>
            </a:r>
            <a:r>
              <a:rPr lang="en-US" b="1" dirty="0" err="1">
                <a:cs typeface="Times New Roman" panose="02020603050405020304" pitchFamily="18" charset="0"/>
              </a:rPr>
              <a:t>veri</a:t>
            </a:r>
            <a:r>
              <a:rPr lang="tr-TR" b="1" dirty="0">
                <a:cs typeface="Times New Roman" panose="02020603050405020304" pitchFamily="18" charset="0"/>
              </a:rPr>
              <a:t>l</a:t>
            </a:r>
            <a:r>
              <a:rPr lang="en-US" b="1" dirty="0" err="1">
                <a:cs typeface="Times New Roman" panose="02020603050405020304" pitchFamily="18" charset="0"/>
              </a:rPr>
              <a:t>en</a:t>
            </a:r>
            <a:r>
              <a:rPr lang="en-US" b="1" dirty="0">
                <a:cs typeface="Times New Roman" panose="02020603050405020304" pitchFamily="18" charset="0"/>
              </a:rPr>
              <a:t> </a:t>
            </a:r>
            <a:r>
              <a:rPr lang="en-US" b="1" dirty="0" err="1">
                <a:cs typeface="Times New Roman" panose="02020603050405020304" pitchFamily="18" charset="0"/>
              </a:rPr>
              <a:t>Cumhurbaşkanlığı</a:t>
            </a:r>
            <a:r>
              <a:rPr lang="en-US" b="1" dirty="0">
                <a:cs typeface="Times New Roman" panose="02020603050405020304" pitchFamily="18" charset="0"/>
              </a:rPr>
              <a:t> </a:t>
            </a:r>
            <a:r>
              <a:rPr lang="en-US" b="1" dirty="0" err="1">
                <a:cs typeface="Times New Roman" panose="02020603050405020304" pitchFamily="18" charset="0"/>
              </a:rPr>
              <a:t>Sarayından</a:t>
            </a:r>
            <a:r>
              <a:rPr lang="en-US" b="1" dirty="0">
                <a:cs typeface="Times New Roman" panose="02020603050405020304" pitchFamily="18" charset="0"/>
              </a:rPr>
              <a:t> </a:t>
            </a:r>
            <a:r>
              <a:rPr lang="en-US" b="1" dirty="0" err="1">
                <a:cs typeface="Times New Roman" panose="02020603050405020304" pitchFamily="18" charset="0"/>
              </a:rPr>
              <a:t>yükselen</a:t>
            </a:r>
            <a:r>
              <a:rPr lang="en-US" b="1" dirty="0">
                <a:cs typeface="Times New Roman" panose="02020603050405020304" pitchFamily="18" charset="0"/>
              </a:rPr>
              <a:t> </a:t>
            </a:r>
            <a:r>
              <a:rPr lang="en-US" b="1" dirty="0" err="1">
                <a:cs typeface="Times New Roman" panose="02020603050405020304" pitchFamily="18" charset="0"/>
              </a:rPr>
              <a:t>alevler</a:t>
            </a:r>
            <a:r>
              <a:rPr lang="en-US" b="1" dirty="0">
                <a:cs typeface="Times New Roman" panose="02020603050405020304" pitchFamily="18" charset="0"/>
              </a:rPr>
              <a:t>.</a:t>
            </a:r>
            <a:endParaRPr lang="el-GR" b="1" dirty="0">
              <a:cs typeface="Times New Roman" panose="02020603050405020304" pitchFamily="18" charset="0"/>
            </a:endParaRPr>
          </a:p>
          <a:p>
            <a:pPr algn="just"/>
            <a:r>
              <a:rPr lang="el-GR" b="1" dirty="0">
                <a:cs typeface="Times New Roman" panose="02020603050405020304" pitchFamily="18" charset="0"/>
              </a:rPr>
              <a:t>Το Προεδρικό Μέγαρο  πυρπολήθηκε  και παραδόθηκε  στις  φλόγες.</a:t>
            </a:r>
            <a:endParaRPr lang="el-CY" b="1" dirty="0">
              <a:cs typeface="Times New Roman" panose="02020603050405020304" pitchFamily="18" charset="0"/>
            </a:endParaRPr>
          </a:p>
        </p:txBody>
      </p:sp>
    </p:spTree>
    <p:extLst>
      <p:ext uri="{BB962C8B-B14F-4D97-AF65-F5344CB8AC3E}">
        <p14:creationId xmlns:p14="http://schemas.microsoft.com/office/powerpoint/2010/main" val="17919103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79BAA276-9FB6-CD25-3862-26264C2A385C}"/>
              </a:ext>
            </a:extLst>
          </p:cNvPr>
          <p:cNvPicPr>
            <a:picLocks noChangeAspect="1"/>
          </p:cNvPicPr>
          <p:nvPr/>
        </p:nvPicPr>
        <p:blipFill rotWithShape="1">
          <a:blip r:embed="rId2">
            <a:extLst>
              <a:ext uri="{28A0092B-C50C-407E-A947-70E740481C1C}">
                <a14:useLocalDpi xmlns:a14="http://schemas.microsoft.com/office/drawing/2010/main" val="0"/>
              </a:ext>
            </a:extLst>
          </a:blip>
          <a:srcRect l="64960" t="27301" r="7011" b="57697"/>
          <a:stretch/>
        </p:blipFill>
        <p:spPr>
          <a:xfrm>
            <a:off x="224846" y="254000"/>
            <a:ext cx="5627313" cy="3029843"/>
          </a:xfrm>
          <a:prstGeom prst="rect">
            <a:avLst/>
          </a:prstGeom>
          <a:ln>
            <a:solidFill>
              <a:schemeClr val="tx1"/>
            </a:solidFill>
          </a:ln>
        </p:spPr>
      </p:pic>
      <p:sp>
        <p:nvSpPr>
          <p:cNvPr id="4" name="TextBox 3">
            <a:extLst>
              <a:ext uri="{FF2B5EF4-FFF2-40B4-BE49-F238E27FC236}">
                <a16:creationId xmlns:a16="http://schemas.microsoft.com/office/drawing/2014/main" id="{A04CB326-D2E2-05B1-0166-AC19751BBA89}"/>
              </a:ext>
            </a:extLst>
          </p:cNvPr>
          <p:cNvSpPr txBox="1"/>
          <p:nvPr/>
        </p:nvSpPr>
        <p:spPr>
          <a:xfrm>
            <a:off x="6096000" y="428172"/>
            <a:ext cx="5942274" cy="5355312"/>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Yukarıda</a:t>
            </a:r>
            <a:r>
              <a:rPr lang="en-US" b="1" dirty="0">
                <a:cs typeface="Times New Roman" panose="02020603050405020304" pitchFamily="18" charset="0"/>
              </a:rPr>
              <a:t>, Rum </a:t>
            </a:r>
            <a:r>
              <a:rPr lang="en-US" b="1" dirty="0" err="1">
                <a:cs typeface="Times New Roman" panose="02020603050405020304" pitchFamily="18" charset="0"/>
              </a:rPr>
              <a:t>kesimindeki</a:t>
            </a:r>
            <a:r>
              <a:rPr lang="en-US" b="1" dirty="0">
                <a:cs typeface="Times New Roman" panose="02020603050405020304" pitchFamily="18" charset="0"/>
              </a:rPr>
              <a:t> </a:t>
            </a:r>
            <a:r>
              <a:rPr lang="en-US" b="1" dirty="0" err="1">
                <a:cs typeface="Times New Roman" panose="02020603050405020304" pitchFamily="18" charset="0"/>
              </a:rPr>
              <a:t>darbe</a:t>
            </a:r>
            <a:r>
              <a:rPr lang="en-US" b="1" dirty="0">
                <a:cs typeface="Times New Roman" panose="02020603050405020304" pitchFamily="18" charset="0"/>
              </a:rPr>
              <a:t> </a:t>
            </a:r>
            <a:r>
              <a:rPr lang="en-US" b="1" dirty="0" err="1">
                <a:cs typeface="Times New Roman" panose="02020603050405020304" pitchFamily="18" charset="0"/>
              </a:rPr>
              <a:t>hareketinden</a:t>
            </a:r>
            <a:r>
              <a:rPr lang="en-US" b="1" dirty="0">
                <a:cs typeface="Times New Roman" panose="02020603050405020304" pitchFamily="18" charset="0"/>
              </a:rPr>
              <a:t> </a:t>
            </a:r>
            <a:r>
              <a:rPr lang="en-US" b="1" dirty="0" err="1">
                <a:cs typeface="Times New Roman" panose="02020603050405020304" pitchFamily="18" charset="0"/>
              </a:rPr>
              <a:t>sonra</a:t>
            </a:r>
            <a:r>
              <a:rPr lang="en-US" b="1" dirty="0">
                <a:cs typeface="Times New Roman" panose="02020603050405020304" pitchFamily="18" charset="0"/>
              </a:rPr>
              <a:t> </a:t>
            </a:r>
            <a:r>
              <a:rPr lang="en-US" b="1" dirty="0" err="1">
                <a:cs typeface="Times New Roman" panose="02020603050405020304" pitchFamily="18" charset="0"/>
              </a:rPr>
              <a:t>Cumhurbaşkanlığına</a:t>
            </a:r>
            <a:r>
              <a:rPr lang="en-US" b="1" dirty="0">
                <a:cs typeface="Times New Roman" panose="02020603050405020304" pitchFamily="18" charset="0"/>
              </a:rPr>
              <a:t> </a:t>
            </a:r>
            <a:r>
              <a:rPr lang="en-US" b="1" dirty="0" err="1">
                <a:cs typeface="Times New Roman" panose="02020603050405020304" pitchFamily="18" charset="0"/>
              </a:rPr>
              <a:t>getirildiği</a:t>
            </a:r>
            <a:r>
              <a:rPr lang="en-US" b="1" dirty="0">
                <a:cs typeface="Times New Roman" panose="02020603050405020304" pitchFamily="18" charset="0"/>
              </a:rPr>
              <a:t> </a:t>
            </a:r>
            <a:r>
              <a:rPr lang="en-US" b="1" dirty="0" err="1">
                <a:cs typeface="Times New Roman" panose="02020603050405020304" pitchFamily="18" charset="0"/>
              </a:rPr>
              <a:t>bildirilen</a:t>
            </a:r>
            <a:r>
              <a:rPr lang="en-US" b="1" dirty="0">
                <a:cs typeface="Times New Roman" panose="02020603050405020304" pitchFamily="18" charset="0"/>
              </a:rPr>
              <a:t> Nikos </a:t>
            </a:r>
            <a:r>
              <a:rPr lang="en-US" b="1" dirty="0" err="1">
                <a:cs typeface="Times New Roman" panose="02020603050405020304" pitchFamily="18" charset="0"/>
              </a:rPr>
              <a:t>Samsun'un</a:t>
            </a:r>
            <a:r>
              <a:rPr lang="en-US" b="1" dirty="0">
                <a:cs typeface="Times New Roman" panose="02020603050405020304" pitchFamily="18" charset="0"/>
              </a:rPr>
              <a:t> </a:t>
            </a:r>
            <a:r>
              <a:rPr lang="en-US" b="1" dirty="0" err="1">
                <a:cs typeface="Times New Roman" panose="02020603050405020304" pitchFamily="18" charset="0"/>
              </a:rPr>
              <a:t>kişiliğini</a:t>
            </a:r>
            <a:r>
              <a:rPr lang="en-US" b="1" dirty="0">
                <a:cs typeface="Times New Roman" panose="02020603050405020304" pitchFamily="18" charset="0"/>
              </a:rPr>
              <a:t> </a:t>
            </a:r>
            <a:r>
              <a:rPr lang="en-US" b="1" dirty="0" err="1">
                <a:cs typeface="Times New Roman" panose="02020603050405020304" pitchFamily="18" charset="0"/>
              </a:rPr>
              <a:t>yansıtan</a:t>
            </a:r>
            <a:r>
              <a:rPr lang="en-US" b="1" dirty="0">
                <a:cs typeface="Times New Roman" panose="02020603050405020304" pitchFamily="18" charset="0"/>
              </a:rPr>
              <a:t> </a:t>
            </a:r>
            <a:r>
              <a:rPr lang="en-US" b="1" dirty="0" err="1">
                <a:cs typeface="Times New Roman" panose="02020603050405020304" pitchFamily="18" charset="0"/>
              </a:rPr>
              <a:t>iki</a:t>
            </a:r>
            <a:r>
              <a:rPr lang="en-US" b="1" dirty="0">
                <a:cs typeface="Times New Roman" panose="02020603050405020304" pitchFamily="18" charset="0"/>
              </a:rPr>
              <a:t> </a:t>
            </a:r>
            <a:r>
              <a:rPr lang="en-US" b="1" dirty="0" err="1">
                <a:cs typeface="Times New Roman" panose="02020603050405020304" pitchFamily="18" charset="0"/>
              </a:rPr>
              <a:t>resim</a:t>
            </a:r>
            <a:r>
              <a:rPr lang="en-US" b="1" dirty="0">
                <a:cs typeface="Times New Roman" panose="02020603050405020304" pitchFamily="18" charset="0"/>
              </a:rPr>
              <a:t> </a:t>
            </a:r>
            <a:r>
              <a:rPr lang="en-US" b="1" dirty="0" err="1">
                <a:cs typeface="Times New Roman" panose="02020603050405020304" pitchFamily="18" charset="0"/>
              </a:rPr>
              <a:t>görülmektedir</a:t>
            </a:r>
            <a:r>
              <a:rPr lang="en-US" b="1" dirty="0">
                <a:cs typeface="Times New Roman" panose="02020603050405020304" pitchFamily="18" charset="0"/>
              </a:rPr>
              <a:t>. </a:t>
            </a:r>
            <a:r>
              <a:rPr lang="en-US" b="1" dirty="0" err="1">
                <a:cs typeface="Times New Roman" panose="02020603050405020304" pitchFamily="18" charset="0"/>
              </a:rPr>
              <a:t>Birinci</a:t>
            </a:r>
            <a:r>
              <a:rPr lang="en-US" b="1" dirty="0">
                <a:cs typeface="Times New Roman" panose="02020603050405020304" pitchFamily="18" charset="0"/>
              </a:rPr>
              <a:t> </a:t>
            </a:r>
            <a:r>
              <a:rPr lang="en-US" b="1" dirty="0" err="1">
                <a:cs typeface="Times New Roman" panose="02020603050405020304" pitchFamily="18" charset="0"/>
              </a:rPr>
              <a:t>resimde</a:t>
            </a:r>
            <a:r>
              <a:rPr lang="en-US" b="1" dirty="0">
                <a:cs typeface="Times New Roman" panose="02020603050405020304" pitchFamily="18" charset="0"/>
              </a:rPr>
              <a:t> Sampson, </a:t>
            </a:r>
            <a:r>
              <a:rPr lang="en-US" b="1" dirty="0" err="1">
                <a:cs typeface="Times New Roman" panose="02020603050405020304" pitchFamily="18" charset="0"/>
              </a:rPr>
              <a:t>bir</a:t>
            </a:r>
            <a:r>
              <a:rPr lang="en-US" b="1" dirty="0">
                <a:cs typeface="Times New Roman" panose="02020603050405020304" pitchFamily="18" charset="0"/>
              </a:rPr>
              <a:t> EOKA </a:t>
            </a:r>
            <a:r>
              <a:rPr lang="en-US" b="1" dirty="0" err="1">
                <a:cs typeface="Times New Roman" panose="02020603050405020304" pitchFamily="18" charset="0"/>
              </a:rPr>
              <a:t>tedhişçisi</a:t>
            </a:r>
            <a:r>
              <a:rPr lang="en-US" b="1" dirty="0">
                <a:cs typeface="Times New Roman" panose="02020603050405020304" pitchFamily="18" charset="0"/>
              </a:rPr>
              <a:t> </a:t>
            </a:r>
            <a:r>
              <a:rPr lang="en-US" b="1" dirty="0" err="1">
                <a:cs typeface="Times New Roman" panose="02020603050405020304" pitchFamily="18" charset="0"/>
              </a:rPr>
              <a:t>olarak</a:t>
            </a:r>
            <a:r>
              <a:rPr lang="en-US" b="1" dirty="0">
                <a:cs typeface="Times New Roman" panose="02020603050405020304" pitchFamily="18" charset="0"/>
              </a:rPr>
              <a:t>, </a:t>
            </a:r>
            <a:r>
              <a:rPr lang="en-US" b="1" dirty="0" err="1">
                <a:cs typeface="Times New Roman" panose="02020603050405020304" pitchFamily="18" charset="0"/>
              </a:rPr>
              <a:t>Ingiliz</a:t>
            </a:r>
            <a:r>
              <a:rPr lang="en-US" b="1" dirty="0">
                <a:cs typeface="Times New Roman" panose="02020603050405020304" pitchFamily="18" charset="0"/>
              </a:rPr>
              <a:t> </a:t>
            </a:r>
            <a:r>
              <a:rPr lang="en-US" b="1" dirty="0" err="1">
                <a:cs typeface="Times New Roman" panose="02020603050405020304" pitchFamily="18" charset="0"/>
              </a:rPr>
              <a:t>polislerinin</a:t>
            </a:r>
            <a:r>
              <a:rPr lang="en-US" b="1" dirty="0">
                <a:cs typeface="Times New Roman" panose="02020603050405020304" pitchFamily="18" charset="0"/>
              </a:rPr>
              <a:t> </a:t>
            </a:r>
            <a:r>
              <a:rPr lang="en-US" b="1" dirty="0" err="1">
                <a:cs typeface="Times New Roman" panose="02020603050405020304" pitchFamily="18" charset="0"/>
              </a:rPr>
              <a:t>arasında</a:t>
            </a:r>
            <a:r>
              <a:rPr lang="en-US" b="1" dirty="0">
                <a:cs typeface="Times New Roman" panose="02020603050405020304" pitchFamily="18" charset="0"/>
              </a:rPr>
              <a:t> </a:t>
            </a:r>
            <a:r>
              <a:rPr lang="en-US" b="1" dirty="0" err="1">
                <a:cs typeface="Times New Roman" panose="02020603050405020304" pitchFamily="18" charset="0"/>
              </a:rPr>
              <a:t>mahkemeye</a:t>
            </a:r>
            <a:r>
              <a:rPr lang="en-US" b="1" dirty="0">
                <a:cs typeface="Times New Roman" panose="02020603050405020304" pitchFamily="18" charset="0"/>
              </a:rPr>
              <a:t> </a:t>
            </a:r>
            <a:r>
              <a:rPr lang="en-US" b="1" dirty="0" err="1">
                <a:cs typeface="Times New Roman" panose="02020603050405020304" pitchFamily="18" charset="0"/>
              </a:rPr>
              <a:t>götürülürken</a:t>
            </a:r>
            <a:r>
              <a:rPr lang="en-US" b="1" dirty="0">
                <a:cs typeface="Times New Roman" panose="02020603050405020304" pitchFamily="18" charset="0"/>
              </a:rPr>
              <a:t> </a:t>
            </a:r>
            <a:r>
              <a:rPr lang="en-US" b="1" dirty="0" err="1">
                <a:cs typeface="Times New Roman" panose="02020603050405020304" pitchFamily="18" charset="0"/>
              </a:rPr>
              <a:t>görülmektedir</a:t>
            </a:r>
            <a:r>
              <a:rPr lang="en-US" b="1" dirty="0">
                <a:cs typeface="Times New Roman" panose="02020603050405020304" pitchFamily="18" charset="0"/>
              </a:rPr>
              <a:t>. </a:t>
            </a:r>
            <a:r>
              <a:rPr lang="en-US" b="1" dirty="0" err="1">
                <a:cs typeface="Times New Roman" panose="02020603050405020304" pitchFamily="18" charset="0"/>
              </a:rPr>
              <a:t>Alttaki</a:t>
            </a:r>
            <a:r>
              <a:rPr lang="en-US" b="1" dirty="0">
                <a:cs typeface="Times New Roman" panose="02020603050405020304" pitchFamily="18" charset="0"/>
              </a:rPr>
              <a:t> </a:t>
            </a:r>
            <a:r>
              <a:rPr lang="en-US" b="1" dirty="0" err="1">
                <a:cs typeface="Times New Roman" panose="02020603050405020304" pitchFamily="18" charset="0"/>
              </a:rPr>
              <a:t>resimde</a:t>
            </a:r>
            <a:r>
              <a:rPr lang="en-US" b="1" dirty="0">
                <a:cs typeface="Times New Roman" panose="02020603050405020304" pitchFamily="18" charset="0"/>
              </a:rPr>
              <a:t> </a:t>
            </a:r>
            <a:r>
              <a:rPr lang="tr-TR" b="1" dirty="0">
                <a:cs typeface="Times New Roman" panose="02020603050405020304" pitchFamily="18" charset="0"/>
              </a:rPr>
              <a:t>i</a:t>
            </a:r>
            <a:r>
              <a:rPr lang="en-US" b="1" dirty="0">
                <a:cs typeface="Times New Roman" panose="02020603050405020304" pitchFamily="18" charset="0"/>
              </a:rPr>
              <a:t>se 1963 </a:t>
            </a:r>
            <a:r>
              <a:rPr lang="en-US" b="1" dirty="0" err="1">
                <a:cs typeface="Times New Roman" panose="02020603050405020304" pitchFamily="18" charset="0"/>
              </a:rPr>
              <a:t>olayları</a:t>
            </a:r>
            <a:r>
              <a:rPr lang="en-US" b="1" dirty="0">
                <a:cs typeface="Times New Roman" panose="02020603050405020304" pitchFamily="18" charset="0"/>
              </a:rPr>
              <a:t> </a:t>
            </a:r>
            <a:r>
              <a:rPr lang="en-US" b="1" dirty="0" err="1">
                <a:cs typeface="Times New Roman" panose="02020603050405020304" pitchFamily="18" charset="0"/>
              </a:rPr>
              <a:t>sırasında</a:t>
            </a:r>
            <a:r>
              <a:rPr lang="en-US" b="1" dirty="0">
                <a:cs typeface="Times New Roman" panose="02020603050405020304" pitchFamily="18" charset="0"/>
              </a:rPr>
              <a:t> </a:t>
            </a:r>
            <a:r>
              <a:rPr lang="en-US" b="1" dirty="0" err="1">
                <a:cs typeface="Times New Roman" panose="02020603050405020304" pitchFamily="18" charset="0"/>
              </a:rPr>
              <a:t>Küçük</a:t>
            </a:r>
            <a:r>
              <a:rPr lang="en-US" b="1" dirty="0">
                <a:cs typeface="Times New Roman" panose="02020603050405020304" pitchFamily="18" charset="0"/>
              </a:rPr>
              <a:t> </a:t>
            </a:r>
            <a:r>
              <a:rPr lang="en-US" b="1" dirty="0" err="1">
                <a:cs typeface="Times New Roman" panose="02020603050405020304" pitchFamily="18" charset="0"/>
              </a:rPr>
              <a:t>Kaymaklı'nın</a:t>
            </a:r>
            <a:r>
              <a:rPr lang="en-US" b="1" dirty="0">
                <a:cs typeface="Times New Roman" panose="02020603050405020304" pitchFamily="18" charset="0"/>
              </a:rPr>
              <a:t> </a:t>
            </a:r>
            <a:r>
              <a:rPr lang="en-US" b="1" dirty="0" err="1">
                <a:cs typeface="Times New Roman" panose="02020603050405020304" pitchFamily="18" charset="0"/>
              </a:rPr>
              <a:t>işgal</a:t>
            </a:r>
            <a:r>
              <a:rPr lang="en-US" b="1" dirty="0">
                <a:cs typeface="Times New Roman" panose="02020603050405020304" pitchFamily="18" charset="0"/>
              </a:rPr>
              <a:t> </a:t>
            </a:r>
            <a:r>
              <a:rPr lang="en-US" b="1" dirty="0" err="1">
                <a:cs typeface="Times New Roman" panose="02020603050405020304" pitchFamily="18" charset="0"/>
              </a:rPr>
              <a:t>edilmesinden</a:t>
            </a:r>
            <a:r>
              <a:rPr lang="en-US" b="1" dirty="0">
                <a:cs typeface="Times New Roman" panose="02020603050405020304" pitchFamily="18" charset="0"/>
              </a:rPr>
              <a:t> </a:t>
            </a:r>
            <a:r>
              <a:rPr lang="en-US" b="1" dirty="0" err="1">
                <a:cs typeface="Times New Roman" panose="02020603050405020304" pitchFamily="18" charset="0"/>
              </a:rPr>
              <a:t>sonra</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elinde</a:t>
            </a:r>
            <a:r>
              <a:rPr lang="en-US" b="1" dirty="0">
                <a:cs typeface="Times New Roman" panose="02020603050405020304" pitchFamily="18" charset="0"/>
              </a:rPr>
              <a:t> tabanca,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elinde</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bayrağı</a:t>
            </a:r>
            <a:r>
              <a:rPr lang="en-US" b="1" dirty="0">
                <a:cs typeface="Times New Roman" panose="02020603050405020304" pitchFamily="18" charset="0"/>
              </a:rPr>
              <a:t> </a:t>
            </a:r>
            <a:r>
              <a:rPr lang="en-US" b="1" dirty="0" err="1">
                <a:cs typeface="Times New Roman" panose="02020603050405020304" pitchFamily="18" charset="0"/>
              </a:rPr>
              <a:t>poz</a:t>
            </a:r>
            <a:r>
              <a:rPr lang="en-US" b="1" dirty="0">
                <a:cs typeface="Times New Roman" panose="02020603050405020304" pitchFamily="18" charset="0"/>
              </a:rPr>
              <a:t> </a:t>
            </a:r>
            <a:r>
              <a:rPr lang="en-US" b="1" dirty="0" err="1">
                <a:cs typeface="Times New Roman" panose="02020603050405020304" pitchFamily="18" charset="0"/>
              </a:rPr>
              <a:t>verirken</a:t>
            </a:r>
            <a:r>
              <a:rPr lang="en-US" b="1" dirty="0">
                <a:cs typeface="Times New Roman" panose="02020603050405020304" pitchFamily="18" charset="0"/>
              </a:rPr>
              <a:t> </a:t>
            </a:r>
            <a:r>
              <a:rPr lang="en-US" b="1" dirty="0" err="1">
                <a:cs typeface="Times New Roman" panose="02020603050405020304" pitchFamily="18" charset="0"/>
              </a:rPr>
              <a:t>görülüyor</a:t>
            </a:r>
            <a:r>
              <a:rPr lang="en-US" b="1" dirty="0">
                <a:cs typeface="Times New Roman" panose="02020603050405020304" pitchFamily="18" charset="0"/>
              </a:rPr>
              <a:t>. </a:t>
            </a:r>
            <a:endParaRPr lang="el-GR" b="1" dirty="0">
              <a:cs typeface="Times New Roman" panose="02020603050405020304" pitchFamily="18" charset="0"/>
            </a:endParaRPr>
          </a:p>
          <a:p>
            <a:pPr algn="just"/>
            <a:r>
              <a:rPr lang="el-GR" b="1" dirty="0">
                <a:cs typeface="Times New Roman" panose="02020603050405020304" pitchFamily="18" charset="0"/>
              </a:rPr>
              <a:t>Υπάρχουν δύο φωτογραφίες που αντικατοπτρίζουν την προσωπικότητα του Νίκου Σαμψών, ο οποίος τοποθετήθηκε στην προεδρία μετά το πραξικόπημα στην ελληνοκυπριακή πλευρά. </a:t>
            </a:r>
          </a:p>
          <a:p>
            <a:pPr algn="just"/>
            <a:r>
              <a:rPr lang="el-GR" b="1" dirty="0">
                <a:cs typeface="Times New Roman" panose="02020603050405020304" pitchFamily="18" charset="0"/>
              </a:rPr>
              <a:t>Στην πρώτη εικόνα ο Σαμψών, ως τρομοκράτης της ΕΟΚΑ, οδηγείται στο δικαστήριο με τη συνοδεία της βρετανικής αστυνομίας. </a:t>
            </a:r>
          </a:p>
          <a:p>
            <a:pPr algn="just"/>
            <a:r>
              <a:rPr lang="el-GR" b="1" dirty="0">
                <a:cs typeface="Times New Roman" panose="02020603050405020304" pitchFamily="18" charset="0"/>
              </a:rPr>
              <a:t>Στη δεύτερη εικόνα ποζάρει με ένα όπλο στο ένα χέρι και μια τουρκική σημαία στο άλλο μετά την κατάληψη της </a:t>
            </a:r>
            <a:r>
              <a:rPr lang="el-GR" b="1" dirty="0" err="1">
                <a:cs typeface="Times New Roman" panose="02020603050405020304" pitchFamily="18" charset="0"/>
              </a:rPr>
              <a:t>Ομορφίτας</a:t>
            </a:r>
            <a:r>
              <a:rPr lang="el-GR" b="1" dirty="0">
                <a:cs typeface="Times New Roman" panose="02020603050405020304" pitchFamily="18" charset="0"/>
              </a:rPr>
              <a:t>  κατά τα γεγονότα του 1963.</a:t>
            </a:r>
            <a:endParaRPr lang="el-CY" b="1" dirty="0">
              <a:cs typeface="Times New Roman" panose="02020603050405020304" pitchFamily="18" charset="0"/>
            </a:endParaRPr>
          </a:p>
        </p:txBody>
      </p:sp>
      <p:pic>
        <p:nvPicPr>
          <p:cNvPr id="2" name="Εικόνα 1"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25CCDA7D-A847-6C17-99C9-A568ED956924}"/>
              </a:ext>
            </a:extLst>
          </p:cNvPr>
          <p:cNvPicPr>
            <a:picLocks noChangeAspect="1"/>
          </p:cNvPicPr>
          <p:nvPr/>
        </p:nvPicPr>
        <p:blipFill rotWithShape="1">
          <a:blip r:embed="rId2">
            <a:extLst>
              <a:ext uri="{28A0092B-C50C-407E-A947-70E740481C1C}">
                <a14:useLocalDpi xmlns:a14="http://schemas.microsoft.com/office/drawing/2010/main" val="0"/>
              </a:ext>
            </a:extLst>
          </a:blip>
          <a:srcRect l="64960" t="42534" r="7011" b="31111"/>
          <a:stretch/>
        </p:blipFill>
        <p:spPr>
          <a:xfrm>
            <a:off x="224846" y="3574158"/>
            <a:ext cx="5728913" cy="2585323"/>
          </a:xfrm>
          <a:prstGeom prst="rect">
            <a:avLst/>
          </a:prstGeom>
          <a:ln>
            <a:solidFill>
              <a:schemeClr val="tx1"/>
            </a:solidFill>
          </a:ln>
        </p:spPr>
      </p:pic>
    </p:spTree>
    <p:extLst>
      <p:ext uri="{BB962C8B-B14F-4D97-AF65-F5344CB8AC3E}">
        <p14:creationId xmlns:p14="http://schemas.microsoft.com/office/powerpoint/2010/main" val="1560049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02F49B89-2E53-AB25-E375-3791659444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2" descr="Next mini ημερολόγιο γραφείου (πυραμίδα) 2024 μηνιαίο σπιράλ λευκό Υ8x8εκ.">
            <a:extLst>
              <a:ext uri="{FF2B5EF4-FFF2-40B4-BE49-F238E27FC236}">
                <a16:creationId xmlns:a16="http://schemas.microsoft.com/office/drawing/2014/main" id="{658B1D93-5A47-32A4-9C16-1548AC40209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11464" r="10381" b="9100"/>
          <a:stretch/>
        </p:blipFill>
        <p:spPr bwMode="auto">
          <a:xfrm>
            <a:off x="293915" y="4071257"/>
            <a:ext cx="4484914" cy="2574046"/>
          </a:xfrm>
          <a:prstGeom prst="rect">
            <a:avLst/>
          </a:prstGeom>
          <a:noFill/>
          <a:extLst>
            <a:ext uri="{909E8E84-426E-40DD-AFC4-6F175D3DCCD1}">
              <a14:hiddenFill xmlns:a14="http://schemas.microsoft.com/office/drawing/2010/main">
                <a:solidFill>
                  <a:srgbClr val="FFFFFF"/>
                </a:solidFill>
              </a14:hiddenFill>
            </a:ext>
          </a:extLst>
        </p:spPr>
      </p:pic>
      <p:sp>
        <p:nvSpPr>
          <p:cNvPr id="4" name="Ορθογώνιο 3">
            <a:extLst>
              <a:ext uri="{FF2B5EF4-FFF2-40B4-BE49-F238E27FC236}">
                <a16:creationId xmlns:a16="http://schemas.microsoft.com/office/drawing/2014/main" id="{47329C96-74BA-5DE5-B2E6-51F9545B4B03}"/>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17  Ιουλίου  1974 </a:t>
            </a:r>
            <a:endParaRPr lang="el-CY" sz="4000" dirty="0">
              <a:solidFill>
                <a:schemeClr val="tx1"/>
              </a:solidFill>
            </a:endParaRPr>
          </a:p>
        </p:txBody>
      </p:sp>
    </p:spTree>
    <p:extLst>
      <p:ext uri="{BB962C8B-B14F-4D97-AF65-F5344CB8AC3E}">
        <p14:creationId xmlns:p14="http://schemas.microsoft.com/office/powerpoint/2010/main" val="7492834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Ορθογώνιο 1">
            <a:extLst>
              <a:ext uri="{FF2B5EF4-FFF2-40B4-BE49-F238E27FC236}">
                <a16:creationId xmlns:a16="http://schemas.microsoft.com/office/drawing/2014/main" id="{C7AAD253-B3A3-7CB1-DB05-F094F70129D9}"/>
              </a:ext>
            </a:extLst>
          </p:cNvPr>
          <p:cNvSpPr/>
          <p:nvPr/>
        </p:nvSpPr>
        <p:spPr>
          <a:xfrm>
            <a:off x="572589" y="218440"/>
            <a:ext cx="6776244" cy="6421120"/>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pPr algn="ctr"/>
            <a:endParaRPr lang="el-GR" sz="3600" b="1" dirty="0">
              <a:latin typeface="Times New Roman" panose="02020603050405020304" pitchFamily="18" charset="0"/>
              <a:cs typeface="Times New Roman" panose="02020603050405020304" pitchFamily="18" charset="0"/>
            </a:endParaRPr>
          </a:p>
          <a:p>
            <a:pPr algn="ctr"/>
            <a:r>
              <a:rPr lang="el-GR" sz="3600" b="1" dirty="0">
                <a:cs typeface="Times New Roman" panose="02020603050405020304" pitchFamily="18" charset="0"/>
              </a:rPr>
              <a:t>Τίτλος : Η φωτογραφική πρακτική στη διαμόρφωση της πολιτισμικής μνήμης και η  αναπαραγωγή της στον ιστοριογραφικό λόγο :</a:t>
            </a:r>
          </a:p>
          <a:p>
            <a:pPr algn="ctr"/>
            <a:r>
              <a:rPr lang="el-GR" sz="3600" b="1" dirty="0">
                <a:cs typeface="Times New Roman" panose="02020603050405020304" pitchFamily="18" charset="0"/>
              </a:rPr>
              <a:t>Οι  φωτογραφίες  στα πρωτοσέλιδα της  τ/κ εφημερίδας </a:t>
            </a:r>
            <a:r>
              <a:rPr lang="tr-TR" sz="3600" b="1" i="1" dirty="0">
                <a:cs typeface="Times New Roman" panose="02020603050405020304" pitchFamily="18" charset="0"/>
              </a:rPr>
              <a:t>Bozkurt</a:t>
            </a:r>
            <a:r>
              <a:rPr lang="el-GR" sz="3600" b="1" dirty="0">
                <a:cs typeface="Times New Roman" panose="02020603050405020304" pitchFamily="18" charset="0"/>
              </a:rPr>
              <a:t> του 1974.</a:t>
            </a:r>
          </a:p>
          <a:p>
            <a:pPr algn="ctr"/>
            <a:r>
              <a:rPr lang="el-GR" sz="3600" b="1" dirty="0" err="1">
                <a:cs typeface="Times New Roman" panose="02020603050405020304" pitchFamily="18" charset="0"/>
              </a:rPr>
              <a:t>Δρ</a:t>
            </a:r>
            <a:r>
              <a:rPr lang="el-GR" sz="3600" b="1" dirty="0">
                <a:cs typeface="Times New Roman" panose="02020603050405020304" pitchFamily="18" charset="0"/>
              </a:rPr>
              <a:t> Ελένη Χαραλάμπους</a:t>
            </a:r>
          </a:p>
          <a:p>
            <a:pPr algn="ctr"/>
            <a:r>
              <a:rPr lang="el-GR" sz="3600" b="1" dirty="0">
                <a:solidFill>
                  <a:srgbClr val="FF0000"/>
                </a:solidFill>
                <a:cs typeface="Times New Roman" panose="02020603050405020304" pitchFamily="18" charset="0"/>
              </a:rPr>
              <a:t>ΜΕΡΟΣ Α</a:t>
            </a:r>
          </a:p>
          <a:p>
            <a:endParaRPr lang="el-GR" sz="2000" dirty="0">
              <a:cs typeface="Times New Roman" panose="02020603050405020304" pitchFamily="18" charset="0"/>
            </a:endParaRPr>
          </a:p>
          <a:p>
            <a:endParaRPr lang="el-GR" sz="2000" dirty="0">
              <a:cs typeface="Times New Roman" panose="02020603050405020304" pitchFamily="18" charset="0"/>
            </a:endParaRPr>
          </a:p>
        </p:txBody>
      </p:sp>
      <p:pic>
        <p:nvPicPr>
          <p:cNvPr id="3" name="Εικόνα 2" descr="Εικόνα που περιέχει κείμενο, τυπογραφία, τέχνη&#10;&#10;Περιγραφή που δημιουργήθηκε αυτόματα">
            <a:extLst>
              <a:ext uri="{FF2B5EF4-FFF2-40B4-BE49-F238E27FC236}">
                <a16:creationId xmlns:a16="http://schemas.microsoft.com/office/drawing/2014/main" id="{DB34E94C-583C-A6E8-B4ED-D39884F01231}"/>
              </a:ext>
            </a:extLst>
          </p:cNvPr>
          <p:cNvPicPr>
            <a:picLocks noChangeAspect="1"/>
          </p:cNvPicPr>
          <p:nvPr/>
        </p:nvPicPr>
        <p:blipFill rotWithShape="1">
          <a:blip r:embed="rId2">
            <a:extLst>
              <a:ext uri="{28A0092B-C50C-407E-A947-70E740481C1C}">
                <a14:useLocalDpi xmlns:a14="http://schemas.microsoft.com/office/drawing/2010/main" val="0"/>
              </a:ext>
            </a:extLst>
          </a:blip>
          <a:srcRect l="15249" t="14508" r="52069" b="6271"/>
          <a:stretch/>
        </p:blipFill>
        <p:spPr>
          <a:xfrm rot="5400000">
            <a:off x="8223733" y="-711463"/>
            <a:ext cx="1387366" cy="2810294"/>
          </a:xfrm>
          <a:prstGeom prst="rect">
            <a:avLst/>
          </a:prstGeom>
          <a:ln>
            <a:solidFill>
              <a:schemeClr val="tx1"/>
            </a:solidFill>
          </a:ln>
        </p:spPr>
      </p:pic>
      <p:pic>
        <p:nvPicPr>
          <p:cNvPr id="11" name="Εικόνα 10" descr="Εικόνα που περιέχει κείμενο, βιβλίο, σκίτσο/σχέδιο, χαρτί&#10;&#10;Περιγραφή που δημιουργήθηκε αυτόματα">
            <a:extLst>
              <a:ext uri="{FF2B5EF4-FFF2-40B4-BE49-F238E27FC236}">
                <a16:creationId xmlns:a16="http://schemas.microsoft.com/office/drawing/2014/main" id="{C2E68703-C78A-C7DB-15A6-7891687CAB10}"/>
              </a:ext>
            </a:extLst>
          </p:cNvPr>
          <p:cNvPicPr>
            <a:picLocks noChangeAspect="1"/>
          </p:cNvPicPr>
          <p:nvPr/>
        </p:nvPicPr>
        <p:blipFill rotWithShape="1">
          <a:blip r:embed="rId3">
            <a:extLst>
              <a:ext uri="{28A0092B-C50C-407E-A947-70E740481C1C}">
                <a14:useLocalDpi xmlns:a14="http://schemas.microsoft.com/office/drawing/2010/main" val="0"/>
              </a:ext>
            </a:extLst>
          </a:blip>
          <a:srcRect l="13679" t="10267" r="17701" b="15556"/>
          <a:stretch/>
        </p:blipFill>
        <p:spPr>
          <a:xfrm>
            <a:off x="7512270" y="3121571"/>
            <a:ext cx="2810294" cy="1965435"/>
          </a:xfrm>
          <a:prstGeom prst="rect">
            <a:avLst/>
          </a:prstGeom>
          <a:ln>
            <a:solidFill>
              <a:schemeClr val="tx1"/>
            </a:solidFill>
          </a:ln>
        </p:spPr>
      </p:pic>
      <p:pic>
        <p:nvPicPr>
          <p:cNvPr id="15" name="Εικόνα 14" descr="Εικόνα που περιέχει κείμενο, βιβλίο, τυπογραφία, στατικό&#10;&#10;Περιγραφή που δημιουργήθηκε αυτόματα">
            <a:extLst>
              <a:ext uri="{FF2B5EF4-FFF2-40B4-BE49-F238E27FC236}">
                <a16:creationId xmlns:a16="http://schemas.microsoft.com/office/drawing/2014/main" id="{7E4B094D-DCEF-C035-80E9-0DFA88C10077}"/>
              </a:ext>
            </a:extLst>
          </p:cNvPr>
          <p:cNvPicPr>
            <a:picLocks noChangeAspect="1"/>
          </p:cNvPicPr>
          <p:nvPr/>
        </p:nvPicPr>
        <p:blipFill rotWithShape="1">
          <a:blip r:embed="rId4">
            <a:extLst>
              <a:ext uri="{28A0092B-C50C-407E-A947-70E740481C1C}">
                <a14:useLocalDpi xmlns:a14="http://schemas.microsoft.com/office/drawing/2010/main" val="0"/>
              </a:ext>
            </a:extLst>
          </a:blip>
          <a:srcRect l="3119" t="9450" r="8720" b="35990"/>
          <a:stretch/>
        </p:blipFill>
        <p:spPr>
          <a:xfrm>
            <a:off x="7512269" y="5171090"/>
            <a:ext cx="2810294" cy="1636986"/>
          </a:xfrm>
          <a:prstGeom prst="rect">
            <a:avLst/>
          </a:prstGeom>
          <a:ln>
            <a:solidFill>
              <a:schemeClr val="tx1"/>
            </a:solidFill>
          </a:ln>
        </p:spPr>
      </p:pic>
      <p:pic>
        <p:nvPicPr>
          <p:cNvPr id="7" name="Εικόνα 6" descr="Εικόνα που περιέχει κείμενο, βιβλίο, χαρτί, βιβλιοδεσία&#10;&#10;Περιγραφή που δημιουργήθηκε αυτόματα">
            <a:extLst>
              <a:ext uri="{FF2B5EF4-FFF2-40B4-BE49-F238E27FC236}">
                <a16:creationId xmlns:a16="http://schemas.microsoft.com/office/drawing/2014/main" id="{4E2310AC-BECE-0443-061C-026B15ED9C0C}"/>
              </a:ext>
            </a:extLst>
          </p:cNvPr>
          <p:cNvPicPr>
            <a:picLocks noChangeAspect="1"/>
          </p:cNvPicPr>
          <p:nvPr/>
        </p:nvPicPr>
        <p:blipFill rotWithShape="1">
          <a:blip r:embed="rId5">
            <a:extLst>
              <a:ext uri="{28A0092B-C50C-407E-A947-70E740481C1C}">
                <a14:useLocalDpi xmlns:a14="http://schemas.microsoft.com/office/drawing/2010/main" val="0"/>
              </a:ext>
            </a:extLst>
          </a:blip>
          <a:srcRect l="2414" t="13793" b="23065"/>
          <a:stretch/>
        </p:blipFill>
        <p:spPr>
          <a:xfrm>
            <a:off x="7512270" y="1452008"/>
            <a:ext cx="2810294" cy="1585480"/>
          </a:xfrm>
          <a:prstGeom prst="rect">
            <a:avLst/>
          </a:prstGeom>
          <a:ln>
            <a:solidFill>
              <a:schemeClr val="tx1"/>
            </a:solidFill>
          </a:ln>
        </p:spPr>
      </p:pic>
    </p:spTree>
    <p:extLst>
      <p:ext uri="{BB962C8B-B14F-4D97-AF65-F5344CB8AC3E}">
        <p14:creationId xmlns:p14="http://schemas.microsoft.com/office/powerpoint/2010/main" val="307509844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02F49B89-2E53-AB25-E375-379165944487}"/>
              </a:ext>
            </a:extLst>
          </p:cNvPr>
          <p:cNvPicPr>
            <a:picLocks noChangeAspect="1"/>
          </p:cNvPicPr>
          <p:nvPr/>
        </p:nvPicPr>
        <p:blipFill rotWithShape="1">
          <a:blip r:embed="rId2">
            <a:extLst>
              <a:ext uri="{28A0092B-C50C-407E-A947-70E740481C1C}">
                <a14:useLocalDpi xmlns:a14="http://schemas.microsoft.com/office/drawing/2010/main" val="0"/>
              </a:ext>
            </a:extLst>
          </a:blip>
          <a:srcRect l="61134" t="35906" r="4245" b="45636"/>
          <a:stretch/>
        </p:blipFill>
        <p:spPr>
          <a:xfrm>
            <a:off x="203200" y="2905760"/>
            <a:ext cx="6197600" cy="3881120"/>
          </a:xfrm>
          <a:prstGeom prst="rect">
            <a:avLst/>
          </a:prstGeom>
          <a:ln>
            <a:solidFill>
              <a:schemeClr val="tx1"/>
            </a:solidFill>
          </a:ln>
        </p:spPr>
      </p:pic>
      <p:pic>
        <p:nvPicPr>
          <p:cNvPr id="4" name="Εικόνα 3"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A3F8BAF0-0A94-5438-E168-CD1E8A9D38A2}"/>
              </a:ext>
            </a:extLst>
          </p:cNvPr>
          <p:cNvPicPr>
            <a:picLocks noChangeAspect="1"/>
          </p:cNvPicPr>
          <p:nvPr/>
        </p:nvPicPr>
        <p:blipFill rotWithShape="1">
          <a:blip r:embed="rId2">
            <a:extLst>
              <a:ext uri="{28A0092B-C50C-407E-A947-70E740481C1C}">
                <a14:useLocalDpi xmlns:a14="http://schemas.microsoft.com/office/drawing/2010/main" val="0"/>
              </a:ext>
            </a:extLst>
          </a:blip>
          <a:srcRect l="37052" t="46635" r="38012" b="36776"/>
          <a:stretch/>
        </p:blipFill>
        <p:spPr>
          <a:xfrm>
            <a:off x="6614161" y="1493520"/>
            <a:ext cx="5374639" cy="5293360"/>
          </a:xfrm>
          <a:prstGeom prst="rect">
            <a:avLst/>
          </a:prstGeom>
          <a:ln>
            <a:solidFill>
              <a:schemeClr val="tx1"/>
            </a:solidFill>
          </a:ln>
        </p:spPr>
      </p:pic>
      <p:sp>
        <p:nvSpPr>
          <p:cNvPr id="5" name="TextBox 4">
            <a:extLst>
              <a:ext uri="{FF2B5EF4-FFF2-40B4-BE49-F238E27FC236}">
                <a16:creationId xmlns:a16="http://schemas.microsoft.com/office/drawing/2014/main" id="{716271BB-9491-A58F-B630-6231CC7D3E02}"/>
              </a:ext>
            </a:extLst>
          </p:cNvPr>
          <p:cNvSpPr txBox="1"/>
          <p:nvPr/>
        </p:nvSpPr>
        <p:spPr>
          <a:xfrm>
            <a:off x="233680" y="166916"/>
            <a:ext cx="6096000" cy="2585323"/>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Kaymaklı</a:t>
            </a:r>
            <a:r>
              <a:rPr lang="en-US" b="1" dirty="0">
                <a:cs typeface="Times New Roman" panose="02020603050405020304" pitchFamily="18" charset="0"/>
              </a:rPr>
              <a:t> </a:t>
            </a:r>
            <a:r>
              <a:rPr lang="en-US" b="1" dirty="0" err="1">
                <a:cs typeface="Times New Roman" panose="02020603050405020304" pitchFamily="18" charset="0"/>
              </a:rPr>
              <a:t>polisindeki</a:t>
            </a:r>
            <a:r>
              <a:rPr lang="en-US" b="1" dirty="0">
                <a:cs typeface="Times New Roman" panose="02020603050405020304" pitchFamily="18" charset="0"/>
              </a:rPr>
              <a:t> </a:t>
            </a:r>
            <a:r>
              <a:rPr lang="en-US" b="1" dirty="0" err="1">
                <a:cs typeface="Times New Roman" panose="02020603050405020304" pitchFamily="18" charset="0"/>
              </a:rPr>
              <a:t>ateş</a:t>
            </a:r>
            <a:r>
              <a:rPr lang="en-US" b="1" dirty="0">
                <a:cs typeface="Times New Roman" panose="02020603050405020304" pitchFamily="18" charset="0"/>
              </a:rPr>
              <a:t> </a:t>
            </a:r>
            <a:r>
              <a:rPr lang="en-US" b="1" dirty="0" err="1">
                <a:cs typeface="Times New Roman" panose="02020603050405020304" pitchFamily="18" charset="0"/>
              </a:rPr>
              <a:t>teatisi</a:t>
            </a:r>
            <a:r>
              <a:rPr lang="en-US" b="1" dirty="0">
                <a:cs typeface="Times New Roman" panose="02020603050405020304" pitchFamily="18" charset="0"/>
              </a:rPr>
              <a:t> </a:t>
            </a:r>
            <a:r>
              <a:rPr lang="en-US" b="1" dirty="0" err="1">
                <a:cs typeface="Times New Roman" panose="02020603050405020304" pitchFamily="18" charset="0"/>
              </a:rPr>
              <a:t>sırasında</a:t>
            </a:r>
            <a:r>
              <a:rPr lang="en-US" b="1" dirty="0">
                <a:cs typeface="Times New Roman" panose="02020603050405020304" pitchFamily="18" charset="0"/>
              </a:rPr>
              <a:t> </a:t>
            </a:r>
            <a:r>
              <a:rPr lang="en-US" b="1" dirty="0" err="1">
                <a:cs typeface="Times New Roman" panose="02020603050405020304" pitchFamily="18" charset="0"/>
              </a:rPr>
              <a:t>serseri</a:t>
            </a:r>
            <a:r>
              <a:rPr lang="en-US" b="1" dirty="0">
                <a:cs typeface="Times New Roman" panose="02020603050405020304" pitchFamily="18" charset="0"/>
              </a:rPr>
              <a:t> </a:t>
            </a:r>
            <a:r>
              <a:rPr lang="en-US" b="1" dirty="0" err="1">
                <a:cs typeface="Times New Roman" panose="02020603050405020304" pitchFamily="18" charset="0"/>
              </a:rPr>
              <a:t>kurşunlara</a:t>
            </a:r>
            <a:r>
              <a:rPr lang="en-US" b="1" dirty="0">
                <a:cs typeface="Times New Roman" panose="02020603050405020304" pitchFamily="18" charset="0"/>
              </a:rPr>
              <a:t> </a:t>
            </a:r>
            <a:r>
              <a:rPr lang="en-US" b="1" dirty="0" err="1">
                <a:cs typeface="Times New Roman" panose="02020603050405020304" pitchFamily="18" charset="0"/>
              </a:rPr>
              <a:t>hedef</a:t>
            </a:r>
            <a:r>
              <a:rPr lang="en-US" b="1" dirty="0">
                <a:cs typeface="Times New Roman" panose="02020603050405020304" pitchFamily="18" charset="0"/>
              </a:rPr>
              <a:t> </a:t>
            </a:r>
            <a:r>
              <a:rPr lang="en-US" b="1" dirty="0" err="1">
                <a:cs typeface="Times New Roman" panose="02020603050405020304" pitchFamily="18" charset="0"/>
              </a:rPr>
              <a:t>olarak</a:t>
            </a:r>
            <a:r>
              <a:rPr lang="en-US" b="1" dirty="0">
                <a:cs typeface="Times New Roman" panose="02020603050405020304" pitchFamily="18" charset="0"/>
              </a:rPr>
              <a:t> </a:t>
            </a:r>
            <a:r>
              <a:rPr lang="en-US" b="1" dirty="0" err="1">
                <a:cs typeface="Times New Roman" panose="02020603050405020304" pitchFamily="18" charset="0"/>
              </a:rPr>
              <a:t>bacağından</a:t>
            </a:r>
            <a:r>
              <a:rPr lang="en-US" b="1" dirty="0">
                <a:cs typeface="Times New Roman" panose="02020603050405020304" pitchFamily="18" charset="0"/>
              </a:rPr>
              <a:t> </a:t>
            </a:r>
            <a:r>
              <a:rPr lang="en-US" b="1" dirty="0" err="1">
                <a:cs typeface="Times New Roman" panose="02020603050405020304" pitchFamily="18" charset="0"/>
              </a:rPr>
              <a:t>yaralanan</a:t>
            </a:r>
            <a:r>
              <a:rPr lang="en-US" b="1" dirty="0">
                <a:cs typeface="Times New Roman" panose="02020603050405020304" pitchFamily="18" charset="0"/>
              </a:rPr>
              <a:t> 36 </a:t>
            </a:r>
            <a:r>
              <a:rPr lang="en-US" b="1" dirty="0" err="1">
                <a:cs typeface="Times New Roman" panose="02020603050405020304" pitchFamily="18" charset="0"/>
              </a:rPr>
              <a:t>yaşındaki</a:t>
            </a:r>
            <a:r>
              <a:rPr lang="en-US" b="1" dirty="0">
                <a:cs typeface="Times New Roman" panose="02020603050405020304" pitchFamily="18" charset="0"/>
              </a:rPr>
              <a:t> </a:t>
            </a:r>
            <a:r>
              <a:rPr lang="en-US" b="1" dirty="0" err="1">
                <a:cs typeface="Times New Roman" panose="02020603050405020304" pitchFamily="18" charset="0"/>
              </a:rPr>
              <a:t>mücahit</a:t>
            </a:r>
            <a:r>
              <a:rPr lang="en-US" b="1" dirty="0">
                <a:cs typeface="Times New Roman" panose="02020603050405020304" pitchFamily="18" charset="0"/>
              </a:rPr>
              <a:t> Mustafa Mehmet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Genel</a:t>
            </a:r>
            <a:r>
              <a:rPr lang="en-US" b="1" dirty="0">
                <a:cs typeface="Times New Roman" panose="02020603050405020304" pitchFamily="18" charset="0"/>
              </a:rPr>
              <a:t> </a:t>
            </a:r>
            <a:r>
              <a:rPr lang="en-US" b="1" dirty="0" err="1">
                <a:cs typeface="Times New Roman" panose="02020603050405020304" pitchFamily="18" charset="0"/>
              </a:rPr>
              <a:t>Hastahanesinde</a:t>
            </a:r>
            <a:r>
              <a:rPr lang="en-US" b="1" dirty="0">
                <a:cs typeface="Times New Roman" panose="02020603050405020304" pitchFamily="18" charset="0"/>
              </a:rPr>
              <a:t>. (</a:t>
            </a:r>
            <a:r>
              <a:rPr lang="en-US" b="1" dirty="0" err="1">
                <a:cs typeface="Times New Roman" panose="02020603050405020304" pitchFamily="18" charset="0"/>
              </a:rPr>
              <a:t>Resimler</a:t>
            </a:r>
            <a:r>
              <a:rPr lang="en-US" b="1" dirty="0">
                <a:cs typeface="Times New Roman" panose="02020603050405020304" pitchFamily="18" charset="0"/>
              </a:rPr>
              <a:t>: RAHMİ GÜRPINAR)</a:t>
            </a:r>
            <a:endParaRPr lang="el-GR" b="1" dirty="0">
              <a:cs typeface="Times New Roman" panose="02020603050405020304" pitchFamily="18" charset="0"/>
            </a:endParaRPr>
          </a:p>
          <a:p>
            <a:pPr algn="just"/>
            <a:r>
              <a:rPr lang="el-GR" b="1" dirty="0">
                <a:cs typeface="Times New Roman" panose="02020603050405020304" pitchFamily="18" charset="0"/>
              </a:rPr>
              <a:t>Στο Τουρκικό Γενικό Νοσοκομείο βρίσκεται ο 36χρονος μαχητής </a:t>
            </a:r>
            <a:r>
              <a:rPr lang="en-US" b="1" dirty="0">
                <a:cs typeface="Times New Roman" panose="02020603050405020304" pitchFamily="18" charset="0"/>
              </a:rPr>
              <a:t>Mustafa Mehmet</a:t>
            </a:r>
            <a:r>
              <a:rPr lang="el-GR" b="1" dirty="0">
                <a:cs typeface="Times New Roman" panose="02020603050405020304" pitchFamily="18" charset="0"/>
              </a:rPr>
              <a:t>, ο οποίος τραυματίστηκε στο  πόδι από αδέσποτες σφαίρες κατά την ανταλλαγή πυρών στον αστυνομικό σταθμό του </a:t>
            </a:r>
            <a:r>
              <a:rPr lang="el-GR" b="1" dirty="0" err="1">
                <a:cs typeface="Times New Roman" panose="02020603050405020304" pitchFamily="18" charset="0"/>
              </a:rPr>
              <a:t>Καϊμακλίου</a:t>
            </a:r>
            <a:r>
              <a:rPr lang="el-GR" b="1" dirty="0">
                <a:cs typeface="Times New Roman" panose="02020603050405020304" pitchFamily="18" charset="0"/>
              </a:rPr>
              <a:t>. (Εικόνες: RAHMİ GÜRPINAR)</a:t>
            </a:r>
            <a:endParaRPr lang="el-CY" b="1" dirty="0">
              <a:cs typeface="Times New Roman" panose="02020603050405020304" pitchFamily="18" charset="0"/>
            </a:endParaRPr>
          </a:p>
        </p:txBody>
      </p:sp>
      <p:sp>
        <p:nvSpPr>
          <p:cNvPr id="7" name="TextBox 6">
            <a:extLst>
              <a:ext uri="{FF2B5EF4-FFF2-40B4-BE49-F238E27FC236}">
                <a16:creationId xmlns:a16="http://schemas.microsoft.com/office/drawing/2014/main" id="{91FE8B48-5A36-8026-4BD0-3E5FDCE6FEAC}"/>
              </a:ext>
            </a:extLst>
          </p:cNvPr>
          <p:cNvSpPr txBox="1"/>
          <p:nvPr/>
        </p:nvSpPr>
        <p:spPr>
          <a:xfrm>
            <a:off x="6543041" y="166916"/>
            <a:ext cx="5445759"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Serseri</a:t>
            </a:r>
            <a:r>
              <a:rPr lang="en-US" b="1" dirty="0">
                <a:cs typeface="Times New Roman" panose="02020603050405020304" pitchFamily="18" charset="0"/>
              </a:rPr>
              <a:t> </a:t>
            </a:r>
            <a:r>
              <a:rPr lang="en-US" b="1" dirty="0" err="1">
                <a:cs typeface="Times New Roman" panose="02020603050405020304" pitchFamily="18" charset="0"/>
              </a:rPr>
              <a:t>kurşunlara</a:t>
            </a:r>
            <a:r>
              <a:rPr lang="en-US" b="1" dirty="0">
                <a:cs typeface="Times New Roman" panose="02020603050405020304" pitchFamily="18" charset="0"/>
              </a:rPr>
              <a:t> </a:t>
            </a:r>
            <a:r>
              <a:rPr lang="en-US" b="1" dirty="0" err="1">
                <a:cs typeface="Times New Roman" panose="02020603050405020304" pitchFamily="18" charset="0"/>
              </a:rPr>
              <a:t>hedef</a:t>
            </a:r>
            <a:r>
              <a:rPr lang="en-US" b="1" dirty="0">
                <a:cs typeface="Times New Roman" panose="02020603050405020304" pitchFamily="18" charset="0"/>
              </a:rPr>
              <a:t> </a:t>
            </a:r>
            <a:r>
              <a:rPr lang="en-US" b="1" dirty="0" err="1">
                <a:cs typeface="Times New Roman" panose="02020603050405020304" pitchFamily="18" charset="0"/>
              </a:rPr>
              <a:t>olan</a:t>
            </a:r>
            <a:r>
              <a:rPr lang="en-US" b="1" dirty="0">
                <a:cs typeface="Times New Roman" panose="02020603050405020304" pitchFamily="18" charset="0"/>
              </a:rPr>
              <a:t> 21 </a:t>
            </a:r>
            <a:r>
              <a:rPr lang="en-US" b="1" dirty="0" err="1">
                <a:cs typeface="Times New Roman" panose="02020603050405020304" pitchFamily="18" charset="0"/>
              </a:rPr>
              <a:t>yaşındaki</a:t>
            </a:r>
            <a:r>
              <a:rPr lang="en-US" b="1" dirty="0">
                <a:cs typeface="Times New Roman" panose="02020603050405020304" pitchFamily="18" charset="0"/>
              </a:rPr>
              <a:t> ŞEFİK ÖMER NAMI</a:t>
            </a:r>
            <a:endParaRPr lang="el-GR" b="1" dirty="0">
              <a:cs typeface="Times New Roman" panose="02020603050405020304" pitchFamily="18" charset="0"/>
            </a:endParaRPr>
          </a:p>
          <a:p>
            <a:pPr algn="just"/>
            <a:r>
              <a:rPr lang="el-GR" b="1" dirty="0">
                <a:cs typeface="Times New Roman" panose="02020603050405020304" pitchFamily="18" charset="0"/>
              </a:rPr>
              <a:t>Ο 21χρονος ŞEFİK ÖMER NAMI, ο οποίος έγινε στόχος αδέσποτων σφαιρών.</a:t>
            </a:r>
            <a:endParaRPr lang="el-CY" b="1" dirty="0">
              <a:cs typeface="Times New Roman" panose="02020603050405020304" pitchFamily="18" charset="0"/>
            </a:endParaRPr>
          </a:p>
        </p:txBody>
      </p:sp>
    </p:spTree>
    <p:extLst>
      <p:ext uri="{BB962C8B-B14F-4D97-AF65-F5344CB8AC3E}">
        <p14:creationId xmlns:p14="http://schemas.microsoft.com/office/powerpoint/2010/main" val="13446189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D1CB026A-1174-E928-4E8E-581FF2F0D93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24CF4258-AE85-1791-249F-DEB1751BEBB2}"/>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18  Ιουλίου  1974 </a:t>
            </a:r>
            <a:endParaRPr lang="el-CY" sz="4000" dirty="0">
              <a:solidFill>
                <a:schemeClr val="tx1"/>
              </a:solidFill>
            </a:endParaRPr>
          </a:p>
        </p:txBody>
      </p:sp>
    </p:spTree>
    <p:extLst>
      <p:ext uri="{BB962C8B-B14F-4D97-AF65-F5344CB8AC3E}">
        <p14:creationId xmlns:p14="http://schemas.microsoft.com/office/powerpoint/2010/main" val="29355996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D1CB026A-1174-E928-4E8E-581FF2F0D93F}"/>
              </a:ext>
            </a:extLst>
          </p:cNvPr>
          <p:cNvPicPr>
            <a:picLocks noChangeAspect="1"/>
          </p:cNvPicPr>
          <p:nvPr/>
        </p:nvPicPr>
        <p:blipFill rotWithShape="1">
          <a:blip r:embed="rId2">
            <a:extLst>
              <a:ext uri="{28A0092B-C50C-407E-A947-70E740481C1C}">
                <a14:useLocalDpi xmlns:a14="http://schemas.microsoft.com/office/drawing/2010/main" val="0"/>
              </a:ext>
            </a:extLst>
          </a:blip>
          <a:srcRect l="5403" t="22223" r="48350" b="56108"/>
          <a:stretch/>
        </p:blipFill>
        <p:spPr>
          <a:xfrm>
            <a:off x="233680" y="1463040"/>
            <a:ext cx="11369040" cy="4836160"/>
          </a:xfrm>
          <a:prstGeom prst="rect">
            <a:avLst/>
          </a:prstGeom>
          <a:ln>
            <a:solidFill>
              <a:schemeClr val="tx1"/>
            </a:solidFill>
          </a:ln>
        </p:spPr>
      </p:pic>
      <p:sp>
        <p:nvSpPr>
          <p:cNvPr id="4" name="TextBox 3">
            <a:extLst>
              <a:ext uri="{FF2B5EF4-FFF2-40B4-BE49-F238E27FC236}">
                <a16:creationId xmlns:a16="http://schemas.microsoft.com/office/drawing/2014/main" id="{2B90F2EF-4871-54F7-25DB-8E44728677A8}"/>
              </a:ext>
            </a:extLst>
          </p:cNvPr>
          <p:cNvSpPr txBox="1"/>
          <p:nvPr/>
        </p:nvSpPr>
        <p:spPr>
          <a:xfrm>
            <a:off x="233680" y="143301"/>
            <a:ext cx="11369040"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Baf</a:t>
            </a:r>
            <a:r>
              <a:rPr lang="en-US" b="1" dirty="0">
                <a:cs typeface="Times New Roman" panose="02020603050405020304" pitchFamily="18" charset="0"/>
              </a:rPr>
              <a:t> </a:t>
            </a:r>
            <a:r>
              <a:rPr lang="en-US" b="1" dirty="0" err="1">
                <a:cs typeface="Times New Roman" panose="02020603050405020304" pitchFamily="18" charset="0"/>
              </a:rPr>
              <a:t>Kapısı</a:t>
            </a:r>
            <a:r>
              <a:rPr lang="en-US" b="1" dirty="0">
                <a:cs typeface="Times New Roman" panose="02020603050405020304" pitchFamily="18" charset="0"/>
              </a:rPr>
              <a:t> Polis </a:t>
            </a:r>
            <a:r>
              <a:rPr lang="tr-TR" b="1" dirty="0">
                <a:cs typeface="Times New Roman" panose="02020603050405020304" pitchFamily="18" charset="0"/>
              </a:rPr>
              <a:t>İstasyonu </a:t>
            </a:r>
            <a:r>
              <a:rPr lang="el-GR" b="1" dirty="0">
                <a:cs typeface="Times New Roman" panose="02020603050405020304" pitchFamily="18" charset="0"/>
              </a:rPr>
              <a:t> </a:t>
            </a:r>
            <a:r>
              <a:rPr lang="tr-TR" b="1" dirty="0">
                <a:cs typeface="Times New Roman" panose="02020603050405020304" pitchFamily="18" charset="0"/>
              </a:rPr>
              <a:t>civarında istisnasız her vasıtayı didik didik </a:t>
            </a:r>
            <a:r>
              <a:rPr lang="en-US" b="1" dirty="0" err="1">
                <a:cs typeface="Times New Roman" panose="02020603050405020304" pitchFamily="18" charset="0"/>
              </a:rPr>
              <a:t>yoklayan</a:t>
            </a:r>
            <a:r>
              <a:rPr lang="en-US" b="1" dirty="0">
                <a:cs typeface="Times New Roman" panose="02020603050405020304" pitchFamily="18" charset="0"/>
              </a:rPr>
              <a:t> </a:t>
            </a:r>
            <a:r>
              <a:rPr lang="en-US" b="1" dirty="0" err="1">
                <a:cs typeface="Times New Roman" panose="02020603050405020304" pitchFamily="18" charset="0"/>
              </a:rPr>
              <a:t>millî</a:t>
            </a:r>
            <a:r>
              <a:rPr lang="en-US" b="1" dirty="0">
                <a:cs typeface="Times New Roman" panose="02020603050405020304" pitchFamily="18" charset="0"/>
              </a:rPr>
              <a:t> </a:t>
            </a:r>
            <a:r>
              <a:rPr lang="en-US" b="1" dirty="0" err="1">
                <a:cs typeface="Times New Roman" panose="02020603050405020304" pitchFamily="18" charset="0"/>
              </a:rPr>
              <a:t>muhaf</a:t>
            </a:r>
            <a:r>
              <a:rPr lang="tr-TR" b="1" dirty="0">
                <a:cs typeface="Times New Roman" panose="02020603050405020304" pitchFamily="18" charset="0"/>
              </a:rPr>
              <a:t>ı</a:t>
            </a:r>
            <a:r>
              <a:rPr lang="en-US" b="1" dirty="0">
                <a:cs typeface="Times New Roman" panose="02020603050405020304" pitchFamily="18" charset="0"/>
              </a:rPr>
              <a:t>z </a:t>
            </a:r>
            <a:r>
              <a:rPr lang="tr-TR" b="1" dirty="0">
                <a:cs typeface="Times New Roman" panose="02020603050405020304" pitchFamily="18" charset="0"/>
              </a:rPr>
              <a:t> gücü </a:t>
            </a:r>
            <a:r>
              <a:rPr lang="en-US" b="1" dirty="0">
                <a:cs typeface="Times New Roman" panose="02020603050405020304" pitchFamily="18" charset="0"/>
              </a:rPr>
              <a:t> </a:t>
            </a:r>
            <a:r>
              <a:rPr lang="en-US" b="1" dirty="0" err="1">
                <a:cs typeface="Times New Roman" panose="02020603050405020304" pitchFamily="18" charset="0"/>
              </a:rPr>
              <a:t>askerlerinden</a:t>
            </a:r>
            <a:r>
              <a:rPr lang="en-US" b="1" dirty="0">
                <a:cs typeface="Times New Roman" panose="02020603050405020304" pitchFamily="18" charset="0"/>
              </a:rPr>
              <a:t> </a:t>
            </a:r>
            <a:r>
              <a:rPr lang="en-US" b="1" dirty="0" err="1">
                <a:cs typeface="Times New Roman" panose="02020603050405020304" pitchFamily="18" charset="0"/>
              </a:rPr>
              <a:t>ayrı</a:t>
            </a:r>
            <a:r>
              <a:rPr lang="en-US" b="1" dirty="0">
                <a:cs typeface="Times New Roman" panose="02020603050405020304" pitchFamily="18" charset="0"/>
              </a:rPr>
              <a:t> </a:t>
            </a:r>
            <a:r>
              <a:rPr lang="en-US" b="1" dirty="0" err="1">
                <a:cs typeface="Times New Roman" panose="02020603050405020304" pitchFamily="18" charset="0"/>
              </a:rPr>
              <a:t>olarak</a:t>
            </a:r>
            <a:r>
              <a:rPr lang="tr-TR" b="1" dirty="0">
                <a:cs typeface="Times New Roman" panose="02020603050405020304" pitchFamily="18" charset="0"/>
              </a:rPr>
              <a:t>  bir  asker  de yaya ve  bisikletlerin  önünü kesmekte ve  yoklamaktadır.</a:t>
            </a:r>
          </a:p>
          <a:p>
            <a:pPr algn="just"/>
            <a:r>
              <a:rPr lang="el-GR" b="1" dirty="0">
                <a:cs typeface="Times New Roman" panose="02020603050405020304" pitchFamily="18" charset="0"/>
              </a:rPr>
              <a:t>Εκτός από τους στρατιώτες της Εθνικής Φρουράς που επιθεωρούν κάθε όχημα, γύρω από το Αστυνομικό Τμήμα της Πύλης Πάφου ένας στρατιώτης μπλοκάρει και ελέγχει πεζούς και ποδήλατα.</a:t>
            </a:r>
            <a:endParaRPr lang="el-CY" b="1" dirty="0">
              <a:cs typeface="Times New Roman" panose="02020603050405020304" pitchFamily="18" charset="0"/>
            </a:endParaRPr>
          </a:p>
        </p:txBody>
      </p:sp>
    </p:spTree>
    <p:extLst>
      <p:ext uri="{BB962C8B-B14F-4D97-AF65-F5344CB8AC3E}">
        <p14:creationId xmlns:p14="http://schemas.microsoft.com/office/powerpoint/2010/main" val="28084078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D1CB026A-1174-E928-4E8E-581FF2F0D93F}"/>
              </a:ext>
            </a:extLst>
          </p:cNvPr>
          <p:cNvPicPr>
            <a:picLocks noChangeAspect="1"/>
          </p:cNvPicPr>
          <p:nvPr/>
        </p:nvPicPr>
        <p:blipFill rotWithShape="1">
          <a:blip r:embed="rId2">
            <a:extLst>
              <a:ext uri="{28A0092B-C50C-407E-A947-70E740481C1C}">
                <a14:useLocalDpi xmlns:a14="http://schemas.microsoft.com/office/drawing/2010/main" val="0"/>
              </a:ext>
            </a:extLst>
          </a:blip>
          <a:srcRect l="51650" t="22223" r="3466" b="56108"/>
          <a:stretch/>
        </p:blipFill>
        <p:spPr>
          <a:xfrm>
            <a:off x="254000" y="2092960"/>
            <a:ext cx="11602720" cy="4593322"/>
          </a:xfrm>
          <a:prstGeom prst="rect">
            <a:avLst/>
          </a:prstGeom>
          <a:ln>
            <a:solidFill>
              <a:schemeClr val="tx1"/>
            </a:solidFill>
          </a:ln>
        </p:spPr>
      </p:pic>
      <p:sp>
        <p:nvSpPr>
          <p:cNvPr id="4" name="TextBox 3">
            <a:extLst>
              <a:ext uri="{FF2B5EF4-FFF2-40B4-BE49-F238E27FC236}">
                <a16:creationId xmlns:a16="http://schemas.microsoft.com/office/drawing/2014/main" id="{1D6D3A21-1A5E-F1C0-2A68-B88F9AB0CA08}"/>
              </a:ext>
            </a:extLst>
          </p:cNvPr>
          <p:cNvSpPr txBox="1"/>
          <p:nvPr/>
        </p:nvSpPr>
        <p:spPr>
          <a:xfrm>
            <a:off x="254000" y="171718"/>
            <a:ext cx="11602720" cy="1754326"/>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a:cs typeface="Times New Roman" panose="02020603050405020304" pitchFamily="18" charset="0"/>
              </a:rPr>
              <a:t>Rum </a:t>
            </a:r>
            <a:r>
              <a:rPr lang="en-US" b="1" dirty="0" err="1">
                <a:cs typeface="Times New Roman" panose="02020603050405020304" pitchFamily="18" charset="0"/>
              </a:rPr>
              <a:t>Millî</a:t>
            </a:r>
            <a:r>
              <a:rPr lang="en-US" b="1" dirty="0">
                <a:cs typeface="Times New Roman" panose="02020603050405020304" pitchFamily="18" charset="0"/>
              </a:rPr>
              <a:t> </a:t>
            </a:r>
            <a:r>
              <a:rPr lang="en-US" b="1" dirty="0" err="1">
                <a:cs typeface="Times New Roman" panose="02020603050405020304" pitchFamily="18" charset="0"/>
              </a:rPr>
              <a:t>Muhafız</a:t>
            </a:r>
            <a:r>
              <a:rPr lang="en-US" b="1" dirty="0">
                <a:cs typeface="Times New Roman" panose="02020603050405020304" pitchFamily="18" charset="0"/>
              </a:rPr>
              <a:t> </a:t>
            </a:r>
            <a:r>
              <a:rPr lang="en-US" b="1" dirty="0" err="1">
                <a:cs typeface="Times New Roman" panose="02020603050405020304" pitchFamily="18" charset="0"/>
              </a:rPr>
              <a:t>Ordusunun</a:t>
            </a:r>
            <a:r>
              <a:rPr lang="en-US" b="1" dirty="0">
                <a:cs typeface="Times New Roman" panose="02020603050405020304" pitchFamily="18" charset="0"/>
              </a:rPr>
              <a:t> </a:t>
            </a:r>
            <a:r>
              <a:rPr lang="en-US" b="1" dirty="0" err="1">
                <a:cs typeface="Times New Roman" panose="02020603050405020304" pitchFamily="18" charset="0"/>
              </a:rPr>
              <a:t>darbe</a:t>
            </a:r>
            <a:r>
              <a:rPr lang="en-US" b="1" dirty="0">
                <a:cs typeface="Times New Roman" panose="02020603050405020304" pitchFamily="18" charset="0"/>
              </a:rPr>
              <a:t> </a:t>
            </a:r>
            <a:r>
              <a:rPr lang="en-US" b="1" dirty="0" err="1">
                <a:cs typeface="Times New Roman" panose="02020603050405020304" pitchFamily="18" charset="0"/>
              </a:rPr>
              <a:t>hareketinde</a:t>
            </a:r>
            <a:r>
              <a:rPr lang="en-US" b="1" dirty="0">
                <a:cs typeface="Times New Roman" panose="02020603050405020304" pitchFamily="18" charset="0"/>
              </a:rPr>
              <a:t> </a:t>
            </a:r>
            <a:r>
              <a:rPr lang="en-US" b="1" dirty="0" err="1">
                <a:cs typeface="Times New Roman" panose="02020603050405020304" pitchFamily="18" charset="0"/>
              </a:rPr>
              <a:t>Baf</a:t>
            </a:r>
            <a:r>
              <a:rPr lang="en-US" b="1" dirty="0">
                <a:cs typeface="Times New Roman" panose="02020603050405020304" pitchFamily="18" charset="0"/>
              </a:rPr>
              <a:t> </a:t>
            </a:r>
            <a:r>
              <a:rPr lang="en-US" b="1" dirty="0" err="1">
                <a:cs typeface="Times New Roman" panose="02020603050405020304" pitchFamily="18" charset="0"/>
              </a:rPr>
              <a:t>Kapısı</a:t>
            </a:r>
            <a:r>
              <a:rPr lang="en-US" b="1" dirty="0">
                <a:cs typeface="Times New Roman" panose="02020603050405020304" pitchFamily="18" charset="0"/>
              </a:rPr>
              <a:t> Polis </a:t>
            </a:r>
            <a:r>
              <a:rPr lang="en-US" b="1" dirty="0" err="1">
                <a:cs typeface="Times New Roman" panose="02020603050405020304" pitchFamily="18" charset="0"/>
              </a:rPr>
              <a:t>İstasyonuna</a:t>
            </a:r>
            <a:r>
              <a:rPr lang="en-US" b="1" dirty="0">
                <a:cs typeface="Times New Roman" panose="02020603050405020304" pitchFamily="18" charset="0"/>
              </a:rPr>
              <a:t> </a:t>
            </a:r>
            <a:r>
              <a:rPr lang="en-US" b="1" dirty="0" err="1">
                <a:cs typeface="Times New Roman" panose="02020603050405020304" pitchFamily="18" charset="0"/>
              </a:rPr>
              <a:t>karşı</a:t>
            </a:r>
            <a:r>
              <a:rPr lang="en-US" b="1" dirty="0">
                <a:cs typeface="Times New Roman" panose="02020603050405020304" pitchFamily="18" charset="0"/>
              </a:rPr>
              <a:t> </a:t>
            </a:r>
            <a:r>
              <a:rPr lang="en-US" b="1" dirty="0" err="1">
                <a:cs typeface="Times New Roman" panose="02020603050405020304" pitchFamily="18" charset="0"/>
              </a:rPr>
              <a:t>kullandığı</a:t>
            </a:r>
            <a:r>
              <a:rPr lang="en-US" b="1" dirty="0">
                <a:cs typeface="Times New Roman" panose="02020603050405020304" pitchFamily="18" charset="0"/>
              </a:rPr>
              <a:t> </a:t>
            </a:r>
            <a:r>
              <a:rPr lang="en-US" b="1" dirty="0" err="1">
                <a:cs typeface="Times New Roman" panose="02020603050405020304" pitchFamily="18" charset="0"/>
              </a:rPr>
              <a:t>tanklardan</a:t>
            </a:r>
            <a:r>
              <a:rPr lang="en-US" b="1" dirty="0">
                <a:cs typeface="Times New Roman" panose="02020603050405020304" pitchFamily="18" charset="0"/>
              </a:rPr>
              <a:t> </a:t>
            </a:r>
            <a:r>
              <a:rPr lang="en-US" b="1" dirty="0" err="1">
                <a:cs typeface="Times New Roman" panose="02020603050405020304" pitchFamily="18" charset="0"/>
              </a:rPr>
              <a:t>biri</a:t>
            </a:r>
            <a:r>
              <a:rPr lang="en-US" b="1" dirty="0">
                <a:cs typeface="Times New Roman" panose="02020603050405020304" pitchFamily="18" charset="0"/>
              </a:rPr>
              <a:t> </a:t>
            </a:r>
            <a:r>
              <a:rPr lang="en-US" b="1" dirty="0" err="1">
                <a:cs typeface="Times New Roman" panose="02020603050405020304" pitchFamily="18" charset="0"/>
              </a:rPr>
              <a:t>hâlâ</a:t>
            </a:r>
            <a:r>
              <a:rPr lang="en-US" b="1" dirty="0">
                <a:cs typeface="Times New Roman" panose="02020603050405020304" pitchFamily="18" charset="0"/>
              </a:rPr>
              <a:t> Markos </a:t>
            </a:r>
            <a:r>
              <a:rPr lang="tr-TR" b="1" dirty="0">
                <a:cs typeface="Times New Roman" panose="02020603050405020304" pitchFamily="18" charset="0"/>
              </a:rPr>
              <a:t> </a:t>
            </a:r>
            <a:r>
              <a:rPr lang="en-US" b="1" dirty="0">
                <a:cs typeface="Times New Roman" panose="02020603050405020304" pitchFamily="18" charset="0"/>
              </a:rPr>
              <a:t>Dragos </a:t>
            </a:r>
            <a:r>
              <a:rPr lang="en-US" b="1" dirty="0" err="1">
                <a:cs typeface="Times New Roman" panose="02020603050405020304" pitchFamily="18" charset="0"/>
              </a:rPr>
              <a:t>heykelinin</a:t>
            </a:r>
            <a:r>
              <a:rPr lang="en-US" b="1" dirty="0">
                <a:cs typeface="Times New Roman" panose="02020603050405020304" pitchFamily="18" charset="0"/>
              </a:rPr>
              <a:t> </a:t>
            </a:r>
            <a:r>
              <a:rPr lang="en-US" b="1" dirty="0" err="1">
                <a:cs typeface="Times New Roman" panose="02020603050405020304" pitchFamily="18" charset="0"/>
              </a:rPr>
              <a:t>yanında</a:t>
            </a:r>
            <a:r>
              <a:rPr lang="en-US" b="1" dirty="0">
                <a:cs typeface="Times New Roman" panose="02020603050405020304" pitchFamily="18" charset="0"/>
              </a:rPr>
              <a:t> </a:t>
            </a:r>
            <a:r>
              <a:rPr lang="en-US" b="1" dirty="0" err="1">
                <a:cs typeface="Times New Roman" panose="02020603050405020304" pitchFamily="18" charset="0"/>
              </a:rPr>
              <a:t>topu</a:t>
            </a:r>
            <a:r>
              <a:rPr lang="en-US" b="1" dirty="0">
                <a:cs typeface="Times New Roman" panose="02020603050405020304" pitchFamily="18" charset="0"/>
              </a:rPr>
              <a:t> Polis </a:t>
            </a:r>
            <a:r>
              <a:rPr lang="en-US" b="1" dirty="0" err="1">
                <a:cs typeface="Times New Roman" panose="02020603050405020304" pitchFamily="18" charset="0"/>
              </a:rPr>
              <a:t>İstasyonuna</a:t>
            </a:r>
            <a:r>
              <a:rPr lang="en-US" b="1" dirty="0">
                <a:cs typeface="Times New Roman" panose="02020603050405020304" pitchFamily="18" charset="0"/>
              </a:rPr>
              <a:t> </a:t>
            </a:r>
            <a:r>
              <a:rPr lang="en-US" b="1" dirty="0" err="1">
                <a:cs typeface="Times New Roman" panose="02020603050405020304" pitchFamily="18" charset="0"/>
              </a:rPr>
              <a:t>çevrilmiş</a:t>
            </a:r>
            <a:r>
              <a:rPr lang="en-US" b="1" dirty="0">
                <a:cs typeface="Times New Roman" panose="02020603050405020304" pitchFamily="18" charset="0"/>
              </a:rPr>
              <a:t> </a:t>
            </a:r>
            <a:r>
              <a:rPr lang="en-US" b="1" dirty="0" err="1">
                <a:cs typeface="Times New Roman" panose="02020603050405020304" pitchFamily="18" charset="0"/>
              </a:rPr>
              <a:t>vaziyette</a:t>
            </a:r>
            <a:r>
              <a:rPr lang="en-US" b="1" dirty="0">
                <a:cs typeface="Times New Roman" panose="02020603050405020304" pitchFamily="18" charset="0"/>
              </a:rPr>
              <a:t> </a:t>
            </a:r>
            <a:r>
              <a:rPr lang="en-US" b="1" dirty="0" err="1">
                <a:cs typeface="Times New Roman" panose="02020603050405020304" pitchFamily="18" charset="0"/>
              </a:rPr>
              <a:t>duruyor</a:t>
            </a:r>
            <a:r>
              <a:rPr lang="tr-TR" b="1" dirty="0">
                <a:cs typeface="Times New Roman" panose="02020603050405020304" pitchFamily="18" charset="0"/>
              </a:rPr>
              <a:t> </a:t>
            </a:r>
            <a:r>
              <a:rPr lang="en-US" b="1" dirty="0">
                <a:cs typeface="Times New Roman" panose="02020603050405020304" pitchFamily="18" charset="0"/>
              </a:rPr>
              <a:t>(</a:t>
            </a:r>
            <a:r>
              <a:rPr lang="en-US" b="1" dirty="0" err="1">
                <a:cs typeface="Times New Roman" panose="02020603050405020304" pitchFamily="18" charset="0"/>
              </a:rPr>
              <a:t>Fotoğraflar</a:t>
            </a:r>
            <a:r>
              <a:rPr lang="en-US" b="1" dirty="0">
                <a:cs typeface="Times New Roman" panose="02020603050405020304" pitchFamily="18" charset="0"/>
              </a:rPr>
              <a:t>: BILBAY EMİNOGLU</a:t>
            </a:r>
            <a:r>
              <a:rPr lang="el-GR" b="1" dirty="0">
                <a:cs typeface="Times New Roman" panose="02020603050405020304" pitchFamily="18" charset="0"/>
              </a:rPr>
              <a:t>)</a:t>
            </a:r>
          </a:p>
          <a:p>
            <a:pPr algn="just"/>
            <a:r>
              <a:rPr lang="el-GR" b="1" dirty="0">
                <a:cs typeface="Times New Roman" panose="02020603050405020304" pitchFamily="18" charset="0"/>
              </a:rPr>
              <a:t>Ένα από τα τανκς που χρησιμοποίησε η Εθνική Φρουρά  κατά του Αστυνομικού Σταθμού της Πύλης</a:t>
            </a:r>
            <a:r>
              <a:rPr lang="tr-TR" b="1" dirty="0">
                <a:cs typeface="Times New Roman" panose="02020603050405020304" pitchFamily="18" charset="0"/>
              </a:rPr>
              <a:t> </a:t>
            </a:r>
            <a:r>
              <a:rPr lang="el-GR" b="1" dirty="0">
                <a:cs typeface="Times New Roman" panose="02020603050405020304" pitchFamily="18" charset="0"/>
              </a:rPr>
              <a:t>Πάφου. Στέκεται ακόμη δίπλα στο άγαλμα του Μάρκου Δράκου με το όπλο του στραμμένο στο Αστυνομικό Τμήμα (Φωτογραφίες: BILBAY EMİNOGLU)</a:t>
            </a:r>
            <a:endParaRPr lang="el-CY" b="1" dirty="0">
              <a:cs typeface="Times New Roman" panose="02020603050405020304" pitchFamily="18" charset="0"/>
            </a:endParaRPr>
          </a:p>
        </p:txBody>
      </p:sp>
    </p:spTree>
    <p:extLst>
      <p:ext uri="{BB962C8B-B14F-4D97-AF65-F5344CB8AC3E}">
        <p14:creationId xmlns:p14="http://schemas.microsoft.com/office/powerpoint/2010/main" val="8407034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D1CB026A-1174-E928-4E8E-581FF2F0D93F}"/>
              </a:ext>
            </a:extLst>
          </p:cNvPr>
          <p:cNvPicPr>
            <a:picLocks noChangeAspect="1"/>
          </p:cNvPicPr>
          <p:nvPr/>
        </p:nvPicPr>
        <p:blipFill rotWithShape="1">
          <a:blip r:embed="rId2">
            <a:extLst>
              <a:ext uri="{28A0092B-C50C-407E-A947-70E740481C1C}">
                <a14:useLocalDpi xmlns:a14="http://schemas.microsoft.com/office/drawing/2010/main" val="0"/>
              </a:ext>
            </a:extLst>
          </a:blip>
          <a:srcRect l="4491" t="44298" r="48074" b="32553"/>
          <a:stretch/>
        </p:blipFill>
        <p:spPr>
          <a:xfrm>
            <a:off x="182880" y="1615440"/>
            <a:ext cx="11755120" cy="4815840"/>
          </a:xfrm>
          <a:prstGeom prst="rect">
            <a:avLst/>
          </a:prstGeom>
          <a:ln>
            <a:solidFill>
              <a:schemeClr val="tx1"/>
            </a:solidFill>
          </a:ln>
        </p:spPr>
      </p:pic>
      <p:sp>
        <p:nvSpPr>
          <p:cNvPr id="4" name="TextBox 3">
            <a:extLst>
              <a:ext uri="{FF2B5EF4-FFF2-40B4-BE49-F238E27FC236}">
                <a16:creationId xmlns:a16="http://schemas.microsoft.com/office/drawing/2014/main" id="{87F3B581-8D94-E55B-43C9-3926AE4A312A}"/>
              </a:ext>
            </a:extLst>
          </p:cNvPr>
          <p:cNvSpPr txBox="1"/>
          <p:nvPr/>
        </p:nvSpPr>
        <p:spPr>
          <a:xfrm>
            <a:off x="182880" y="139115"/>
            <a:ext cx="11755120" cy="1302921"/>
          </a:xfrm>
          <a:prstGeom prst="rect">
            <a:avLst/>
          </a:prstGeom>
          <a:solidFill>
            <a:schemeClr val="accent6">
              <a:lumMod val="20000"/>
              <a:lumOff val="80000"/>
            </a:schemeClr>
          </a:solidFill>
          <a:ln>
            <a:solidFill>
              <a:schemeClr val="tx1"/>
            </a:solidFill>
          </a:ln>
        </p:spPr>
        <p:txBody>
          <a:bodyPr wrap="square">
            <a:spAutoFit/>
          </a:bodyPr>
          <a:lstStyle/>
          <a:p>
            <a:pPr algn="just">
              <a:spcAft>
                <a:spcPts val="800"/>
              </a:spcAft>
            </a:pPr>
            <a:r>
              <a:rPr lang="tr-TR" b="1" kern="100" dirty="0">
                <a:effectLst/>
                <a:ea typeface="Aptos" panose="020B0004020202020204" pitchFamily="34" charset="0"/>
                <a:cs typeface="Times New Roman" panose="02020603050405020304" pitchFamily="18" charset="0"/>
              </a:rPr>
              <a:t>Darbeci RMM Ordusu tarafından 24 saat süreyle top ateşine tutulan ve bir harabeye dönen </a:t>
            </a:r>
            <a:r>
              <a:rPr lang="tr-TR" b="1" kern="100" dirty="0" err="1">
                <a:effectLst/>
                <a:ea typeface="Aptos" panose="020B0004020202020204" pitchFamily="34" charset="0"/>
                <a:cs typeface="Times New Roman" panose="02020603050405020304" pitchFamily="18" charset="0"/>
              </a:rPr>
              <a:t>Piskobosluk</a:t>
            </a:r>
            <a:r>
              <a:rPr lang="tr-TR" b="1" kern="100" dirty="0">
                <a:effectLst/>
                <a:ea typeface="Aptos" panose="020B0004020202020204" pitchFamily="34" charset="0"/>
                <a:cs typeface="Times New Roman" panose="02020603050405020304" pitchFamily="18" charset="0"/>
              </a:rPr>
              <a:t>  binası  ve hasara uğrayan  civardaki yapılar.</a:t>
            </a:r>
            <a:endParaRPr lang="en-US" b="1" kern="100" dirty="0">
              <a:effectLst/>
              <a:ea typeface="Aptos" panose="020B0004020202020204" pitchFamily="34" charset="0"/>
              <a:cs typeface="Times New Roman" panose="02020603050405020304" pitchFamily="18" charset="0"/>
            </a:endParaRPr>
          </a:p>
          <a:p>
            <a:pPr algn="just">
              <a:spcAft>
                <a:spcPts val="800"/>
              </a:spcAft>
            </a:pPr>
            <a:r>
              <a:rPr lang="el-GR" b="1" dirty="0">
                <a:cs typeface="Times New Roman" panose="02020603050405020304" pitchFamily="18" charset="0"/>
              </a:rPr>
              <a:t>Το κτίριο της Αρχιεπισκοπής που βομβαρδίστηκε από τους πραξικοπηματίες  της Εθνικής Φρουράς και μετατράπηκε σε ερείπια.  Τα γύρω κτίρια υπέστησαν ζημιές.</a:t>
            </a:r>
            <a:endParaRPr lang="el-CY" b="1" dirty="0">
              <a:cs typeface="Times New Roman" panose="02020603050405020304" pitchFamily="18" charset="0"/>
            </a:endParaRPr>
          </a:p>
        </p:txBody>
      </p:sp>
    </p:spTree>
    <p:extLst>
      <p:ext uri="{BB962C8B-B14F-4D97-AF65-F5344CB8AC3E}">
        <p14:creationId xmlns:p14="http://schemas.microsoft.com/office/powerpoint/2010/main" val="3698304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D1CB026A-1174-E928-4E8E-581FF2F0D93F}"/>
              </a:ext>
            </a:extLst>
          </p:cNvPr>
          <p:cNvPicPr>
            <a:picLocks noChangeAspect="1"/>
          </p:cNvPicPr>
          <p:nvPr/>
        </p:nvPicPr>
        <p:blipFill rotWithShape="1">
          <a:blip r:embed="rId2">
            <a:extLst>
              <a:ext uri="{28A0092B-C50C-407E-A947-70E740481C1C}">
                <a14:useLocalDpi xmlns:a14="http://schemas.microsoft.com/office/drawing/2010/main" val="0"/>
              </a:ext>
            </a:extLst>
          </a:blip>
          <a:srcRect l="50877" t="44298" r="2737" b="32553"/>
          <a:stretch/>
        </p:blipFill>
        <p:spPr>
          <a:xfrm>
            <a:off x="259080" y="1910080"/>
            <a:ext cx="11516360" cy="4836160"/>
          </a:xfrm>
          <a:prstGeom prst="rect">
            <a:avLst/>
          </a:prstGeom>
          <a:ln>
            <a:solidFill>
              <a:schemeClr val="tx1"/>
            </a:solidFill>
          </a:ln>
        </p:spPr>
      </p:pic>
      <p:sp>
        <p:nvSpPr>
          <p:cNvPr id="4" name="TextBox 3">
            <a:extLst>
              <a:ext uri="{FF2B5EF4-FFF2-40B4-BE49-F238E27FC236}">
                <a16:creationId xmlns:a16="http://schemas.microsoft.com/office/drawing/2014/main" id="{49BCF047-5B37-CA2B-FE45-80AB08CD92ED}"/>
              </a:ext>
            </a:extLst>
          </p:cNvPr>
          <p:cNvSpPr txBox="1"/>
          <p:nvPr/>
        </p:nvSpPr>
        <p:spPr>
          <a:xfrm>
            <a:off x="259080" y="254397"/>
            <a:ext cx="11516360"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Lefkoşa'daki</a:t>
            </a:r>
            <a:r>
              <a:rPr lang="en-US" b="1" dirty="0">
                <a:cs typeface="Times New Roman" panose="02020603050405020304" pitchFamily="18" charset="0"/>
              </a:rPr>
              <a:t> </a:t>
            </a:r>
            <a:r>
              <a:rPr lang="en-US" b="1" dirty="0" err="1">
                <a:cs typeface="Times New Roman" panose="02020603050405020304" pitchFamily="18" charset="0"/>
              </a:rPr>
              <a:t>Piskobosluk</a:t>
            </a:r>
            <a:r>
              <a:rPr lang="en-US" b="1" dirty="0">
                <a:cs typeface="Times New Roman" panose="02020603050405020304" pitchFamily="18" charset="0"/>
              </a:rPr>
              <a:t> </a:t>
            </a:r>
            <a:r>
              <a:rPr lang="en-US" b="1" dirty="0" err="1">
                <a:cs typeface="Times New Roman" panose="02020603050405020304" pitchFamily="18" charset="0"/>
              </a:rPr>
              <a:t>Binası</a:t>
            </a:r>
            <a:r>
              <a:rPr lang="en-US" b="1" dirty="0">
                <a:cs typeface="Times New Roman" panose="02020603050405020304" pitchFamily="18" charset="0"/>
              </a:rPr>
              <a:t> </a:t>
            </a:r>
            <a:r>
              <a:rPr lang="en-US" b="1" dirty="0" err="1">
                <a:cs typeface="Times New Roman" panose="02020603050405020304" pitchFamily="18" charset="0"/>
              </a:rPr>
              <a:t>civarında</a:t>
            </a:r>
            <a:r>
              <a:rPr lang="en-US" b="1" dirty="0">
                <a:cs typeface="Times New Roman" panose="02020603050405020304" pitchFamily="18" charset="0"/>
              </a:rPr>
              <a:t> </a:t>
            </a:r>
            <a:r>
              <a:rPr lang="en-US" b="1" dirty="0" err="1">
                <a:cs typeface="Times New Roman" panose="02020603050405020304" pitchFamily="18" charset="0"/>
              </a:rPr>
              <a:t>vukubulan</a:t>
            </a:r>
            <a:r>
              <a:rPr lang="en-US" b="1" dirty="0">
                <a:cs typeface="Times New Roman" panose="02020603050405020304" pitchFamily="18" charset="0"/>
              </a:rPr>
              <a:t> </a:t>
            </a:r>
            <a:r>
              <a:rPr lang="en-US" b="1" dirty="0" err="1">
                <a:cs typeface="Times New Roman" panose="02020603050405020304" pitchFamily="18" charset="0"/>
              </a:rPr>
              <a:t>şiddetli</a:t>
            </a:r>
            <a:r>
              <a:rPr lang="en-US" b="1" dirty="0">
                <a:cs typeface="Times New Roman" panose="02020603050405020304" pitchFamily="18" charset="0"/>
              </a:rPr>
              <a:t> </a:t>
            </a:r>
            <a:r>
              <a:rPr lang="en-US" b="1" dirty="0" err="1">
                <a:cs typeface="Times New Roman" panose="02020603050405020304" pitchFamily="18" charset="0"/>
              </a:rPr>
              <a:t>çarpışmalar</a:t>
            </a:r>
            <a:r>
              <a:rPr lang="en-US" b="1" dirty="0">
                <a:cs typeface="Times New Roman" panose="02020603050405020304" pitchFamily="18" charset="0"/>
              </a:rPr>
              <a:t> </a:t>
            </a:r>
            <a:r>
              <a:rPr lang="en-US" b="1" dirty="0" err="1">
                <a:cs typeface="Times New Roman" panose="02020603050405020304" pitchFamily="18" charset="0"/>
              </a:rPr>
              <a:t>sırasında</a:t>
            </a:r>
            <a:r>
              <a:rPr lang="en-US" b="1" dirty="0">
                <a:cs typeface="Times New Roman" panose="02020603050405020304" pitchFamily="18" charset="0"/>
              </a:rPr>
              <a:t> </a:t>
            </a:r>
            <a:r>
              <a:rPr lang="en-US" b="1" dirty="0" err="1">
                <a:cs typeface="Times New Roman" panose="02020603050405020304" pitchFamily="18" charset="0"/>
              </a:rPr>
              <a:t>atılan</a:t>
            </a:r>
            <a:r>
              <a:rPr lang="en-US" b="1" dirty="0">
                <a:cs typeface="Times New Roman" panose="02020603050405020304" pitchFamily="18" charset="0"/>
              </a:rPr>
              <a:t> top </a:t>
            </a:r>
            <a:r>
              <a:rPr lang="en-US" b="1" dirty="0" err="1">
                <a:cs typeface="Times New Roman" panose="02020603050405020304" pitchFamily="18" charset="0"/>
              </a:rPr>
              <a:t>ateşlerinden</a:t>
            </a:r>
            <a:r>
              <a:rPr lang="en-US" b="1" dirty="0">
                <a:cs typeface="Times New Roman" panose="02020603050405020304" pitchFamily="18" charset="0"/>
              </a:rPr>
              <a:t> </a:t>
            </a:r>
            <a:r>
              <a:rPr lang="en-US" b="1" dirty="0" err="1">
                <a:cs typeface="Times New Roman" panose="02020603050405020304" pitchFamily="18" charset="0"/>
              </a:rPr>
              <a:t>İkinci</a:t>
            </a:r>
            <a:r>
              <a:rPr lang="en-US" b="1" dirty="0">
                <a:cs typeface="Times New Roman" panose="02020603050405020304" pitchFamily="18" charset="0"/>
              </a:rPr>
              <a:t> </a:t>
            </a:r>
            <a:r>
              <a:rPr lang="en-US" b="1" dirty="0" err="1">
                <a:cs typeface="Times New Roman" panose="02020603050405020304" pitchFamily="18" charset="0"/>
              </a:rPr>
              <a:t>katı</a:t>
            </a:r>
            <a:r>
              <a:rPr lang="en-US" b="1" dirty="0">
                <a:cs typeface="Times New Roman" panose="02020603050405020304" pitchFamily="18" charset="0"/>
              </a:rPr>
              <a:t> </a:t>
            </a:r>
            <a:r>
              <a:rPr lang="en-US" b="1" dirty="0" err="1">
                <a:cs typeface="Times New Roman" panose="02020603050405020304" pitchFamily="18" charset="0"/>
              </a:rPr>
              <a:t>tamamen</a:t>
            </a:r>
            <a:r>
              <a:rPr lang="en-US" b="1" dirty="0">
                <a:cs typeface="Times New Roman" panose="02020603050405020304" pitchFamily="18" charset="0"/>
              </a:rPr>
              <a:t> </a:t>
            </a:r>
            <a:r>
              <a:rPr lang="en-US" b="1" dirty="0" err="1">
                <a:cs typeface="Times New Roman" panose="02020603050405020304" pitchFamily="18" charset="0"/>
              </a:rPr>
              <a:t>havaya</a:t>
            </a:r>
            <a:r>
              <a:rPr lang="en-US" b="1" dirty="0">
                <a:cs typeface="Times New Roman" panose="02020603050405020304" pitchFamily="18" charset="0"/>
              </a:rPr>
              <a:t> </a:t>
            </a:r>
            <a:r>
              <a:rPr lang="en-US" b="1" dirty="0" err="1">
                <a:cs typeface="Times New Roman" panose="02020603050405020304" pitchFamily="18" charset="0"/>
              </a:rPr>
              <a:t>uçan</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yapı</a:t>
            </a:r>
            <a:r>
              <a:rPr lang="el-GR" b="1" dirty="0">
                <a:cs typeface="Times New Roman" panose="02020603050405020304" pitchFamily="18" charset="0"/>
              </a:rPr>
              <a:t>.</a:t>
            </a:r>
          </a:p>
          <a:p>
            <a:pPr algn="just"/>
            <a:r>
              <a:rPr lang="el-GR" b="1" dirty="0">
                <a:cs typeface="Times New Roman" panose="02020603050405020304" pitchFamily="18" charset="0"/>
              </a:rPr>
              <a:t>Ένα κτίριο του οποίου ο δεύτερος όροφος ανατινάχτηκε ολοσχερώς κατά τη διάρκεια των σφοδρών συγκρούσεων που σημειώθηκαν γύρω από την  Αρχιεπισκοπή στη Λευκωσία. </a:t>
            </a:r>
            <a:endParaRPr lang="el-CY" b="1" dirty="0">
              <a:cs typeface="Times New Roman" panose="02020603050405020304" pitchFamily="18" charset="0"/>
            </a:endParaRPr>
          </a:p>
        </p:txBody>
      </p:sp>
    </p:spTree>
    <p:extLst>
      <p:ext uri="{BB962C8B-B14F-4D97-AF65-F5344CB8AC3E}">
        <p14:creationId xmlns:p14="http://schemas.microsoft.com/office/powerpoint/2010/main" val="2406265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ξωτερικός χώρος/ύπαιθρος&#10;&#10;Περιγραφή που δημιουργήθηκε αυτόματα">
            <a:extLst>
              <a:ext uri="{FF2B5EF4-FFF2-40B4-BE49-F238E27FC236}">
                <a16:creationId xmlns:a16="http://schemas.microsoft.com/office/drawing/2014/main" id="{B2D1D28F-3C2E-5EEF-BDAB-B75F8782D5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DCD26F83-EA94-8CF1-9F14-9D59081E891B}"/>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19  Ιουλίου  1974 </a:t>
            </a:r>
            <a:endParaRPr lang="el-CY" sz="4000" dirty="0">
              <a:solidFill>
                <a:schemeClr val="tx1"/>
              </a:solidFill>
            </a:endParaRPr>
          </a:p>
        </p:txBody>
      </p:sp>
    </p:spTree>
    <p:extLst>
      <p:ext uri="{BB962C8B-B14F-4D97-AF65-F5344CB8AC3E}">
        <p14:creationId xmlns:p14="http://schemas.microsoft.com/office/powerpoint/2010/main" val="3760426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ξωτερικός χώρος/ύπαιθρος&#10;&#10;Περιγραφή που δημιουργήθηκε αυτόματα">
            <a:extLst>
              <a:ext uri="{FF2B5EF4-FFF2-40B4-BE49-F238E27FC236}">
                <a16:creationId xmlns:a16="http://schemas.microsoft.com/office/drawing/2014/main" id="{B2D1D28F-3C2E-5EEF-BDAB-B75F8782D582}"/>
              </a:ext>
            </a:extLst>
          </p:cNvPr>
          <p:cNvPicPr>
            <a:picLocks noChangeAspect="1"/>
          </p:cNvPicPr>
          <p:nvPr/>
        </p:nvPicPr>
        <p:blipFill rotWithShape="1">
          <a:blip r:embed="rId2">
            <a:extLst>
              <a:ext uri="{28A0092B-C50C-407E-A947-70E740481C1C}">
                <a14:useLocalDpi xmlns:a14="http://schemas.microsoft.com/office/drawing/2010/main" val="0"/>
              </a:ext>
            </a:extLst>
          </a:blip>
          <a:srcRect l="3506" t="28296" r="58756" b="35852"/>
          <a:stretch/>
        </p:blipFill>
        <p:spPr>
          <a:xfrm>
            <a:off x="335280" y="1503680"/>
            <a:ext cx="11490960" cy="5019040"/>
          </a:xfrm>
          <a:prstGeom prst="rect">
            <a:avLst/>
          </a:prstGeom>
          <a:ln>
            <a:solidFill>
              <a:schemeClr val="tx1"/>
            </a:solidFill>
          </a:ln>
        </p:spPr>
      </p:pic>
      <p:sp>
        <p:nvSpPr>
          <p:cNvPr id="4" name="TextBox 3">
            <a:extLst>
              <a:ext uri="{FF2B5EF4-FFF2-40B4-BE49-F238E27FC236}">
                <a16:creationId xmlns:a16="http://schemas.microsoft.com/office/drawing/2014/main" id="{23CDD8F8-D443-2DCC-C406-A0E3AABEE4CD}"/>
              </a:ext>
            </a:extLst>
          </p:cNvPr>
          <p:cNvSpPr txBox="1"/>
          <p:nvPr/>
        </p:nvSpPr>
        <p:spPr>
          <a:xfrm>
            <a:off x="335280" y="98475"/>
            <a:ext cx="11490960"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Darbeden</a:t>
            </a:r>
            <a:r>
              <a:rPr lang="en-US" b="1" dirty="0">
                <a:cs typeface="Times New Roman" panose="02020603050405020304" pitchFamily="18" charset="0"/>
              </a:rPr>
              <a:t> </a:t>
            </a:r>
            <a:r>
              <a:rPr lang="en-US" b="1" dirty="0" err="1">
                <a:cs typeface="Times New Roman" panose="02020603050405020304" pitchFamily="18" charset="0"/>
              </a:rPr>
              <a:t>sonra</a:t>
            </a:r>
            <a:r>
              <a:rPr lang="en-US" b="1" dirty="0">
                <a:cs typeface="Times New Roman" panose="02020603050405020304" pitchFamily="18" charset="0"/>
              </a:rPr>
              <a:t> </a:t>
            </a:r>
            <a:r>
              <a:rPr lang="tr-TR" b="1" dirty="0">
                <a:cs typeface="Times New Roman" panose="02020603050405020304" pitchFamily="18" charset="0"/>
              </a:rPr>
              <a:t>Lefkoşa</a:t>
            </a:r>
            <a:r>
              <a:rPr lang="en-US" b="1" dirty="0">
                <a:cs typeface="Times New Roman" panose="02020603050405020304" pitchFamily="18" charset="0"/>
              </a:rPr>
              <a:t>’</a:t>
            </a:r>
            <a:r>
              <a:rPr lang="tr-TR" b="1" dirty="0">
                <a:cs typeface="Times New Roman" panose="02020603050405020304" pitchFamily="18" charset="0"/>
              </a:rPr>
              <a:t> dan</a:t>
            </a:r>
            <a:r>
              <a:rPr lang="en-US" b="1" dirty="0">
                <a:cs typeface="Times New Roman" panose="02020603050405020304" pitchFamily="18" charset="0"/>
              </a:rPr>
              <a:t>  </a:t>
            </a:r>
            <a:r>
              <a:rPr lang="tr-TR" b="1" dirty="0">
                <a:cs typeface="Times New Roman" panose="02020603050405020304" pitchFamily="18" charset="0"/>
              </a:rPr>
              <a:t>iki  ayrı görüntü  </a:t>
            </a:r>
            <a:r>
              <a:rPr lang="el-GR" b="1" dirty="0">
                <a:cs typeface="Times New Roman" panose="02020603050405020304" pitchFamily="18" charset="0"/>
              </a:rPr>
              <a:t>: </a:t>
            </a:r>
            <a:r>
              <a:rPr lang="tr-TR" b="1" dirty="0">
                <a:cs typeface="Times New Roman" panose="02020603050405020304" pitchFamily="18" charset="0"/>
              </a:rPr>
              <a:t>Mevzide  sigarasını  tüttüren  bir  darbeci  ve </a:t>
            </a:r>
            <a:r>
              <a:rPr lang="en-US" b="1" dirty="0">
                <a:cs typeface="Times New Roman" panose="02020603050405020304" pitchFamily="18" charset="0"/>
              </a:rPr>
              <a:t> </a:t>
            </a:r>
            <a:r>
              <a:rPr lang="en-US" b="1" dirty="0" err="1">
                <a:cs typeface="Times New Roman" panose="02020603050405020304" pitchFamily="18" charset="0"/>
              </a:rPr>
              <a:t>çalışmaz</a:t>
            </a:r>
            <a:r>
              <a:rPr lang="en-US" b="1" dirty="0">
                <a:cs typeface="Times New Roman" panose="02020603050405020304" pitchFamily="18" charset="0"/>
              </a:rPr>
              <a:t> hale </a:t>
            </a:r>
            <a:r>
              <a:rPr lang="en-US" b="1" dirty="0" err="1">
                <a:cs typeface="Times New Roman" panose="02020603050405020304" pitchFamily="18" charset="0"/>
              </a:rPr>
              <a:t>gelen</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askeri</a:t>
            </a:r>
            <a:r>
              <a:rPr lang="en-US" b="1" dirty="0">
                <a:cs typeface="Times New Roman" panose="02020603050405020304" pitchFamily="18" charset="0"/>
              </a:rPr>
              <a:t> </a:t>
            </a:r>
            <a:r>
              <a:rPr lang="en-US" b="1" dirty="0" err="1">
                <a:cs typeface="Times New Roman" panose="02020603050405020304" pitchFamily="18" charset="0"/>
              </a:rPr>
              <a:t>araç</a:t>
            </a:r>
            <a:r>
              <a:rPr lang="en-US" b="1" dirty="0">
                <a:cs typeface="Times New Roman" panose="02020603050405020304" pitchFamily="18" charset="0"/>
              </a:rPr>
              <a:t>. </a:t>
            </a:r>
            <a:endParaRPr lang="tr-TR" b="1" dirty="0">
              <a:cs typeface="Times New Roman" panose="02020603050405020304" pitchFamily="18" charset="0"/>
            </a:endParaRPr>
          </a:p>
          <a:p>
            <a:pPr algn="just"/>
            <a:r>
              <a:rPr lang="el-GR" b="1" dirty="0">
                <a:cs typeface="Times New Roman" panose="02020603050405020304" pitchFamily="18" charset="0"/>
              </a:rPr>
              <a:t>Δύο ξεχωριστές εικόνες από τη Λευκωσία μετά το πραξικόπημα: </a:t>
            </a:r>
          </a:p>
          <a:p>
            <a:pPr algn="just"/>
            <a:r>
              <a:rPr lang="el-GR" b="1" dirty="0">
                <a:cs typeface="Times New Roman" panose="02020603050405020304" pitchFamily="18" charset="0"/>
              </a:rPr>
              <a:t>Ένας πραξικοπηματίας καπνίζει και ένα στρατιωτικό όχημα </a:t>
            </a:r>
            <a:r>
              <a:rPr lang="tr-TR" b="1" dirty="0">
                <a:cs typeface="Times New Roman" panose="02020603050405020304" pitchFamily="18" charset="0"/>
              </a:rPr>
              <a:t> </a:t>
            </a:r>
            <a:r>
              <a:rPr lang="el-GR" b="1" dirty="0">
                <a:cs typeface="Times New Roman" panose="02020603050405020304" pitchFamily="18" charset="0"/>
              </a:rPr>
              <a:t>σταθμευμένο.</a:t>
            </a:r>
            <a:endParaRPr lang="el-CY" b="1" dirty="0">
              <a:cs typeface="Times New Roman" panose="02020603050405020304" pitchFamily="18" charset="0"/>
            </a:endParaRPr>
          </a:p>
        </p:txBody>
      </p:sp>
    </p:spTree>
    <p:extLst>
      <p:ext uri="{BB962C8B-B14F-4D97-AF65-F5344CB8AC3E}">
        <p14:creationId xmlns:p14="http://schemas.microsoft.com/office/powerpoint/2010/main" val="160993278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CC6BD6FC-87AD-EAE0-1EDA-B4561B087E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E7548FCD-62B3-08A6-8C7A-484425CF3C94}"/>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25  Ιουλίου  1974 </a:t>
            </a:r>
            <a:endParaRPr lang="el-CY" sz="4000" dirty="0">
              <a:solidFill>
                <a:schemeClr val="tx1"/>
              </a:solidFill>
            </a:endParaRPr>
          </a:p>
        </p:txBody>
      </p:sp>
    </p:spTree>
    <p:extLst>
      <p:ext uri="{BB962C8B-B14F-4D97-AF65-F5344CB8AC3E}">
        <p14:creationId xmlns:p14="http://schemas.microsoft.com/office/powerpoint/2010/main" val="272848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CC6BD6FC-87AD-EAE0-1EDA-B4561B087EFE}"/>
              </a:ext>
            </a:extLst>
          </p:cNvPr>
          <p:cNvPicPr>
            <a:picLocks noChangeAspect="1"/>
          </p:cNvPicPr>
          <p:nvPr/>
        </p:nvPicPr>
        <p:blipFill rotWithShape="1">
          <a:blip r:embed="rId2">
            <a:extLst>
              <a:ext uri="{28A0092B-C50C-407E-A947-70E740481C1C}">
                <a14:useLocalDpi xmlns:a14="http://schemas.microsoft.com/office/drawing/2010/main" val="0"/>
              </a:ext>
            </a:extLst>
          </a:blip>
          <a:srcRect t="52643" r="49507" b="24594"/>
          <a:stretch/>
        </p:blipFill>
        <p:spPr>
          <a:xfrm>
            <a:off x="207044" y="2164080"/>
            <a:ext cx="11517596" cy="4409440"/>
          </a:xfrm>
          <a:prstGeom prst="rect">
            <a:avLst/>
          </a:prstGeom>
          <a:ln>
            <a:solidFill>
              <a:schemeClr val="tx1"/>
            </a:solidFill>
          </a:ln>
        </p:spPr>
      </p:pic>
      <p:sp>
        <p:nvSpPr>
          <p:cNvPr id="4" name="TextBox 3">
            <a:extLst>
              <a:ext uri="{FF2B5EF4-FFF2-40B4-BE49-F238E27FC236}">
                <a16:creationId xmlns:a16="http://schemas.microsoft.com/office/drawing/2014/main" id="{F6DDCC9B-472B-B5CC-44E1-94647745A5B8}"/>
              </a:ext>
            </a:extLst>
          </p:cNvPr>
          <p:cNvSpPr txBox="1"/>
          <p:nvPr/>
        </p:nvSpPr>
        <p:spPr>
          <a:xfrm>
            <a:off x="207044" y="130632"/>
            <a:ext cx="11517596" cy="1959511"/>
          </a:xfrm>
          <a:prstGeom prst="rect">
            <a:avLst/>
          </a:prstGeom>
          <a:solidFill>
            <a:schemeClr val="accent6">
              <a:lumMod val="20000"/>
              <a:lumOff val="80000"/>
            </a:schemeClr>
          </a:solidFill>
          <a:ln>
            <a:solidFill>
              <a:schemeClr val="tx1"/>
            </a:solidFill>
          </a:ln>
        </p:spPr>
        <p:txBody>
          <a:bodyPr wrap="square">
            <a:spAutoFit/>
          </a:bodyPr>
          <a:lstStyle/>
          <a:p>
            <a:pPr>
              <a:spcAft>
                <a:spcPts val="800"/>
              </a:spcAft>
            </a:pPr>
            <a:r>
              <a:rPr lang="tr-TR" b="1" kern="100" dirty="0">
                <a:effectLst/>
                <a:ea typeface="Aptos" panose="020B0004020202020204" pitchFamily="34" charset="0"/>
                <a:cs typeface="Times New Roman" panose="02020603050405020304" pitchFamily="18" charset="0"/>
              </a:rPr>
              <a:t>Adaya çıkan Türk silahlı kuvvetlerinin zırhlı birliğinin çiçeklerle donatılmış bir zırhlısı üzerinde Mehmetçiklerle mücahitlerimiz halk</a:t>
            </a:r>
            <a:r>
              <a:rPr lang="el-GR" b="1" kern="100" dirty="0">
                <a:effectLst/>
                <a:ea typeface="Aptos" panose="020B0004020202020204" pitchFamily="34" charset="0"/>
                <a:cs typeface="Times New Roman" panose="02020603050405020304" pitchFamily="18" charset="0"/>
              </a:rPr>
              <a:t>ι</a:t>
            </a:r>
            <a:r>
              <a:rPr lang="tr-TR" b="1" kern="100" dirty="0">
                <a:effectLst/>
                <a:ea typeface="Aptos" panose="020B0004020202020204" pitchFamily="34" charset="0"/>
                <a:cs typeface="Times New Roman" panose="02020603050405020304" pitchFamily="18" charset="0"/>
              </a:rPr>
              <a:t> selâmlayarak Girne Caddesinden geçerken.</a:t>
            </a:r>
            <a:endParaRPr lang="el-GR" b="1" kern="100" dirty="0">
              <a:effectLst/>
              <a:ea typeface="Aptos" panose="020B0004020202020204" pitchFamily="34" charset="0"/>
              <a:cs typeface="Times New Roman" panose="02020603050405020304" pitchFamily="18" charset="0"/>
            </a:endParaRPr>
          </a:p>
          <a:p>
            <a:pPr algn="just">
              <a:spcAft>
                <a:spcPts val="800"/>
              </a:spcAft>
            </a:pPr>
            <a:r>
              <a:rPr lang="el-GR" b="1" kern="100" dirty="0">
                <a:ea typeface="Aptos" panose="020B0004020202020204" pitchFamily="34" charset="0"/>
                <a:cs typeface="Times New Roman" panose="02020603050405020304" pitchFamily="18" charset="0"/>
              </a:rPr>
              <a:t>Ο</a:t>
            </a:r>
            <a:r>
              <a:rPr lang="tr-TR" b="1" kern="100" dirty="0">
                <a:effectLst/>
                <a:ea typeface="Aptos" panose="020B0004020202020204" pitchFamily="34" charset="0"/>
                <a:cs typeface="Times New Roman" panose="02020603050405020304" pitchFamily="18" charset="0"/>
              </a:rPr>
              <a:t>ι </a:t>
            </a:r>
            <a:r>
              <a:rPr lang="el-GR" b="1" kern="100" dirty="0">
                <a:effectLst/>
                <a:ea typeface="Aptos" panose="020B0004020202020204" pitchFamily="34" charset="0"/>
                <a:cs typeface="Times New Roman" panose="02020603050405020304" pitchFamily="18" charset="0"/>
              </a:rPr>
              <a:t>μαχητές</a:t>
            </a:r>
            <a:r>
              <a:rPr lang="tr-TR" b="1" kern="100" dirty="0">
                <a:effectLst/>
                <a:ea typeface="Aptos" panose="020B0004020202020204" pitchFamily="34" charset="0"/>
                <a:cs typeface="Times New Roman" panose="02020603050405020304" pitchFamily="18" charset="0"/>
              </a:rPr>
              <a:t> και </a:t>
            </a:r>
            <a:r>
              <a:rPr lang="el-GR" b="1" kern="100" dirty="0">
                <a:effectLst/>
                <a:ea typeface="Aptos" panose="020B0004020202020204" pitchFamily="34" charset="0"/>
                <a:cs typeface="Times New Roman" panose="02020603050405020304" pitchFamily="18" charset="0"/>
              </a:rPr>
              <a:t>τα  </a:t>
            </a:r>
            <a:r>
              <a:rPr lang="tr-TR" b="1" kern="100" dirty="0">
                <a:effectLst/>
                <a:ea typeface="Aptos" panose="020B0004020202020204" pitchFamily="34" charset="0"/>
                <a:cs typeface="Times New Roman" panose="02020603050405020304" pitchFamily="18" charset="0"/>
              </a:rPr>
              <a:t>Mehmetçik </a:t>
            </a:r>
            <a:r>
              <a:rPr lang="el-GR" b="1" kern="100" dirty="0">
                <a:effectLst/>
                <a:ea typeface="Aptos" panose="020B0004020202020204" pitchFamily="34" charset="0"/>
                <a:cs typeface="Times New Roman" panose="02020603050405020304" pitchFamily="18" charset="0"/>
              </a:rPr>
              <a:t> μας  οι οποί</a:t>
            </a:r>
            <a:r>
              <a:rPr lang="el-GR" b="1" kern="100" dirty="0">
                <a:ea typeface="Aptos" panose="020B0004020202020204" pitchFamily="34" charset="0"/>
                <a:cs typeface="Times New Roman" panose="02020603050405020304" pitchFamily="18" charset="0"/>
              </a:rPr>
              <a:t>οι</a:t>
            </a:r>
            <a:r>
              <a:rPr lang="el-GR" b="1" kern="100" dirty="0">
                <a:effectLst/>
                <a:ea typeface="Aptos" panose="020B0004020202020204" pitchFamily="34" charset="0"/>
                <a:cs typeface="Times New Roman" panose="02020603050405020304" pitchFamily="18" charset="0"/>
              </a:rPr>
              <a:t> βρίσκονται</a:t>
            </a:r>
            <a:r>
              <a:rPr lang="el-GR" b="1" kern="100" dirty="0">
                <a:ea typeface="Aptos" panose="020B0004020202020204" pitchFamily="34" charset="0"/>
                <a:cs typeface="Times New Roman" panose="02020603050405020304" pitchFamily="18" charset="0"/>
              </a:rPr>
              <a:t> σε ένα στολισμένο με λουλούδια</a:t>
            </a:r>
            <a:r>
              <a:rPr lang="tr-TR" b="1" kern="100" dirty="0">
                <a:ea typeface="Aptos" panose="020B0004020202020204" pitchFamily="34" charset="0"/>
                <a:cs typeface="Times New Roman" panose="02020603050405020304" pitchFamily="18" charset="0"/>
              </a:rPr>
              <a:t> </a:t>
            </a:r>
            <a:r>
              <a:rPr lang="el-GR" b="1" dirty="0" err="1"/>
              <a:t>ερπυστριοφόρο</a:t>
            </a:r>
            <a:r>
              <a:rPr lang="el-GR" b="1" dirty="0"/>
              <a:t> άρμα μάχης  του τμήματος τεθωρακισμένων  των τουρκικών ενόπλων  δυνάμεων που αποβιβάστηκαν </a:t>
            </a:r>
            <a:r>
              <a:rPr lang="el-GR" b="1" kern="100" dirty="0">
                <a:ea typeface="Aptos" panose="020B0004020202020204" pitchFamily="34" charset="0"/>
                <a:cs typeface="Times New Roman" panose="02020603050405020304" pitchFamily="18" charset="0"/>
              </a:rPr>
              <a:t>στο νησί.</a:t>
            </a:r>
          </a:p>
          <a:p>
            <a:pPr algn="just">
              <a:spcAft>
                <a:spcPts val="800"/>
              </a:spcAft>
            </a:pPr>
            <a:r>
              <a:rPr lang="el-GR" b="1" kern="100" dirty="0">
                <a:ea typeface="Aptos" panose="020B0004020202020204" pitchFamily="34" charset="0"/>
                <a:cs typeface="Times New Roman" panose="02020603050405020304" pitchFamily="18" charset="0"/>
              </a:rPr>
              <a:t>Περνούν </a:t>
            </a:r>
            <a:r>
              <a:rPr lang="tr-TR" b="1" kern="100" dirty="0">
                <a:effectLst/>
                <a:ea typeface="Aptos" panose="020B0004020202020204" pitchFamily="34" charset="0"/>
                <a:cs typeface="Times New Roman" panose="02020603050405020304" pitchFamily="18" charset="0"/>
              </a:rPr>
              <a:t> από τη </a:t>
            </a:r>
            <a:r>
              <a:rPr lang="el-GR" b="1" kern="100" dirty="0">
                <a:effectLst/>
                <a:ea typeface="Aptos" panose="020B0004020202020204" pitchFamily="34" charset="0"/>
                <a:cs typeface="Times New Roman" panose="02020603050405020304" pitchFamily="18" charset="0"/>
              </a:rPr>
              <a:t>Λεωφόρο </a:t>
            </a:r>
            <a:r>
              <a:rPr lang="tr-TR" b="1" kern="100" dirty="0">
                <a:effectLst/>
                <a:ea typeface="Aptos" panose="020B0004020202020204" pitchFamily="34" charset="0"/>
                <a:cs typeface="Times New Roman" panose="02020603050405020304" pitchFamily="18" charset="0"/>
              </a:rPr>
              <a:t> </a:t>
            </a:r>
            <a:r>
              <a:rPr lang="tr-TR" b="1" kern="100" dirty="0" err="1">
                <a:effectLst/>
                <a:ea typeface="Aptos" panose="020B0004020202020204" pitchFamily="34" charset="0"/>
                <a:cs typeface="Times New Roman" panose="02020603050405020304" pitchFamily="18" charset="0"/>
              </a:rPr>
              <a:t>Κερύνει</a:t>
            </a:r>
            <a:r>
              <a:rPr lang="tr-TR" b="1" kern="100" dirty="0">
                <a:effectLst/>
                <a:ea typeface="Aptos" panose="020B0004020202020204" pitchFamily="34" charset="0"/>
                <a:cs typeface="Times New Roman" panose="02020603050405020304" pitchFamily="18" charset="0"/>
              </a:rPr>
              <a:t>ας</a:t>
            </a:r>
            <a:r>
              <a:rPr lang="el-GR" b="1" kern="100" dirty="0">
                <a:effectLst/>
                <a:ea typeface="Aptos" panose="020B0004020202020204" pitchFamily="34" charset="0"/>
                <a:cs typeface="Times New Roman" panose="02020603050405020304" pitchFamily="18" charset="0"/>
              </a:rPr>
              <a:t> και </a:t>
            </a:r>
            <a:r>
              <a:rPr lang="tr-TR" b="1" kern="100" dirty="0">
                <a:effectLst/>
                <a:ea typeface="Aptos" panose="020B0004020202020204" pitchFamily="34" charset="0"/>
                <a:cs typeface="Times New Roman" panose="02020603050405020304" pitchFamily="18" charset="0"/>
              </a:rPr>
              <a:t>  </a:t>
            </a:r>
            <a:r>
              <a:rPr lang="el-GR" b="1" kern="100" dirty="0">
                <a:effectLst/>
                <a:ea typeface="Aptos" panose="020B0004020202020204" pitchFamily="34" charset="0"/>
                <a:cs typeface="Times New Roman" panose="02020603050405020304" pitchFamily="18" charset="0"/>
              </a:rPr>
              <a:t> χαιρετούν τον κόσμο.</a:t>
            </a:r>
            <a:endParaRPr lang="el-CY" b="1" kern="100" dirty="0">
              <a:effectLs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773673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E4E61-90F3-519F-A8DB-265BF42C6362}"/>
              </a:ext>
            </a:extLst>
          </p:cNvPr>
          <p:cNvSpPr txBox="1"/>
          <p:nvPr/>
        </p:nvSpPr>
        <p:spPr>
          <a:xfrm>
            <a:off x="348343" y="105013"/>
            <a:ext cx="4484914" cy="3323987"/>
          </a:xfrm>
          <a:prstGeom prst="rect">
            <a:avLst/>
          </a:prstGeom>
          <a:solidFill>
            <a:schemeClr val="accent6">
              <a:lumMod val="20000"/>
              <a:lumOff val="80000"/>
            </a:schemeClr>
          </a:solidFill>
          <a:ln>
            <a:solidFill>
              <a:schemeClr val="tx1"/>
            </a:solidFill>
          </a:ln>
        </p:spPr>
        <p:txBody>
          <a:bodyPr wrap="square">
            <a:spAutoFit/>
          </a:bodyPr>
          <a:lstStyle/>
          <a:p>
            <a:pPr algn="just"/>
            <a:r>
              <a:rPr lang="el-GR" sz="1600" b="1" dirty="0">
                <a:cs typeface="Times New Roman" panose="02020603050405020304" pitchFamily="18" charset="0"/>
              </a:rPr>
              <a:t>Περίληψη  εργασίας : </a:t>
            </a:r>
          </a:p>
          <a:p>
            <a:pPr algn="just"/>
            <a:endParaRPr lang="el-GR" sz="1600" b="1" dirty="0">
              <a:cs typeface="Times New Roman" panose="02020603050405020304" pitchFamily="18" charset="0"/>
            </a:endParaRPr>
          </a:p>
          <a:p>
            <a:pPr algn="just"/>
            <a:endParaRPr lang="el-GR" sz="1600" b="1" dirty="0">
              <a:cs typeface="Times New Roman" panose="02020603050405020304" pitchFamily="18" charset="0"/>
            </a:endParaRPr>
          </a:p>
          <a:p>
            <a:pPr algn="just"/>
            <a:r>
              <a:rPr lang="el-GR" dirty="0">
                <a:cs typeface="Times New Roman" panose="02020603050405020304" pitchFamily="18" charset="0"/>
              </a:rPr>
              <a:t>Αξιοποιώντας τις  φωτογραφίες  και τις λεζάντες οι  οποίες  δημοσιεύτηκαν  στα πρωτοσέλιδα της  τ/κ εφημερίδας </a:t>
            </a:r>
            <a:r>
              <a:rPr lang="tr-TR" i="1" dirty="0">
                <a:cs typeface="Times New Roman" panose="02020603050405020304" pitchFamily="18" charset="0"/>
              </a:rPr>
              <a:t>Bozkurt</a:t>
            </a:r>
            <a:r>
              <a:rPr lang="el-GR" dirty="0">
                <a:cs typeface="Times New Roman" panose="02020603050405020304" pitchFamily="18" charset="0"/>
              </a:rPr>
              <a:t>, την  περίοδο  Ιούλιος 1974 –</a:t>
            </a:r>
            <a:r>
              <a:rPr lang="en-US" dirty="0">
                <a:cs typeface="Times New Roman" panose="02020603050405020304" pitchFamily="18" charset="0"/>
              </a:rPr>
              <a:t> </a:t>
            </a:r>
            <a:r>
              <a:rPr lang="el-GR" dirty="0">
                <a:cs typeface="Times New Roman" panose="02020603050405020304" pitchFamily="18" charset="0"/>
              </a:rPr>
              <a:t>Αύγουστος   1974, η εργασία  αυτή έχει ως  στόχο  να αναδείξει τον ρόλο της   φωτογραφικής πρακτικής στη διαμόρφωση της πολιτισμικής μνήμης της Τουρκοκυπριακής Κοινότητας.</a:t>
            </a:r>
          </a:p>
        </p:txBody>
      </p:sp>
      <p:pic>
        <p:nvPicPr>
          <p:cNvPr id="4" name="Εικόνα 3"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37A035BC-40A3-FF69-0C1C-5F5D1CB31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9457" y="105013"/>
            <a:ext cx="7064830" cy="5127172"/>
          </a:xfrm>
          <a:prstGeom prst="rect">
            <a:avLst/>
          </a:prstGeom>
        </p:spPr>
      </p:pic>
      <p:sp>
        <p:nvSpPr>
          <p:cNvPr id="5" name="Ορθογώνιο 4">
            <a:extLst>
              <a:ext uri="{FF2B5EF4-FFF2-40B4-BE49-F238E27FC236}">
                <a16:creationId xmlns:a16="http://schemas.microsoft.com/office/drawing/2014/main" id="{76425C17-7E04-E1B1-C6B7-75DA823BE258}"/>
              </a:ext>
            </a:extLst>
          </p:cNvPr>
          <p:cNvSpPr/>
          <p:nvPr/>
        </p:nvSpPr>
        <p:spPr>
          <a:xfrm>
            <a:off x="4909457" y="5286026"/>
            <a:ext cx="5649685" cy="1343374"/>
          </a:xfrm>
          <a:prstGeom prst="rect">
            <a:avLst/>
          </a:prstGeom>
          <a:solidFill>
            <a:schemeClr val="accent6">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b="1" dirty="0">
                <a:solidFill>
                  <a:schemeClr val="tx1"/>
                </a:solidFill>
              </a:rPr>
              <a:t>Πρωτοσέλιδος  τίτλος  : </a:t>
            </a:r>
          </a:p>
          <a:p>
            <a:pPr algn="ctr"/>
            <a:r>
              <a:rPr lang="el-GR" sz="2400" b="1" dirty="0">
                <a:solidFill>
                  <a:schemeClr val="tx1"/>
                </a:solidFill>
              </a:rPr>
              <a:t>Αυτό  που  περιμέναμε με λαχτάρα εδώ και έναν αιώνα έγινε   </a:t>
            </a:r>
            <a:endParaRPr lang="el-CY" sz="2400" b="1" dirty="0">
              <a:solidFill>
                <a:schemeClr val="tx1"/>
              </a:solidFill>
            </a:endParaRPr>
          </a:p>
        </p:txBody>
      </p:sp>
      <p:pic>
        <p:nvPicPr>
          <p:cNvPr id="2050" name="Picture 2" descr="Next mini ημερολόγιο γραφείου (πυραμίδα) 2024 μηνιαίο σπιράλ λευκό Υ8x8εκ.">
            <a:extLst>
              <a:ext uri="{FF2B5EF4-FFF2-40B4-BE49-F238E27FC236}">
                <a16:creationId xmlns:a16="http://schemas.microsoft.com/office/drawing/2014/main" id="{BB129822-BC3F-9B48-36FA-F6F7726BB9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42" t="11464" r="10381" b="9100"/>
          <a:stretch/>
        </p:blipFill>
        <p:spPr bwMode="auto">
          <a:xfrm>
            <a:off x="424543" y="3810000"/>
            <a:ext cx="4484914" cy="2574046"/>
          </a:xfrm>
          <a:prstGeom prst="rect">
            <a:avLst/>
          </a:prstGeom>
          <a:noFill/>
          <a:extLst>
            <a:ext uri="{909E8E84-426E-40DD-AFC4-6F175D3DCCD1}">
              <a14:hiddenFill xmlns:a14="http://schemas.microsoft.com/office/drawing/2010/main">
                <a:solidFill>
                  <a:srgbClr val="FFFFFF"/>
                </a:solidFill>
              </a14:hiddenFill>
            </a:ext>
          </a:extLst>
        </p:spPr>
      </p:pic>
      <p:sp>
        <p:nvSpPr>
          <p:cNvPr id="2" name="Ορθογώνιο 1">
            <a:extLst>
              <a:ext uri="{FF2B5EF4-FFF2-40B4-BE49-F238E27FC236}">
                <a16:creationId xmlns:a16="http://schemas.microsoft.com/office/drawing/2014/main" id="{52C7FE8E-6303-68C7-8DDD-5BE204B578B7}"/>
              </a:ext>
            </a:extLst>
          </p:cNvPr>
          <p:cNvSpPr/>
          <p:nvPr/>
        </p:nvSpPr>
        <p:spPr>
          <a:xfrm rot="21259791">
            <a:off x="1534010" y="4251246"/>
            <a:ext cx="2807512" cy="1691556"/>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800" dirty="0">
                <a:solidFill>
                  <a:schemeClr val="tx1"/>
                </a:solidFill>
              </a:rPr>
              <a:t>Πέμπτη</a:t>
            </a:r>
          </a:p>
          <a:p>
            <a:pPr algn="ctr"/>
            <a:r>
              <a:rPr lang="el-GR" sz="2800" dirty="0">
                <a:solidFill>
                  <a:schemeClr val="tx1"/>
                </a:solidFill>
              </a:rPr>
              <a:t>25 Ιουλίου  1974</a:t>
            </a:r>
            <a:r>
              <a:rPr lang="el-GR" sz="2800" dirty="0"/>
              <a:t> </a:t>
            </a:r>
            <a:endParaRPr lang="el-CY" sz="2800" dirty="0"/>
          </a:p>
        </p:txBody>
      </p:sp>
    </p:spTree>
    <p:extLst>
      <p:ext uri="{BB962C8B-B14F-4D97-AF65-F5344CB8AC3E}">
        <p14:creationId xmlns:p14="http://schemas.microsoft.com/office/powerpoint/2010/main" val="151486633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CC6BD6FC-87AD-EAE0-1EDA-B4561B087EFE}"/>
              </a:ext>
            </a:extLst>
          </p:cNvPr>
          <p:cNvPicPr>
            <a:picLocks noChangeAspect="1"/>
          </p:cNvPicPr>
          <p:nvPr/>
        </p:nvPicPr>
        <p:blipFill rotWithShape="1">
          <a:blip r:embed="rId2">
            <a:extLst>
              <a:ext uri="{28A0092B-C50C-407E-A947-70E740481C1C}">
                <a14:useLocalDpi xmlns:a14="http://schemas.microsoft.com/office/drawing/2010/main" val="0"/>
              </a:ext>
            </a:extLst>
          </a:blip>
          <a:srcRect l="49586" t="72993" r="5041" b="3392"/>
          <a:stretch/>
        </p:blipFill>
        <p:spPr>
          <a:xfrm>
            <a:off x="5740402" y="1574800"/>
            <a:ext cx="6096000" cy="5120640"/>
          </a:xfrm>
          <a:prstGeom prst="rect">
            <a:avLst/>
          </a:prstGeom>
          <a:ln>
            <a:solidFill>
              <a:schemeClr val="tx1"/>
            </a:solidFill>
          </a:ln>
        </p:spPr>
      </p:pic>
      <p:pic>
        <p:nvPicPr>
          <p:cNvPr id="2" name="Εικόνα 1"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0541F1E3-EFF9-9F74-DA6F-409935056713}"/>
              </a:ext>
            </a:extLst>
          </p:cNvPr>
          <p:cNvPicPr>
            <a:picLocks noChangeAspect="1"/>
          </p:cNvPicPr>
          <p:nvPr/>
        </p:nvPicPr>
        <p:blipFill rotWithShape="1">
          <a:blip r:embed="rId2">
            <a:extLst>
              <a:ext uri="{28A0092B-C50C-407E-A947-70E740481C1C}">
                <a14:useLocalDpi xmlns:a14="http://schemas.microsoft.com/office/drawing/2010/main" val="0"/>
              </a:ext>
            </a:extLst>
          </a:blip>
          <a:srcRect l="48701" t="34296" r="4511" b="43528"/>
          <a:stretch/>
        </p:blipFill>
        <p:spPr>
          <a:xfrm>
            <a:off x="274320" y="1950720"/>
            <a:ext cx="5303520" cy="4744720"/>
          </a:xfrm>
          <a:prstGeom prst="rect">
            <a:avLst/>
          </a:prstGeom>
          <a:ln>
            <a:solidFill>
              <a:schemeClr val="tx1"/>
            </a:solidFill>
          </a:ln>
        </p:spPr>
      </p:pic>
      <p:sp>
        <p:nvSpPr>
          <p:cNvPr id="5" name="TextBox 4">
            <a:extLst>
              <a:ext uri="{FF2B5EF4-FFF2-40B4-BE49-F238E27FC236}">
                <a16:creationId xmlns:a16="http://schemas.microsoft.com/office/drawing/2014/main" id="{A9C31937-7F1E-DA09-58F0-5FE46293F7EB}"/>
              </a:ext>
            </a:extLst>
          </p:cNvPr>
          <p:cNvSpPr txBox="1"/>
          <p:nvPr/>
        </p:nvSpPr>
        <p:spPr>
          <a:xfrm>
            <a:off x="274320" y="42544"/>
            <a:ext cx="5303520" cy="1754326"/>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Resim</a:t>
            </a:r>
            <a:r>
              <a:rPr lang="en-US" b="1" dirty="0">
                <a:cs typeface="Times New Roman" panose="02020603050405020304" pitchFamily="18" charset="0"/>
              </a:rPr>
              <a:t> </a:t>
            </a:r>
            <a:r>
              <a:rPr lang="en-US" b="1" dirty="0" err="1">
                <a:cs typeface="Times New Roman" panose="02020603050405020304" pitchFamily="18" charset="0"/>
              </a:rPr>
              <a:t>çekilirken</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ara</a:t>
            </a:r>
            <a:r>
              <a:rPr lang="en-US" b="1" dirty="0">
                <a:cs typeface="Times New Roman" panose="02020603050405020304" pitchFamily="18" charset="0"/>
              </a:rPr>
              <a:t> </a:t>
            </a:r>
            <a:r>
              <a:rPr lang="en-US" b="1" dirty="0" err="1">
                <a:cs typeface="Times New Roman" panose="02020603050405020304" pitchFamily="18" charset="0"/>
              </a:rPr>
              <a:t>hâtıra</a:t>
            </a:r>
            <a:r>
              <a:rPr lang="en-US" b="1" dirty="0">
                <a:cs typeface="Times New Roman" panose="02020603050405020304" pitchFamily="18" charset="0"/>
              </a:rPr>
              <a:t> </a:t>
            </a:r>
            <a:r>
              <a:rPr lang="en-US" b="1" dirty="0" err="1">
                <a:cs typeface="Times New Roman" panose="02020603050405020304" pitchFamily="18" charset="0"/>
              </a:rPr>
              <a:t>olarak</a:t>
            </a:r>
            <a:r>
              <a:rPr lang="en-US" b="1" dirty="0">
                <a:cs typeface="Times New Roman" panose="02020603050405020304" pitchFamily="18" charset="0"/>
              </a:rPr>
              <a:t> </a:t>
            </a:r>
            <a:r>
              <a:rPr lang="en-US" b="1" dirty="0" err="1">
                <a:cs typeface="Times New Roman" panose="02020603050405020304" pitchFamily="18" charset="0"/>
              </a:rPr>
              <a:t>sakladıkları</a:t>
            </a:r>
            <a:r>
              <a:rPr lang="en-US" b="1" dirty="0">
                <a:cs typeface="Times New Roman" panose="02020603050405020304" pitchFamily="18" charset="0"/>
              </a:rPr>
              <a:t> </a:t>
            </a:r>
            <a:r>
              <a:rPr lang="en-US" b="1" dirty="0" err="1">
                <a:cs typeface="Times New Roman" panose="02020603050405020304" pitchFamily="18" charset="0"/>
              </a:rPr>
              <a:t>Yunan</a:t>
            </a:r>
            <a:r>
              <a:rPr lang="en-US" b="1" dirty="0">
                <a:cs typeface="Times New Roman" panose="02020603050405020304" pitchFamily="18" charset="0"/>
              </a:rPr>
              <a:t> </a:t>
            </a:r>
            <a:r>
              <a:rPr lang="en-US" b="1" dirty="0" err="1">
                <a:cs typeface="Times New Roman" panose="02020603050405020304" pitchFamily="18" charset="0"/>
              </a:rPr>
              <a:t>bayrağını</a:t>
            </a:r>
            <a:r>
              <a:rPr lang="en-US" b="1" dirty="0">
                <a:cs typeface="Times New Roman" panose="02020603050405020304" pitchFamily="18" charset="0"/>
              </a:rPr>
              <a:t> da </a:t>
            </a:r>
            <a:r>
              <a:rPr lang="en-US" b="1" dirty="0" err="1">
                <a:cs typeface="Times New Roman" panose="02020603050405020304" pitchFamily="18" charset="0"/>
              </a:rPr>
              <a:t>açtılar</a:t>
            </a:r>
            <a:r>
              <a:rPr lang="en-US" b="1" dirty="0">
                <a:cs typeface="Times New Roman" panose="02020603050405020304" pitchFamily="18" charset="0"/>
              </a:rPr>
              <a:t> </a:t>
            </a:r>
            <a:r>
              <a:rPr lang="en-US" b="1" dirty="0" err="1">
                <a:cs typeface="Times New Roman" panose="02020603050405020304" pitchFamily="18" charset="0"/>
              </a:rPr>
              <a:t>önlerine</a:t>
            </a:r>
            <a:r>
              <a:rPr lang="en-US" b="1" dirty="0">
                <a:cs typeface="Times New Roman" panose="02020603050405020304" pitchFamily="18" charset="0"/>
              </a:rPr>
              <a:t>.</a:t>
            </a:r>
            <a:endParaRPr lang="el-GR" b="1" dirty="0">
              <a:cs typeface="Times New Roman" panose="02020603050405020304" pitchFamily="18" charset="0"/>
            </a:endParaRPr>
          </a:p>
          <a:p>
            <a:pPr algn="just"/>
            <a:r>
              <a:rPr lang="el-GR" b="1" dirty="0" err="1">
                <a:cs typeface="Times New Roman" panose="02020603050405020304" pitchFamily="18" charset="0"/>
              </a:rPr>
              <a:t>Ομορφίτα</a:t>
            </a:r>
            <a:r>
              <a:rPr lang="el-GR" b="1" dirty="0">
                <a:cs typeface="Times New Roman" panose="02020603050405020304" pitchFamily="18" charset="0"/>
              </a:rPr>
              <a:t> : </a:t>
            </a:r>
            <a:endParaRPr lang="tr-TR" b="1" dirty="0">
              <a:cs typeface="Times New Roman" panose="02020603050405020304" pitchFamily="18" charset="0"/>
            </a:endParaRPr>
          </a:p>
          <a:p>
            <a:pPr algn="just"/>
            <a:r>
              <a:rPr lang="el-GR" b="1" dirty="0">
                <a:cs typeface="Times New Roman" panose="02020603050405020304" pitchFamily="18" charset="0"/>
              </a:rPr>
              <a:t>Κατά τη λήψη της φωτογραφίας οι Τούρκοι στρατιώτες άνοιξαν μπροστά τους την ελληνική σημαία, την οποία κράτησαν ως ενθύμιο.</a:t>
            </a:r>
            <a:endParaRPr lang="tr-TR" b="1" dirty="0">
              <a:cs typeface="Times New Roman" panose="02020603050405020304" pitchFamily="18" charset="0"/>
            </a:endParaRPr>
          </a:p>
        </p:txBody>
      </p:sp>
      <p:sp>
        <p:nvSpPr>
          <p:cNvPr id="7" name="TextBox 6">
            <a:extLst>
              <a:ext uri="{FF2B5EF4-FFF2-40B4-BE49-F238E27FC236}">
                <a16:creationId xmlns:a16="http://schemas.microsoft.com/office/drawing/2014/main" id="{CD0E8735-A71A-9ADE-F97B-5011F7A41A69}"/>
              </a:ext>
            </a:extLst>
          </p:cNvPr>
          <p:cNvSpPr txBox="1"/>
          <p:nvPr/>
        </p:nvSpPr>
        <p:spPr>
          <a:xfrm>
            <a:off x="5740402" y="56832"/>
            <a:ext cx="6096000"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Küçük</a:t>
            </a:r>
            <a:r>
              <a:rPr lang="en-US" b="1" dirty="0">
                <a:cs typeface="Times New Roman" panose="02020603050405020304" pitchFamily="18" charset="0"/>
              </a:rPr>
              <a:t> </a:t>
            </a:r>
            <a:r>
              <a:rPr lang="en-US" b="1" dirty="0" err="1">
                <a:cs typeface="Times New Roman" panose="02020603050405020304" pitchFamily="18" charset="0"/>
              </a:rPr>
              <a:t>Kaymak</a:t>
            </a:r>
            <a:r>
              <a:rPr lang="tr-TR" b="1" dirty="0" err="1">
                <a:cs typeface="Times New Roman" panose="02020603050405020304" pitchFamily="18" charset="0"/>
              </a:rPr>
              <a:t>lı</a:t>
            </a:r>
            <a:r>
              <a:rPr lang="en-US" b="1" dirty="0">
                <a:cs typeface="Times New Roman" panose="02020603050405020304" pitchFamily="18" charset="0"/>
              </a:rPr>
              <a:t>'da her </a:t>
            </a:r>
            <a:r>
              <a:rPr lang="en-US" b="1" dirty="0" err="1">
                <a:cs typeface="Times New Roman" panose="02020603050405020304" pitchFamily="18" charset="0"/>
              </a:rPr>
              <a:t>yerde</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her </a:t>
            </a:r>
            <a:r>
              <a:rPr lang="en-US" b="1" dirty="0" err="1">
                <a:cs typeface="Times New Roman" panose="02020603050405020304" pitchFamily="18" charset="0"/>
              </a:rPr>
              <a:t>yerde</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bayrağı</a:t>
            </a:r>
            <a:r>
              <a:rPr lang="en-US" b="1" dirty="0">
                <a:cs typeface="Times New Roman" panose="02020603050405020304" pitchFamily="18" charset="0"/>
              </a:rPr>
              <a:t> var. </a:t>
            </a:r>
            <a:endParaRPr lang="tr-TR" b="1" dirty="0">
              <a:cs typeface="Times New Roman" panose="02020603050405020304" pitchFamily="18" charset="0"/>
            </a:endParaRPr>
          </a:p>
          <a:p>
            <a:pPr algn="just"/>
            <a:r>
              <a:rPr lang="el-GR" b="1" dirty="0">
                <a:cs typeface="Times New Roman" panose="02020603050405020304" pitchFamily="18" charset="0"/>
              </a:rPr>
              <a:t>Στην </a:t>
            </a:r>
            <a:r>
              <a:rPr lang="el-GR" b="1" dirty="0" err="1">
                <a:cs typeface="Times New Roman" panose="02020603050405020304" pitchFamily="18" charset="0"/>
              </a:rPr>
              <a:t>Ομορφίτα</a:t>
            </a:r>
            <a:r>
              <a:rPr lang="el-GR" b="1" dirty="0">
                <a:cs typeface="Times New Roman" panose="02020603050405020304" pitchFamily="18" charset="0"/>
              </a:rPr>
              <a:t> </a:t>
            </a:r>
            <a:r>
              <a:rPr lang="tr-TR" b="1" dirty="0">
                <a:cs typeface="Times New Roman" panose="02020603050405020304" pitchFamily="18" charset="0"/>
              </a:rPr>
              <a:t> </a:t>
            </a:r>
            <a:r>
              <a:rPr lang="el-GR" b="1" dirty="0">
                <a:cs typeface="Times New Roman" panose="02020603050405020304" pitchFamily="18" charset="0"/>
              </a:rPr>
              <a:t>υπάρχουν παντού Τούρκοι, παντού η τουρκική σημαία. </a:t>
            </a:r>
            <a:endParaRPr lang="el-CY" b="1" dirty="0">
              <a:cs typeface="Times New Roman" panose="02020603050405020304" pitchFamily="18" charset="0"/>
            </a:endParaRPr>
          </a:p>
        </p:txBody>
      </p:sp>
    </p:spTree>
    <p:extLst>
      <p:ext uri="{BB962C8B-B14F-4D97-AF65-F5344CB8AC3E}">
        <p14:creationId xmlns:p14="http://schemas.microsoft.com/office/powerpoint/2010/main" val="22734938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F01A1E31-585C-20AB-07EA-54F0BD4B82B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AE1014A1-1358-A7BF-AD11-21A66315971D}"/>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27  Ιουλίου  1974 </a:t>
            </a:r>
            <a:endParaRPr lang="el-CY" sz="4000" dirty="0">
              <a:solidFill>
                <a:schemeClr val="tx1"/>
              </a:solidFill>
            </a:endParaRPr>
          </a:p>
        </p:txBody>
      </p:sp>
    </p:spTree>
    <p:extLst>
      <p:ext uri="{BB962C8B-B14F-4D97-AF65-F5344CB8AC3E}">
        <p14:creationId xmlns:p14="http://schemas.microsoft.com/office/powerpoint/2010/main" val="3524466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F01A1E31-585C-20AB-07EA-54F0BD4B82BB}"/>
              </a:ext>
            </a:extLst>
          </p:cNvPr>
          <p:cNvPicPr>
            <a:picLocks noChangeAspect="1"/>
          </p:cNvPicPr>
          <p:nvPr/>
        </p:nvPicPr>
        <p:blipFill rotWithShape="1">
          <a:blip r:embed="rId2">
            <a:extLst>
              <a:ext uri="{28A0092B-C50C-407E-A947-70E740481C1C}">
                <a14:useLocalDpi xmlns:a14="http://schemas.microsoft.com/office/drawing/2010/main" val="0"/>
              </a:ext>
            </a:extLst>
          </a:blip>
          <a:srcRect l="61668" t="77960" r="3323" b="3583"/>
          <a:stretch/>
        </p:blipFill>
        <p:spPr>
          <a:xfrm>
            <a:off x="187959" y="2275840"/>
            <a:ext cx="11607801" cy="4331738"/>
          </a:xfrm>
          <a:prstGeom prst="rect">
            <a:avLst/>
          </a:prstGeom>
          <a:ln>
            <a:solidFill>
              <a:schemeClr val="tx1"/>
            </a:solidFill>
          </a:ln>
        </p:spPr>
      </p:pic>
      <p:sp>
        <p:nvSpPr>
          <p:cNvPr id="4" name="TextBox 3">
            <a:extLst>
              <a:ext uri="{FF2B5EF4-FFF2-40B4-BE49-F238E27FC236}">
                <a16:creationId xmlns:a16="http://schemas.microsoft.com/office/drawing/2014/main" id="{92F517E4-2546-E141-034D-DF0FC202ABEA}"/>
              </a:ext>
            </a:extLst>
          </p:cNvPr>
          <p:cNvSpPr txBox="1"/>
          <p:nvPr/>
        </p:nvSpPr>
        <p:spPr>
          <a:xfrm>
            <a:off x="177798" y="138662"/>
            <a:ext cx="11607801" cy="2031325"/>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Çetin</a:t>
            </a:r>
            <a:r>
              <a:rPr lang="en-US" b="1" dirty="0">
                <a:cs typeface="Times New Roman" panose="02020603050405020304" pitchFamily="18" charset="0"/>
              </a:rPr>
              <a:t> </a:t>
            </a:r>
            <a:r>
              <a:rPr lang="en-US" b="1" dirty="0" err="1">
                <a:cs typeface="Times New Roman" panose="02020603050405020304" pitchFamily="18" charset="0"/>
              </a:rPr>
              <a:t>savaşlardan</a:t>
            </a:r>
            <a:r>
              <a:rPr lang="en-US" b="1" dirty="0">
                <a:cs typeface="Times New Roman" panose="02020603050405020304" pitchFamily="18" charset="0"/>
              </a:rPr>
              <a:t> </a:t>
            </a:r>
            <a:r>
              <a:rPr lang="en-US" b="1" dirty="0" err="1">
                <a:cs typeface="Times New Roman" panose="02020603050405020304" pitchFamily="18" charset="0"/>
              </a:rPr>
              <a:t>sonra</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Ordusu'na</a:t>
            </a:r>
            <a:r>
              <a:rPr lang="en-US" b="1" dirty="0">
                <a:cs typeface="Times New Roman" panose="02020603050405020304" pitchFamily="18" charset="0"/>
              </a:rPr>
              <a:t> </a:t>
            </a:r>
            <a:r>
              <a:rPr lang="en-US" b="1" dirty="0" err="1">
                <a:cs typeface="Times New Roman" panose="02020603050405020304" pitchFamily="18" charset="0"/>
              </a:rPr>
              <a:t>teslim</a:t>
            </a:r>
            <a:r>
              <a:rPr lang="en-US" b="1" dirty="0">
                <a:cs typeface="Times New Roman" panose="02020603050405020304" pitchFamily="18" charset="0"/>
              </a:rPr>
              <a:t> </a:t>
            </a:r>
            <a:r>
              <a:rPr lang="en-US" b="1" dirty="0" err="1">
                <a:cs typeface="Times New Roman" panose="02020603050405020304" pitchFamily="18" charset="0"/>
              </a:rPr>
              <a:t>olan</a:t>
            </a:r>
            <a:r>
              <a:rPr lang="en-US" b="1" dirty="0">
                <a:cs typeface="Times New Roman" panose="02020603050405020304" pitchFamily="18" charset="0"/>
              </a:rPr>
              <a:t> </a:t>
            </a:r>
            <a:r>
              <a:rPr lang="en-US" b="1" dirty="0" err="1">
                <a:cs typeface="Times New Roman" panose="02020603050405020304" pitchFamily="18" charset="0"/>
              </a:rPr>
              <a:t>Girne’de</a:t>
            </a:r>
            <a:r>
              <a:rPr lang="en-US" b="1" dirty="0">
                <a:cs typeface="Times New Roman" panose="02020603050405020304" pitchFamily="18" charset="0"/>
              </a:rPr>
              <a:t> Rum Milli </a:t>
            </a:r>
            <a:r>
              <a:rPr lang="en-US" b="1" dirty="0" err="1">
                <a:cs typeface="Times New Roman" panose="02020603050405020304" pitchFamily="18" charset="0"/>
              </a:rPr>
              <a:t>Muhafızları</a:t>
            </a:r>
            <a:r>
              <a:rPr lang="en-US" b="1" dirty="0">
                <a:cs typeface="Times New Roman" panose="02020603050405020304" pitchFamily="18" charset="0"/>
              </a:rPr>
              <a:t> </a:t>
            </a:r>
            <a:r>
              <a:rPr lang="en-US" b="1" dirty="0" err="1">
                <a:cs typeface="Times New Roman" panose="02020603050405020304" pitchFamily="18" charset="0"/>
              </a:rPr>
              <a:t>ile</a:t>
            </a:r>
            <a:r>
              <a:rPr lang="en-US" b="1" dirty="0">
                <a:cs typeface="Times New Roman" panose="02020603050405020304" pitchFamily="18" charset="0"/>
              </a:rPr>
              <a:t> </a:t>
            </a:r>
            <a:r>
              <a:rPr lang="en-US" b="1" dirty="0" err="1">
                <a:cs typeface="Times New Roman" panose="02020603050405020304" pitchFamily="18" charset="0"/>
              </a:rPr>
              <a:t>Yunanlılar</a:t>
            </a:r>
            <a:r>
              <a:rPr lang="en-US" b="1" dirty="0">
                <a:cs typeface="Times New Roman" panose="02020603050405020304" pitchFamily="18" charset="0"/>
              </a:rPr>
              <a:t> </a:t>
            </a:r>
            <a:r>
              <a:rPr lang="en-US" b="1" dirty="0" err="1">
                <a:cs typeface="Times New Roman" panose="02020603050405020304" pitchFamily="18" charset="0"/>
              </a:rPr>
              <a:t>ağır</a:t>
            </a:r>
            <a:r>
              <a:rPr lang="en-US" b="1" dirty="0">
                <a:cs typeface="Times New Roman" panose="02020603050405020304" pitchFamily="18" charset="0"/>
              </a:rPr>
              <a:t> </a:t>
            </a:r>
            <a:r>
              <a:rPr lang="en-US" b="1" dirty="0" err="1">
                <a:cs typeface="Times New Roman" panose="02020603050405020304" pitchFamily="18" charset="0"/>
              </a:rPr>
              <a:t>zayiat</a:t>
            </a:r>
            <a:r>
              <a:rPr lang="en-US" b="1" dirty="0">
                <a:cs typeface="Times New Roman" panose="02020603050405020304" pitchFamily="18" charset="0"/>
              </a:rPr>
              <a:t> </a:t>
            </a:r>
            <a:r>
              <a:rPr lang="en-US" b="1" dirty="0" err="1">
                <a:cs typeface="Times New Roman" panose="02020603050405020304" pitchFamily="18" charset="0"/>
              </a:rPr>
              <a:t>verdiler</a:t>
            </a:r>
            <a:r>
              <a:rPr lang="en-US" b="1" dirty="0">
                <a:cs typeface="Times New Roman" panose="02020603050405020304" pitchFamily="18" charset="0"/>
              </a:rPr>
              <a:t>. </a:t>
            </a:r>
            <a:r>
              <a:rPr lang="en-US" b="1" dirty="0" err="1">
                <a:cs typeface="Times New Roman" panose="02020603050405020304" pitchFamily="18" charset="0"/>
              </a:rPr>
              <a:t>Birleşmiş</a:t>
            </a:r>
            <a:r>
              <a:rPr lang="en-US" b="1" dirty="0">
                <a:cs typeface="Times New Roman" panose="02020603050405020304" pitchFamily="18" charset="0"/>
              </a:rPr>
              <a:t> </a:t>
            </a:r>
            <a:r>
              <a:rPr lang="en-US" b="1" dirty="0" err="1">
                <a:cs typeface="Times New Roman" panose="02020603050405020304" pitchFamily="18" charset="0"/>
              </a:rPr>
              <a:t>Milletler</a:t>
            </a:r>
            <a:r>
              <a:rPr lang="en-US" b="1" dirty="0">
                <a:cs typeface="Times New Roman" panose="02020603050405020304" pitchFamily="18" charset="0"/>
              </a:rPr>
              <a:t> </a:t>
            </a:r>
            <a:r>
              <a:rPr lang="en-US" b="1" dirty="0" err="1">
                <a:cs typeface="Times New Roman" panose="02020603050405020304" pitchFamily="18" charset="0"/>
              </a:rPr>
              <a:t>askerlerinin</a:t>
            </a:r>
            <a:r>
              <a:rPr lang="en-US" b="1" dirty="0">
                <a:cs typeface="Times New Roman" panose="02020603050405020304" pitchFamily="18" charset="0"/>
              </a:rPr>
              <a:t> </a:t>
            </a:r>
            <a:r>
              <a:rPr lang="en-US" b="1" dirty="0" err="1">
                <a:cs typeface="Times New Roman" panose="02020603050405020304" pitchFamily="18" charset="0"/>
              </a:rPr>
              <a:t>günlerdir</a:t>
            </a:r>
            <a:r>
              <a:rPr lang="en-US" b="1" dirty="0">
                <a:cs typeface="Times New Roman" panose="02020603050405020304" pitchFamily="18" charset="0"/>
              </a:rPr>
              <a:t> </a:t>
            </a:r>
            <a:r>
              <a:rPr lang="en-US" b="1" dirty="0" err="1">
                <a:cs typeface="Times New Roman" panose="02020603050405020304" pitchFamily="18" charset="0"/>
              </a:rPr>
              <a:t>devam</a:t>
            </a:r>
            <a:r>
              <a:rPr lang="en-US" b="1" dirty="0">
                <a:cs typeface="Times New Roman" panose="02020603050405020304" pitchFamily="18" charset="0"/>
              </a:rPr>
              <a:t> </a:t>
            </a:r>
            <a:r>
              <a:rPr lang="en-US" b="1" dirty="0" err="1">
                <a:cs typeface="Times New Roman" panose="02020603050405020304" pitchFamily="18" charset="0"/>
              </a:rPr>
              <a:t>eden</a:t>
            </a:r>
            <a:r>
              <a:rPr lang="en-US" b="1" dirty="0">
                <a:cs typeface="Times New Roman" panose="02020603050405020304" pitchFamily="18" charset="0"/>
              </a:rPr>
              <a:t> </a:t>
            </a:r>
            <a:r>
              <a:rPr lang="en-US" b="1" dirty="0" err="1">
                <a:cs typeface="Times New Roman" panose="02020603050405020304" pitchFamily="18" charset="0"/>
              </a:rPr>
              <a:t>çalışmasına</a:t>
            </a:r>
            <a:r>
              <a:rPr lang="en-US" b="1" dirty="0">
                <a:cs typeface="Times New Roman" panose="02020603050405020304" pitchFamily="18" charset="0"/>
              </a:rPr>
              <a:t> </a:t>
            </a:r>
            <a:r>
              <a:rPr lang="en-US" b="1" dirty="0" err="1">
                <a:cs typeface="Times New Roman" panose="02020603050405020304" pitchFamily="18" charset="0"/>
              </a:rPr>
              <a:t>rağmen</a:t>
            </a:r>
            <a:r>
              <a:rPr lang="en-US" b="1" dirty="0">
                <a:cs typeface="Times New Roman" panose="02020603050405020304" pitchFamily="18" charset="0"/>
              </a:rPr>
              <a:t> </a:t>
            </a:r>
            <a:r>
              <a:rPr lang="en-US" b="1" dirty="0" err="1">
                <a:cs typeface="Times New Roman" panose="02020603050405020304" pitchFamily="18" charset="0"/>
              </a:rPr>
              <a:t>yollar-sokaklar</a:t>
            </a:r>
            <a:r>
              <a:rPr lang="en-US" b="1" dirty="0">
                <a:cs typeface="Times New Roman" panose="02020603050405020304" pitchFamily="18" charset="0"/>
              </a:rPr>
              <a:t> </a:t>
            </a:r>
            <a:r>
              <a:rPr lang="en-US" b="1" dirty="0" err="1">
                <a:cs typeface="Times New Roman" panose="02020603050405020304" pitchFamily="18" charset="0"/>
              </a:rPr>
              <a:t>hâlâ</a:t>
            </a:r>
            <a:r>
              <a:rPr lang="en-US" b="1" dirty="0">
                <a:cs typeface="Times New Roman" panose="02020603050405020304" pitchFamily="18" charset="0"/>
              </a:rPr>
              <a:t> </a:t>
            </a:r>
            <a:r>
              <a:rPr lang="en-US" b="1" dirty="0" err="1">
                <a:cs typeface="Times New Roman" panose="02020603050405020304" pitchFamily="18" charset="0"/>
              </a:rPr>
              <a:t>cesetlerle</a:t>
            </a:r>
            <a:r>
              <a:rPr lang="en-US" b="1" dirty="0">
                <a:cs typeface="Times New Roman" panose="02020603050405020304" pitchFamily="18" charset="0"/>
              </a:rPr>
              <a:t> </a:t>
            </a:r>
            <a:r>
              <a:rPr lang="en-US" b="1" dirty="0" err="1">
                <a:cs typeface="Times New Roman" panose="02020603050405020304" pitchFamily="18" charset="0"/>
              </a:rPr>
              <a:t>dolu</a:t>
            </a:r>
            <a:r>
              <a:rPr lang="en-US" b="1" dirty="0">
                <a:cs typeface="Times New Roman" panose="02020603050405020304" pitchFamily="18" charset="0"/>
              </a:rPr>
              <a:t>.. </a:t>
            </a:r>
            <a:r>
              <a:rPr lang="en-US" b="1" dirty="0" err="1">
                <a:cs typeface="Times New Roman" panose="02020603050405020304" pitchFamily="18" charset="0"/>
              </a:rPr>
              <a:t>Resimde</a:t>
            </a:r>
            <a:r>
              <a:rPr lang="en-US" b="1" dirty="0">
                <a:cs typeface="Times New Roman" panose="02020603050405020304" pitchFamily="18" charset="0"/>
              </a:rPr>
              <a:t> </a:t>
            </a:r>
            <a:r>
              <a:rPr lang="en-US" b="1" dirty="0" err="1">
                <a:cs typeface="Times New Roman" panose="02020603050405020304" pitchFamily="18" charset="0"/>
              </a:rPr>
              <a:t>eski</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mezarlığının</a:t>
            </a:r>
            <a:r>
              <a:rPr lang="en-US" b="1" dirty="0">
                <a:cs typeface="Times New Roman" panose="02020603050405020304" pitchFamily="18" charset="0"/>
              </a:rPr>
              <a:t> </a:t>
            </a:r>
            <a:r>
              <a:rPr lang="en-US" b="1" dirty="0" err="1">
                <a:cs typeface="Times New Roman" panose="02020603050405020304" pitchFamily="18" charset="0"/>
              </a:rPr>
              <a:t>duvarı</a:t>
            </a:r>
            <a:r>
              <a:rPr lang="en-US" b="1" dirty="0">
                <a:cs typeface="Times New Roman" panose="02020603050405020304" pitchFamily="18" charset="0"/>
              </a:rPr>
              <a:t> </a:t>
            </a:r>
            <a:r>
              <a:rPr lang="en-US" b="1" dirty="0" err="1">
                <a:cs typeface="Times New Roman" panose="02020603050405020304" pitchFamily="18" charset="0"/>
              </a:rPr>
              <a:t>yanında</a:t>
            </a:r>
            <a:r>
              <a:rPr lang="en-US" b="1" dirty="0">
                <a:cs typeface="Times New Roman" panose="02020603050405020304" pitchFamily="18" charset="0"/>
              </a:rPr>
              <a:t> </a:t>
            </a:r>
            <a:r>
              <a:rPr lang="en-US" b="1" dirty="0" err="1">
                <a:cs typeface="Times New Roman" panose="02020603050405020304" pitchFamily="18" charset="0"/>
              </a:rPr>
              <a:t>yatan</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Yunan</a:t>
            </a:r>
            <a:r>
              <a:rPr lang="en-US" b="1" dirty="0">
                <a:cs typeface="Times New Roman" panose="02020603050405020304" pitchFamily="18" charset="0"/>
              </a:rPr>
              <a:t> </a:t>
            </a:r>
            <a:r>
              <a:rPr lang="en-US" b="1" dirty="0" err="1">
                <a:cs typeface="Times New Roman" panose="02020603050405020304" pitchFamily="18" charset="0"/>
              </a:rPr>
              <a:t>subayı</a:t>
            </a:r>
            <a:r>
              <a:rPr lang="en-US" b="1" dirty="0">
                <a:cs typeface="Times New Roman" panose="02020603050405020304" pitchFamily="18" charset="0"/>
              </a:rPr>
              <a:t>.</a:t>
            </a:r>
            <a:endParaRPr lang="tr-TR" b="1" dirty="0">
              <a:cs typeface="Times New Roman" panose="02020603050405020304" pitchFamily="18" charset="0"/>
            </a:endParaRPr>
          </a:p>
          <a:p>
            <a:pPr algn="just"/>
            <a:r>
              <a:rPr lang="el-GR" b="1" dirty="0">
                <a:cs typeface="Times New Roman" panose="02020603050405020304" pitchFamily="18" charset="0"/>
              </a:rPr>
              <a:t>Η Εθνική Φρουρά και οι Ελλαδίτες  υπέστησαν μεγάλες απώλειες στην Κερύνεια, η οποία παραδόθηκε στον Τουρκικό Στρατό μετά τις σκληρές μάχες. Παρά το έργο των στρατιωτών των Ηνωμένων Εθνών, οι δρόμοι και  τα σοκάκια είναι γεμάτοι πτώματα.</a:t>
            </a:r>
          </a:p>
          <a:p>
            <a:pPr algn="just"/>
            <a:r>
              <a:rPr lang="el-GR" b="1" dirty="0">
                <a:cs typeface="Times New Roman" panose="02020603050405020304" pitchFamily="18" charset="0"/>
              </a:rPr>
              <a:t> Στην εικόνα, ένας </a:t>
            </a:r>
            <a:r>
              <a:rPr lang="el-GR" b="1" dirty="0" err="1">
                <a:cs typeface="Times New Roman" panose="02020603050405020304" pitchFamily="18" charset="0"/>
              </a:rPr>
              <a:t>Ελλαδίτης</a:t>
            </a:r>
            <a:r>
              <a:rPr lang="el-GR" b="1" dirty="0">
                <a:cs typeface="Times New Roman" panose="02020603050405020304" pitchFamily="18" charset="0"/>
              </a:rPr>
              <a:t> αξιωματικός βρίσκεται δίπλα στον τοίχο του παλιού τουρκικού νεκροταφείου.</a:t>
            </a:r>
            <a:endParaRPr lang="el-CY" b="1" dirty="0">
              <a:cs typeface="Times New Roman" panose="02020603050405020304" pitchFamily="18" charset="0"/>
            </a:endParaRPr>
          </a:p>
        </p:txBody>
      </p:sp>
    </p:spTree>
    <p:extLst>
      <p:ext uri="{BB962C8B-B14F-4D97-AF65-F5344CB8AC3E}">
        <p14:creationId xmlns:p14="http://schemas.microsoft.com/office/powerpoint/2010/main" val="339583259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F01A1E31-585C-20AB-07EA-54F0BD4B82BB}"/>
              </a:ext>
            </a:extLst>
          </p:cNvPr>
          <p:cNvPicPr>
            <a:picLocks noChangeAspect="1"/>
          </p:cNvPicPr>
          <p:nvPr/>
        </p:nvPicPr>
        <p:blipFill rotWithShape="1">
          <a:blip r:embed="rId2">
            <a:extLst>
              <a:ext uri="{28A0092B-C50C-407E-A947-70E740481C1C}">
                <a14:useLocalDpi xmlns:a14="http://schemas.microsoft.com/office/drawing/2010/main" val="0"/>
              </a:ext>
            </a:extLst>
          </a:blip>
          <a:srcRect l="4244" t="74555" r="60189"/>
          <a:stretch/>
        </p:blipFill>
        <p:spPr>
          <a:xfrm>
            <a:off x="193040" y="1960880"/>
            <a:ext cx="11805920" cy="4734560"/>
          </a:xfrm>
          <a:prstGeom prst="rect">
            <a:avLst/>
          </a:prstGeom>
          <a:ln>
            <a:solidFill>
              <a:schemeClr val="tx1"/>
            </a:solidFill>
          </a:ln>
        </p:spPr>
      </p:pic>
      <p:sp>
        <p:nvSpPr>
          <p:cNvPr id="4" name="TextBox 3">
            <a:extLst>
              <a:ext uri="{FF2B5EF4-FFF2-40B4-BE49-F238E27FC236}">
                <a16:creationId xmlns:a16="http://schemas.microsoft.com/office/drawing/2014/main" id="{01B5EA6F-19AE-59F7-EADC-1F4F892CFE32}"/>
              </a:ext>
            </a:extLst>
          </p:cNvPr>
          <p:cNvSpPr txBox="1"/>
          <p:nvPr/>
        </p:nvSpPr>
        <p:spPr>
          <a:xfrm>
            <a:off x="193040" y="264160"/>
            <a:ext cx="11805920" cy="1477328"/>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Girne</a:t>
            </a:r>
            <a:r>
              <a:rPr lang="en-US" b="1" dirty="0">
                <a:cs typeface="Times New Roman" panose="02020603050405020304" pitchFamily="18" charset="0"/>
              </a:rPr>
              <a:t> </a:t>
            </a:r>
            <a:r>
              <a:rPr lang="en-US" b="1" dirty="0" err="1">
                <a:cs typeface="Times New Roman" panose="02020603050405020304" pitchFamily="18" charset="0"/>
              </a:rPr>
              <a:t>Kalesinin</a:t>
            </a:r>
            <a:r>
              <a:rPr lang="en-US" b="1" dirty="0">
                <a:cs typeface="Times New Roman" panose="02020603050405020304" pitchFamily="18" charset="0"/>
              </a:rPr>
              <a:t> </a:t>
            </a:r>
            <a:r>
              <a:rPr lang="en-US" b="1" dirty="0" err="1">
                <a:cs typeface="Times New Roman" panose="02020603050405020304" pitchFamily="18" charset="0"/>
              </a:rPr>
              <a:t>çevresi</a:t>
            </a:r>
            <a:r>
              <a:rPr lang="en-US" b="1" dirty="0">
                <a:cs typeface="Times New Roman" panose="02020603050405020304" pitchFamily="18" charset="0"/>
              </a:rPr>
              <a:t> </a:t>
            </a:r>
            <a:r>
              <a:rPr lang="en-US" b="1" dirty="0" err="1">
                <a:cs typeface="Times New Roman" panose="02020603050405020304" pitchFamily="18" charset="0"/>
              </a:rPr>
              <a:t>tanklarla</a:t>
            </a:r>
            <a:r>
              <a:rPr lang="en-US" b="1" dirty="0">
                <a:cs typeface="Times New Roman" panose="02020603050405020304" pitchFamily="18" charset="0"/>
              </a:rPr>
              <a:t> </a:t>
            </a:r>
            <a:r>
              <a:rPr lang="en-US" b="1" dirty="0" err="1">
                <a:cs typeface="Times New Roman" panose="02020603050405020304" pitchFamily="18" charset="0"/>
              </a:rPr>
              <a:t>dolu</a:t>
            </a:r>
            <a:r>
              <a:rPr lang="en-US" b="1" dirty="0">
                <a:cs typeface="Times New Roman" panose="02020603050405020304" pitchFamily="18" charset="0"/>
              </a:rPr>
              <a:t>. </a:t>
            </a:r>
            <a:r>
              <a:rPr lang="en-US" b="1" dirty="0" err="1">
                <a:cs typeface="Times New Roman" panose="02020603050405020304" pitchFamily="18" charset="0"/>
              </a:rPr>
              <a:t>Kahraman</a:t>
            </a:r>
            <a:r>
              <a:rPr lang="en-US" b="1" dirty="0">
                <a:cs typeface="Times New Roman" panose="02020603050405020304" pitchFamily="18" charset="0"/>
              </a:rPr>
              <a:t> </a:t>
            </a:r>
            <a:r>
              <a:rPr lang="en-US" b="1" dirty="0" err="1">
                <a:cs typeface="Times New Roman" panose="02020603050405020304" pitchFamily="18" charset="0"/>
              </a:rPr>
              <a:t>Mehmetçiklerimizle</a:t>
            </a:r>
            <a:r>
              <a:rPr lang="en-US" b="1" dirty="0">
                <a:cs typeface="Times New Roman" panose="02020603050405020304" pitchFamily="18" charset="0"/>
              </a:rPr>
              <a:t> </a:t>
            </a:r>
            <a:r>
              <a:rPr lang="en-US" b="1" dirty="0" err="1">
                <a:cs typeface="Times New Roman" panose="02020603050405020304" pitchFamily="18" charset="0"/>
              </a:rPr>
              <a:t>Mücahitlerimiz</a:t>
            </a:r>
            <a:r>
              <a:rPr lang="en-US" b="1" dirty="0">
                <a:cs typeface="Times New Roman" panose="02020603050405020304" pitchFamily="18" charset="0"/>
              </a:rPr>
              <a:t> </a:t>
            </a:r>
            <a:r>
              <a:rPr lang="en-US" b="1" dirty="0" err="1">
                <a:cs typeface="Times New Roman" panose="02020603050405020304" pitchFamily="18" charset="0"/>
              </a:rPr>
              <a:t>gece</a:t>
            </a:r>
            <a:r>
              <a:rPr lang="en-US" b="1" dirty="0">
                <a:cs typeface="Times New Roman" panose="02020603050405020304" pitchFamily="18" charset="0"/>
              </a:rPr>
              <a:t> </a:t>
            </a:r>
            <a:r>
              <a:rPr lang="en-US" b="1" dirty="0" err="1">
                <a:cs typeface="Times New Roman" panose="02020603050405020304" pitchFamily="18" charset="0"/>
              </a:rPr>
              <a:t>gündüz</a:t>
            </a:r>
            <a:r>
              <a:rPr lang="en-US" b="1" dirty="0">
                <a:cs typeface="Times New Roman" panose="02020603050405020304" pitchFamily="18" charset="0"/>
              </a:rPr>
              <a:t> </a:t>
            </a:r>
            <a:r>
              <a:rPr lang="en-US" b="1" dirty="0" err="1">
                <a:cs typeface="Times New Roman" panose="02020603050405020304" pitchFamily="18" charset="0"/>
              </a:rPr>
              <a:t>nöbet</a:t>
            </a:r>
            <a:r>
              <a:rPr lang="en-US" b="1" dirty="0">
                <a:cs typeface="Times New Roman" panose="02020603050405020304" pitchFamily="18" charset="0"/>
              </a:rPr>
              <a:t> </a:t>
            </a:r>
            <a:r>
              <a:rPr lang="en-US" b="1" dirty="0" err="1">
                <a:cs typeface="Times New Roman" panose="02020603050405020304" pitchFamily="18" charset="0"/>
              </a:rPr>
              <a:t>tutuyor</a:t>
            </a:r>
            <a:r>
              <a:rPr lang="en-US" b="1" dirty="0">
                <a:cs typeface="Times New Roman" panose="02020603050405020304" pitchFamily="18" charset="0"/>
              </a:rPr>
              <a:t>. Arka </a:t>
            </a:r>
            <a:r>
              <a:rPr lang="en-US" b="1" dirty="0" err="1">
                <a:cs typeface="Times New Roman" panose="02020603050405020304" pitchFamily="18" charset="0"/>
              </a:rPr>
              <a:t>plânda</a:t>
            </a:r>
            <a:r>
              <a:rPr lang="en-US" b="1" dirty="0">
                <a:cs typeface="Times New Roman" panose="02020603050405020304" pitchFamily="18" charset="0"/>
              </a:rPr>
              <a:t> </a:t>
            </a:r>
            <a:r>
              <a:rPr lang="en-US" b="1" dirty="0" err="1">
                <a:cs typeface="Times New Roman" panose="02020603050405020304" pitchFamily="18" charset="0"/>
              </a:rPr>
              <a:t>görülen</a:t>
            </a:r>
            <a:r>
              <a:rPr lang="en-US" b="1" dirty="0">
                <a:cs typeface="Times New Roman" panose="02020603050405020304" pitchFamily="18" charset="0"/>
              </a:rPr>
              <a:t> </a:t>
            </a:r>
            <a:r>
              <a:rPr lang="en-US" b="1" dirty="0" err="1">
                <a:cs typeface="Times New Roman" panose="02020603050405020304" pitchFamily="18" charset="0"/>
              </a:rPr>
              <a:t>Kale’nin</a:t>
            </a:r>
            <a:r>
              <a:rPr lang="en-US" b="1" dirty="0">
                <a:cs typeface="Times New Roman" panose="02020603050405020304" pitchFamily="18" charset="0"/>
              </a:rPr>
              <a:t> </a:t>
            </a:r>
            <a:r>
              <a:rPr lang="en-US" b="1" dirty="0" err="1">
                <a:cs typeface="Times New Roman" panose="02020603050405020304" pitchFamily="18" charset="0"/>
              </a:rPr>
              <a:t>bitişiğindeki</a:t>
            </a:r>
            <a:r>
              <a:rPr lang="en-US" b="1" dirty="0">
                <a:cs typeface="Times New Roman" panose="02020603050405020304" pitchFamily="18" charset="0"/>
              </a:rPr>
              <a:t> </a:t>
            </a:r>
            <a:r>
              <a:rPr lang="en-US" b="1" dirty="0" err="1">
                <a:cs typeface="Times New Roman" panose="02020603050405020304" pitchFamily="18" charset="0"/>
              </a:rPr>
              <a:t>yele</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olmuş</a:t>
            </a:r>
            <a:r>
              <a:rPr lang="en-US" b="1" dirty="0">
                <a:cs typeface="Times New Roman" panose="02020603050405020304" pitchFamily="18" charset="0"/>
              </a:rPr>
              <a:t> </a:t>
            </a:r>
            <a:r>
              <a:rPr lang="en-US" b="1" dirty="0" err="1">
                <a:cs typeface="Times New Roman" panose="02020603050405020304" pitchFamily="18" charset="0"/>
              </a:rPr>
              <a:t>Karant</a:t>
            </a:r>
            <a:r>
              <a:rPr lang="tr-TR" b="1" dirty="0">
                <a:cs typeface="Times New Roman" panose="02020603050405020304" pitchFamily="18" charset="0"/>
              </a:rPr>
              <a:t>i</a:t>
            </a:r>
            <a:r>
              <a:rPr lang="en-US" b="1" dirty="0" err="1">
                <a:cs typeface="Times New Roman" panose="02020603050405020304" pitchFamily="18" charset="0"/>
              </a:rPr>
              <a:t>na</a:t>
            </a:r>
            <a:r>
              <a:rPr lang="en-US" b="1" dirty="0">
                <a:cs typeface="Times New Roman" panose="02020603050405020304" pitchFamily="18" charset="0"/>
              </a:rPr>
              <a:t> </a:t>
            </a:r>
            <a:r>
              <a:rPr lang="en-US" b="1" dirty="0" err="1">
                <a:cs typeface="Times New Roman" panose="02020603050405020304" pitchFamily="18" charset="0"/>
              </a:rPr>
              <a:t>binasıdı</a:t>
            </a:r>
            <a:r>
              <a:rPr lang="el-GR" b="1" dirty="0">
                <a:cs typeface="Times New Roman" panose="02020603050405020304" pitchFamily="18" charset="0"/>
              </a:rPr>
              <a:t>.</a:t>
            </a:r>
          </a:p>
          <a:p>
            <a:pPr algn="just"/>
            <a:r>
              <a:rPr lang="el-GR" b="1" dirty="0">
                <a:cs typeface="Times New Roman" panose="02020603050405020304" pitchFamily="18" charset="0"/>
              </a:rPr>
              <a:t>Η περιοχή γύρω από το Κάστρο της Κερύνειας είναι γεμάτη από τανκς. Οι ηρωικοί μαχητές μας και τα  </a:t>
            </a:r>
            <a:r>
              <a:rPr lang="en-US" b="1" dirty="0" err="1">
                <a:cs typeface="Times New Roman" panose="02020603050405020304" pitchFamily="18" charset="0"/>
              </a:rPr>
              <a:t>Mehmetçik</a:t>
            </a:r>
            <a:r>
              <a:rPr lang="el-GR" b="1" dirty="0">
                <a:cs typeface="Times New Roman" panose="02020603050405020304" pitchFamily="18" charset="0"/>
              </a:rPr>
              <a:t>  φρουρούν μέρα και νύχτα.</a:t>
            </a:r>
          </a:p>
          <a:p>
            <a:pPr algn="just"/>
            <a:r>
              <a:rPr lang="el-GR" b="1" dirty="0">
                <a:cs typeface="Times New Roman" panose="02020603050405020304" pitchFamily="18" charset="0"/>
              </a:rPr>
              <a:t>Το κτίριο δίπλα στο Κάστρο που φαίνεται στο βάθος είναι το κτίριο της Καραντίνας. </a:t>
            </a:r>
            <a:endParaRPr lang="el-CY" b="1" dirty="0">
              <a:cs typeface="Times New Roman" panose="02020603050405020304" pitchFamily="18" charset="0"/>
            </a:endParaRPr>
          </a:p>
        </p:txBody>
      </p:sp>
    </p:spTree>
    <p:extLst>
      <p:ext uri="{BB962C8B-B14F-4D97-AF65-F5344CB8AC3E}">
        <p14:creationId xmlns:p14="http://schemas.microsoft.com/office/powerpoint/2010/main" val="176406437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10;&#10;Περιγραφή που δημιουργήθηκε αυτόματα">
            <a:extLst>
              <a:ext uri="{FF2B5EF4-FFF2-40B4-BE49-F238E27FC236}">
                <a16:creationId xmlns:a16="http://schemas.microsoft.com/office/drawing/2014/main" id="{5EAE672C-1A16-5DA1-1F9F-8DD60C6AB0C2}"/>
              </a:ext>
            </a:extLst>
          </p:cNvPr>
          <p:cNvPicPr>
            <a:picLocks noChangeAspect="1"/>
          </p:cNvPicPr>
          <p:nvPr/>
        </p:nvPicPr>
        <p:blipFill rotWithShape="1">
          <a:blip r:embed="rId2">
            <a:extLst>
              <a:ext uri="{28A0092B-C50C-407E-A947-70E740481C1C}">
                <a14:useLocalDpi xmlns:a14="http://schemas.microsoft.com/office/drawing/2010/main" val="0"/>
              </a:ext>
            </a:extLst>
          </a:blip>
          <a:srcRect l="9381" t="51211" r="47597" b="25552"/>
          <a:stretch/>
        </p:blipFill>
        <p:spPr>
          <a:xfrm>
            <a:off x="142240" y="1869440"/>
            <a:ext cx="11755120" cy="4846320"/>
          </a:xfrm>
          <a:prstGeom prst="rect">
            <a:avLst/>
          </a:prstGeom>
          <a:ln>
            <a:solidFill>
              <a:schemeClr val="tx1"/>
            </a:solidFill>
          </a:ln>
        </p:spPr>
      </p:pic>
      <p:sp>
        <p:nvSpPr>
          <p:cNvPr id="4" name="TextBox 3">
            <a:extLst>
              <a:ext uri="{FF2B5EF4-FFF2-40B4-BE49-F238E27FC236}">
                <a16:creationId xmlns:a16="http://schemas.microsoft.com/office/drawing/2014/main" id="{BE1CA8CB-992A-C85D-D630-6E3E3E64FFDF}"/>
              </a:ext>
            </a:extLst>
          </p:cNvPr>
          <p:cNvSpPr txBox="1"/>
          <p:nvPr/>
        </p:nvSpPr>
        <p:spPr>
          <a:xfrm>
            <a:off x="142240" y="217716"/>
            <a:ext cx="11755120" cy="1477328"/>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Girneli</a:t>
            </a:r>
            <a:r>
              <a:rPr lang="en-US" b="1" dirty="0">
                <a:cs typeface="Times New Roman" panose="02020603050405020304" pitchFamily="18" charset="0"/>
              </a:rPr>
              <a:t> </a:t>
            </a:r>
            <a:r>
              <a:rPr lang="en-US" b="1" dirty="0" err="1">
                <a:cs typeface="Times New Roman" panose="02020603050405020304" pitchFamily="18" charset="0"/>
              </a:rPr>
              <a:t>Rumların</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kısmı</a:t>
            </a:r>
            <a:r>
              <a:rPr lang="en-US" b="1" dirty="0">
                <a:cs typeface="Times New Roman" panose="02020603050405020304" pitchFamily="18" charset="0"/>
              </a:rPr>
              <a:t> </a:t>
            </a:r>
            <a:r>
              <a:rPr lang="en-US" b="1" dirty="0" err="1">
                <a:cs typeface="Times New Roman" panose="02020603050405020304" pitchFamily="18" charset="0"/>
              </a:rPr>
              <a:t>sellâmeti</a:t>
            </a:r>
            <a:r>
              <a:rPr lang="en-US" b="1" dirty="0">
                <a:cs typeface="Times New Roman" panose="02020603050405020304" pitchFamily="18" charset="0"/>
              </a:rPr>
              <a:t> </a:t>
            </a:r>
            <a:r>
              <a:rPr lang="en-US" b="1" dirty="0" err="1">
                <a:cs typeface="Times New Roman" panose="02020603050405020304" pitchFamily="18" charset="0"/>
              </a:rPr>
              <a:t>ünlü</a:t>
            </a:r>
            <a:r>
              <a:rPr lang="en-US" b="1" dirty="0">
                <a:cs typeface="Times New Roman" panose="02020603050405020304" pitchFamily="18" charset="0"/>
              </a:rPr>
              <a:t> DOM</a:t>
            </a:r>
            <a:r>
              <a:rPr lang="tr-TR" b="1" dirty="0">
                <a:cs typeface="Times New Roman" panose="02020603050405020304" pitchFamily="18" charset="0"/>
              </a:rPr>
              <a:t>E</a:t>
            </a:r>
            <a:r>
              <a:rPr lang="en-US" b="1" dirty="0">
                <a:cs typeface="Times New Roman" panose="02020603050405020304" pitchFamily="18" charset="0"/>
              </a:rPr>
              <a:t> </a:t>
            </a:r>
            <a:r>
              <a:rPr lang="en-US" b="1" dirty="0" err="1">
                <a:cs typeface="Times New Roman" panose="02020603050405020304" pitchFamily="18" charset="0"/>
              </a:rPr>
              <a:t>HOTEL’e</a:t>
            </a:r>
            <a:r>
              <a:rPr lang="en-US" b="1" dirty="0">
                <a:cs typeface="Times New Roman" panose="02020603050405020304" pitchFamily="18" charset="0"/>
              </a:rPr>
              <a:t> </a:t>
            </a:r>
            <a:r>
              <a:rPr lang="en-US" b="1" dirty="0" err="1">
                <a:cs typeface="Times New Roman" panose="02020603050405020304" pitchFamily="18" charset="0"/>
              </a:rPr>
              <a:t>sığınmakta</a:t>
            </a:r>
            <a:r>
              <a:rPr lang="en-US" b="1" dirty="0">
                <a:cs typeface="Times New Roman" panose="02020603050405020304" pitchFamily="18" charset="0"/>
              </a:rPr>
              <a:t> </a:t>
            </a:r>
            <a:r>
              <a:rPr lang="en-US" b="1" dirty="0" err="1">
                <a:cs typeface="Times New Roman" panose="02020603050405020304" pitchFamily="18" charset="0"/>
              </a:rPr>
              <a:t>buldular</a:t>
            </a:r>
            <a:r>
              <a:rPr lang="en-US" b="1" dirty="0">
                <a:cs typeface="Times New Roman" panose="02020603050405020304" pitchFamily="18" charset="0"/>
              </a:rPr>
              <a:t>. </a:t>
            </a:r>
            <a:r>
              <a:rPr lang="en-US" b="1" dirty="0" err="1">
                <a:cs typeface="Times New Roman" panose="02020603050405020304" pitchFamily="18" charset="0"/>
              </a:rPr>
              <a:t>Şimdi</a:t>
            </a:r>
            <a:r>
              <a:rPr lang="en-US" b="1" dirty="0">
                <a:cs typeface="Times New Roman" panose="02020603050405020304" pitchFamily="18" charset="0"/>
              </a:rPr>
              <a:t> </a:t>
            </a:r>
            <a:r>
              <a:rPr lang="en-US" b="1" dirty="0" err="1">
                <a:cs typeface="Times New Roman" panose="02020603050405020304" pitchFamily="18" charset="0"/>
              </a:rPr>
              <a:t>burada</a:t>
            </a:r>
            <a:r>
              <a:rPr lang="en-US" b="1" dirty="0">
                <a:cs typeface="Times New Roman" panose="02020603050405020304" pitchFamily="18" charset="0"/>
              </a:rPr>
              <a:t> 550 Rum var. </a:t>
            </a:r>
            <a:r>
              <a:rPr lang="en-US" b="1" dirty="0" err="1">
                <a:cs typeface="Times New Roman" panose="02020603050405020304" pitchFamily="18" charset="0"/>
              </a:rPr>
              <a:t>Otel</a:t>
            </a:r>
            <a:r>
              <a:rPr lang="en-US" b="1" dirty="0">
                <a:cs typeface="Times New Roman" panose="02020603050405020304" pitchFamily="18" charset="0"/>
              </a:rPr>
              <a:t> </a:t>
            </a:r>
            <a:r>
              <a:rPr lang="en-US" b="1" dirty="0" err="1">
                <a:cs typeface="Times New Roman" panose="02020603050405020304" pitchFamily="18" charset="0"/>
              </a:rPr>
              <a:t>Birleşmiş</a:t>
            </a:r>
            <a:r>
              <a:rPr lang="en-US" b="1" dirty="0">
                <a:cs typeface="Times New Roman" panose="02020603050405020304" pitchFamily="18" charset="0"/>
              </a:rPr>
              <a:t> </a:t>
            </a:r>
            <a:r>
              <a:rPr lang="en-US" b="1" dirty="0" err="1">
                <a:cs typeface="Times New Roman" panose="02020603050405020304" pitchFamily="18" charset="0"/>
              </a:rPr>
              <a:t>Milletlerin</a:t>
            </a:r>
            <a:r>
              <a:rPr lang="en-US" b="1" dirty="0">
                <a:cs typeface="Times New Roman" panose="02020603050405020304" pitchFamily="18" charset="0"/>
              </a:rPr>
              <a:t> </a:t>
            </a:r>
            <a:r>
              <a:rPr lang="en-US" b="1" dirty="0" err="1">
                <a:cs typeface="Times New Roman" panose="02020603050405020304" pitchFamily="18" charset="0"/>
              </a:rPr>
              <a:t>kontrolunda</a:t>
            </a:r>
            <a:r>
              <a:rPr lang="en-US" b="1" dirty="0">
                <a:cs typeface="Times New Roman" panose="02020603050405020304" pitchFamily="18" charset="0"/>
              </a:rPr>
              <a:t>. </a:t>
            </a:r>
            <a:endParaRPr lang="tr-TR" b="1" dirty="0">
              <a:cs typeface="Times New Roman" panose="02020603050405020304" pitchFamily="18" charset="0"/>
            </a:endParaRPr>
          </a:p>
          <a:p>
            <a:pPr algn="just"/>
            <a:r>
              <a:rPr lang="el-GR" b="1" dirty="0">
                <a:cs typeface="Times New Roman" panose="02020603050405020304" pitchFamily="18" charset="0"/>
              </a:rPr>
              <a:t>Κάποιοι   Ε/κ της Κερύνειας βρήκαν καταφύγιο στο περίφημο DOME HOTEL.</a:t>
            </a:r>
          </a:p>
          <a:p>
            <a:pPr algn="just"/>
            <a:r>
              <a:rPr lang="el-GR" b="1" dirty="0">
                <a:cs typeface="Times New Roman" panose="02020603050405020304" pitchFamily="18" charset="0"/>
              </a:rPr>
              <a:t>Τώρα υπάρχουν 550 Ε/κ εδώ. </a:t>
            </a:r>
          </a:p>
          <a:p>
            <a:pPr algn="just"/>
            <a:r>
              <a:rPr lang="el-GR" b="1" dirty="0">
                <a:cs typeface="Times New Roman" panose="02020603050405020304" pitchFamily="18" charset="0"/>
              </a:rPr>
              <a:t>Το ξενοδοχείο βρίσκεται υπό τον έλεγχο των Ηνωμένων Εθνών.  </a:t>
            </a:r>
            <a:endParaRPr lang="el-CY" b="1" dirty="0">
              <a:cs typeface="Times New Roman" panose="02020603050405020304" pitchFamily="18" charset="0"/>
            </a:endParaRPr>
          </a:p>
        </p:txBody>
      </p:sp>
    </p:spTree>
    <p:extLst>
      <p:ext uri="{BB962C8B-B14F-4D97-AF65-F5344CB8AC3E}">
        <p14:creationId xmlns:p14="http://schemas.microsoft.com/office/powerpoint/2010/main" val="341721922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D1CB8575-9592-E63C-8E5B-CB102E5C74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20880" cy="6858000"/>
          </a:xfrm>
          <a:prstGeom prst="rect">
            <a:avLst/>
          </a:prstGeom>
        </p:spPr>
      </p:pic>
      <p:sp>
        <p:nvSpPr>
          <p:cNvPr id="2" name="Ορθογώνιο 1">
            <a:extLst>
              <a:ext uri="{FF2B5EF4-FFF2-40B4-BE49-F238E27FC236}">
                <a16:creationId xmlns:a16="http://schemas.microsoft.com/office/drawing/2014/main" id="{8304BA05-6588-6C5D-994E-A6FF11141CA3}"/>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28  Ιουλίου  1974 </a:t>
            </a:r>
            <a:endParaRPr lang="el-CY" sz="4000" dirty="0">
              <a:solidFill>
                <a:schemeClr val="tx1"/>
              </a:solidFill>
            </a:endParaRPr>
          </a:p>
        </p:txBody>
      </p:sp>
    </p:spTree>
    <p:extLst>
      <p:ext uri="{BB962C8B-B14F-4D97-AF65-F5344CB8AC3E}">
        <p14:creationId xmlns:p14="http://schemas.microsoft.com/office/powerpoint/2010/main" val="30915991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D1CB8575-9592-E63C-8E5B-CB102E5C74D6}"/>
              </a:ext>
            </a:extLst>
          </p:cNvPr>
          <p:cNvPicPr>
            <a:picLocks noChangeAspect="1"/>
          </p:cNvPicPr>
          <p:nvPr/>
        </p:nvPicPr>
        <p:blipFill rotWithShape="1">
          <a:blip r:embed="rId2">
            <a:extLst>
              <a:ext uri="{28A0092B-C50C-407E-A947-70E740481C1C}">
                <a14:useLocalDpi xmlns:a14="http://schemas.microsoft.com/office/drawing/2010/main" val="0"/>
              </a:ext>
            </a:extLst>
          </a:blip>
          <a:srcRect l="7207" t="36281" r="50079" b="44148"/>
          <a:stretch/>
        </p:blipFill>
        <p:spPr>
          <a:xfrm>
            <a:off x="125774" y="1351280"/>
            <a:ext cx="11690306" cy="5120640"/>
          </a:xfrm>
          <a:prstGeom prst="rect">
            <a:avLst/>
          </a:prstGeom>
          <a:ln>
            <a:solidFill>
              <a:schemeClr val="tx1"/>
            </a:solidFill>
          </a:ln>
        </p:spPr>
      </p:pic>
      <p:sp>
        <p:nvSpPr>
          <p:cNvPr id="4" name="TextBox 3">
            <a:extLst>
              <a:ext uri="{FF2B5EF4-FFF2-40B4-BE49-F238E27FC236}">
                <a16:creationId xmlns:a16="http://schemas.microsoft.com/office/drawing/2014/main" id="{39318D1F-9870-5367-1F8A-5BB8EA23832C}"/>
              </a:ext>
            </a:extLst>
          </p:cNvPr>
          <p:cNvSpPr txBox="1"/>
          <p:nvPr/>
        </p:nvSpPr>
        <p:spPr>
          <a:xfrm>
            <a:off x="125774" y="172721"/>
            <a:ext cx="11690306" cy="923330"/>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err="1">
                <a:cs typeface="Times New Roman" panose="02020603050405020304" pitchFamily="18" charset="0"/>
              </a:rPr>
              <a:t>Girne</a:t>
            </a:r>
            <a:r>
              <a:rPr lang="en-US" b="1" dirty="0">
                <a:cs typeface="Times New Roman" panose="02020603050405020304" pitchFamily="18" charset="0"/>
              </a:rPr>
              <a:t> - </a:t>
            </a:r>
            <a:r>
              <a:rPr lang="en-US" b="1" dirty="0" err="1">
                <a:cs typeface="Times New Roman" panose="02020603050405020304" pitchFamily="18" charset="0"/>
              </a:rPr>
              <a:t>Kazafana</a:t>
            </a:r>
            <a:r>
              <a:rPr lang="en-US" b="1" dirty="0">
                <a:cs typeface="Times New Roman" panose="02020603050405020304" pitchFamily="18" charset="0"/>
              </a:rPr>
              <a:t> </a:t>
            </a:r>
            <a:r>
              <a:rPr lang="en-US" b="1" dirty="0" err="1">
                <a:cs typeface="Times New Roman" panose="02020603050405020304" pitchFamily="18" charset="0"/>
              </a:rPr>
              <a:t>arasındaki</a:t>
            </a:r>
            <a:r>
              <a:rPr lang="en-US" b="1" dirty="0">
                <a:cs typeface="Times New Roman" panose="02020603050405020304" pitchFamily="18" charset="0"/>
              </a:rPr>
              <a:t> RMM </a:t>
            </a:r>
            <a:r>
              <a:rPr lang="en-US" b="1" dirty="0" err="1">
                <a:cs typeface="Times New Roman" panose="02020603050405020304" pitchFamily="18" charset="0"/>
              </a:rPr>
              <a:t>kampı</a:t>
            </a:r>
            <a:r>
              <a:rPr lang="en-US" b="1" dirty="0">
                <a:cs typeface="Times New Roman" panose="02020603050405020304" pitchFamily="18" charset="0"/>
              </a:rPr>
              <a:t> </a:t>
            </a:r>
            <a:r>
              <a:rPr lang="en-US" b="1" dirty="0" err="1">
                <a:cs typeface="Times New Roman" panose="02020603050405020304" pitchFamily="18" charset="0"/>
              </a:rPr>
              <a:t>şimdi</a:t>
            </a:r>
            <a:r>
              <a:rPr lang="en-US" b="1" dirty="0">
                <a:cs typeface="Times New Roman" panose="02020603050405020304" pitchFamily="18" charset="0"/>
              </a:rPr>
              <a:t> </a:t>
            </a:r>
            <a:r>
              <a:rPr lang="en-US" b="1" dirty="0" err="1">
                <a:cs typeface="Times New Roman" panose="02020603050405020304" pitchFamily="18" charset="0"/>
              </a:rPr>
              <a:t>Mehmetçiğin</a:t>
            </a:r>
            <a:r>
              <a:rPr lang="en-US" b="1" dirty="0">
                <a:cs typeface="Times New Roman" panose="02020603050405020304" pitchFamily="18" charset="0"/>
              </a:rPr>
              <a:t> </a:t>
            </a:r>
            <a:r>
              <a:rPr lang="en-US" b="1" dirty="0" err="1">
                <a:cs typeface="Times New Roman" panose="02020603050405020304" pitchFamily="18" charset="0"/>
              </a:rPr>
              <a:t>kampı</a:t>
            </a:r>
            <a:r>
              <a:rPr lang="en-US" b="1" dirty="0">
                <a:cs typeface="Times New Roman" panose="02020603050405020304" pitchFamily="18" charset="0"/>
              </a:rPr>
              <a:t> old</a:t>
            </a:r>
            <a:r>
              <a:rPr lang="tr-TR" b="1" dirty="0">
                <a:cs typeface="Times New Roman" panose="02020603050405020304" pitchFamily="18" charset="0"/>
              </a:rPr>
              <a:t>u.</a:t>
            </a:r>
          </a:p>
          <a:p>
            <a:pPr algn="just"/>
            <a:r>
              <a:rPr lang="el-GR" b="1" dirty="0">
                <a:cs typeface="Times New Roman" panose="02020603050405020304" pitchFamily="18" charset="0"/>
              </a:rPr>
              <a:t>Το στρατόπεδο </a:t>
            </a:r>
            <a:r>
              <a:rPr lang="tr-TR" b="1" dirty="0">
                <a:cs typeface="Times New Roman" panose="02020603050405020304" pitchFamily="18" charset="0"/>
              </a:rPr>
              <a:t> </a:t>
            </a:r>
            <a:r>
              <a:rPr lang="el-GR" b="1" dirty="0">
                <a:cs typeface="Times New Roman" panose="02020603050405020304" pitchFamily="18" charset="0"/>
              </a:rPr>
              <a:t>της Εθνικής Φρουράς  μεταξύ Κερύνειας και  </a:t>
            </a:r>
            <a:r>
              <a:rPr lang="el-GR" b="1" dirty="0" err="1">
                <a:cs typeface="Times New Roman" panose="02020603050405020304" pitchFamily="18" charset="0"/>
              </a:rPr>
              <a:t>Καζαφανίου</a:t>
            </a:r>
            <a:r>
              <a:rPr lang="el-GR" b="1" dirty="0">
                <a:cs typeface="Times New Roman" panose="02020603050405020304" pitchFamily="18" charset="0"/>
              </a:rPr>
              <a:t> έχει γίνει πλέον το στρατόπεδο των </a:t>
            </a:r>
            <a:r>
              <a:rPr lang="el-GR" b="1" dirty="0" err="1">
                <a:cs typeface="Times New Roman" panose="02020603050405020304" pitchFamily="18" charset="0"/>
              </a:rPr>
              <a:t>Mehmetçik</a:t>
            </a:r>
            <a:r>
              <a:rPr lang="el-GR" b="1" dirty="0">
                <a:cs typeface="Times New Roman" panose="02020603050405020304" pitchFamily="18" charset="0"/>
              </a:rPr>
              <a:t>.</a:t>
            </a:r>
            <a:endParaRPr lang="el-CY" b="1" dirty="0">
              <a:cs typeface="Times New Roman" panose="02020603050405020304" pitchFamily="18" charset="0"/>
            </a:endParaRPr>
          </a:p>
        </p:txBody>
      </p:sp>
    </p:spTree>
    <p:extLst>
      <p:ext uri="{BB962C8B-B14F-4D97-AF65-F5344CB8AC3E}">
        <p14:creationId xmlns:p14="http://schemas.microsoft.com/office/powerpoint/2010/main" val="1323845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D1CB8575-9592-E63C-8E5B-CB102E5C74D6}"/>
              </a:ext>
            </a:extLst>
          </p:cNvPr>
          <p:cNvPicPr>
            <a:picLocks noChangeAspect="1"/>
          </p:cNvPicPr>
          <p:nvPr/>
        </p:nvPicPr>
        <p:blipFill rotWithShape="1">
          <a:blip r:embed="rId2">
            <a:extLst>
              <a:ext uri="{28A0092B-C50C-407E-A947-70E740481C1C}">
                <a14:useLocalDpi xmlns:a14="http://schemas.microsoft.com/office/drawing/2010/main" val="0"/>
              </a:ext>
            </a:extLst>
          </a:blip>
          <a:srcRect l="50533" t="78237" r="15379" b="3259"/>
          <a:stretch/>
        </p:blipFill>
        <p:spPr>
          <a:xfrm>
            <a:off x="287020" y="1351280"/>
            <a:ext cx="11617960" cy="5313680"/>
          </a:xfrm>
          <a:prstGeom prst="rect">
            <a:avLst/>
          </a:prstGeom>
        </p:spPr>
      </p:pic>
      <p:sp>
        <p:nvSpPr>
          <p:cNvPr id="4" name="TextBox 3">
            <a:extLst>
              <a:ext uri="{FF2B5EF4-FFF2-40B4-BE49-F238E27FC236}">
                <a16:creationId xmlns:a16="http://schemas.microsoft.com/office/drawing/2014/main" id="{F0FFE61E-59D9-89F9-97BD-25D96DDE3671}"/>
              </a:ext>
            </a:extLst>
          </p:cNvPr>
          <p:cNvSpPr txBox="1"/>
          <p:nvPr/>
        </p:nvSpPr>
        <p:spPr>
          <a:xfrm>
            <a:off x="287020" y="193040"/>
            <a:ext cx="11617960" cy="923330"/>
          </a:xfrm>
          <a:prstGeom prst="rect">
            <a:avLst/>
          </a:prstGeom>
          <a:solidFill>
            <a:schemeClr val="accent6">
              <a:lumMod val="20000"/>
              <a:lumOff val="80000"/>
            </a:schemeClr>
          </a:solidFill>
          <a:ln>
            <a:solidFill>
              <a:schemeClr val="tx1"/>
            </a:solidFill>
          </a:ln>
        </p:spPr>
        <p:txBody>
          <a:bodyPr wrap="square">
            <a:spAutoFit/>
          </a:bodyPr>
          <a:lstStyle/>
          <a:p>
            <a:r>
              <a:rPr lang="en-US" b="1" dirty="0" err="1">
                <a:cs typeface="Times New Roman" panose="02020603050405020304" pitchFamily="18" charset="0"/>
              </a:rPr>
              <a:t>Kazafana'da</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Yönetiminde</a:t>
            </a:r>
            <a:r>
              <a:rPr lang="en-US" b="1" dirty="0">
                <a:cs typeface="Times New Roman" panose="02020603050405020304" pitchFamily="18" charset="0"/>
              </a:rPr>
              <a:t> </a:t>
            </a:r>
            <a:r>
              <a:rPr lang="en-US" b="1" dirty="0" err="1">
                <a:cs typeface="Times New Roman" panose="02020603050405020304" pitchFamily="18" charset="0"/>
              </a:rPr>
              <a:t>huzur</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emniyet</a:t>
            </a:r>
            <a:r>
              <a:rPr lang="en-US" b="1" dirty="0">
                <a:cs typeface="Times New Roman" panose="02020603050405020304" pitchFamily="18" charset="0"/>
              </a:rPr>
              <a:t> </a:t>
            </a:r>
            <a:r>
              <a:rPr lang="en-US" b="1" dirty="0" err="1">
                <a:cs typeface="Times New Roman" panose="02020603050405020304" pitchFamily="18" charset="0"/>
              </a:rPr>
              <a:t>altında</a:t>
            </a:r>
            <a:r>
              <a:rPr lang="en-US" b="1" dirty="0">
                <a:cs typeface="Times New Roman" panose="02020603050405020304" pitchFamily="18" charset="0"/>
              </a:rPr>
              <a:t> </a:t>
            </a:r>
            <a:r>
              <a:rPr lang="en-US" b="1" dirty="0" err="1">
                <a:cs typeface="Times New Roman" panose="02020603050405020304" pitchFamily="18" charset="0"/>
              </a:rPr>
              <a:t>yaş</a:t>
            </a:r>
            <a:r>
              <a:rPr lang="tr-TR" b="1" dirty="0">
                <a:cs typeface="Times New Roman" panose="02020603050405020304" pitchFamily="18" charset="0"/>
              </a:rPr>
              <a:t>a</a:t>
            </a:r>
            <a:r>
              <a:rPr lang="en-US" b="1" dirty="0" err="1">
                <a:cs typeface="Times New Roman" panose="02020603050405020304" pitchFamily="18" charset="0"/>
              </a:rPr>
              <a:t>yan</a:t>
            </a:r>
            <a:r>
              <a:rPr lang="en-US" b="1" dirty="0">
                <a:cs typeface="Times New Roman" panose="02020603050405020304" pitchFamily="18" charset="0"/>
              </a:rPr>
              <a:t>, </a:t>
            </a:r>
            <a:r>
              <a:rPr lang="en-US" b="1" dirty="0" err="1">
                <a:cs typeface="Times New Roman" panose="02020603050405020304" pitchFamily="18" charset="0"/>
              </a:rPr>
              <a:t>hayatlarından</a:t>
            </a:r>
            <a:r>
              <a:rPr lang="en-US" b="1" dirty="0">
                <a:cs typeface="Times New Roman" panose="02020603050405020304" pitchFamily="18" charset="0"/>
              </a:rPr>
              <a:t> </a:t>
            </a:r>
            <a:r>
              <a:rPr lang="en-US" b="1" dirty="0" err="1">
                <a:cs typeface="Times New Roman" panose="02020603050405020304" pitchFamily="18" charset="0"/>
              </a:rPr>
              <a:t>memnun</a:t>
            </a:r>
            <a:r>
              <a:rPr lang="tr-TR" b="1" dirty="0">
                <a:cs typeface="Times New Roman" panose="02020603050405020304" pitchFamily="18" charset="0"/>
              </a:rPr>
              <a:t> </a:t>
            </a:r>
            <a:r>
              <a:rPr lang="en-US" b="1" dirty="0" err="1">
                <a:cs typeface="Times New Roman" panose="02020603050405020304" pitchFamily="18" charset="0"/>
              </a:rPr>
              <a:t>Banayi</a:t>
            </a:r>
            <a:r>
              <a:rPr lang="en-US" b="1" dirty="0">
                <a:cs typeface="Times New Roman" panose="02020603050405020304" pitchFamily="18" charset="0"/>
              </a:rPr>
              <a:t> To</a:t>
            </a:r>
            <a:r>
              <a:rPr lang="tr-TR" b="1" dirty="0">
                <a:cs typeface="Times New Roman" panose="02020603050405020304" pitchFamily="18" charset="0"/>
              </a:rPr>
              <a:t>m</a:t>
            </a:r>
            <a:r>
              <a:rPr lang="en-US" b="1" dirty="0">
                <a:cs typeface="Times New Roman" panose="02020603050405020304" pitchFamily="18" charset="0"/>
              </a:rPr>
              <a:t>a </a:t>
            </a:r>
            <a:r>
              <a:rPr lang="en-US" b="1" dirty="0" err="1">
                <a:cs typeface="Times New Roman" panose="02020603050405020304" pitchFamily="18" charset="0"/>
              </a:rPr>
              <a:t>ailesi</a:t>
            </a:r>
            <a:r>
              <a:rPr lang="en-US" b="1" dirty="0">
                <a:cs typeface="Times New Roman" panose="02020603050405020304" pitchFamily="18" charset="0"/>
              </a:rPr>
              <a:t>. </a:t>
            </a:r>
            <a:endParaRPr lang="tr-TR" b="1" dirty="0">
              <a:cs typeface="Times New Roman" panose="02020603050405020304" pitchFamily="18" charset="0"/>
            </a:endParaRPr>
          </a:p>
          <a:p>
            <a:r>
              <a:rPr lang="el-GR" b="1" dirty="0">
                <a:cs typeface="Times New Roman" panose="02020603050405020304" pitchFamily="18" charset="0"/>
              </a:rPr>
              <a:t>Τα μέλη της  οικογένειας του Παναγή Θωμά είναι ικανοποιημένα  από τη ζωή τους,  ζουν με ειρήνη και ασφάλεια υπό την τουρκική διοίκηση στο χωριό </a:t>
            </a:r>
            <a:r>
              <a:rPr lang="el-GR" b="1" dirty="0" err="1">
                <a:cs typeface="Times New Roman" panose="02020603050405020304" pitchFamily="18" charset="0"/>
              </a:rPr>
              <a:t>Καζάφανι</a:t>
            </a:r>
            <a:r>
              <a:rPr lang="el-GR" b="1" dirty="0">
                <a:cs typeface="Times New Roman" panose="02020603050405020304" pitchFamily="18" charset="0"/>
              </a:rPr>
              <a:t>.</a:t>
            </a:r>
            <a:endParaRPr lang="el-CY" b="1" dirty="0">
              <a:cs typeface="Times New Roman" panose="02020603050405020304" pitchFamily="18" charset="0"/>
            </a:endParaRPr>
          </a:p>
        </p:txBody>
      </p:sp>
    </p:spTree>
    <p:extLst>
      <p:ext uri="{BB962C8B-B14F-4D97-AF65-F5344CB8AC3E}">
        <p14:creationId xmlns:p14="http://schemas.microsoft.com/office/powerpoint/2010/main" val="28578135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D1CB8575-9592-E63C-8E5B-CB102E5C74D6}"/>
              </a:ext>
            </a:extLst>
          </p:cNvPr>
          <p:cNvPicPr>
            <a:picLocks noChangeAspect="1"/>
          </p:cNvPicPr>
          <p:nvPr/>
        </p:nvPicPr>
        <p:blipFill rotWithShape="1">
          <a:blip r:embed="rId2">
            <a:extLst>
              <a:ext uri="{28A0092B-C50C-407E-A947-70E740481C1C}">
                <a14:useLocalDpi xmlns:a14="http://schemas.microsoft.com/office/drawing/2010/main" val="0"/>
              </a:ext>
            </a:extLst>
          </a:blip>
          <a:srcRect l="5491" t="79521" r="61570" b="3259"/>
          <a:stretch/>
        </p:blipFill>
        <p:spPr>
          <a:xfrm>
            <a:off x="284480" y="1432560"/>
            <a:ext cx="11623040" cy="5212079"/>
          </a:xfrm>
          <a:prstGeom prst="rect">
            <a:avLst/>
          </a:prstGeom>
        </p:spPr>
      </p:pic>
      <p:sp>
        <p:nvSpPr>
          <p:cNvPr id="4" name="TextBox 3">
            <a:extLst>
              <a:ext uri="{FF2B5EF4-FFF2-40B4-BE49-F238E27FC236}">
                <a16:creationId xmlns:a16="http://schemas.microsoft.com/office/drawing/2014/main" id="{ADACB6F6-CB4A-FDEA-EC53-34A171801F99}"/>
              </a:ext>
            </a:extLst>
          </p:cNvPr>
          <p:cNvSpPr txBox="1"/>
          <p:nvPr/>
        </p:nvSpPr>
        <p:spPr>
          <a:xfrm>
            <a:off x="284480" y="301675"/>
            <a:ext cx="11623040" cy="923330"/>
          </a:xfrm>
          <a:prstGeom prst="rect">
            <a:avLst/>
          </a:prstGeom>
          <a:solidFill>
            <a:schemeClr val="accent6">
              <a:lumMod val="20000"/>
              <a:lumOff val="80000"/>
            </a:schemeClr>
          </a:solidFill>
          <a:ln>
            <a:solidFill>
              <a:schemeClr val="tx1"/>
            </a:solidFill>
          </a:ln>
        </p:spPr>
        <p:txBody>
          <a:bodyPr wrap="square">
            <a:spAutoFit/>
          </a:bodyPr>
          <a:lstStyle/>
          <a:p>
            <a:r>
              <a:rPr lang="en-US" b="1" dirty="0" err="1">
                <a:cs typeface="Times New Roman" panose="02020603050405020304" pitchFamily="18" charset="0"/>
              </a:rPr>
              <a:t>Kazafana</a:t>
            </a:r>
            <a:r>
              <a:rPr lang="en-US" b="1" dirty="0">
                <a:cs typeface="Times New Roman" panose="02020603050405020304" pitchFamily="18" charset="0"/>
              </a:rPr>
              <a:t> </a:t>
            </a:r>
            <a:r>
              <a:rPr lang="en-US" b="1" dirty="0" err="1">
                <a:cs typeface="Times New Roman" panose="02020603050405020304" pitchFamily="18" charset="0"/>
              </a:rPr>
              <a:t>Rumlarından</a:t>
            </a:r>
            <a:r>
              <a:rPr lang="en-US" b="1" dirty="0">
                <a:cs typeface="Times New Roman" panose="02020603050405020304" pitchFamily="18" charset="0"/>
              </a:rPr>
              <a:t> </a:t>
            </a:r>
            <a:r>
              <a:rPr lang="en-US" b="1" dirty="0" err="1">
                <a:cs typeface="Times New Roman" panose="02020603050405020304" pitchFamily="18" charset="0"/>
              </a:rPr>
              <a:t>mutlu</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diğer</a:t>
            </a:r>
            <a:r>
              <a:rPr lang="en-US" b="1" dirty="0">
                <a:cs typeface="Times New Roman" panose="02020603050405020304" pitchFamily="18" charset="0"/>
              </a:rPr>
              <a:t> </a:t>
            </a:r>
            <a:r>
              <a:rPr lang="en-US" b="1" dirty="0" err="1">
                <a:cs typeface="Times New Roman" panose="02020603050405020304" pitchFamily="18" charset="0"/>
              </a:rPr>
              <a:t>aile</a:t>
            </a:r>
            <a:r>
              <a:rPr lang="en-US" b="1" dirty="0">
                <a:cs typeface="Times New Roman" panose="02020603050405020304" pitchFamily="18" charset="0"/>
              </a:rPr>
              <a:t>, </a:t>
            </a:r>
            <a:r>
              <a:rPr lang="en-US" b="1" dirty="0" err="1">
                <a:cs typeface="Times New Roman" panose="02020603050405020304" pitchFamily="18" charset="0"/>
              </a:rPr>
              <a:t>Hristo</a:t>
            </a:r>
            <a:r>
              <a:rPr lang="en-US" b="1" dirty="0">
                <a:cs typeface="Times New Roman" panose="02020603050405020304" pitchFamily="18" charset="0"/>
              </a:rPr>
              <a:t> </a:t>
            </a:r>
            <a:r>
              <a:rPr lang="en-US" b="1" dirty="0" err="1">
                <a:cs typeface="Times New Roman" panose="02020603050405020304" pitchFamily="18" charset="0"/>
              </a:rPr>
              <a:t>Hacı</a:t>
            </a:r>
            <a:r>
              <a:rPr lang="en-US" b="1" dirty="0">
                <a:cs typeface="Times New Roman" panose="02020603050405020304" pitchFamily="18" charset="0"/>
              </a:rPr>
              <a:t> </a:t>
            </a:r>
            <a:r>
              <a:rPr lang="en-US" b="1" dirty="0" err="1">
                <a:cs typeface="Times New Roman" panose="02020603050405020304" pitchFamily="18" charset="0"/>
              </a:rPr>
              <a:t>Nikolau</a:t>
            </a:r>
            <a:r>
              <a:rPr lang="en-US" b="1" dirty="0">
                <a:cs typeface="Times New Roman" panose="02020603050405020304" pitchFamily="18" charset="0"/>
              </a:rPr>
              <a:t>, </a:t>
            </a:r>
            <a:r>
              <a:rPr lang="en-US" b="1" dirty="0" err="1">
                <a:cs typeface="Times New Roman" panose="02020603050405020304" pitchFamily="18" charset="0"/>
              </a:rPr>
              <a:t>Kızı</a:t>
            </a:r>
            <a:r>
              <a:rPr lang="en-US" b="1" dirty="0">
                <a:cs typeface="Times New Roman" panose="02020603050405020304" pitchFamily="18" charset="0"/>
              </a:rPr>
              <a:t>, </a:t>
            </a:r>
            <a:r>
              <a:rPr lang="en-US" b="1" dirty="0" err="1">
                <a:cs typeface="Times New Roman" panose="02020603050405020304" pitchFamily="18" charset="0"/>
              </a:rPr>
              <a:t>damadı</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Torunlarıyl</a:t>
            </a:r>
            <a:r>
              <a:rPr lang="tr-TR" b="1" dirty="0">
                <a:cs typeface="Times New Roman" panose="02020603050405020304" pitchFamily="18" charset="0"/>
              </a:rPr>
              <a:t>a</a:t>
            </a:r>
          </a:p>
          <a:p>
            <a:r>
              <a:rPr lang="el-GR" b="1" dirty="0">
                <a:cs typeface="Times New Roman" panose="02020603050405020304" pitchFamily="18" charset="0"/>
              </a:rPr>
              <a:t>Μια άλλη ευτυχισμένη οικογένεια Ε/κ   από το   χωριό </a:t>
            </a:r>
            <a:r>
              <a:rPr lang="el-GR" b="1" dirty="0" err="1">
                <a:cs typeface="Times New Roman" panose="02020603050405020304" pitchFamily="18" charset="0"/>
              </a:rPr>
              <a:t>Καζάφανι</a:t>
            </a:r>
            <a:r>
              <a:rPr lang="el-GR" b="1" dirty="0">
                <a:cs typeface="Times New Roman" panose="02020603050405020304" pitchFamily="18" charset="0"/>
              </a:rPr>
              <a:t>, ο Χρίστος Χατζηνικολάου με την κόρη, τον γαμπρό και τα εγγόνια του.</a:t>
            </a:r>
            <a:endParaRPr lang="el-CY" b="1" dirty="0">
              <a:cs typeface="Times New Roman" panose="02020603050405020304" pitchFamily="18" charset="0"/>
            </a:endParaRPr>
          </a:p>
        </p:txBody>
      </p:sp>
    </p:spTree>
    <p:extLst>
      <p:ext uri="{BB962C8B-B14F-4D97-AF65-F5344CB8AC3E}">
        <p14:creationId xmlns:p14="http://schemas.microsoft.com/office/powerpoint/2010/main" val="25614770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10;&#10;Περιγραφή που δημιουργήθηκε αυτόματα">
            <a:extLst>
              <a:ext uri="{FF2B5EF4-FFF2-40B4-BE49-F238E27FC236}">
                <a16:creationId xmlns:a16="http://schemas.microsoft.com/office/drawing/2014/main" id="{3C3F8C63-1C8A-939B-4D86-35587A0E8338}"/>
              </a:ext>
            </a:extLst>
          </p:cNvPr>
          <p:cNvPicPr>
            <a:picLocks noChangeAspect="1"/>
          </p:cNvPicPr>
          <p:nvPr/>
        </p:nvPicPr>
        <p:blipFill rotWithShape="1">
          <a:blip r:embed="rId2">
            <a:extLst>
              <a:ext uri="{28A0092B-C50C-407E-A947-70E740481C1C}">
                <a14:useLocalDpi xmlns:a14="http://schemas.microsoft.com/office/drawing/2010/main" val="0"/>
              </a:ext>
            </a:extLst>
          </a:blip>
          <a:srcRect l="10033" t="43111" r="45043" b="36455"/>
          <a:stretch/>
        </p:blipFill>
        <p:spPr>
          <a:xfrm>
            <a:off x="178526" y="116623"/>
            <a:ext cx="7201988" cy="6262406"/>
          </a:xfrm>
          <a:prstGeom prst="rect">
            <a:avLst/>
          </a:prstGeom>
          <a:ln>
            <a:solidFill>
              <a:schemeClr val="tx1"/>
            </a:solidFill>
          </a:ln>
        </p:spPr>
      </p:pic>
      <p:sp>
        <p:nvSpPr>
          <p:cNvPr id="2" name="TextBox 1">
            <a:extLst>
              <a:ext uri="{FF2B5EF4-FFF2-40B4-BE49-F238E27FC236}">
                <a16:creationId xmlns:a16="http://schemas.microsoft.com/office/drawing/2014/main" id="{7C38560E-3905-364A-CBFC-864CB8F554F6}"/>
              </a:ext>
            </a:extLst>
          </p:cNvPr>
          <p:cNvSpPr txBox="1"/>
          <p:nvPr/>
        </p:nvSpPr>
        <p:spPr>
          <a:xfrm>
            <a:off x="7543800" y="277782"/>
            <a:ext cx="4354286" cy="5940088"/>
          </a:xfrm>
          <a:prstGeom prst="rect">
            <a:avLst/>
          </a:prstGeom>
          <a:solidFill>
            <a:schemeClr val="accent6">
              <a:lumMod val="20000"/>
              <a:lumOff val="80000"/>
            </a:schemeClr>
          </a:solidFill>
          <a:ln>
            <a:solidFill>
              <a:schemeClr val="tx1"/>
            </a:solidFill>
          </a:ln>
        </p:spPr>
        <p:txBody>
          <a:bodyPr wrap="square">
            <a:spAutoFit/>
          </a:bodyPr>
          <a:lstStyle/>
          <a:p>
            <a:pPr algn="just"/>
            <a:r>
              <a:rPr lang="en-US" sz="2000" b="1" dirty="0" err="1">
                <a:cs typeface="Times New Roman" panose="02020603050405020304" pitchFamily="18" charset="0"/>
              </a:rPr>
              <a:t>Kıbrısı</a:t>
            </a:r>
            <a:r>
              <a:rPr lang="en-US" sz="2000" b="1" dirty="0">
                <a:cs typeface="Times New Roman" panose="02020603050405020304" pitchFamily="18" charset="0"/>
              </a:rPr>
              <a:t> </a:t>
            </a:r>
            <a:r>
              <a:rPr lang="en-US" sz="2000" b="1" dirty="0" err="1">
                <a:cs typeface="Times New Roman" panose="02020603050405020304" pitchFamily="18" charset="0"/>
              </a:rPr>
              <a:t>Yunanıstana</a:t>
            </a:r>
            <a:r>
              <a:rPr lang="en-US" sz="2000" b="1" dirty="0">
                <a:cs typeface="Times New Roman" panose="02020603050405020304" pitchFamily="18" charset="0"/>
              </a:rPr>
              <a:t> </a:t>
            </a:r>
            <a:r>
              <a:rPr lang="en-US" sz="2000" b="1" dirty="0" err="1">
                <a:cs typeface="Times New Roman" panose="02020603050405020304" pitchFamily="18" charset="0"/>
              </a:rPr>
              <a:t>ilhak</a:t>
            </a:r>
            <a:r>
              <a:rPr lang="en-US" sz="2000" b="1" dirty="0">
                <a:cs typeface="Times New Roman" panose="02020603050405020304" pitchFamily="18" charset="0"/>
              </a:rPr>
              <a:t> </a:t>
            </a:r>
            <a:r>
              <a:rPr lang="en-US" sz="2000" b="1" dirty="0" err="1">
                <a:cs typeface="Times New Roman" panose="02020603050405020304" pitchFamily="18" charset="0"/>
              </a:rPr>
              <a:t>edecekleri</a:t>
            </a:r>
            <a:r>
              <a:rPr lang="en-US" sz="2000" b="1" dirty="0">
                <a:cs typeface="Times New Roman" panose="02020603050405020304" pitchFamily="18" charset="0"/>
              </a:rPr>
              <a:t> </a:t>
            </a:r>
            <a:r>
              <a:rPr lang="en-US" sz="2000" b="1" dirty="0" err="1">
                <a:cs typeface="Times New Roman" panose="02020603050405020304" pitchFamily="18" charset="0"/>
              </a:rPr>
              <a:t>hayali</a:t>
            </a:r>
            <a:r>
              <a:rPr lang="en-US" sz="2000" b="1" dirty="0">
                <a:cs typeface="Times New Roman" panose="02020603050405020304" pitchFamily="18" charset="0"/>
              </a:rPr>
              <a:t> </a:t>
            </a:r>
            <a:r>
              <a:rPr lang="en-US" sz="2000" b="1" dirty="0" err="1">
                <a:cs typeface="Times New Roman" panose="02020603050405020304" pitchFamily="18" charset="0"/>
              </a:rPr>
              <a:t>ile</a:t>
            </a:r>
            <a:r>
              <a:rPr lang="en-US" sz="2000" b="1" dirty="0">
                <a:cs typeface="Times New Roman" panose="02020603050405020304" pitchFamily="18" charset="0"/>
              </a:rPr>
              <a:t> </a:t>
            </a:r>
            <a:r>
              <a:rPr lang="en-US" sz="2000" b="1" dirty="0" err="1">
                <a:cs typeface="Times New Roman" panose="02020603050405020304" pitchFamily="18" charset="0"/>
              </a:rPr>
              <a:t>yıllar</a:t>
            </a:r>
            <a:r>
              <a:rPr lang="en-US" sz="2000" b="1" dirty="0">
                <a:cs typeface="Times New Roman" panose="02020603050405020304" pitchFamily="18" charset="0"/>
              </a:rPr>
              <a:t> </a:t>
            </a:r>
            <a:r>
              <a:rPr lang="en-US" sz="2000" b="1" dirty="0" err="1">
                <a:cs typeface="Times New Roman" panose="02020603050405020304" pitchFamily="18" charset="0"/>
              </a:rPr>
              <a:t>yılı</a:t>
            </a:r>
            <a:r>
              <a:rPr lang="en-US" sz="2000" b="1" dirty="0">
                <a:cs typeface="Times New Roman" panose="02020603050405020304" pitchFamily="18" charset="0"/>
              </a:rPr>
              <a:t> </a:t>
            </a:r>
            <a:r>
              <a:rPr lang="en-US" sz="2000" b="1" dirty="0" err="1">
                <a:cs typeface="Times New Roman" panose="02020603050405020304" pitchFamily="18" charset="0"/>
              </a:rPr>
              <a:t>yaptıkları</a:t>
            </a:r>
            <a:r>
              <a:rPr lang="en-US" sz="2000" b="1" dirty="0">
                <a:cs typeface="Times New Roman" panose="02020603050405020304" pitchFamily="18" charset="0"/>
              </a:rPr>
              <a:t> </a:t>
            </a:r>
            <a:r>
              <a:rPr lang="en-US" sz="2000" b="1" dirty="0" err="1">
                <a:cs typeface="Times New Roman" panose="02020603050405020304" pitchFamily="18" charset="0"/>
              </a:rPr>
              <a:t>silâh</a:t>
            </a:r>
            <a:r>
              <a:rPr lang="en-US" sz="2000" b="1" dirty="0">
                <a:cs typeface="Times New Roman" panose="02020603050405020304" pitchFamily="18" charset="0"/>
              </a:rPr>
              <a:t> </a:t>
            </a:r>
            <a:r>
              <a:rPr lang="en-US" sz="2000" b="1" dirty="0" err="1">
                <a:cs typeface="Times New Roman" panose="02020603050405020304" pitchFamily="18" charset="0"/>
              </a:rPr>
              <a:t>ve</a:t>
            </a:r>
            <a:r>
              <a:rPr lang="en-US" sz="2000" b="1" dirty="0">
                <a:cs typeface="Times New Roman" panose="02020603050405020304" pitchFamily="18" charset="0"/>
              </a:rPr>
              <a:t> </a:t>
            </a:r>
            <a:r>
              <a:rPr lang="en-US" sz="2000" b="1" dirty="0" err="1">
                <a:cs typeface="Times New Roman" panose="02020603050405020304" pitchFamily="18" charset="0"/>
              </a:rPr>
              <a:t>mühimmat</a:t>
            </a:r>
            <a:r>
              <a:rPr lang="en-US" sz="2000" b="1" dirty="0">
                <a:cs typeface="Times New Roman" panose="02020603050405020304" pitchFamily="18" charset="0"/>
              </a:rPr>
              <a:t> </a:t>
            </a:r>
            <a:r>
              <a:rPr lang="en-US" sz="2000" b="1" dirty="0" err="1">
                <a:cs typeface="Times New Roman" panose="02020603050405020304" pitchFamily="18" charset="0"/>
              </a:rPr>
              <a:t>tahkimatı</a:t>
            </a:r>
            <a:r>
              <a:rPr lang="en-US" sz="2000" b="1" dirty="0">
                <a:cs typeface="Times New Roman" panose="02020603050405020304" pitchFamily="18" charset="0"/>
              </a:rPr>
              <a:t> </a:t>
            </a:r>
            <a:r>
              <a:rPr lang="en-US" sz="2000" b="1" dirty="0" err="1">
                <a:cs typeface="Times New Roman" panose="02020603050405020304" pitchFamily="18" charset="0"/>
              </a:rPr>
              <a:t>ile</a:t>
            </a:r>
            <a:r>
              <a:rPr lang="en-US" sz="2000" b="1" dirty="0">
                <a:cs typeface="Times New Roman" panose="02020603050405020304" pitchFamily="18" charset="0"/>
              </a:rPr>
              <a:t> </a:t>
            </a:r>
            <a:r>
              <a:rPr lang="en-US" sz="2000" b="1" dirty="0" err="1">
                <a:cs typeface="Times New Roman" panose="02020603050405020304" pitchFamily="18" charset="0"/>
              </a:rPr>
              <a:t>adayı</a:t>
            </a:r>
            <a:r>
              <a:rPr lang="en-US" sz="2000" b="1" dirty="0">
                <a:cs typeface="Times New Roman" panose="02020603050405020304" pitchFamily="18" charset="0"/>
              </a:rPr>
              <a:t> </a:t>
            </a:r>
            <a:r>
              <a:rPr lang="en-US" sz="2000" b="1" dirty="0" err="1">
                <a:cs typeface="Times New Roman" panose="02020603050405020304" pitchFamily="18" charset="0"/>
              </a:rPr>
              <a:t>bir</a:t>
            </a:r>
            <a:r>
              <a:rPr lang="en-US" sz="2000" b="1" dirty="0">
                <a:cs typeface="Times New Roman" panose="02020603050405020304" pitchFamily="18" charset="0"/>
              </a:rPr>
              <a:t> </a:t>
            </a:r>
            <a:r>
              <a:rPr lang="en-US" sz="2000" b="1" dirty="0" err="1">
                <a:cs typeface="Times New Roman" panose="02020603050405020304" pitchFamily="18" charset="0"/>
              </a:rPr>
              <a:t>barut</a:t>
            </a:r>
            <a:r>
              <a:rPr lang="en-US" sz="2000" b="1" dirty="0">
                <a:cs typeface="Times New Roman" panose="02020603050405020304" pitchFamily="18" charset="0"/>
              </a:rPr>
              <a:t> </a:t>
            </a:r>
            <a:r>
              <a:rPr lang="en-US" sz="2000" b="1" dirty="0" err="1">
                <a:cs typeface="Times New Roman" panose="02020603050405020304" pitchFamily="18" charset="0"/>
              </a:rPr>
              <a:t>fıçısı</a:t>
            </a:r>
            <a:r>
              <a:rPr lang="en-US" sz="2000" b="1" dirty="0">
                <a:cs typeface="Times New Roman" panose="02020603050405020304" pitchFamily="18" charset="0"/>
              </a:rPr>
              <a:t> </a:t>
            </a:r>
            <a:r>
              <a:rPr lang="en-US" sz="2000" b="1" dirty="0" err="1">
                <a:cs typeface="Times New Roman" panose="02020603050405020304" pitchFamily="18" charset="0"/>
              </a:rPr>
              <a:t>haline</a:t>
            </a:r>
            <a:r>
              <a:rPr lang="en-US" sz="2000" b="1" dirty="0">
                <a:cs typeface="Times New Roman" panose="02020603050405020304" pitchFamily="18" charset="0"/>
              </a:rPr>
              <a:t> </a:t>
            </a:r>
            <a:r>
              <a:rPr lang="en-US" sz="2000" b="1" dirty="0" err="1">
                <a:cs typeface="Times New Roman" panose="02020603050405020304" pitchFamily="18" charset="0"/>
              </a:rPr>
              <a:t>getirenler</a:t>
            </a:r>
            <a:r>
              <a:rPr lang="en-US" sz="2000" b="1" dirty="0">
                <a:cs typeface="Times New Roman" panose="02020603050405020304" pitchFamily="18" charset="0"/>
              </a:rPr>
              <a:t>, </a:t>
            </a:r>
            <a:r>
              <a:rPr lang="en-US" sz="2000" b="1" dirty="0" err="1">
                <a:cs typeface="Times New Roman" panose="02020603050405020304" pitchFamily="18" charset="0"/>
              </a:rPr>
              <a:t>Türk</a:t>
            </a:r>
            <a:r>
              <a:rPr lang="en-US" sz="2000" b="1" dirty="0">
                <a:cs typeface="Times New Roman" panose="02020603050405020304" pitchFamily="18" charset="0"/>
              </a:rPr>
              <a:t> </a:t>
            </a:r>
            <a:r>
              <a:rPr lang="en-US" sz="2000" b="1" dirty="0" err="1">
                <a:cs typeface="Times New Roman" panose="02020603050405020304" pitchFamily="18" charset="0"/>
              </a:rPr>
              <a:t>Silâhlı</a:t>
            </a:r>
            <a:r>
              <a:rPr lang="en-US" sz="2000" b="1" dirty="0">
                <a:cs typeface="Times New Roman" panose="02020603050405020304" pitchFamily="18" charset="0"/>
              </a:rPr>
              <a:t> </a:t>
            </a:r>
            <a:r>
              <a:rPr lang="en-US" sz="2000" b="1" dirty="0" err="1">
                <a:cs typeface="Times New Roman" panose="02020603050405020304" pitchFamily="18" charset="0"/>
              </a:rPr>
              <a:t>Kuvvetlerinin</a:t>
            </a:r>
            <a:r>
              <a:rPr lang="en-US" sz="2000" b="1" dirty="0">
                <a:cs typeface="Times New Roman" panose="02020603050405020304" pitchFamily="18" charset="0"/>
              </a:rPr>
              <a:t> </a:t>
            </a:r>
            <a:r>
              <a:rPr lang="en-US" sz="2000" b="1" dirty="0" err="1">
                <a:cs typeface="Times New Roman" panose="02020603050405020304" pitchFamily="18" charset="0"/>
              </a:rPr>
              <a:t>ezici</a:t>
            </a:r>
            <a:r>
              <a:rPr lang="en-US" sz="2000" b="1" dirty="0">
                <a:cs typeface="Times New Roman" panose="02020603050405020304" pitchFamily="18" charset="0"/>
              </a:rPr>
              <a:t> </a:t>
            </a:r>
            <a:r>
              <a:rPr lang="en-US" sz="2000" b="1" dirty="0" err="1">
                <a:cs typeface="Times New Roman" panose="02020603050405020304" pitchFamily="18" charset="0"/>
              </a:rPr>
              <a:t>gücü</a:t>
            </a:r>
            <a:r>
              <a:rPr lang="en-US" sz="2000" b="1" dirty="0">
                <a:cs typeface="Times New Roman" panose="02020603050405020304" pitchFamily="18" charset="0"/>
              </a:rPr>
              <a:t> </a:t>
            </a:r>
            <a:r>
              <a:rPr lang="en-US" sz="2000" b="1" dirty="0" err="1">
                <a:cs typeface="Times New Roman" panose="02020603050405020304" pitchFamily="18" charset="0"/>
              </a:rPr>
              <a:t>karşısında</a:t>
            </a:r>
            <a:r>
              <a:rPr lang="en-US" sz="2000" b="1" dirty="0">
                <a:cs typeface="Times New Roman" panose="02020603050405020304" pitchFamily="18" charset="0"/>
              </a:rPr>
              <a:t> </a:t>
            </a:r>
            <a:r>
              <a:rPr lang="en-US" sz="2000" b="1" dirty="0" err="1">
                <a:cs typeface="Times New Roman" panose="02020603050405020304" pitchFamily="18" charset="0"/>
              </a:rPr>
              <a:t>herşeylerini</a:t>
            </a:r>
            <a:r>
              <a:rPr lang="en-US" sz="2000" b="1" dirty="0">
                <a:cs typeface="Times New Roman" panose="02020603050405020304" pitchFamily="18" charset="0"/>
              </a:rPr>
              <a:t> </a:t>
            </a:r>
            <a:r>
              <a:rPr lang="en-US" sz="2000" b="1" dirty="0" err="1">
                <a:cs typeface="Times New Roman" panose="02020603050405020304" pitchFamily="18" charset="0"/>
              </a:rPr>
              <a:t>terk</a:t>
            </a:r>
            <a:r>
              <a:rPr lang="en-US" sz="2000" b="1" dirty="0">
                <a:cs typeface="Times New Roman" panose="02020603050405020304" pitchFamily="18" charset="0"/>
              </a:rPr>
              <a:t> </a:t>
            </a:r>
            <a:r>
              <a:rPr lang="en-US" sz="2000" b="1" dirty="0" err="1">
                <a:cs typeface="Times New Roman" panose="02020603050405020304" pitchFamily="18" charset="0"/>
              </a:rPr>
              <a:t>ederek</a:t>
            </a:r>
            <a:r>
              <a:rPr lang="en-US" sz="2000" b="1" dirty="0">
                <a:cs typeface="Times New Roman" panose="02020603050405020304" pitchFamily="18" charset="0"/>
              </a:rPr>
              <a:t> </a:t>
            </a:r>
            <a:r>
              <a:rPr lang="en-US" sz="2000" b="1" dirty="0" err="1">
                <a:cs typeface="Times New Roman" panose="02020603050405020304" pitchFamily="18" charset="0"/>
              </a:rPr>
              <a:t>kaçmışlardır</a:t>
            </a:r>
            <a:r>
              <a:rPr lang="en-US" sz="2000" b="1" dirty="0">
                <a:cs typeface="Times New Roman" panose="02020603050405020304" pitchFamily="18" charset="0"/>
              </a:rPr>
              <a:t>. Enosis </a:t>
            </a:r>
            <a:r>
              <a:rPr lang="en-US" sz="2000" b="1" dirty="0" err="1">
                <a:cs typeface="Times New Roman" panose="02020603050405020304" pitchFamily="18" charset="0"/>
              </a:rPr>
              <a:t>hayali</a:t>
            </a:r>
            <a:r>
              <a:rPr lang="en-US" sz="2000" b="1" dirty="0">
                <a:cs typeface="Times New Roman" panose="02020603050405020304" pitchFamily="18" charset="0"/>
              </a:rPr>
              <a:t> </a:t>
            </a:r>
            <a:r>
              <a:rPr lang="en-US" sz="2000" b="1" dirty="0" err="1">
                <a:cs typeface="Times New Roman" panose="02020603050405020304" pitchFamily="18" charset="0"/>
              </a:rPr>
              <a:t>içinde</a:t>
            </a:r>
            <a:r>
              <a:rPr lang="en-US" sz="2000" b="1" dirty="0">
                <a:cs typeface="Times New Roman" panose="02020603050405020304" pitchFamily="18" charset="0"/>
              </a:rPr>
              <a:t> </a:t>
            </a:r>
            <a:r>
              <a:rPr lang="en-US" sz="2000" b="1" dirty="0" err="1">
                <a:cs typeface="Times New Roman" panose="02020603050405020304" pitchFamily="18" charset="0"/>
              </a:rPr>
              <a:t>sarhoş</a:t>
            </a:r>
            <a:r>
              <a:rPr lang="en-US" sz="2000" b="1" dirty="0">
                <a:cs typeface="Times New Roman" panose="02020603050405020304" pitchFamily="18" charset="0"/>
              </a:rPr>
              <a:t> </a:t>
            </a:r>
            <a:r>
              <a:rPr lang="en-US" sz="2000" b="1" dirty="0" err="1">
                <a:cs typeface="Times New Roman" panose="02020603050405020304" pitchFamily="18" charset="0"/>
              </a:rPr>
              <a:t>olarak</a:t>
            </a:r>
            <a:r>
              <a:rPr lang="en-US" sz="2000" b="1" dirty="0">
                <a:cs typeface="Times New Roman" panose="02020603050405020304" pitchFamily="18" charset="0"/>
              </a:rPr>
              <a:t> </a:t>
            </a:r>
            <a:r>
              <a:rPr lang="en-US" sz="2000" b="1" dirty="0" err="1">
                <a:cs typeface="Times New Roman" panose="02020603050405020304" pitchFamily="18" charset="0"/>
              </a:rPr>
              <a:t>tepeden</a:t>
            </a:r>
            <a:r>
              <a:rPr lang="en-US" sz="2000" b="1" dirty="0">
                <a:cs typeface="Times New Roman" panose="02020603050405020304" pitchFamily="18" charset="0"/>
              </a:rPr>
              <a:t> </a:t>
            </a:r>
            <a:r>
              <a:rPr lang="en-US" sz="2000" b="1" dirty="0" err="1">
                <a:cs typeface="Times New Roman" panose="02020603050405020304" pitchFamily="18" charset="0"/>
              </a:rPr>
              <a:t>tırnağa</a:t>
            </a:r>
            <a:r>
              <a:rPr lang="en-US" sz="2000" b="1" dirty="0">
                <a:cs typeface="Times New Roman" panose="02020603050405020304" pitchFamily="18" charset="0"/>
              </a:rPr>
              <a:t> </a:t>
            </a:r>
            <a:r>
              <a:rPr lang="en-US" sz="2000" b="1" dirty="0" err="1">
                <a:cs typeface="Times New Roman" panose="02020603050405020304" pitchFamily="18" charset="0"/>
              </a:rPr>
              <a:t>silâhlanmak</a:t>
            </a:r>
            <a:r>
              <a:rPr lang="en-US" sz="2000" b="1" dirty="0">
                <a:cs typeface="Times New Roman" panose="02020603050405020304" pitchFamily="18" charset="0"/>
              </a:rPr>
              <a:t>, er </a:t>
            </a:r>
            <a:r>
              <a:rPr lang="en-US" sz="2000" b="1" dirty="0" err="1">
                <a:cs typeface="Times New Roman" panose="02020603050405020304" pitchFamily="18" charset="0"/>
              </a:rPr>
              <a:t>meydanında</a:t>
            </a:r>
            <a:r>
              <a:rPr lang="en-US" sz="2000" b="1" dirty="0">
                <a:cs typeface="Times New Roman" panose="02020603050405020304" pitchFamily="18" charset="0"/>
              </a:rPr>
              <a:t> </a:t>
            </a:r>
            <a:r>
              <a:rPr lang="en-US" sz="2000" b="1" dirty="0" err="1">
                <a:cs typeface="Times New Roman" panose="02020603050405020304" pitchFamily="18" charset="0"/>
              </a:rPr>
              <a:t>erkekçe</a:t>
            </a:r>
            <a:r>
              <a:rPr lang="en-US" sz="2000" b="1" dirty="0">
                <a:cs typeface="Times New Roman" panose="02020603050405020304" pitchFamily="18" charset="0"/>
              </a:rPr>
              <a:t> </a:t>
            </a:r>
            <a:r>
              <a:rPr lang="en-US" sz="2000" b="1" dirty="0" err="1">
                <a:cs typeface="Times New Roman" panose="02020603050405020304" pitchFamily="18" charset="0"/>
              </a:rPr>
              <a:t>döğüşmeye</a:t>
            </a:r>
            <a:r>
              <a:rPr lang="en-US" sz="2000" b="1" dirty="0">
                <a:cs typeface="Times New Roman" panose="02020603050405020304" pitchFamily="18" charset="0"/>
              </a:rPr>
              <a:t> </a:t>
            </a:r>
            <a:r>
              <a:rPr lang="en-US" sz="2000" b="1" dirty="0" err="1">
                <a:cs typeface="Times New Roman" panose="02020603050405020304" pitchFamily="18" charset="0"/>
              </a:rPr>
              <a:t>benzemiyordu</a:t>
            </a:r>
            <a:r>
              <a:rPr lang="en-US" sz="2000" b="1" dirty="0">
                <a:cs typeface="Times New Roman" panose="02020603050405020304" pitchFamily="18" charset="0"/>
              </a:rPr>
              <a:t>. </a:t>
            </a:r>
            <a:endParaRPr lang="el-GR" sz="2000" b="1" dirty="0">
              <a:cs typeface="Times New Roman" panose="02020603050405020304" pitchFamily="18" charset="0"/>
            </a:endParaRPr>
          </a:p>
          <a:p>
            <a:pPr algn="just"/>
            <a:r>
              <a:rPr lang="el-GR" sz="2000" b="1" dirty="0">
                <a:cs typeface="Times New Roman" panose="02020603050405020304" pitchFamily="18" charset="0"/>
              </a:rPr>
              <a:t>Αυτοί  οι οποίοι μετέτρεψαν το νησί σε πυριτιδαποθήκη με τα όπλα και τα πυρομαχικά που μάζευαν όλα αυτά τα χρόνια, με το όνειρο να προσαρτήσουν την Κύπρο στην Ελλάδα, εγκατέλειψαν τα πάντα και τράπηκαν σε φυγή μπροστά στη συντριπτική δύναμη των Τουρκικών Ενόπλων Δυνάμεων. </a:t>
            </a:r>
          </a:p>
        </p:txBody>
      </p:sp>
    </p:spTree>
    <p:extLst>
      <p:ext uri="{BB962C8B-B14F-4D97-AF65-F5344CB8AC3E}">
        <p14:creationId xmlns:p14="http://schemas.microsoft.com/office/powerpoint/2010/main" val="35743050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E3E4E61-90F3-519F-A8DB-265BF42C6362}"/>
              </a:ext>
            </a:extLst>
          </p:cNvPr>
          <p:cNvSpPr txBox="1"/>
          <p:nvPr/>
        </p:nvSpPr>
        <p:spPr>
          <a:xfrm>
            <a:off x="239486" y="206553"/>
            <a:ext cx="4495800" cy="3693319"/>
          </a:xfrm>
          <a:prstGeom prst="rect">
            <a:avLst/>
          </a:prstGeom>
          <a:solidFill>
            <a:schemeClr val="accent6">
              <a:lumMod val="20000"/>
              <a:lumOff val="80000"/>
            </a:schemeClr>
          </a:solidFill>
          <a:ln>
            <a:solidFill>
              <a:schemeClr val="tx1"/>
            </a:solidFill>
          </a:ln>
        </p:spPr>
        <p:txBody>
          <a:bodyPr wrap="square">
            <a:spAutoFit/>
          </a:bodyPr>
          <a:lstStyle/>
          <a:p>
            <a:pPr algn="just"/>
            <a:r>
              <a:rPr lang="el-GR" b="1" dirty="0">
                <a:cs typeface="Times New Roman" panose="02020603050405020304" pitchFamily="18" charset="0"/>
              </a:rPr>
              <a:t>Περιεχόμενο  παρουσίασης :</a:t>
            </a:r>
            <a:endParaRPr lang="tr-TR" b="1" dirty="0">
              <a:cs typeface="Times New Roman" panose="02020603050405020304" pitchFamily="18" charset="0"/>
            </a:endParaRPr>
          </a:p>
          <a:p>
            <a:pPr algn="just"/>
            <a:endParaRPr lang="el-GR" b="1" dirty="0">
              <a:cs typeface="Times New Roman" panose="02020603050405020304" pitchFamily="18" charset="0"/>
            </a:endParaRPr>
          </a:p>
          <a:p>
            <a:pPr algn="just"/>
            <a:r>
              <a:rPr lang="el-GR" dirty="0">
                <a:highlight>
                  <a:srgbClr val="C0C0C0"/>
                </a:highlight>
                <a:cs typeface="Times New Roman" panose="02020603050405020304" pitchFamily="18" charset="0"/>
              </a:rPr>
              <a:t>Ι. Ταυτότητα  εφημερίδας</a:t>
            </a:r>
          </a:p>
          <a:p>
            <a:pPr algn="just"/>
            <a:r>
              <a:rPr lang="el-GR" dirty="0">
                <a:highlight>
                  <a:srgbClr val="FF00FF"/>
                </a:highlight>
                <a:cs typeface="Times New Roman" panose="02020603050405020304" pitchFamily="18" charset="0"/>
              </a:rPr>
              <a:t>ΙΙ. Φωτογραφική Πρακτική &amp; Εξουσία</a:t>
            </a:r>
          </a:p>
          <a:p>
            <a:pPr algn="just"/>
            <a:r>
              <a:rPr lang="el-GR" dirty="0">
                <a:highlight>
                  <a:srgbClr val="00FF00"/>
                </a:highlight>
                <a:cs typeface="Times New Roman" panose="02020603050405020304" pitchFamily="18" charset="0"/>
              </a:rPr>
              <a:t>ΙΙΙ. Φωτογραφίες  από τα  πρωτοσέλιδα της  τ/κ εφημερίδας </a:t>
            </a:r>
            <a:r>
              <a:rPr lang="tr-TR" i="1" dirty="0">
                <a:highlight>
                  <a:srgbClr val="00FF00"/>
                </a:highlight>
                <a:cs typeface="Times New Roman" panose="02020603050405020304" pitchFamily="18" charset="0"/>
              </a:rPr>
              <a:t>Bozkurt</a:t>
            </a:r>
            <a:r>
              <a:rPr lang="el-GR" dirty="0">
                <a:highlight>
                  <a:srgbClr val="00FF00"/>
                </a:highlight>
                <a:cs typeface="Times New Roman" panose="02020603050405020304" pitchFamily="18" charset="0"/>
              </a:rPr>
              <a:t> του 1974 : Η συγκρότηση ενός  αφηγήματος</a:t>
            </a:r>
          </a:p>
          <a:p>
            <a:pPr algn="just"/>
            <a:r>
              <a:rPr lang="tr-TR" dirty="0">
                <a:highlight>
                  <a:srgbClr val="FFFF00"/>
                </a:highlight>
                <a:cs typeface="Times New Roman" panose="02020603050405020304" pitchFamily="18" charset="0"/>
              </a:rPr>
              <a:t>IV. </a:t>
            </a:r>
            <a:r>
              <a:rPr lang="el-GR" dirty="0">
                <a:highlight>
                  <a:srgbClr val="FFFF00"/>
                </a:highlight>
              </a:rPr>
              <a:t>Η  συγκρότηση  του πιο πάνω αφηγήματος  στον τουρκοκυπριακό ιστοριογραφικό  λόγο : Η περίπτωση του</a:t>
            </a:r>
            <a:r>
              <a:rPr lang="en-US" dirty="0">
                <a:solidFill>
                  <a:schemeClr val="tx1"/>
                </a:solidFill>
                <a:highlight>
                  <a:srgbClr val="FFFF00"/>
                </a:highlight>
              </a:rPr>
              <a:t> </a:t>
            </a:r>
            <a:r>
              <a:rPr lang="el-GR" dirty="0">
                <a:highlight>
                  <a:srgbClr val="FFFF00"/>
                </a:highlight>
              </a:rPr>
              <a:t>ιστορικού </a:t>
            </a:r>
            <a:r>
              <a:rPr lang="en-US" dirty="0" err="1">
                <a:solidFill>
                  <a:schemeClr val="tx1"/>
                </a:solidFill>
                <a:highlight>
                  <a:srgbClr val="FFFF00"/>
                </a:highlight>
              </a:rPr>
              <a:t>Vehbi</a:t>
            </a:r>
            <a:r>
              <a:rPr lang="en-US" dirty="0">
                <a:solidFill>
                  <a:schemeClr val="tx1"/>
                </a:solidFill>
                <a:highlight>
                  <a:srgbClr val="FFFF00"/>
                </a:highlight>
              </a:rPr>
              <a:t> Zeki </a:t>
            </a:r>
            <a:r>
              <a:rPr lang="en-US" dirty="0" err="1">
                <a:solidFill>
                  <a:schemeClr val="tx1"/>
                </a:solidFill>
                <a:highlight>
                  <a:srgbClr val="FFFF00"/>
                </a:highlight>
              </a:rPr>
              <a:t>Serter</a:t>
            </a:r>
            <a:r>
              <a:rPr lang="el-GR" dirty="0">
                <a:highlight>
                  <a:srgbClr val="FFFF00"/>
                </a:highlight>
              </a:rPr>
              <a:t> </a:t>
            </a:r>
            <a:endParaRPr lang="tr-TR" dirty="0">
              <a:highlight>
                <a:srgbClr val="FFFF00"/>
              </a:highlight>
            </a:endParaRPr>
          </a:p>
          <a:p>
            <a:pPr algn="just"/>
            <a:r>
              <a:rPr lang="tr-TR" dirty="0">
                <a:highlight>
                  <a:srgbClr val="00FFFF"/>
                </a:highlight>
              </a:rPr>
              <a:t>V. </a:t>
            </a:r>
            <a:r>
              <a:rPr lang="el-GR" dirty="0">
                <a:highlight>
                  <a:srgbClr val="00FFFF"/>
                </a:highlight>
              </a:rPr>
              <a:t>Καταληκτικό σχόλιο : Η περίπτωση του</a:t>
            </a:r>
            <a:r>
              <a:rPr lang="en-US" dirty="0">
                <a:solidFill>
                  <a:schemeClr val="tx1"/>
                </a:solidFill>
                <a:highlight>
                  <a:srgbClr val="00FFFF"/>
                </a:highlight>
              </a:rPr>
              <a:t> </a:t>
            </a:r>
            <a:r>
              <a:rPr lang="tr-TR" dirty="0">
                <a:solidFill>
                  <a:schemeClr val="tx1"/>
                </a:solidFill>
                <a:highlight>
                  <a:srgbClr val="00FFFF"/>
                </a:highlight>
              </a:rPr>
              <a:t>Ö</a:t>
            </a:r>
            <a:r>
              <a:rPr lang="tr-TR" dirty="0">
                <a:highlight>
                  <a:srgbClr val="00FFFF"/>
                </a:highlight>
              </a:rPr>
              <a:t>mer Köse </a:t>
            </a:r>
          </a:p>
        </p:txBody>
      </p:sp>
      <p:pic>
        <p:nvPicPr>
          <p:cNvPr id="4" name="Εικόνα 3" descr="Εικόνα που περιέχει κείμενο, σκίτσο/σχέδιο, χαρτί, χάρτινο προϊόν&#10;&#10;Περιγραφή που δημιουργήθηκε αυτόματα">
            <a:extLst>
              <a:ext uri="{FF2B5EF4-FFF2-40B4-BE49-F238E27FC236}">
                <a16:creationId xmlns:a16="http://schemas.microsoft.com/office/drawing/2014/main" id="{C209D7B5-41DC-612E-AAA0-ACDE94005114}"/>
              </a:ext>
            </a:extLst>
          </p:cNvPr>
          <p:cNvPicPr>
            <a:picLocks noChangeAspect="1"/>
          </p:cNvPicPr>
          <p:nvPr/>
        </p:nvPicPr>
        <p:blipFill rotWithShape="1">
          <a:blip r:embed="rId3">
            <a:extLst>
              <a:ext uri="{28A0092B-C50C-407E-A947-70E740481C1C}">
                <a14:useLocalDpi xmlns:a14="http://schemas.microsoft.com/office/drawing/2010/main" val="0"/>
              </a:ext>
            </a:extLst>
          </a:blip>
          <a:srcRect l="10119" t="9206" r="48929" b="3012"/>
          <a:stretch/>
        </p:blipFill>
        <p:spPr>
          <a:xfrm>
            <a:off x="4822371" y="206554"/>
            <a:ext cx="2950029" cy="5475789"/>
          </a:xfrm>
          <a:prstGeom prst="rect">
            <a:avLst/>
          </a:prstGeom>
          <a:ln>
            <a:solidFill>
              <a:schemeClr val="tx1"/>
            </a:solidFill>
          </a:ln>
        </p:spPr>
      </p:pic>
      <p:pic>
        <p:nvPicPr>
          <p:cNvPr id="6" name="Εικόνα 5" descr="Εικόνα που περιέχει κείμενο, χαρτί, χάρτινο προϊόν, τυπογραφία&#10;&#10;Περιγραφή που δημιουργήθηκε αυτόματα">
            <a:extLst>
              <a:ext uri="{FF2B5EF4-FFF2-40B4-BE49-F238E27FC236}">
                <a16:creationId xmlns:a16="http://schemas.microsoft.com/office/drawing/2014/main" id="{91B4E69B-AD16-57E4-F2A9-AACD4A0E46A0}"/>
              </a:ext>
            </a:extLst>
          </p:cNvPr>
          <p:cNvPicPr>
            <a:picLocks noChangeAspect="1"/>
          </p:cNvPicPr>
          <p:nvPr/>
        </p:nvPicPr>
        <p:blipFill rotWithShape="1">
          <a:blip r:embed="rId4">
            <a:extLst>
              <a:ext uri="{28A0092B-C50C-407E-A947-70E740481C1C}">
                <a14:useLocalDpi xmlns:a14="http://schemas.microsoft.com/office/drawing/2010/main" val="0"/>
              </a:ext>
            </a:extLst>
          </a:blip>
          <a:srcRect l="50833" t="14127" r="5476" b="4762"/>
          <a:stretch/>
        </p:blipFill>
        <p:spPr>
          <a:xfrm>
            <a:off x="7957457" y="206552"/>
            <a:ext cx="3995057" cy="5475789"/>
          </a:xfrm>
          <a:prstGeom prst="rect">
            <a:avLst/>
          </a:prstGeom>
          <a:ln>
            <a:solidFill>
              <a:schemeClr val="tx1"/>
            </a:solidFill>
          </a:ln>
        </p:spPr>
      </p:pic>
      <p:sp>
        <p:nvSpPr>
          <p:cNvPr id="8" name="TextBox 7">
            <a:extLst>
              <a:ext uri="{FF2B5EF4-FFF2-40B4-BE49-F238E27FC236}">
                <a16:creationId xmlns:a16="http://schemas.microsoft.com/office/drawing/2014/main" id="{BE7B87FF-FF71-C860-F05C-176037080928}"/>
              </a:ext>
            </a:extLst>
          </p:cNvPr>
          <p:cNvSpPr txBox="1"/>
          <p:nvPr/>
        </p:nvSpPr>
        <p:spPr>
          <a:xfrm>
            <a:off x="4931230" y="6100905"/>
            <a:ext cx="6999514" cy="646331"/>
          </a:xfrm>
          <a:prstGeom prst="rect">
            <a:avLst/>
          </a:prstGeom>
          <a:solidFill>
            <a:schemeClr val="bg1"/>
          </a:solidFill>
          <a:ln>
            <a:solidFill>
              <a:schemeClr val="tx1"/>
            </a:solidFill>
          </a:ln>
        </p:spPr>
        <p:txBody>
          <a:bodyPr wrap="square">
            <a:spAutoFit/>
          </a:bodyPr>
          <a:lstStyle/>
          <a:p>
            <a:r>
              <a:rPr lang="en-US" dirty="0"/>
              <a:t>Muzaffer Sever</a:t>
            </a:r>
            <a:r>
              <a:rPr lang="tr-TR" dirty="0"/>
              <a:t>, </a:t>
            </a:r>
            <a:r>
              <a:rPr lang="en-US" i="1" dirty="0" err="1"/>
              <a:t>Kıbrıs</a:t>
            </a:r>
            <a:r>
              <a:rPr lang="en-US" i="1" dirty="0"/>
              <a:t> </a:t>
            </a:r>
            <a:r>
              <a:rPr lang="en-US" i="1" dirty="0" err="1"/>
              <a:t>bitmeyen</a:t>
            </a:r>
            <a:r>
              <a:rPr lang="en-US" i="1" dirty="0"/>
              <a:t> </a:t>
            </a:r>
            <a:r>
              <a:rPr lang="en-US" i="1" dirty="0" err="1"/>
              <a:t>gece</a:t>
            </a:r>
            <a:r>
              <a:rPr lang="tr-TR" i="1" dirty="0"/>
              <a:t>, </a:t>
            </a:r>
            <a:r>
              <a:rPr lang="en-US" i="1" dirty="0"/>
              <a:t> </a:t>
            </a:r>
            <a:r>
              <a:rPr lang="tr-TR" dirty="0" err="1"/>
              <a:t>Kastaş</a:t>
            </a:r>
            <a:r>
              <a:rPr lang="tr-TR" i="1" dirty="0"/>
              <a:t>,  </a:t>
            </a:r>
            <a:r>
              <a:rPr lang="tr-TR" dirty="0"/>
              <a:t>İstanbul, 2010</a:t>
            </a:r>
            <a:r>
              <a:rPr lang="el-GR" dirty="0"/>
              <a:t>, </a:t>
            </a:r>
            <a:r>
              <a:rPr lang="el-GR" dirty="0" err="1"/>
              <a:t>σσ</a:t>
            </a:r>
            <a:r>
              <a:rPr lang="el-GR" dirty="0"/>
              <a:t>. 75-76.</a:t>
            </a:r>
            <a:endParaRPr lang="en-US" dirty="0"/>
          </a:p>
        </p:txBody>
      </p:sp>
      <p:pic>
        <p:nvPicPr>
          <p:cNvPr id="2" name="Εικόνα 1" descr="Εικόνα που περιέχει κείμενο, σκίτσο/σχέδιο, χαρτί, χάρτινο προϊόν&#10;&#10;Περιγραφή που δημιουργήθηκε αυτόματα">
            <a:extLst>
              <a:ext uri="{FF2B5EF4-FFF2-40B4-BE49-F238E27FC236}">
                <a16:creationId xmlns:a16="http://schemas.microsoft.com/office/drawing/2014/main" id="{A069B881-F80E-9B08-4BEA-C6B23DBC39CB}"/>
              </a:ext>
            </a:extLst>
          </p:cNvPr>
          <p:cNvPicPr>
            <a:picLocks noChangeAspect="1"/>
          </p:cNvPicPr>
          <p:nvPr/>
        </p:nvPicPr>
        <p:blipFill rotWithShape="1">
          <a:blip r:embed="rId3">
            <a:extLst>
              <a:ext uri="{28A0092B-C50C-407E-A947-70E740481C1C}">
                <a14:useLocalDpi xmlns:a14="http://schemas.microsoft.com/office/drawing/2010/main" val="0"/>
              </a:ext>
            </a:extLst>
          </a:blip>
          <a:srcRect l="10119" t="55943" r="48929" b="3012"/>
          <a:stretch/>
        </p:blipFill>
        <p:spPr>
          <a:xfrm>
            <a:off x="261256" y="3984172"/>
            <a:ext cx="4561115" cy="2763064"/>
          </a:xfrm>
          <a:prstGeom prst="rect">
            <a:avLst/>
          </a:prstGeom>
          <a:ln>
            <a:solidFill>
              <a:schemeClr val="tx1"/>
            </a:solidFill>
          </a:ln>
        </p:spPr>
      </p:pic>
    </p:spTree>
    <p:extLst>
      <p:ext uri="{BB962C8B-B14F-4D97-AF65-F5344CB8AC3E}">
        <p14:creationId xmlns:p14="http://schemas.microsoft.com/office/powerpoint/2010/main" val="8335624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10;&#10;Περιγραφή που δημιουργήθηκε αυτόματα">
            <a:extLst>
              <a:ext uri="{FF2B5EF4-FFF2-40B4-BE49-F238E27FC236}">
                <a16:creationId xmlns:a16="http://schemas.microsoft.com/office/drawing/2014/main" id="{3C3F8C63-1C8A-939B-4D86-35587A0E8338}"/>
              </a:ext>
            </a:extLst>
          </p:cNvPr>
          <p:cNvPicPr>
            <a:picLocks noChangeAspect="1"/>
          </p:cNvPicPr>
          <p:nvPr/>
        </p:nvPicPr>
        <p:blipFill rotWithShape="1">
          <a:blip r:embed="rId2">
            <a:extLst>
              <a:ext uri="{28A0092B-C50C-407E-A947-70E740481C1C}">
                <a14:useLocalDpi xmlns:a14="http://schemas.microsoft.com/office/drawing/2010/main" val="0"/>
              </a:ext>
            </a:extLst>
          </a:blip>
          <a:srcRect l="10033" t="62687" r="45043" b="20816"/>
          <a:stretch/>
        </p:blipFill>
        <p:spPr>
          <a:xfrm>
            <a:off x="97972" y="116623"/>
            <a:ext cx="8229600" cy="6624754"/>
          </a:xfrm>
          <a:prstGeom prst="rect">
            <a:avLst/>
          </a:prstGeom>
          <a:ln>
            <a:solidFill>
              <a:schemeClr val="tx1"/>
            </a:solidFill>
          </a:ln>
        </p:spPr>
      </p:pic>
      <p:sp>
        <p:nvSpPr>
          <p:cNvPr id="2" name="TextBox 1">
            <a:extLst>
              <a:ext uri="{FF2B5EF4-FFF2-40B4-BE49-F238E27FC236}">
                <a16:creationId xmlns:a16="http://schemas.microsoft.com/office/drawing/2014/main" id="{7C38560E-3905-364A-CBFC-864CB8F554F6}"/>
              </a:ext>
            </a:extLst>
          </p:cNvPr>
          <p:cNvSpPr txBox="1"/>
          <p:nvPr/>
        </p:nvSpPr>
        <p:spPr>
          <a:xfrm>
            <a:off x="8469086" y="965709"/>
            <a:ext cx="3494314" cy="4708981"/>
          </a:xfrm>
          <a:prstGeom prst="rect">
            <a:avLst/>
          </a:prstGeom>
          <a:solidFill>
            <a:schemeClr val="accent6">
              <a:lumMod val="20000"/>
              <a:lumOff val="80000"/>
            </a:schemeClr>
          </a:solidFill>
          <a:ln>
            <a:solidFill>
              <a:schemeClr val="tx1"/>
            </a:solidFill>
          </a:ln>
        </p:spPr>
        <p:txBody>
          <a:bodyPr wrap="square">
            <a:spAutoFit/>
          </a:bodyPr>
          <a:lstStyle/>
          <a:p>
            <a:pPr algn="just"/>
            <a:r>
              <a:rPr lang="en-US" sz="2000" b="1" dirty="0">
                <a:cs typeface="Times New Roman" panose="02020603050405020304" pitchFamily="18" charset="0"/>
              </a:rPr>
              <a:t>Enosis </a:t>
            </a:r>
            <a:r>
              <a:rPr lang="en-US" sz="2000" b="1" dirty="0" err="1">
                <a:cs typeface="Times New Roman" panose="02020603050405020304" pitchFamily="18" charset="0"/>
              </a:rPr>
              <a:t>hayali</a:t>
            </a:r>
            <a:r>
              <a:rPr lang="en-US" sz="2000" b="1" dirty="0">
                <a:cs typeface="Times New Roman" panose="02020603050405020304" pitchFamily="18" charset="0"/>
              </a:rPr>
              <a:t> </a:t>
            </a:r>
            <a:r>
              <a:rPr lang="en-US" sz="2000" b="1" dirty="0" err="1">
                <a:cs typeface="Times New Roman" panose="02020603050405020304" pitchFamily="18" charset="0"/>
              </a:rPr>
              <a:t>içinde</a:t>
            </a:r>
            <a:r>
              <a:rPr lang="en-US" sz="2000" b="1" dirty="0">
                <a:cs typeface="Times New Roman" panose="02020603050405020304" pitchFamily="18" charset="0"/>
              </a:rPr>
              <a:t> </a:t>
            </a:r>
            <a:r>
              <a:rPr lang="en-US" sz="2000" b="1" dirty="0" err="1">
                <a:cs typeface="Times New Roman" panose="02020603050405020304" pitchFamily="18" charset="0"/>
              </a:rPr>
              <a:t>sarhoş</a:t>
            </a:r>
            <a:r>
              <a:rPr lang="en-US" sz="2000" b="1" dirty="0">
                <a:cs typeface="Times New Roman" panose="02020603050405020304" pitchFamily="18" charset="0"/>
              </a:rPr>
              <a:t> </a:t>
            </a:r>
            <a:r>
              <a:rPr lang="en-US" sz="2000" b="1" dirty="0" err="1">
                <a:cs typeface="Times New Roman" panose="02020603050405020304" pitchFamily="18" charset="0"/>
              </a:rPr>
              <a:t>olarak</a:t>
            </a:r>
            <a:r>
              <a:rPr lang="en-US" sz="2000" b="1" dirty="0">
                <a:cs typeface="Times New Roman" panose="02020603050405020304" pitchFamily="18" charset="0"/>
              </a:rPr>
              <a:t> </a:t>
            </a:r>
            <a:r>
              <a:rPr lang="en-US" sz="2000" b="1" dirty="0" err="1">
                <a:cs typeface="Times New Roman" panose="02020603050405020304" pitchFamily="18" charset="0"/>
              </a:rPr>
              <a:t>tepeden</a:t>
            </a:r>
            <a:r>
              <a:rPr lang="en-US" sz="2000" b="1" dirty="0">
                <a:cs typeface="Times New Roman" panose="02020603050405020304" pitchFamily="18" charset="0"/>
              </a:rPr>
              <a:t> </a:t>
            </a:r>
            <a:r>
              <a:rPr lang="en-US" sz="2000" b="1" dirty="0" err="1">
                <a:cs typeface="Times New Roman" panose="02020603050405020304" pitchFamily="18" charset="0"/>
              </a:rPr>
              <a:t>tırnağa</a:t>
            </a:r>
            <a:r>
              <a:rPr lang="en-US" sz="2000" b="1" dirty="0">
                <a:cs typeface="Times New Roman" panose="02020603050405020304" pitchFamily="18" charset="0"/>
              </a:rPr>
              <a:t> </a:t>
            </a:r>
            <a:r>
              <a:rPr lang="en-US" sz="2000" b="1" dirty="0" err="1">
                <a:cs typeface="Times New Roman" panose="02020603050405020304" pitchFamily="18" charset="0"/>
              </a:rPr>
              <a:t>silâhlanmak</a:t>
            </a:r>
            <a:r>
              <a:rPr lang="en-US" sz="2000" b="1" dirty="0">
                <a:cs typeface="Times New Roman" panose="02020603050405020304" pitchFamily="18" charset="0"/>
              </a:rPr>
              <a:t>, er </a:t>
            </a:r>
            <a:r>
              <a:rPr lang="en-US" sz="2000" b="1" dirty="0" err="1">
                <a:cs typeface="Times New Roman" panose="02020603050405020304" pitchFamily="18" charset="0"/>
              </a:rPr>
              <a:t>meydanında</a:t>
            </a:r>
            <a:r>
              <a:rPr lang="en-US" sz="2000" b="1" dirty="0">
                <a:cs typeface="Times New Roman" panose="02020603050405020304" pitchFamily="18" charset="0"/>
              </a:rPr>
              <a:t> </a:t>
            </a:r>
            <a:r>
              <a:rPr lang="en-US" sz="2000" b="1" dirty="0" err="1">
                <a:cs typeface="Times New Roman" panose="02020603050405020304" pitchFamily="18" charset="0"/>
              </a:rPr>
              <a:t>erkekçe</a:t>
            </a:r>
            <a:r>
              <a:rPr lang="en-US" sz="2000" b="1" dirty="0">
                <a:cs typeface="Times New Roman" panose="02020603050405020304" pitchFamily="18" charset="0"/>
              </a:rPr>
              <a:t> </a:t>
            </a:r>
            <a:r>
              <a:rPr lang="en-US" sz="2000" b="1" dirty="0" err="1">
                <a:cs typeface="Times New Roman" panose="02020603050405020304" pitchFamily="18" charset="0"/>
              </a:rPr>
              <a:t>döğüşmeye</a:t>
            </a:r>
            <a:r>
              <a:rPr lang="en-US" sz="2000" b="1" dirty="0">
                <a:cs typeface="Times New Roman" panose="02020603050405020304" pitchFamily="18" charset="0"/>
              </a:rPr>
              <a:t> </a:t>
            </a:r>
            <a:r>
              <a:rPr lang="en-US" sz="2000" b="1" dirty="0" err="1">
                <a:cs typeface="Times New Roman" panose="02020603050405020304" pitchFamily="18" charset="0"/>
              </a:rPr>
              <a:t>benzemiyordu</a:t>
            </a:r>
            <a:r>
              <a:rPr lang="en-US" sz="2000" b="1" dirty="0">
                <a:cs typeface="Times New Roman" panose="02020603050405020304" pitchFamily="18" charset="0"/>
              </a:rPr>
              <a:t>. </a:t>
            </a:r>
            <a:r>
              <a:rPr lang="en-US" sz="2000" b="1" dirty="0" err="1">
                <a:cs typeface="Times New Roman" panose="02020603050405020304" pitchFamily="18" charset="0"/>
              </a:rPr>
              <a:t>Savaşı</a:t>
            </a:r>
            <a:r>
              <a:rPr lang="en-US" sz="2000" b="1" dirty="0">
                <a:cs typeface="Times New Roman" panose="02020603050405020304" pitchFamily="18" charset="0"/>
              </a:rPr>
              <a:t> </a:t>
            </a:r>
            <a:r>
              <a:rPr lang="en-US" sz="2000" b="1" dirty="0" err="1">
                <a:cs typeface="Times New Roman" panose="02020603050405020304" pitchFamily="18" charset="0"/>
              </a:rPr>
              <a:t>kazanmak</a:t>
            </a:r>
            <a:r>
              <a:rPr lang="en-US" sz="2000" b="1" dirty="0">
                <a:cs typeface="Times New Roman" panose="02020603050405020304" pitchFamily="18" charset="0"/>
              </a:rPr>
              <a:t> </a:t>
            </a:r>
            <a:r>
              <a:rPr lang="en-US" sz="2000" b="1" dirty="0" err="1">
                <a:cs typeface="Times New Roman" panose="02020603050405020304" pitchFamily="18" charset="0"/>
              </a:rPr>
              <a:t>için</a:t>
            </a:r>
            <a:r>
              <a:rPr lang="en-US" sz="2000" b="1" dirty="0">
                <a:cs typeface="Times New Roman" panose="02020603050405020304" pitchFamily="18" charset="0"/>
              </a:rPr>
              <a:t> de </a:t>
            </a:r>
            <a:r>
              <a:rPr lang="en-US" sz="2000" b="1" dirty="0" err="1">
                <a:cs typeface="Times New Roman" panose="02020603050405020304" pitchFamily="18" charset="0"/>
              </a:rPr>
              <a:t>silâhtan</a:t>
            </a:r>
            <a:r>
              <a:rPr lang="en-US" sz="2000" b="1" dirty="0">
                <a:cs typeface="Times New Roman" panose="02020603050405020304" pitchFamily="18" charset="0"/>
              </a:rPr>
              <a:t> </a:t>
            </a:r>
            <a:r>
              <a:rPr lang="en-US" sz="2000" b="1" dirty="0" err="1">
                <a:cs typeface="Times New Roman" panose="02020603050405020304" pitchFamily="18" charset="0"/>
              </a:rPr>
              <a:t>önce</a:t>
            </a:r>
            <a:r>
              <a:rPr lang="en-US" sz="2000" b="1" dirty="0">
                <a:cs typeface="Times New Roman" panose="02020603050405020304" pitchFamily="18" charset="0"/>
              </a:rPr>
              <a:t> </a:t>
            </a:r>
            <a:r>
              <a:rPr lang="en-US" sz="2000" b="1" dirty="0" err="1">
                <a:cs typeface="Times New Roman" panose="02020603050405020304" pitchFamily="18" charset="0"/>
              </a:rPr>
              <a:t>yürek</a:t>
            </a:r>
            <a:r>
              <a:rPr lang="en-US" sz="2000" b="1" dirty="0">
                <a:cs typeface="Times New Roman" panose="02020603050405020304" pitchFamily="18" charset="0"/>
              </a:rPr>
              <a:t> </a:t>
            </a:r>
            <a:r>
              <a:rPr lang="en-US" sz="2000" b="1" dirty="0" err="1">
                <a:cs typeface="Times New Roman" panose="02020603050405020304" pitchFamily="18" charset="0"/>
              </a:rPr>
              <a:t>ister</a:t>
            </a:r>
            <a:r>
              <a:rPr lang="en-US" sz="2000" b="1" dirty="0">
                <a:cs typeface="Times New Roman" panose="02020603050405020304" pitchFamily="18" charset="0"/>
              </a:rPr>
              <a:t>. </a:t>
            </a:r>
            <a:r>
              <a:rPr lang="el-GR" sz="2000" b="1" dirty="0">
                <a:cs typeface="Times New Roman" panose="02020603050405020304" pitchFamily="18" charset="0"/>
              </a:rPr>
              <a:t>[…]</a:t>
            </a:r>
          </a:p>
          <a:p>
            <a:pPr algn="just"/>
            <a:r>
              <a:rPr lang="el-GR" sz="2000" b="1" dirty="0">
                <a:cs typeface="Times New Roman" panose="02020603050405020304" pitchFamily="18" charset="0"/>
              </a:rPr>
              <a:t>Το να εξοπλιστείς μέχρι τα δόντια μεθυσμένος από το όνειρο της Ένωσης δεν  μοιάζει με αντρική  στρατιωτική  συμπεριφορά. </a:t>
            </a:r>
          </a:p>
          <a:p>
            <a:pPr algn="just"/>
            <a:r>
              <a:rPr lang="el-GR" sz="2000" b="1" dirty="0">
                <a:cs typeface="Times New Roman" panose="02020603050405020304" pitchFamily="18" charset="0"/>
              </a:rPr>
              <a:t>Για να κερδίσεις τον πόλεμο, χρειάζεται θάρρος πριν από τα όπλα. […] </a:t>
            </a:r>
          </a:p>
        </p:txBody>
      </p:sp>
    </p:spTree>
    <p:extLst>
      <p:ext uri="{BB962C8B-B14F-4D97-AF65-F5344CB8AC3E}">
        <p14:creationId xmlns:p14="http://schemas.microsoft.com/office/powerpoint/2010/main" val="72823655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10;&#10;Περιγραφή που δημιουργήθηκε αυτόματα">
            <a:extLst>
              <a:ext uri="{FF2B5EF4-FFF2-40B4-BE49-F238E27FC236}">
                <a16:creationId xmlns:a16="http://schemas.microsoft.com/office/drawing/2014/main" id="{3C3F8C63-1C8A-939B-4D86-35587A0E8338}"/>
              </a:ext>
            </a:extLst>
          </p:cNvPr>
          <p:cNvPicPr>
            <a:picLocks noChangeAspect="1"/>
          </p:cNvPicPr>
          <p:nvPr/>
        </p:nvPicPr>
        <p:blipFill rotWithShape="1">
          <a:blip r:embed="rId2">
            <a:extLst>
              <a:ext uri="{28A0092B-C50C-407E-A947-70E740481C1C}">
                <a14:useLocalDpi xmlns:a14="http://schemas.microsoft.com/office/drawing/2010/main" val="0"/>
              </a:ext>
            </a:extLst>
          </a:blip>
          <a:srcRect l="10856" t="76896" r="55102" b="4700"/>
          <a:stretch/>
        </p:blipFill>
        <p:spPr>
          <a:xfrm>
            <a:off x="119742" y="116623"/>
            <a:ext cx="4365172" cy="6403920"/>
          </a:xfrm>
          <a:prstGeom prst="rect">
            <a:avLst/>
          </a:prstGeom>
          <a:ln>
            <a:solidFill>
              <a:schemeClr val="tx1"/>
            </a:solidFill>
          </a:ln>
        </p:spPr>
      </p:pic>
      <p:sp>
        <p:nvSpPr>
          <p:cNvPr id="2" name="TextBox 1">
            <a:extLst>
              <a:ext uri="{FF2B5EF4-FFF2-40B4-BE49-F238E27FC236}">
                <a16:creationId xmlns:a16="http://schemas.microsoft.com/office/drawing/2014/main" id="{7C38560E-3905-364A-CBFC-864CB8F554F6}"/>
              </a:ext>
            </a:extLst>
          </p:cNvPr>
          <p:cNvSpPr txBox="1"/>
          <p:nvPr/>
        </p:nvSpPr>
        <p:spPr>
          <a:xfrm>
            <a:off x="4659086" y="116623"/>
            <a:ext cx="7228114" cy="6463308"/>
          </a:xfrm>
          <a:prstGeom prst="rect">
            <a:avLst/>
          </a:prstGeom>
          <a:solidFill>
            <a:schemeClr val="accent6">
              <a:lumMod val="20000"/>
              <a:lumOff val="80000"/>
            </a:schemeClr>
          </a:solidFill>
          <a:ln>
            <a:solidFill>
              <a:schemeClr val="tx1"/>
            </a:solidFill>
          </a:ln>
        </p:spPr>
        <p:txBody>
          <a:bodyPr wrap="square">
            <a:spAutoFit/>
          </a:bodyPr>
          <a:lstStyle/>
          <a:p>
            <a:pPr algn="just"/>
            <a:r>
              <a:rPr lang="en-US" b="1" dirty="0">
                <a:cs typeface="Times New Roman" panose="02020603050405020304" pitchFamily="18" charset="0"/>
              </a:rPr>
              <a:t>Bu </a:t>
            </a:r>
            <a:r>
              <a:rPr lang="en-US" b="1" dirty="0" err="1">
                <a:cs typeface="Times New Roman" panose="02020603050405020304" pitchFamily="18" charset="0"/>
              </a:rPr>
              <a:t>kaçış</a:t>
            </a:r>
            <a:r>
              <a:rPr lang="en-US" b="1" dirty="0">
                <a:cs typeface="Times New Roman" panose="02020603050405020304" pitchFamily="18" charset="0"/>
              </a:rPr>
              <a:t> </a:t>
            </a:r>
            <a:r>
              <a:rPr lang="en-US" b="1" dirty="0" err="1">
                <a:cs typeface="Times New Roman" panose="02020603050405020304" pitchFamily="18" charset="0"/>
              </a:rPr>
              <a:t>sırasında</a:t>
            </a:r>
            <a:r>
              <a:rPr lang="en-US" b="1" dirty="0">
                <a:cs typeface="Times New Roman" panose="02020603050405020304" pitchFamily="18" charset="0"/>
              </a:rPr>
              <a:t> </a:t>
            </a:r>
            <a:r>
              <a:rPr lang="en-US" b="1" dirty="0" err="1">
                <a:cs typeface="Times New Roman" panose="02020603050405020304" pitchFamily="18" charset="0"/>
              </a:rPr>
              <a:t>bütün</a:t>
            </a:r>
            <a:r>
              <a:rPr lang="en-US" b="1" dirty="0">
                <a:cs typeface="Times New Roman" panose="02020603050405020304" pitchFamily="18" charset="0"/>
              </a:rPr>
              <a:t> </a:t>
            </a:r>
            <a:r>
              <a:rPr lang="en-US" b="1" dirty="0" err="1">
                <a:cs typeface="Times New Roman" panose="02020603050405020304" pitchFamily="18" charset="0"/>
              </a:rPr>
              <a:t>ağırlıklarını</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silâhlarını</a:t>
            </a:r>
            <a:r>
              <a:rPr lang="en-US" b="1" dirty="0">
                <a:cs typeface="Times New Roman" panose="02020603050405020304" pitchFamily="18" charset="0"/>
              </a:rPr>
              <a:t> </a:t>
            </a:r>
            <a:r>
              <a:rPr lang="en-US" b="1" dirty="0" err="1">
                <a:cs typeface="Times New Roman" panose="02020603050405020304" pitchFamily="18" charset="0"/>
              </a:rPr>
              <a:t>geride</a:t>
            </a:r>
            <a:r>
              <a:rPr lang="en-US" b="1" dirty="0">
                <a:cs typeface="Times New Roman" panose="02020603050405020304" pitchFamily="18" charset="0"/>
              </a:rPr>
              <a:t> </a:t>
            </a:r>
            <a:r>
              <a:rPr lang="en-US" b="1" dirty="0" err="1">
                <a:cs typeface="Times New Roman" panose="02020603050405020304" pitchFamily="18" charset="0"/>
              </a:rPr>
              <a:t>bırakmışlardır</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Silâhlı</a:t>
            </a:r>
            <a:r>
              <a:rPr lang="en-US" b="1" dirty="0">
                <a:cs typeface="Times New Roman" panose="02020603050405020304" pitchFamily="18" charset="0"/>
              </a:rPr>
              <a:t> </a:t>
            </a:r>
            <a:r>
              <a:rPr lang="en-US" b="1" dirty="0" err="1">
                <a:cs typeface="Times New Roman" panose="02020603050405020304" pitchFamily="18" charset="0"/>
              </a:rPr>
              <a:t>Kuvvetlerine</a:t>
            </a:r>
            <a:r>
              <a:rPr lang="en-US" b="1" dirty="0">
                <a:cs typeface="Times New Roman" panose="02020603050405020304" pitchFamily="18" charset="0"/>
              </a:rPr>
              <a:t> </a:t>
            </a:r>
            <a:r>
              <a:rPr lang="en-US" b="1" dirty="0" err="1">
                <a:cs typeface="Times New Roman" panose="02020603050405020304" pitchFamily="18" charset="0"/>
              </a:rPr>
              <a:t>komuta</a:t>
            </a:r>
            <a:r>
              <a:rPr lang="en-US" b="1" dirty="0">
                <a:cs typeface="Times New Roman" panose="02020603050405020304" pitchFamily="18" charset="0"/>
              </a:rPr>
              <a:t> </a:t>
            </a:r>
            <a:r>
              <a:rPr lang="en-US" b="1" dirty="0" err="1">
                <a:cs typeface="Times New Roman" panose="02020603050405020304" pitchFamily="18" charset="0"/>
              </a:rPr>
              <a:t>eden</a:t>
            </a:r>
            <a:r>
              <a:rPr lang="en-US" b="1" dirty="0">
                <a:cs typeface="Times New Roman" panose="02020603050405020304" pitchFamily="18" charset="0"/>
              </a:rPr>
              <a:t> </a:t>
            </a:r>
            <a:r>
              <a:rPr lang="en-US" b="1" dirty="0" err="1">
                <a:cs typeface="Times New Roman" panose="02020603050405020304" pitchFamily="18" charset="0"/>
              </a:rPr>
              <a:t>subaylar</a:t>
            </a:r>
            <a:r>
              <a:rPr lang="en-US" b="1" dirty="0">
                <a:cs typeface="Times New Roman" panose="02020603050405020304" pitchFamily="18" charset="0"/>
              </a:rPr>
              <a:t>, </a:t>
            </a:r>
            <a:r>
              <a:rPr lang="en-US" b="1" dirty="0" err="1">
                <a:cs typeface="Times New Roman" panose="02020603050405020304" pitchFamily="18" charset="0"/>
              </a:rPr>
              <a:t>ele</a:t>
            </a:r>
            <a:r>
              <a:rPr lang="en-US" b="1" dirty="0">
                <a:cs typeface="Times New Roman" panose="02020603050405020304" pitchFamily="18" charset="0"/>
              </a:rPr>
              <a:t> </a:t>
            </a:r>
            <a:r>
              <a:rPr lang="en-US" b="1" dirty="0" err="1">
                <a:cs typeface="Times New Roman" panose="02020603050405020304" pitchFamily="18" charset="0"/>
              </a:rPr>
              <a:t>geçirilen</a:t>
            </a:r>
            <a:r>
              <a:rPr lang="en-US" b="1" dirty="0">
                <a:cs typeface="Times New Roman" panose="02020603050405020304" pitchFamily="18" charset="0"/>
              </a:rPr>
              <a:t> </a:t>
            </a:r>
            <a:r>
              <a:rPr lang="en-US" b="1" dirty="0" err="1">
                <a:cs typeface="Times New Roman" panose="02020603050405020304" pitchFamily="18" charset="0"/>
              </a:rPr>
              <a:t>silâh</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mühimmatın</a:t>
            </a:r>
            <a:r>
              <a:rPr lang="en-US" b="1" dirty="0">
                <a:cs typeface="Times New Roman" panose="02020603050405020304" pitchFamily="18" charset="0"/>
              </a:rPr>
              <a:t> </a:t>
            </a:r>
            <a:r>
              <a:rPr lang="en-US" b="1" dirty="0" err="1">
                <a:cs typeface="Times New Roman" panose="02020603050405020304" pitchFamily="18" charset="0"/>
              </a:rPr>
              <a:t>gerek</a:t>
            </a:r>
            <a:r>
              <a:rPr lang="en-US" b="1" dirty="0">
                <a:cs typeface="Times New Roman" panose="02020603050405020304" pitchFamily="18" charset="0"/>
              </a:rPr>
              <a:t> </a:t>
            </a:r>
            <a:r>
              <a:rPr lang="en-US" b="1" dirty="0" err="1">
                <a:cs typeface="Times New Roman" panose="02020603050405020304" pitchFamily="18" charset="0"/>
              </a:rPr>
              <a:t>miktar</a:t>
            </a:r>
            <a:r>
              <a:rPr lang="en-US" b="1" dirty="0">
                <a:cs typeface="Times New Roman" panose="02020603050405020304" pitchFamily="18" charset="0"/>
              </a:rPr>
              <a:t>, </a:t>
            </a:r>
            <a:r>
              <a:rPr lang="en-US" b="1" dirty="0" err="1">
                <a:cs typeface="Times New Roman" panose="02020603050405020304" pitchFamily="18" charset="0"/>
              </a:rPr>
              <a:t>gerekse</a:t>
            </a:r>
            <a:r>
              <a:rPr lang="en-US" b="1" dirty="0">
                <a:cs typeface="Times New Roman" panose="02020603050405020304" pitchFamily="18" charset="0"/>
              </a:rPr>
              <a:t> </a:t>
            </a:r>
            <a:r>
              <a:rPr lang="en-US" b="1" dirty="0" err="1">
                <a:cs typeface="Times New Roman" panose="02020603050405020304" pitchFamily="18" charset="0"/>
              </a:rPr>
              <a:t>moderinliği</a:t>
            </a:r>
            <a:r>
              <a:rPr lang="en-US" b="1" dirty="0">
                <a:cs typeface="Times New Roman" panose="02020603050405020304" pitchFamily="18" charset="0"/>
              </a:rPr>
              <a:t> </a:t>
            </a:r>
            <a:r>
              <a:rPr lang="en-US" b="1" dirty="0" err="1">
                <a:cs typeface="Times New Roman" panose="02020603050405020304" pitchFamily="18" charset="0"/>
              </a:rPr>
              <a:t>karşısında</a:t>
            </a:r>
            <a:r>
              <a:rPr lang="en-US" b="1" dirty="0">
                <a:cs typeface="Times New Roman" panose="02020603050405020304" pitchFamily="18" charset="0"/>
              </a:rPr>
              <a:t> </a:t>
            </a:r>
            <a:r>
              <a:rPr lang="en-US" b="1" dirty="0" err="1">
                <a:cs typeface="Times New Roman" panose="02020603050405020304" pitchFamily="18" charset="0"/>
              </a:rPr>
              <a:t>hayrete</a:t>
            </a:r>
            <a:r>
              <a:rPr lang="en-US" b="1" dirty="0">
                <a:cs typeface="Times New Roman" panose="02020603050405020304" pitchFamily="18" charset="0"/>
              </a:rPr>
              <a:t> </a:t>
            </a:r>
            <a:r>
              <a:rPr lang="en-US" b="1" dirty="0" err="1">
                <a:cs typeface="Times New Roman" panose="02020603050405020304" pitchFamily="18" charset="0"/>
              </a:rPr>
              <a:t>düşmekten</a:t>
            </a:r>
            <a:r>
              <a:rPr lang="en-US" b="1" dirty="0">
                <a:cs typeface="Times New Roman" panose="02020603050405020304" pitchFamily="18" charset="0"/>
              </a:rPr>
              <a:t> </a:t>
            </a:r>
            <a:r>
              <a:rPr lang="en-US" b="1" dirty="0" err="1">
                <a:cs typeface="Times New Roman" panose="02020603050405020304" pitchFamily="18" charset="0"/>
              </a:rPr>
              <a:t>kendilerini</a:t>
            </a:r>
            <a:r>
              <a:rPr lang="en-US" b="1" dirty="0">
                <a:cs typeface="Times New Roman" panose="02020603050405020304" pitchFamily="18" charset="0"/>
              </a:rPr>
              <a:t> </a:t>
            </a:r>
            <a:r>
              <a:rPr lang="en-US" b="1" dirty="0" err="1">
                <a:cs typeface="Times New Roman" panose="02020603050405020304" pitchFamily="18" charset="0"/>
              </a:rPr>
              <a:t>alamamış</a:t>
            </a:r>
            <a:r>
              <a:rPr lang="tr-TR" b="1" dirty="0">
                <a:cs typeface="Times New Roman" panose="02020603050405020304" pitchFamily="18" charset="0"/>
              </a:rPr>
              <a:t>l</a:t>
            </a:r>
            <a:r>
              <a:rPr lang="en-US" b="1" dirty="0" err="1">
                <a:cs typeface="Times New Roman" panose="02020603050405020304" pitchFamily="18" charset="0"/>
              </a:rPr>
              <a:t>ardır</a:t>
            </a:r>
            <a:r>
              <a:rPr lang="en-US" b="1" dirty="0">
                <a:cs typeface="Times New Roman" panose="02020603050405020304" pitchFamily="18" charset="0"/>
              </a:rPr>
              <a:t>. </a:t>
            </a:r>
            <a:r>
              <a:rPr lang="en-US" b="1" dirty="0" err="1">
                <a:cs typeface="Times New Roman" panose="02020603050405020304" pitchFamily="18" charset="0"/>
              </a:rPr>
              <a:t>Enosisi</a:t>
            </a:r>
            <a:r>
              <a:rPr lang="en-US" b="1" dirty="0">
                <a:cs typeface="Times New Roman" panose="02020603050405020304" pitchFamily="18" charset="0"/>
              </a:rPr>
              <a:t> </a:t>
            </a:r>
            <a:r>
              <a:rPr lang="en-US" b="1" dirty="0" err="1">
                <a:cs typeface="Times New Roman" panose="02020603050405020304" pitchFamily="18" charset="0"/>
              </a:rPr>
              <a:t>gerçekleştirmek</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bir</a:t>
            </a:r>
            <a:r>
              <a:rPr lang="en-US" b="1" dirty="0">
                <a:cs typeface="Times New Roman" panose="02020603050405020304" pitchFamily="18" charset="0"/>
              </a:rPr>
              <a:t> </a:t>
            </a:r>
            <a:r>
              <a:rPr lang="en-US" b="1" dirty="0" err="1">
                <a:cs typeface="Times New Roman" panose="02020603050405020304" pitchFamily="18" charset="0"/>
              </a:rPr>
              <a:t>Türk</a:t>
            </a:r>
            <a:r>
              <a:rPr lang="en-US" b="1" dirty="0">
                <a:cs typeface="Times New Roman" panose="02020603050405020304" pitchFamily="18" charset="0"/>
              </a:rPr>
              <a:t> </a:t>
            </a:r>
            <a:r>
              <a:rPr lang="en-US" b="1" dirty="0" err="1">
                <a:cs typeface="Times New Roman" panose="02020603050405020304" pitchFamily="18" charset="0"/>
              </a:rPr>
              <a:t>müdahalesine</a:t>
            </a:r>
            <a:r>
              <a:rPr lang="en-US" b="1" dirty="0">
                <a:cs typeface="Times New Roman" panose="02020603050405020304" pitchFamily="18" charset="0"/>
              </a:rPr>
              <a:t> </a:t>
            </a:r>
            <a:r>
              <a:rPr lang="en-US" b="1" dirty="0" err="1">
                <a:cs typeface="Times New Roman" panose="02020603050405020304" pitchFamily="18" charset="0"/>
              </a:rPr>
              <a:t>karşı</a:t>
            </a:r>
            <a:r>
              <a:rPr lang="en-US" b="1" dirty="0">
                <a:cs typeface="Times New Roman" panose="02020603050405020304" pitchFamily="18" charset="0"/>
              </a:rPr>
              <a:t> </a:t>
            </a:r>
            <a:r>
              <a:rPr lang="en-US" b="1" dirty="0" err="1">
                <a:cs typeface="Times New Roman" panose="02020603050405020304" pitchFamily="18" charset="0"/>
              </a:rPr>
              <a:t>koymak</a:t>
            </a:r>
            <a:r>
              <a:rPr lang="en-US" b="1" dirty="0">
                <a:cs typeface="Times New Roman" panose="02020603050405020304" pitchFamily="18" charset="0"/>
              </a:rPr>
              <a:t> </a:t>
            </a:r>
            <a:r>
              <a:rPr lang="en-US" b="1" dirty="0" err="1">
                <a:cs typeface="Times New Roman" panose="02020603050405020304" pitchFamily="18" charset="0"/>
              </a:rPr>
              <a:t>için</a:t>
            </a:r>
            <a:r>
              <a:rPr lang="en-US" b="1" dirty="0">
                <a:cs typeface="Times New Roman" panose="02020603050405020304" pitchFamily="18" charset="0"/>
              </a:rPr>
              <a:t> </a:t>
            </a:r>
            <a:r>
              <a:rPr lang="en-US" b="1" dirty="0" err="1">
                <a:cs typeface="Times New Roman" panose="02020603050405020304" pitchFamily="18" charset="0"/>
              </a:rPr>
              <a:t>milyarlarca</a:t>
            </a:r>
            <a:r>
              <a:rPr lang="en-US" b="1" dirty="0">
                <a:cs typeface="Times New Roman" panose="02020603050405020304" pitchFamily="18" charset="0"/>
              </a:rPr>
              <a:t> lira </a:t>
            </a:r>
            <a:r>
              <a:rPr lang="en-US" b="1" dirty="0" err="1">
                <a:cs typeface="Times New Roman" panose="02020603050405020304" pitchFamily="18" charset="0"/>
              </a:rPr>
              <a:t>sarfederek</a:t>
            </a:r>
            <a:r>
              <a:rPr lang="en-US" b="1" dirty="0">
                <a:cs typeface="Times New Roman" panose="02020603050405020304" pitchFamily="18" charset="0"/>
              </a:rPr>
              <a:t> </a:t>
            </a:r>
            <a:r>
              <a:rPr lang="en-US" b="1" dirty="0" err="1">
                <a:cs typeface="Times New Roman" panose="02020603050405020304" pitchFamily="18" charset="0"/>
              </a:rPr>
              <a:t>silâhlanan</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bu</a:t>
            </a:r>
            <a:r>
              <a:rPr lang="en-US" b="1" dirty="0">
                <a:cs typeface="Times New Roman" panose="02020603050405020304" pitchFamily="18" charset="0"/>
              </a:rPr>
              <a:t> </a:t>
            </a:r>
            <a:r>
              <a:rPr lang="en-US" b="1" dirty="0" err="1">
                <a:cs typeface="Times New Roman" panose="02020603050405020304" pitchFamily="18" charset="0"/>
              </a:rPr>
              <a:t>astronomik</a:t>
            </a:r>
            <a:r>
              <a:rPr lang="en-US" b="1" dirty="0">
                <a:cs typeface="Times New Roman" panose="02020603050405020304" pitchFamily="18" charset="0"/>
              </a:rPr>
              <a:t> </a:t>
            </a:r>
            <a:r>
              <a:rPr lang="en-US" b="1" dirty="0" err="1">
                <a:cs typeface="Times New Roman" panose="02020603050405020304" pitchFamily="18" charset="0"/>
              </a:rPr>
              <a:t>masraflar</a:t>
            </a:r>
            <a:r>
              <a:rPr lang="en-US" b="1" dirty="0">
                <a:cs typeface="Times New Roman" panose="02020603050405020304" pitchFamily="18" charset="0"/>
              </a:rPr>
              <a:t> </a:t>
            </a:r>
            <a:r>
              <a:rPr lang="en-US" b="1" dirty="0" err="1">
                <a:cs typeface="Times New Roman" panose="02020603050405020304" pitchFamily="18" charset="0"/>
              </a:rPr>
              <a:t>yüzünden</a:t>
            </a:r>
            <a:r>
              <a:rPr lang="en-US" b="1" dirty="0">
                <a:cs typeface="Times New Roman" panose="02020603050405020304" pitchFamily="18" charset="0"/>
              </a:rPr>
              <a:t> </a:t>
            </a:r>
            <a:r>
              <a:rPr lang="en-US" b="1" dirty="0" err="1">
                <a:cs typeface="Times New Roman" panose="02020603050405020304" pitchFamily="18" charset="0"/>
              </a:rPr>
              <a:t>Kibrisin</a:t>
            </a:r>
            <a:r>
              <a:rPr lang="en-US" b="1" dirty="0">
                <a:cs typeface="Times New Roman" panose="02020603050405020304" pitchFamily="18" charset="0"/>
              </a:rPr>
              <a:t> </a:t>
            </a:r>
            <a:r>
              <a:rPr lang="tr-TR" b="1" dirty="0">
                <a:cs typeface="Times New Roman" panose="02020603050405020304" pitchFamily="18" charset="0"/>
              </a:rPr>
              <a:t>e</a:t>
            </a:r>
            <a:r>
              <a:rPr lang="en-US" b="1" dirty="0" err="1">
                <a:cs typeface="Times New Roman" panose="02020603050405020304" pitchFamily="18" charset="0"/>
              </a:rPr>
              <a:t>conomisini</a:t>
            </a:r>
            <a:r>
              <a:rPr lang="en-US" b="1" dirty="0">
                <a:cs typeface="Times New Roman" panose="02020603050405020304" pitchFamily="18" charset="0"/>
              </a:rPr>
              <a:t> </a:t>
            </a:r>
            <a:r>
              <a:rPr lang="en-US" b="1" dirty="0" err="1">
                <a:cs typeface="Times New Roman" panose="02020603050405020304" pitchFamily="18" charset="0"/>
              </a:rPr>
              <a:t>çıkmaza</a:t>
            </a:r>
            <a:r>
              <a:rPr lang="en-US" b="1" dirty="0">
                <a:cs typeface="Times New Roman" panose="02020603050405020304" pitchFamily="18" charset="0"/>
              </a:rPr>
              <a:t> </a:t>
            </a:r>
            <a:r>
              <a:rPr lang="en-US" b="1" dirty="0" err="1">
                <a:cs typeface="Times New Roman" panose="02020603050405020304" pitchFamily="18" charset="0"/>
              </a:rPr>
              <a:t>sokanlar</a:t>
            </a:r>
            <a:r>
              <a:rPr lang="en-US" b="1" dirty="0">
                <a:cs typeface="Times New Roman" panose="02020603050405020304" pitchFamily="18" charset="0"/>
              </a:rPr>
              <a:t>, </a:t>
            </a:r>
            <a:r>
              <a:rPr lang="en-US" b="1" dirty="0" err="1">
                <a:cs typeface="Times New Roman" panose="02020603050405020304" pitchFamily="18" charset="0"/>
              </a:rPr>
              <a:t>zoru</a:t>
            </a:r>
            <a:r>
              <a:rPr lang="en-US" b="1" dirty="0">
                <a:cs typeface="Times New Roman" panose="02020603050405020304" pitchFamily="18" charset="0"/>
              </a:rPr>
              <a:t> </a:t>
            </a:r>
            <a:r>
              <a:rPr lang="en-US" b="1" dirty="0" err="1">
                <a:cs typeface="Times New Roman" panose="02020603050405020304" pitchFamily="18" charset="0"/>
              </a:rPr>
              <a:t>görünce</a:t>
            </a:r>
            <a:r>
              <a:rPr lang="en-US" b="1" dirty="0">
                <a:cs typeface="Times New Roman" panose="02020603050405020304" pitchFamily="18" charset="0"/>
              </a:rPr>
              <a:t> </a:t>
            </a:r>
            <a:r>
              <a:rPr lang="en-US" b="1" dirty="0" err="1">
                <a:cs typeface="Times New Roman" panose="02020603050405020304" pitchFamily="18" charset="0"/>
              </a:rPr>
              <a:t>milyarlara</a:t>
            </a:r>
            <a:r>
              <a:rPr lang="en-US" b="1" dirty="0">
                <a:cs typeface="Times New Roman" panose="02020603050405020304" pitchFamily="18" charset="0"/>
              </a:rPr>
              <a:t> ma</a:t>
            </a:r>
            <a:r>
              <a:rPr lang="tr-TR" b="1" dirty="0">
                <a:cs typeface="Times New Roman" panose="02020603050405020304" pitchFamily="18" charset="0"/>
              </a:rPr>
              <a:t>l</a:t>
            </a:r>
            <a:r>
              <a:rPr lang="en-US" b="1" dirty="0">
                <a:cs typeface="Times New Roman" panose="02020603050405020304" pitchFamily="18" charset="0"/>
              </a:rPr>
              <a:t> </a:t>
            </a:r>
            <a:r>
              <a:rPr lang="en-US" b="1" dirty="0" err="1">
                <a:cs typeface="Times New Roman" panose="02020603050405020304" pitchFamily="18" charset="0"/>
              </a:rPr>
              <a:t>olan</a:t>
            </a:r>
            <a:r>
              <a:rPr lang="en-US" b="1" dirty="0">
                <a:cs typeface="Times New Roman" panose="02020603050405020304" pitchFamily="18" charset="0"/>
              </a:rPr>
              <a:t> </a:t>
            </a:r>
            <a:r>
              <a:rPr lang="en-US" b="1" dirty="0" err="1">
                <a:cs typeface="Times New Roman" panose="02020603050405020304" pitchFamily="18" charset="0"/>
              </a:rPr>
              <a:t>bu</a:t>
            </a:r>
            <a:r>
              <a:rPr lang="en-US" b="1" dirty="0">
                <a:cs typeface="Times New Roman" panose="02020603050405020304" pitchFamily="18" charset="0"/>
              </a:rPr>
              <a:t> </a:t>
            </a:r>
            <a:r>
              <a:rPr lang="en-US" b="1" dirty="0" err="1">
                <a:cs typeface="Times New Roman" panose="02020603050405020304" pitchFamily="18" charset="0"/>
              </a:rPr>
              <a:t>değerleri</a:t>
            </a:r>
            <a:r>
              <a:rPr lang="en-US" b="1" dirty="0">
                <a:cs typeface="Times New Roman" panose="02020603050405020304" pitchFamily="18" charset="0"/>
              </a:rPr>
              <a:t> </a:t>
            </a:r>
            <a:r>
              <a:rPr lang="en-US" b="1" dirty="0" err="1">
                <a:cs typeface="Times New Roman" panose="02020603050405020304" pitchFamily="18" charset="0"/>
              </a:rPr>
              <a:t>qözden</a:t>
            </a:r>
            <a:r>
              <a:rPr lang="en-US" b="1" dirty="0">
                <a:cs typeface="Times New Roman" panose="02020603050405020304" pitchFamily="18" charset="0"/>
              </a:rPr>
              <a:t> </a:t>
            </a:r>
            <a:r>
              <a:rPr lang="en-US" b="1" dirty="0" err="1">
                <a:cs typeface="Times New Roman" panose="02020603050405020304" pitchFamily="18" charset="0"/>
              </a:rPr>
              <a:t>çıkarmakta</a:t>
            </a:r>
            <a:r>
              <a:rPr lang="en-US" b="1" dirty="0">
                <a:cs typeface="Times New Roman" panose="02020603050405020304" pitchFamily="18" charset="0"/>
              </a:rPr>
              <a:t> </a:t>
            </a:r>
            <a:r>
              <a:rPr lang="en-US" b="1" dirty="0" err="1">
                <a:cs typeface="Times New Roman" panose="02020603050405020304" pitchFamily="18" charset="0"/>
              </a:rPr>
              <a:t>sakınca</a:t>
            </a:r>
            <a:r>
              <a:rPr lang="en-US" b="1" dirty="0">
                <a:cs typeface="Times New Roman" panose="02020603050405020304" pitchFamily="18" charset="0"/>
              </a:rPr>
              <a:t> </a:t>
            </a:r>
            <a:r>
              <a:rPr lang="en-US" b="1" dirty="0" err="1">
                <a:cs typeface="Times New Roman" panose="02020603050405020304" pitchFamily="18" charset="0"/>
              </a:rPr>
              <a:t>görmemişledir</a:t>
            </a:r>
            <a:r>
              <a:rPr lang="en-US" b="1" dirty="0">
                <a:cs typeface="Times New Roman" panose="02020603050405020304" pitchFamily="18" charset="0"/>
              </a:rPr>
              <a:t>. </a:t>
            </a:r>
            <a:r>
              <a:rPr lang="en-US" b="1" dirty="0" err="1">
                <a:cs typeface="Times New Roman" panose="02020603050405020304" pitchFamily="18" charset="0"/>
              </a:rPr>
              <a:t>Yukarıda</a:t>
            </a:r>
            <a:r>
              <a:rPr lang="en-US" b="1" dirty="0">
                <a:cs typeface="Times New Roman" panose="02020603050405020304" pitchFamily="18" charset="0"/>
              </a:rPr>
              <a:t> </a:t>
            </a:r>
            <a:r>
              <a:rPr lang="en-US" b="1" dirty="0" err="1">
                <a:cs typeface="Times New Roman" panose="02020603050405020304" pitchFamily="18" charset="0"/>
              </a:rPr>
              <a:t>ve</a:t>
            </a:r>
            <a:r>
              <a:rPr lang="en-US" b="1" dirty="0">
                <a:cs typeface="Times New Roman" panose="02020603050405020304" pitchFamily="18" charset="0"/>
              </a:rPr>
              <a:t> </a:t>
            </a:r>
            <a:r>
              <a:rPr lang="en-US" b="1" dirty="0" err="1">
                <a:cs typeface="Times New Roman" panose="02020603050405020304" pitchFamily="18" charset="0"/>
              </a:rPr>
              <a:t>yanda</a:t>
            </a:r>
            <a:r>
              <a:rPr lang="en-US" b="1" dirty="0">
                <a:cs typeface="Times New Roman" panose="02020603050405020304" pitchFamily="18" charset="0"/>
              </a:rPr>
              <a:t> </a:t>
            </a:r>
            <a:r>
              <a:rPr lang="en-US" b="1" dirty="0" err="1">
                <a:cs typeface="Times New Roman" panose="02020603050405020304" pitchFamily="18" charset="0"/>
              </a:rPr>
              <a:t>görülen</a:t>
            </a:r>
            <a:r>
              <a:rPr lang="en-US" b="1" dirty="0">
                <a:cs typeface="Times New Roman" panose="02020603050405020304" pitchFamily="18" charset="0"/>
              </a:rPr>
              <a:t> </a:t>
            </a:r>
            <a:r>
              <a:rPr lang="en-US" b="1" dirty="0" err="1">
                <a:cs typeface="Times New Roman" panose="02020603050405020304" pitchFamily="18" charset="0"/>
              </a:rPr>
              <a:t>resimler</a:t>
            </a:r>
            <a:r>
              <a:rPr lang="en-US" b="1" dirty="0">
                <a:cs typeface="Times New Roman" panose="02020603050405020304" pitchFamily="18" charset="0"/>
              </a:rPr>
              <a:t>, </a:t>
            </a:r>
            <a:r>
              <a:rPr lang="en-US" b="1" dirty="0" err="1">
                <a:cs typeface="Times New Roman" panose="02020603050405020304" pitchFamily="18" charset="0"/>
              </a:rPr>
              <a:t>düşman</a:t>
            </a:r>
            <a:r>
              <a:rPr lang="en-US" b="1" dirty="0">
                <a:cs typeface="Times New Roman" panose="02020603050405020304" pitchFamily="18" charset="0"/>
              </a:rPr>
              <a:t> </a:t>
            </a:r>
            <a:r>
              <a:rPr lang="en-US" b="1" dirty="0" err="1">
                <a:cs typeface="Times New Roman" panose="02020603050405020304" pitchFamily="18" charset="0"/>
              </a:rPr>
              <a:t>kuvvetleri</a:t>
            </a:r>
            <a:r>
              <a:rPr lang="en-US" b="1" dirty="0">
                <a:cs typeface="Times New Roman" panose="02020603050405020304" pitchFamily="18" charset="0"/>
              </a:rPr>
              <a:t> </a:t>
            </a:r>
            <a:r>
              <a:rPr lang="en-US" b="1" dirty="0" err="1">
                <a:cs typeface="Times New Roman" panose="02020603050405020304" pitchFamily="18" charset="0"/>
              </a:rPr>
              <a:t>tarafından</a:t>
            </a:r>
            <a:r>
              <a:rPr lang="en-US" b="1" dirty="0">
                <a:cs typeface="Times New Roman" panose="02020603050405020304" pitchFamily="18" charset="0"/>
              </a:rPr>
              <a:t> </a:t>
            </a:r>
            <a:r>
              <a:rPr lang="en-US" b="1" dirty="0" err="1">
                <a:cs typeface="Times New Roman" panose="02020603050405020304" pitchFamily="18" charset="0"/>
              </a:rPr>
              <a:t>terk</a:t>
            </a:r>
            <a:r>
              <a:rPr lang="en-US" b="1" dirty="0">
                <a:cs typeface="Times New Roman" panose="02020603050405020304" pitchFamily="18" charset="0"/>
              </a:rPr>
              <a:t> </a:t>
            </a:r>
            <a:r>
              <a:rPr lang="en-US" b="1" dirty="0" err="1">
                <a:cs typeface="Times New Roman" panose="02020603050405020304" pitchFamily="18" charset="0"/>
              </a:rPr>
              <a:t>edilen</a:t>
            </a:r>
            <a:r>
              <a:rPr lang="en-US" b="1" dirty="0">
                <a:cs typeface="Times New Roman" panose="02020603050405020304" pitchFamily="18" charset="0"/>
              </a:rPr>
              <a:t> </a:t>
            </a:r>
            <a:r>
              <a:rPr lang="en-US" b="1" dirty="0" err="1">
                <a:cs typeface="Times New Roman" panose="02020603050405020304" pitchFamily="18" charset="0"/>
              </a:rPr>
              <a:t>zırhı</a:t>
            </a:r>
            <a:r>
              <a:rPr lang="en-US" b="1" dirty="0">
                <a:cs typeface="Times New Roman" panose="02020603050405020304" pitchFamily="18" charset="0"/>
              </a:rPr>
              <a:t> </a:t>
            </a:r>
            <a:r>
              <a:rPr lang="en-US" b="1" dirty="0" err="1">
                <a:cs typeface="Times New Roman" panose="02020603050405020304" pitchFamily="18" charset="0"/>
              </a:rPr>
              <a:t>araçlarla</a:t>
            </a:r>
            <a:r>
              <a:rPr lang="en-US" b="1" dirty="0">
                <a:cs typeface="Times New Roman" panose="02020603050405020304" pitchFamily="18" charset="0"/>
              </a:rPr>
              <a:t> </a:t>
            </a:r>
            <a:r>
              <a:rPr lang="en-US" b="1" dirty="0" err="1">
                <a:cs typeface="Times New Roman" panose="02020603050405020304" pitchFamily="18" charset="0"/>
              </a:rPr>
              <a:t>tankların</a:t>
            </a:r>
            <a:r>
              <a:rPr lang="en-US" b="1" dirty="0">
                <a:cs typeface="Times New Roman" panose="02020603050405020304" pitchFamily="18" charset="0"/>
              </a:rPr>
              <a:t> </a:t>
            </a:r>
            <a:r>
              <a:rPr lang="en-US" b="1" dirty="0" err="1">
                <a:cs typeface="Times New Roman" panose="02020603050405020304" pitchFamily="18" charset="0"/>
              </a:rPr>
              <a:t>bazılarını</a:t>
            </a:r>
            <a:r>
              <a:rPr lang="en-US" b="1" dirty="0">
                <a:cs typeface="Times New Roman" panose="02020603050405020304" pitchFamily="18" charset="0"/>
              </a:rPr>
              <a:t> </a:t>
            </a:r>
            <a:r>
              <a:rPr lang="en-US" b="1" dirty="0" err="1">
                <a:cs typeface="Times New Roman" panose="02020603050405020304" pitchFamily="18" charset="0"/>
              </a:rPr>
              <a:t>yansıtmaktadır</a:t>
            </a:r>
            <a:r>
              <a:rPr lang="el-GR" b="1" dirty="0">
                <a:cs typeface="Times New Roman" panose="02020603050405020304" pitchFamily="18" charset="0"/>
              </a:rPr>
              <a:t>[…]</a:t>
            </a:r>
            <a:r>
              <a:rPr lang="en-US" b="1" dirty="0">
                <a:cs typeface="Times New Roman" panose="02020603050405020304" pitchFamily="18" charset="0"/>
              </a:rPr>
              <a:t>. (</a:t>
            </a:r>
            <a:r>
              <a:rPr lang="en-US" b="1" dirty="0" err="1">
                <a:cs typeface="Times New Roman" panose="02020603050405020304" pitchFamily="18" charset="0"/>
              </a:rPr>
              <a:t>Resimler</a:t>
            </a:r>
            <a:r>
              <a:rPr lang="en-US" b="1" dirty="0">
                <a:cs typeface="Times New Roman" panose="02020603050405020304" pitchFamily="18" charset="0"/>
              </a:rPr>
              <a:t>: RAHMİ GÜRPIN</a:t>
            </a:r>
            <a:r>
              <a:rPr lang="el-GR" b="1" dirty="0">
                <a:cs typeface="Times New Roman" panose="02020603050405020304" pitchFamily="18" charset="0"/>
              </a:rPr>
              <a:t>)</a:t>
            </a:r>
          </a:p>
          <a:p>
            <a:pPr algn="just"/>
            <a:r>
              <a:rPr lang="el-GR" b="1" dirty="0">
                <a:cs typeface="Times New Roman" panose="02020603050405020304" pitchFamily="18" charset="0"/>
              </a:rPr>
              <a:t>Κατά τη διάρκεια αυτής της φυγής, άφησαν πίσω  όλα τα όπλα τους.</a:t>
            </a:r>
          </a:p>
          <a:p>
            <a:pPr algn="just"/>
            <a:r>
              <a:rPr lang="el-GR" b="1" dirty="0">
                <a:cs typeface="Times New Roman" panose="02020603050405020304" pitchFamily="18" charset="0"/>
              </a:rPr>
              <a:t>Οι αξιωματικοί που διοικούν τις Τουρκικές Ένοπλες Δυνάμεις εξεπλάγησαν τόσο από την ποσότητα των κατασχεθέντων όπλων και </a:t>
            </a:r>
            <a:r>
              <a:rPr lang="el-GR" b="1" dirty="0" err="1">
                <a:cs typeface="Times New Roman" panose="02020603050405020304" pitchFamily="18" charset="0"/>
              </a:rPr>
              <a:t>πυρομαχικών</a:t>
            </a:r>
            <a:r>
              <a:rPr lang="el-GR" b="1" dirty="0">
                <a:cs typeface="Times New Roman" panose="02020603050405020304" pitchFamily="18" charset="0"/>
              </a:rPr>
              <a:t>, όσο και από το γεγονός ότι ήταν  προηγμένης τεχνολογίας.</a:t>
            </a:r>
          </a:p>
          <a:p>
            <a:pPr algn="just"/>
            <a:r>
              <a:rPr lang="el-GR" b="1" dirty="0">
                <a:cs typeface="Times New Roman" panose="02020603050405020304" pitchFamily="18" charset="0"/>
              </a:rPr>
              <a:t>Αυτοί οι οποίοι εξοπλίστηκαν ξοδεύοντας δισεκατομμύρια λίρες για να πραγματοποιήσουν την Ένωση και να αντισταθούν σε μια τουρκική εισβολή, αυτοί οι οποίοι έφεραν την κυπριακή οικονομία σε αδιέξοδο λόγω αυτών των αστρονομικών δαπανών,  δεν αντιλήφθηκαν τη ματαιότητα του  όλου εγχειρήματος.   </a:t>
            </a:r>
          </a:p>
          <a:p>
            <a:pPr algn="just"/>
            <a:r>
              <a:rPr lang="el-GR" b="1" dirty="0">
                <a:cs typeface="Times New Roman" panose="02020603050405020304" pitchFamily="18" charset="0"/>
              </a:rPr>
              <a:t>Στις εικόνες μερικά από τα τεθωρακισμένα οχήματα και τα τανκς που εγκαταλείφθηκαν από τις εχθρικές δυνάμεις[…]. </a:t>
            </a:r>
            <a:endParaRPr lang="el-CY" b="1" dirty="0">
              <a:cs typeface="Times New Roman" panose="02020603050405020304" pitchFamily="18" charset="0"/>
            </a:endParaRPr>
          </a:p>
        </p:txBody>
      </p:sp>
    </p:spTree>
    <p:extLst>
      <p:ext uri="{BB962C8B-B14F-4D97-AF65-F5344CB8AC3E}">
        <p14:creationId xmlns:p14="http://schemas.microsoft.com/office/powerpoint/2010/main" val="389220692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τέχνη, αφίσα, ασπρόμαυρο&#10;&#10;Περιγραφή που δημιουργήθηκε αυτόματα">
            <a:extLst>
              <a:ext uri="{FF2B5EF4-FFF2-40B4-BE49-F238E27FC236}">
                <a16:creationId xmlns:a16="http://schemas.microsoft.com/office/drawing/2014/main" id="{3C06E7BF-118C-2B5A-7A5B-05352F66CB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857250" y="857250"/>
            <a:ext cx="6858000" cy="5143500"/>
          </a:xfrm>
          <a:prstGeom prst="rect">
            <a:avLst/>
          </a:prstGeom>
          <a:ln>
            <a:solidFill>
              <a:schemeClr val="tx1"/>
            </a:solidFill>
          </a:ln>
        </p:spPr>
      </p:pic>
      <p:pic>
        <p:nvPicPr>
          <p:cNvPr id="5" name="Εικόνα 4" descr="Εικόνα που περιέχει κείμενο, βιβλίο, χαρτί, Δημοσίευση&#10;&#10;Περιγραφή που δημιουργήθηκε αυτόματα">
            <a:extLst>
              <a:ext uri="{FF2B5EF4-FFF2-40B4-BE49-F238E27FC236}">
                <a16:creationId xmlns:a16="http://schemas.microsoft.com/office/drawing/2014/main" id="{8834B0A7-689A-5B93-F724-1238BDEBA5F0}"/>
              </a:ext>
            </a:extLst>
          </p:cNvPr>
          <p:cNvPicPr>
            <a:picLocks noChangeAspect="1"/>
          </p:cNvPicPr>
          <p:nvPr/>
        </p:nvPicPr>
        <p:blipFill rotWithShape="1">
          <a:blip r:embed="rId3">
            <a:extLst>
              <a:ext uri="{28A0092B-C50C-407E-A947-70E740481C1C}">
                <a14:useLocalDpi xmlns:a14="http://schemas.microsoft.com/office/drawing/2010/main" val="0"/>
              </a:ext>
            </a:extLst>
          </a:blip>
          <a:srcRect l="6667" t="15259" r="8333" b="12148"/>
          <a:stretch/>
        </p:blipFill>
        <p:spPr>
          <a:xfrm>
            <a:off x="5222240" y="0"/>
            <a:ext cx="6868160" cy="6858000"/>
          </a:xfrm>
          <a:prstGeom prst="rect">
            <a:avLst/>
          </a:prstGeom>
          <a:ln>
            <a:solidFill>
              <a:schemeClr val="tx1"/>
            </a:solidFill>
          </a:ln>
        </p:spPr>
      </p:pic>
      <p:sp>
        <p:nvSpPr>
          <p:cNvPr id="6" name="Βέλος: Δεξιό 5">
            <a:extLst>
              <a:ext uri="{FF2B5EF4-FFF2-40B4-BE49-F238E27FC236}">
                <a16:creationId xmlns:a16="http://schemas.microsoft.com/office/drawing/2014/main" id="{D59F26D9-4AF3-7218-5EFE-2CC0C987964A}"/>
              </a:ext>
            </a:extLst>
          </p:cNvPr>
          <p:cNvSpPr/>
          <p:nvPr/>
        </p:nvSpPr>
        <p:spPr>
          <a:xfrm rot="6201123">
            <a:off x="11242040" y="853440"/>
            <a:ext cx="1391920" cy="65024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p>
        </p:txBody>
      </p:sp>
    </p:spTree>
    <p:extLst>
      <p:ext uri="{BB962C8B-B14F-4D97-AF65-F5344CB8AC3E}">
        <p14:creationId xmlns:p14="http://schemas.microsoft.com/office/powerpoint/2010/main" val="38273149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τυπογραφία, τέχνη&#10;&#10;Περιγραφή που δημιουργήθηκε αυτόματα">
            <a:extLst>
              <a:ext uri="{FF2B5EF4-FFF2-40B4-BE49-F238E27FC236}">
                <a16:creationId xmlns:a16="http://schemas.microsoft.com/office/drawing/2014/main" id="{DB34E94C-583C-A6E8-B4ED-D39884F01231}"/>
              </a:ext>
            </a:extLst>
          </p:cNvPr>
          <p:cNvPicPr>
            <a:picLocks noChangeAspect="1"/>
          </p:cNvPicPr>
          <p:nvPr/>
        </p:nvPicPr>
        <p:blipFill rotWithShape="1">
          <a:blip r:embed="rId2">
            <a:extLst>
              <a:ext uri="{28A0092B-C50C-407E-A947-70E740481C1C}">
                <a14:useLocalDpi xmlns:a14="http://schemas.microsoft.com/office/drawing/2010/main" val="0"/>
              </a:ext>
            </a:extLst>
          </a:blip>
          <a:srcRect l="15249" t="14508" r="52069" b="6271"/>
          <a:stretch/>
        </p:blipFill>
        <p:spPr>
          <a:xfrm rot="5400000">
            <a:off x="1729215" y="-1003826"/>
            <a:ext cx="3474719" cy="6213894"/>
          </a:xfrm>
          <a:prstGeom prst="rect">
            <a:avLst/>
          </a:prstGeom>
        </p:spPr>
      </p:pic>
      <p:pic>
        <p:nvPicPr>
          <p:cNvPr id="11" name="Εικόνα 10" descr="Εικόνα που περιέχει κείμενο, βιβλίο, σκίτσο/σχέδιο, χαρτί&#10;&#10;Περιγραφή που δημιουργήθηκε αυτόματα">
            <a:extLst>
              <a:ext uri="{FF2B5EF4-FFF2-40B4-BE49-F238E27FC236}">
                <a16:creationId xmlns:a16="http://schemas.microsoft.com/office/drawing/2014/main" id="{C2E68703-C78A-C7DB-15A6-7891687CAB10}"/>
              </a:ext>
            </a:extLst>
          </p:cNvPr>
          <p:cNvPicPr>
            <a:picLocks noChangeAspect="1"/>
          </p:cNvPicPr>
          <p:nvPr/>
        </p:nvPicPr>
        <p:blipFill rotWithShape="1">
          <a:blip r:embed="rId3">
            <a:extLst>
              <a:ext uri="{28A0092B-C50C-407E-A947-70E740481C1C}">
                <a14:useLocalDpi xmlns:a14="http://schemas.microsoft.com/office/drawing/2010/main" val="0"/>
              </a:ext>
            </a:extLst>
          </a:blip>
          <a:srcRect l="13679" t="10267" r="17701" b="15556"/>
          <a:stretch/>
        </p:blipFill>
        <p:spPr>
          <a:xfrm>
            <a:off x="359627" y="3982719"/>
            <a:ext cx="6213894" cy="2753361"/>
          </a:xfrm>
          <a:prstGeom prst="rect">
            <a:avLst/>
          </a:prstGeom>
        </p:spPr>
      </p:pic>
      <p:pic>
        <p:nvPicPr>
          <p:cNvPr id="15" name="Εικόνα 14" descr="Εικόνα που περιέχει κείμενο, βιβλίο, τυπογραφία, στατικό&#10;&#10;Περιγραφή που δημιουργήθηκε αυτόματα">
            <a:extLst>
              <a:ext uri="{FF2B5EF4-FFF2-40B4-BE49-F238E27FC236}">
                <a16:creationId xmlns:a16="http://schemas.microsoft.com/office/drawing/2014/main" id="{7E4B094D-DCEF-C035-80E9-0DFA88C10077}"/>
              </a:ext>
            </a:extLst>
          </p:cNvPr>
          <p:cNvPicPr>
            <a:picLocks noChangeAspect="1"/>
          </p:cNvPicPr>
          <p:nvPr/>
        </p:nvPicPr>
        <p:blipFill rotWithShape="1">
          <a:blip r:embed="rId4">
            <a:extLst>
              <a:ext uri="{28A0092B-C50C-407E-A947-70E740481C1C}">
                <a14:useLocalDpi xmlns:a14="http://schemas.microsoft.com/office/drawing/2010/main" val="0"/>
              </a:ext>
            </a:extLst>
          </a:blip>
          <a:srcRect l="3119" t="9450" r="8720" b="35990"/>
          <a:stretch/>
        </p:blipFill>
        <p:spPr>
          <a:xfrm>
            <a:off x="6770589" y="4114450"/>
            <a:ext cx="5061783" cy="2621630"/>
          </a:xfrm>
          <a:prstGeom prst="rect">
            <a:avLst/>
          </a:prstGeom>
        </p:spPr>
      </p:pic>
      <p:pic>
        <p:nvPicPr>
          <p:cNvPr id="7" name="Εικόνα 6" descr="Εικόνα που περιέχει κείμενο, βιβλίο, χαρτί, βιβλιοδεσία&#10;&#10;Περιγραφή που δημιουργήθηκε αυτόματα">
            <a:extLst>
              <a:ext uri="{FF2B5EF4-FFF2-40B4-BE49-F238E27FC236}">
                <a16:creationId xmlns:a16="http://schemas.microsoft.com/office/drawing/2014/main" id="{4E2310AC-BECE-0443-061C-026B15ED9C0C}"/>
              </a:ext>
            </a:extLst>
          </p:cNvPr>
          <p:cNvPicPr>
            <a:picLocks noChangeAspect="1"/>
          </p:cNvPicPr>
          <p:nvPr/>
        </p:nvPicPr>
        <p:blipFill rotWithShape="1">
          <a:blip r:embed="rId5">
            <a:extLst>
              <a:ext uri="{28A0092B-C50C-407E-A947-70E740481C1C}">
                <a14:useLocalDpi xmlns:a14="http://schemas.microsoft.com/office/drawing/2010/main" val="0"/>
              </a:ext>
            </a:extLst>
          </a:blip>
          <a:srcRect l="2414" t="13793" b="23065"/>
          <a:stretch/>
        </p:blipFill>
        <p:spPr>
          <a:xfrm>
            <a:off x="6770590" y="329676"/>
            <a:ext cx="5147090" cy="3653043"/>
          </a:xfrm>
          <a:prstGeom prst="rect">
            <a:avLst/>
          </a:prstGeom>
        </p:spPr>
      </p:pic>
      <p:sp>
        <p:nvSpPr>
          <p:cNvPr id="2" name="Ορθογώνιο 1">
            <a:extLst>
              <a:ext uri="{FF2B5EF4-FFF2-40B4-BE49-F238E27FC236}">
                <a16:creationId xmlns:a16="http://schemas.microsoft.com/office/drawing/2014/main" id="{C5608790-7FCC-EB5C-F85E-5611F6769324}"/>
              </a:ext>
            </a:extLst>
          </p:cNvPr>
          <p:cNvSpPr/>
          <p:nvPr/>
        </p:nvSpPr>
        <p:spPr>
          <a:xfrm>
            <a:off x="359627" y="345441"/>
            <a:ext cx="3369092" cy="619760"/>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l-GR" dirty="0"/>
              <a:t>Μουσείο Εθνικού  Αγώνα</a:t>
            </a:r>
            <a:endParaRPr lang="el-CY" dirty="0"/>
          </a:p>
        </p:txBody>
      </p:sp>
    </p:spTree>
    <p:extLst>
      <p:ext uri="{BB962C8B-B14F-4D97-AF65-F5344CB8AC3E}">
        <p14:creationId xmlns:p14="http://schemas.microsoft.com/office/powerpoint/2010/main" val="1331968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χαρτί, Δημοσίευση, χάρτινο προϊόν&#10;&#10;Περιγραφή που δημιουργήθηκε αυτόματα">
            <a:extLst>
              <a:ext uri="{FF2B5EF4-FFF2-40B4-BE49-F238E27FC236}">
                <a16:creationId xmlns:a16="http://schemas.microsoft.com/office/drawing/2014/main" id="{7D52AE6A-516A-6DE5-96D0-8FDA318909FA}"/>
              </a:ext>
            </a:extLst>
          </p:cNvPr>
          <p:cNvPicPr>
            <a:picLocks noChangeAspect="1"/>
          </p:cNvPicPr>
          <p:nvPr/>
        </p:nvPicPr>
        <p:blipFill rotWithShape="1">
          <a:blip r:embed="rId2">
            <a:extLst>
              <a:ext uri="{28A0092B-C50C-407E-A947-70E740481C1C}">
                <a14:useLocalDpi xmlns:a14="http://schemas.microsoft.com/office/drawing/2010/main" val="0"/>
              </a:ext>
            </a:extLst>
          </a:blip>
          <a:srcRect l="3111" t="23559" r="9333" b="5711"/>
          <a:stretch/>
        </p:blipFill>
        <p:spPr>
          <a:xfrm rot="5400000">
            <a:off x="-1610109" y="2034047"/>
            <a:ext cx="6460768" cy="2789906"/>
          </a:xfrm>
          <a:prstGeom prst="rect">
            <a:avLst/>
          </a:prstGeom>
        </p:spPr>
      </p:pic>
      <p:pic>
        <p:nvPicPr>
          <p:cNvPr id="3" name="Εικόνα 2" descr="Εικόνα που περιέχει κείμενο&#10;&#10;Περιγραφή που δημιουργήθηκε αυτόματα">
            <a:extLst>
              <a:ext uri="{FF2B5EF4-FFF2-40B4-BE49-F238E27FC236}">
                <a16:creationId xmlns:a16="http://schemas.microsoft.com/office/drawing/2014/main" id="{DB6D2B00-4D34-B313-6043-4FFE0C623DED}"/>
              </a:ext>
            </a:extLst>
          </p:cNvPr>
          <p:cNvPicPr>
            <a:picLocks noChangeAspect="1"/>
          </p:cNvPicPr>
          <p:nvPr/>
        </p:nvPicPr>
        <p:blipFill rotWithShape="1">
          <a:blip r:embed="rId3">
            <a:extLst>
              <a:ext uri="{28A0092B-C50C-407E-A947-70E740481C1C}">
                <a14:useLocalDpi xmlns:a14="http://schemas.microsoft.com/office/drawing/2010/main" val="0"/>
              </a:ext>
            </a:extLst>
          </a:blip>
          <a:srcRect l="-5630" t="15432" r="9630" b="9901"/>
          <a:stretch/>
        </p:blipFill>
        <p:spPr>
          <a:xfrm rot="5400000">
            <a:off x="9868048" y="4335434"/>
            <a:ext cx="2758140" cy="1889759"/>
          </a:xfrm>
          <a:prstGeom prst="rect">
            <a:avLst/>
          </a:prstGeom>
        </p:spPr>
      </p:pic>
      <p:pic>
        <p:nvPicPr>
          <p:cNvPr id="7" name="Εικόνα 6" descr="Εικόνα που περιέχει κείμενο, χαρτί, Δημοσίευση, τυπογραφία&#10;&#10;Περιγραφή που δημιουργήθηκε αυτόματα">
            <a:extLst>
              <a:ext uri="{FF2B5EF4-FFF2-40B4-BE49-F238E27FC236}">
                <a16:creationId xmlns:a16="http://schemas.microsoft.com/office/drawing/2014/main" id="{B8B058A2-9AA0-AC96-4091-0DE1DC866774}"/>
              </a:ext>
            </a:extLst>
          </p:cNvPr>
          <p:cNvPicPr>
            <a:picLocks noChangeAspect="1"/>
          </p:cNvPicPr>
          <p:nvPr/>
        </p:nvPicPr>
        <p:blipFill rotWithShape="1">
          <a:blip r:embed="rId4">
            <a:extLst>
              <a:ext uri="{28A0092B-C50C-407E-A947-70E740481C1C}">
                <a14:useLocalDpi xmlns:a14="http://schemas.microsoft.com/office/drawing/2010/main" val="0"/>
              </a:ext>
            </a:extLst>
          </a:blip>
          <a:srcRect l="7259" t="24124" r="11703" b="4765"/>
          <a:stretch/>
        </p:blipFill>
        <p:spPr>
          <a:xfrm rot="5400000">
            <a:off x="5405115" y="1957159"/>
            <a:ext cx="6547628" cy="3030537"/>
          </a:xfrm>
          <a:prstGeom prst="rect">
            <a:avLst/>
          </a:prstGeom>
        </p:spPr>
      </p:pic>
      <p:pic>
        <p:nvPicPr>
          <p:cNvPr id="9" name="Εικόνα 8" descr="Εικόνα που περιέχει κείμενο, βιβλίο, φωτογραφικό χαρτί, εφημερίδα&#10;&#10;Περιγραφή που δημιουργήθηκε αυτόματα">
            <a:extLst>
              <a:ext uri="{FF2B5EF4-FFF2-40B4-BE49-F238E27FC236}">
                <a16:creationId xmlns:a16="http://schemas.microsoft.com/office/drawing/2014/main" id="{45D65530-46F3-0B84-F14A-408557C70177}"/>
              </a:ext>
            </a:extLst>
          </p:cNvPr>
          <p:cNvPicPr>
            <a:picLocks noChangeAspect="1"/>
          </p:cNvPicPr>
          <p:nvPr/>
        </p:nvPicPr>
        <p:blipFill rotWithShape="1">
          <a:blip r:embed="rId5">
            <a:extLst>
              <a:ext uri="{28A0092B-C50C-407E-A947-70E740481C1C}">
                <a14:useLocalDpi xmlns:a14="http://schemas.microsoft.com/office/drawing/2010/main" val="0"/>
              </a:ext>
            </a:extLst>
          </a:blip>
          <a:srcRect l="2896" t="18123" r="2896" b="6271"/>
          <a:stretch/>
        </p:blipFill>
        <p:spPr>
          <a:xfrm rot="5400000">
            <a:off x="1859060" y="1528014"/>
            <a:ext cx="6460769" cy="3888827"/>
          </a:xfrm>
          <a:prstGeom prst="rect">
            <a:avLst/>
          </a:prstGeom>
        </p:spPr>
      </p:pic>
      <p:sp>
        <p:nvSpPr>
          <p:cNvPr id="4" name="TextBox 3">
            <a:extLst>
              <a:ext uri="{FF2B5EF4-FFF2-40B4-BE49-F238E27FC236}">
                <a16:creationId xmlns:a16="http://schemas.microsoft.com/office/drawing/2014/main" id="{FFEB6653-A40A-DB77-A38D-71BDBD058F4B}"/>
              </a:ext>
            </a:extLst>
          </p:cNvPr>
          <p:cNvSpPr txBox="1"/>
          <p:nvPr/>
        </p:nvSpPr>
        <p:spPr>
          <a:xfrm rot="10800000" flipV="1">
            <a:off x="10324000" y="190172"/>
            <a:ext cx="1613749" cy="3693319"/>
          </a:xfrm>
          <a:prstGeom prst="rect">
            <a:avLst/>
          </a:prstGeom>
          <a:solidFill>
            <a:schemeClr val="accent6">
              <a:lumMod val="20000"/>
              <a:lumOff val="80000"/>
            </a:schemeClr>
          </a:solidFill>
          <a:ln>
            <a:solidFill>
              <a:schemeClr val="tx1"/>
            </a:solidFill>
          </a:ln>
        </p:spPr>
        <p:txBody>
          <a:bodyPr wrap="square">
            <a:spAutoFit/>
          </a:bodyPr>
          <a:lstStyle/>
          <a:p>
            <a:r>
              <a:rPr lang="el-GR" sz="1200" dirty="0"/>
              <a:t>Μνημείο </a:t>
            </a:r>
          </a:p>
          <a:p>
            <a:r>
              <a:rPr lang="el-GR" sz="1200" dirty="0"/>
              <a:t>σ</a:t>
            </a:r>
            <a:r>
              <a:rPr lang="el-CY" sz="1200" dirty="0" err="1"/>
              <a:t>υντ</a:t>
            </a:r>
            <a:r>
              <a:rPr lang="el-CY" sz="1200" dirty="0"/>
              <a:t>αγματάρχη İbrahim Karaoğlanoğlu</a:t>
            </a:r>
            <a:endParaRPr lang="el-GR" sz="1200" dirty="0"/>
          </a:p>
          <a:p>
            <a:endParaRPr lang="tr-TR" sz="1200" dirty="0"/>
          </a:p>
          <a:p>
            <a:r>
              <a:rPr lang="tr-TR" sz="1200" dirty="0"/>
              <a:t>Yavuz çıkarma plajı </a:t>
            </a:r>
            <a:r>
              <a:rPr lang="el-GR" sz="1200" dirty="0">
                <a:latin typeface="Times New Roman" panose="02020603050405020304" pitchFamily="18" charset="0"/>
                <a:cs typeface="Times New Roman" panose="02020603050405020304" pitchFamily="18" charset="0"/>
              </a:rPr>
              <a:t>"</a:t>
            </a:r>
            <a:r>
              <a:rPr lang="el-GR" sz="1200" dirty="0"/>
              <a:t>Παραλία  απόβασης των ατρόμητων</a:t>
            </a:r>
            <a:r>
              <a:rPr lang="el-GR" sz="1200" dirty="0">
                <a:latin typeface="Times New Roman" panose="02020603050405020304" pitchFamily="18" charset="0"/>
                <a:cs typeface="Times New Roman" panose="02020603050405020304" pitchFamily="18" charset="0"/>
              </a:rPr>
              <a:t>"</a:t>
            </a:r>
            <a:r>
              <a:rPr lang="tr-TR" sz="1200" dirty="0"/>
              <a:t> </a:t>
            </a:r>
            <a:endParaRPr lang="el-GR" sz="1200" dirty="0"/>
          </a:p>
          <a:p>
            <a:r>
              <a:rPr lang="el-GR" sz="1200" dirty="0"/>
              <a:t> </a:t>
            </a:r>
          </a:p>
          <a:p>
            <a:r>
              <a:rPr lang="el-GR" sz="1200" dirty="0"/>
              <a:t>Μπροστά  από το  στρατόπεδο  ΕΛΔΥΚ</a:t>
            </a:r>
          </a:p>
          <a:p>
            <a:endParaRPr lang="el-GR" sz="1200" dirty="0"/>
          </a:p>
          <a:p>
            <a:r>
              <a:rPr lang="el-GR" sz="1200" dirty="0"/>
              <a:t>Ο ελληνικός  οπλισμός  ως έκθεμα</a:t>
            </a:r>
          </a:p>
          <a:p>
            <a:endParaRPr lang="el-GR" sz="1200" dirty="0"/>
          </a:p>
          <a:p>
            <a:r>
              <a:rPr lang="el-GR" sz="1200" dirty="0">
                <a:latin typeface="Times New Roman" panose="02020603050405020304" pitchFamily="18" charset="0"/>
                <a:cs typeface="Times New Roman" panose="02020603050405020304" pitchFamily="18" charset="0"/>
              </a:rPr>
              <a:t>«Η Κύπρος  συνεχίζει  τον αγώνα  για την ένωση"</a:t>
            </a:r>
            <a:endParaRPr lang="el-GR" sz="1200" dirty="0"/>
          </a:p>
          <a:p>
            <a:endParaRPr lang="el-CY" dirty="0"/>
          </a:p>
        </p:txBody>
      </p:sp>
    </p:spTree>
    <p:extLst>
      <p:ext uri="{BB962C8B-B14F-4D97-AF65-F5344CB8AC3E}">
        <p14:creationId xmlns:p14="http://schemas.microsoft.com/office/powerpoint/2010/main" val="63496629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Εικόνα 4" descr="Εικόνα που περιέχει κείμενο, χάρτης, τυπογραφία, βιβλίο&#10;&#10;Περιγραφή που δημιουργήθηκε αυτόματα">
            <a:extLst>
              <a:ext uri="{FF2B5EF4-FFF2-40B4-BE49-F238E27FC236}">
                <a16:creationId xmlns:a16="http://schemas.microsoft.com/office/drawing/2014/main" id="{AB9F8B48-549A-3696-1B60-97FE05911C6F}"/>
              </a:ext>
            </a:extLst>
          </p:cNvPr>
          <p:cNvPicPr>
            <a:picLocks noChangeAspect="1"/>
          </p:cNvPicPr>
          <p:nvPr/>
        </p:nvPicPr>
        <p:blipFill>
          <a:blip r:embed="rId2">
            <a:extLst>
              <a:ext uri="{28A0092B-C50C-407E-A947-70E740481C1C}">
                <a14:useLocalDpi xmlns:a14="http://schemas.microsoft.com/office/drawing/2010/main" val="0"/>
              </a:ext>
            </a:extLst>
          </a:blip>
          <a:srcRect l="10318" t="11059" r="6031" b="14868"/>
          <a:stretch/>
        </p:blipFill>
        <p:spPr>
          <a:xfrm rot="5400000">
            <a:off x="4914900" y="-212271"/>
            <a:ext cx="6553199" cy="7130142"/>
          </a:xfrm>
          <a:prstGeom prst="rect">
            <a:avLst/>
          </a:prstGeom>
          <a:ln>
            <a:solidFill>
              <a:schemeClr val="tx1"/>
            </a:solidFill>
          </a:ln>
        </p:spPr>
      </p:pic>
      <p:sp>
        <p:nvSpPr>
          <p:cNvPr id="4" name="TextBox 3">
            <a:extLst>
              <a:ext uri="{FF2B5EF4-FFF2-40B4-BE49-F238E27FC236}">
                <a16:creationId xmlns:a16="http://schemas.microsoft.com/office/drawing/2014/main" id="{2D36AC48-43D1-D4A8-A32F-DDB0FB62180F}"/>
              </a:ext>
            </a:extLst>
          </p:cNvPr>
          <p:cNvSpPr txBox="1"/>
          <p:nvPr/>
        </p:nvSpPr>
        <p:spPr>
          <a:xfrm>
            <a:off x="4898571" y="4237949"/>
            <a:ext cx="6858000" cy="1477328"/>
          </a:xfrm>
          <a:prstGeom prst="rect">
            <a:avLst/>
          </a:prstGeom>
          <a:solidFill>
            <a:schemeClr val="accent6">
              <a:lumMod val="20000"/>
              <a:lumOff val="80000"/>
            </a:schemeClr>
          </a:solidFill>
          <a:ln>
            <a:solidFill>
              <a:schemeClr val="tx1"/>
            </a:solidFill>
          </a:ln>
        </p:spPr>
        <p:txBody>
          <a:bodyPr wrap="square">
            <a:spAutoFit/>
          </a:bodyPr>
          <a:lstStyle/>
          <a:p>
            <a:r>
              <a:rPr lang="el-GR" b="0" i="0" dirty="0">
                <a:solidFill>
                  <a:srgbClr val="000000"/>
                </a:solidFill>
                <a:effectLst/>
                <a:latin typeface="Georgia" panose="02040502050405020303" pitchFamily="18" charset="0"/>
              </a:rPr>
              <a:t>Ναυτική Βάση της Εθνικής Φρουράς, στο </a:t>
            </a:r>
            <a:r>
              <a:rPr lang="el-GR" b="0" i="0" dirty="0" err="1">
                <a:solidFill>
                  <a:srgbClr val="000000"/>
                </a:solidFill>
                <a:effectLst/>
                <a:latin typeface="Georgia" panose="02040502050405020303" pitchFamily="18" charset="0"/>
              </a:rPr>
              <a:t>Μπογάζι</a:t>
            </a:r>
            <a:r>
              <a:rPr lang="el-GR" b="0" i="0" dirty="0">
                <a:solidFill>
                  <a:srgbClr val="000000"/>
                </a:solidFill>
                <a:effectLst/>
                <a:latin typeface="Georgia" panose="02040502050405020303" pitchFamily="18" charset="0"/>
              </a:rPr>
              <a:t> της Αμμοχώστου.</a:t>
            </a:r>
          </a:p>
          <a:p>
            <a:r>
              <a:rPr lang="el-GR" dirty="0"/>
              <a:t>Ναυτική Βάση στο </a:t>
            </a:r>
            <a:r>
              <a:rPr lang="el-GR" dirty="0" err="1"/>
              <a:t>Μπογάζι</a:t>
            </a:r>
            <a:r>
              <a:rPr lang="el-GR" dirty="0"/>
              <a:t> που πήρε το όνομα Ν.Β. «ΧΡΥ ΣΟΥΛΗΣ» προς τιμήν του φονευθέντος Υπάρχου του Παράκτιου Περιπολικού  «ΦΑΕΘΩΝ» 8/8/1964.</a:t>
            </a:r>
            <a:endParaRPr lang="el-CY" dirty="0"/>
          </a:p>
        </p:txBody>
      </p:sp>
      <p:pic>
        <p:nvPicPr>
          <p:cNvPr id="1026" name="Picture 2">
            <a:extLst>
              <a:ext uri="{FF2B5EF4-FFF2-40B4-BE49-F238E27FC236}">
                <a16:creationId xmlns:a16="http://schemas.microsoft.com/office/drawing/2014/main" id="{4090EB53-6A3D-51FE-61ED-0F4B23731AB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6200"/>
            <a:ext cx="4562475" cy="655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322359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D84E1993-0A96-7C2C-64DE-95CEF4D94B9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02B26812-D8BB-228B-1BA6-047E9BDFC7CB}"/>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29  Ιουλίου  1974 </a:t>
            </a:r>
            <a:endParaRPr lang="el-CY" sz="4000" dirty="0">
              <a:solidFill>
                <a:schemeClr val="tx1"/>
              </a:solidFill>
            </a:endParaRPr>
          </a:p>
        </p:txBody>
      </p:sp>
    </p:spTree>
    <p:extLst>
      <p:ext uri="{BB962C8B-B14F-4D97-AF65-F5344CB8AC3E}">
        <p14:creationId xmlns:p14="http://schemas.microsoft.com/office/powerpoint/2010/main" val="310617815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D84E1993-0A96-7C2C-64DE-95CEF4D94B9A}"/>
              </a:ext>
            </a:extLst>
          </p:cNvPr>
          <p:cNvPicPr>
            <a:picLocks noChangeAspect="1"/>
          </p:cNvPicPr>
          <p:nvPr/>
        </p:nvPicPr>
        <p:blipFill rotWithShape="1">
          <a:blip r:embed="rId2">
            <a:extLst>
              <a:ext uri="{28A0092B-C50C-407E-A947-70E740481C1C}">
                <a14:useLocalDpi xmlns:a14="http://schemas.microsoft.com/office/drawing/2010/main" val="0"/>
              </a:ext>
            </a:extLst>
          </a:blip>
          <a:srcRect l="47075" t="33037" r="1" b="43407"/>
          <a:stretch/>
        </p:blipFill>
        <p:spPr>
          <a:xfrm>
            <a:off x="310978" y="2286000"/>
            <a:ext cx="11179982" cy="4338320"/>
          </a:xfrm>
          <a:prstGeom prst="rect">
            <a:avLst/>
          </a:prstGeom>
        </p:spPr>
      </p:pic>
      <p:sp>
        <p:nvSpPr>
          <p:cNvPr id="4" name="TextBox 3">
            <a:extLst>
              <a:ext uri="{FF2B5EF4-FFF2-40B4-BE49-F238E27FC236}">
                <a16:creationId xmlns:a16="http://schemas.microsoft.com/office/drawing/2014/main" id="{BC462473-0234-478A-E69F-2ECBADF4AECD}"/>
              </a:ext>
            </a:extLst>
          </p:cNvPr>
          <p:cNvSpPr txBox="1"/>
          <p:nvPr/>
        </p:nvSpPr>
        <p:spPr>
          <a:xfrm>
            <a:off x="310978" y="71120"/>
            <a:ext cx="11179982" cy="2031325"/>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Gerçi</a:t>
            </a:r>
            <a:r>
              <a:rPr lang="el-CY" b="1" dirty="0">
                <a:cs typeface="Times New Roman" panose="02020603050405020304" pitchFamily="18" charset="0"/>
              </a:rPr>
              <a:t> </a:t>
            </a:r>
            <a:r>
              <a:rPr lang="el-CY" b="1" dirty="0" err="1">
                <a:cs typeface="Times New Roman" panose="02020603050405020304" pitchFamily="18" charset="0"/>
              </a:rPr>
              <a:t>silâhlar</a:t>
            </a:r>
            <a:r>
              <a:rPr lang="el-CY" b="1" dirty="0">
                <a:cs typeface="Times New Roman" panose="02020603050405020304" pitchFamily="18" charset="0"/>
              </a:rPr>
              <a:t> </a:t>
            </a:r>
            <a:r>
              <a:rPr lang="el-CY" b="1" dirty="0" err="1">
                <a:cs typeface="Times New Roman" panose="02020603050405020304" pitchFamily="18" charset="0"/>
              </a:rPr>
              <a:t>susmuştur</a:t>
            </a:r>
            <a:r>
              <a:rPr lang="el-CY" b="1" dirty="0">
                <a:cs typeface="Times New Roman" panose="02020603050405020304" pitchFamily="18" charset="0"/>
              </a:rPr>
              <a:t> </a:t>
            </a:r>
            <a:r>
              <a:rPr lang="el-CY" b="1" dirty="0" err="1">
                <a:cs typeface="Times New Roman" panose="02020603050405020304" pitchFamily="18" charset="0"/>
              </a:rPr>
              <a:t>ama</a:t>
            </a:r>
            <a:r>
              <a:rPr lang="el-CY" b="1" dirty="0">
                <a:cs typeface="Times New Roman" panose="02020603050405020304" pitchFamily="18" charset="0"/>
              </a:rPr>
              <a:t>, </a:t>
            </a:r>
            <a:r>
              <a:rPr lang="el-CY" b="1" dirty="0" err="1">
                <a:cs typeface="Times New Roman" panose="02020603050405020304" pitchFamily="18" charset="0"/>
              </a:rPr>
              <a:t>su</a:t>
            </a:r>
            <a:r>
              <a:rPr lang="el-CY" b="1" dirty="0">
                <a:cs typeface="Times New Roman" panose="02020603050405020304" pitchFamily="18" charset="0"/>
              </a:rPr>
              <a:t> </a:t>
            </a:r>
            <a:r>
              <a:rPr lang="el-CY" b="1" dirty="0" err="1">
                <a:cs typeface="Times New Roman" panose="02020603050405020304" pitchFamily="18" charset="0"/>
              </a:rPr>
              <a:t>uyur</a:t>
            </a:r>
            <a:r>
              <a:rPr lang="el-CY" b="1" dirty="0">
                <a:cs typeface="Times New Roman" panose="02020603050405020304" pitchFamily="18" charset="0"/>
              </a:rPr>
              <a:t>, </a:t>
            </a:r>
            <a:r>
              <a:rPr lang="el-CY" b="1" dirty="0" err="1">
                <a:cs typeface="Times New Roman" panose="02020603050405020304" pitchFamily="18" charset="0"/>
              </a:rPr>
              <a:t>düşman</a:t>
            </a:r>
            <a:r>
              <a:rPr lang="el-CY" b="1" dirty="0">
                <a:cs typeface="Times New Roman" panose="02020603050405020304" pitchFamily="18" charset="0"/>
              </a:rPr>
              <a:t> </a:t>
            </a:r>
            <a:r>
              <a:rPr lang="el-CY" b="1" dirty="0" err="1">
                <a:cs typeface="Times New Roman" panose="02020603050405020304" pitchFamily="18" charset="0"/>
              </a:rPr>
              <a:t>uyumaz</a:t>
            </a:r>
            <a:r>
              <a:rPr lang="el-CY" b="1" dirty="0">
                <a:cs typeface="Times New Roman" panose="02020603050405020304" pitchFamily="18" charset="0"/>
              </a:rPr>
              <a:t>. </a:t>
            </a:r>
            <a:r>
              <a:rPr lang="el-CY" b="1" dirty="0" err="1">
                <a:cs typeface="Times New Roman" panose="02020603050405020304" pitchFamily="18" charset="0"/>
              </a:rPr>
              <a:t>Kalleş</a:t>
            </a:r>
            <a:r>
              <a:rPr lang="el-CY" b="1" dirty="0">
                <a:cs typeface="Times New Roman" panose="02020603050405020304" pitchFamily="18" charset="0"/>
              </a:rPr>
              <a:t> </a:t>
            </a:r>
            <a:r>
              <a:rPr lang="el-CY" b="1" dirty="0" err="1">
                <a:cs typeface="Times New Roman" panose="02020603050405020304" pitchFamily="18" charset="0"/>
              </a:rPr>
              <a:t>düşmanın</a:t>
            </a:r>
            <a:r>
              <a:rPr lang="el-CY" b="1" dirty="0">
                <a:cs typeface="Times New Roman" panose="02020603050405020304" pitchFamily="18" charset="0"/>
              </a:rPr>
              <a:t> </a:t>
            </a:r>
            <a:r>
              <a:rPr lang="el-CY" b="1" dirty="0" err="1">
                <a:cs typeface="Times New Roman" panose="02020603050405020304" pitchFamily="18" charset="0"/>
              </a:rPr>
              <a:t>ne</a:t>
            </a:r>
            <a:r>
              <a:rPr lang="el-CY" b="1" dirty="0">
                <a:cs typeface="Times New Roman" panose="02020603050405020304" pitchFamily="18" charset="0"/>
              </a:rPr>
              <a:t> </a:t>
            </a:r>
            <a:r>
              <a:rPr lang="el-CY" b="1" dirty="0" err="1">
                <a:cs typeface="Times New Roman" panose="02020603050405020304" pitchFamily="18" charset="0"/>
              </a:rPr>
              <a:t>zaman</a:t>
            </a:r>
            <a:r>
              <a:rPr lang="el-CY" b="1" dirty="0">
                <a:cs typeface="Times New Roman" panose="02020603050405020304" pitchFamily="18" charset="0"/>
              </a:rPr>
              <a:t> </a:t>
            </a:r>
            <a:r>
              <a:rPr lang="el-CY" b="1" dirty="0" err="1">
                <a:cs typeface="Times New Roman" panose="02020603050405020304" pitchFamily="18" charset="0"/>
              </a:rPr>
              <a:t>saldırıya</a:t>
            </a:r>
            <a:r>
              <a:rPr lang="el-CY" b="1" dirty="0">
                <a:cs typeface="Times New Roman" panose="02020603050405020304" pitchFamily="18" charset="0"/>
              </a:rPr>
              <a:t> </a:t>
            </a:r>
            <a:r>
              <a:rPr lang="el-CY" b="1" dirty="0" err="1">
                <a:cs typeface="Times New Roman" panose="02020603050405020304" pitchFamily="18" charset="0"/>
              </a:rPr>
              <a:t>geçeceği</a:t>
            </a:r>
            <a:r>
              <a:rPr lang="el-CY" b="1" dirty="0">
                <a:cs typeface="Times New Roman" panose="02020603050405020304" pitchFamily="18" charset="0"/>
              </a:rPr>
              <a:t>, </a:t>
            </a:r>
            <a:r>
              <a:rPr lang="el-CY" b="1" dirty="0" err="1">
                <a:cs typeface="Times New Roman" panose="02020603050405020304" pitchFamily="18" charset="0"/>
              </a:rPr>
              <a:t>ne</a:t>
            </a:r>
            <a:r>
              <a:rPr lang="el-CY" b="1" dirty="0">
                <a:cs typeface="Times New Roman" panose="02020603050405020304" pitchFamily="18" charset="0"/>
              </a:rPr>
              <a:t> </a:t>
            </a:r>
            <a:r>
              <a:rPr lang="el-CY" b="1" dirty="0" err="1">
                <a:cs typeface="Times New Roman" panose="02020603050405020304" pitchFamily="18" charset="0"/>
              </a:rPr>
              <a:t>zaman</a:t>
            </a:r>
            <a:r>
              <a:rPr lang="el-CY" b="1" dirty="0">
                <a:cs typeface="Times New Roman" panose="02020603050405020304" pitchFamily="18" charset="0"/>
              </a:rPr>
              <a:t> </a:t>
            </a:r>
            <a:r>
              <a:rPr lang="el-CY" b="1" dirty="0" err="1">
                <a:cs typeface="Times New Roman" panose="02020603050405020304" pitchFamily="18" charset="0"/>
              </a:rPr>
              <a:t>masum</a:t>
            </a:r>
            <a:r>
              <a:rPr lang="el-CY" b="1" dirty="0">
                <a:cs typeface="Times New Roman" panose="02020603050405020304" pitchFamily="18" charset="0"/>
              </a:rPr>
              <a:t> </a:t>
            </a:r>
            <a:r>
              <a:rPr lang="el-CY" b="1" dirty="0" err="1">
                <a:cs typeface="Times New Roman" panose="02020603050405020304" pitchFamily="18" charset="0"/>
              </a:rPr>
              <a:t>insanların</a:t>
            </a:r>
            <a:r>
              <a:rPr lang="el-CY" b="1" dirty="0">
                <a:cs typeface="Times New Roman" panose="02020603050405020304" pitchFamily="18" charset="0"/>
              </a:rPr>
              <a:t> </a:t>
            </a:r>
            <a:r>
              <a:rPr lang="el-CY" b="1" dirty="0" err="1">
                <a:cs typeface="Times New Roman" panose="02020603050405020304" pitchFamily="18" charset="0"/>
              </a:rPr>
              <a:t>kanını</a:t>
            </a:r>
            <a:r>
              <a:rPr lang="el-CY" b="1" dirty="0">
                <a:cs typeface="Times New Roman" panose="02020603050405020304" pitchFamily="18" charset="0"/>
              </a:rPr>
              <a:t> </a:t>
            </a:r>
            <a:r>
              <a:rPr lang="el-CY" b="1" dirty="0" err="1">
                <a:cs typeface="Times New Roman" panose="02020603050405020304" pitchFamily="18" charset="0"/>
              </a:rPr>
              <a:t>içmeye</a:t>
            </a:r>
            <a:r>
              <a:rPr lang="el-CY" b="1" dirty="0">
                <a:cs typeface="Times New Roman" panose="02020603050405020304" pitchFamily="18" charset="0"/>
              </a:rPr>
              <a:t> </a:t>
            </a:r>
            <a:r>
              <a:rPr lang="el-CY" b="1" dirty="0" err="1">
                <a:cs typeface="Times New Roman" panose="02020603050405020304" pitchFamily="18" charset="0"/>
              </a:rPr>
              <a:t>teşebbüs</a:t>
            </a:r>
            <a:r>
              <a:rPr lang="el-CY" b="1" dirty="0">
                <a:cs typeface="Times New Roman" panose="02020603050405020304" pitchFamily="18" charset="0"/>
              </a:rPr>
              <a:t> </a:t>
            </a:r>
            <a:r>
              <a:rPr lang="el-CY" b="1" dirty="0" err="1">
                <a:cs typeface="Times New Roman" panose="02020603050405020304" pitchFamily="18" charset="0"/>
              </a:rPr>
              <a:t>edeceği</a:t>
            </a:r>
            <a:r>
              <a:rPr lang="el-CY" b="1" dirty="0">
                <a:cs typeface="Times New Roman" panose="02020603050405020304" pitchFamily="18" charset="0"/>
              </a:rPr>
              <a:t> </a:t>
            </a:r>
            <a:r>
              <a:rPr lang="el-CY" b="1" dirty="0" err="1">
                <a:cs typeface="Times New Roman" panose="02020603050405020304" pitchFamily="18" charset="0"/>
              </a:rPr>
              <a:t>belli</a:t>
            </a:r>
            <a:r>
              <a:rPr lang="el-CY" b="1" dirty="0">
                <a:cs typeface="Times New Roman" panose="02020603050405020304" pitchFamily="18" charset="0"/>
              </a:rPr>
              <a:t> </a:t>
            </a:r>
            <a:r>
              <a:rPr lang="el-CY" b="1" dirty="0" err="1">
                <a:cs typeface="Times New Roman" panose="02020603050405020304" pitchFamily="18" charset="0"/>
              </a:rPr>
              <a:t>değildir</a:t>
            </a:r>
            <a:r>
              <a:rPr lang="el-CY" b="1" dirty="0">
                <a:cs typeface="Times New Roman" panose="02020603050405020304" pitchFamily="18" charset="0"/>
              </a:rPr>
              <a:t>. </a:t>
            </a:r>
            <a:r>
              <a:rPr lang="el-CY" b="1" dirty="0" err="1">
                <a:cs typeface="Times New Roman" panose="02020603050405020304" pitchFamily="18" charset="0"/>
              </a:rPr>
              <a:t>Resim</a:t>
            </a:r>
            <a:r>
              <a:rPr lang="el-CY" b="1" dirty="0">
                <a:cs typeface="Times New Roman" panose="02020603050405020304" pitchFamily="18" charset="0"/>
              </a:rPr>
              <a:t>, </a:t>
            </a:r>
            <a:r>
              <a:rPr lang="el-CY" b="1" dirty="0" err="1">
                <a:cs typeface="Times New Roman" panose="02020603050405020304" pitchFamily="18" charset="0"/>
              </a:rPr>
              <a:t>kahraman</a:t>
            </a:r>
            <a:r>
              <a:rPr lang="el-CY" b="1" dirty="0">
                <a:cs typeface="Times New Roman" panose="02020603050405020304" pitchFamily="18" charset="0"/>
              </a:rPr>
              <a:t> </a:t>
            </a:r>
            <a:r>
              <a:rPr lang="el-CY" b="1" dirty="0" err="1">
                <a:cs typeface="Times New Roman" panose="02020603050405020304" pitchFamily="18" charset="0"/>
              </a:rPr>
              <a:t>Mehmetçikleri</a:t>
            </a:r>
            <a:r>
              <a:rPr lang="el-CY" b="1" dirty="0">
                <a:cs typeface="Times New Roman" panose="02020603050405020304" pitchFamily="18" charset="0"/>
              </a:rPr>
              <a:t>, </a:t>
            </a:r>
            <a:r>
              <a:rPr lang="el-CY" b="1" dirty="0" err="1">
                <a:cs typeface="Times New Roman" panose="02020603050405020304" pitchFamily="18" charset="0"/>
              </a:rPr>
              <a:t>arazide</a:t>
            </a:r>
            <a:r>
              <a:rPr lang="el-CY" b="1" dirty="0">
                <a:cs typeface="Times New Roman" panose="02020603050405020304" pitchFamily="18" charset="0"/>
              </a:rPr>
              <a:t>, </a:t>
            </a:r>
            <a:r>
              <a:rPr lang="el-CY" b="1" dirty="0" err="1">
                <a:cs typeface="Times New Roman" panose="02020603050405020304" pitchFamily="18" charset="0"/>
              </a:rPr>
              <a:t>silâh</a:t>
            </a:r>
            <a:r>
              <a:rPr lang="el-CY" b="1" dirty="0">
                <a:cs typeface="Times New Roman" panose="02020603050405020304" pitchFamily="18" charset="0"/>
              </a:rPr>
              <a:t> </a:t>
            </a:r>
            <a:r>
              <a:rPr lang="el-CY" b="1" dirty="0" err="1">
                <a:cs typeface="Times New Roman" panose="02020603050405020304" pitchFamily="18" charset="0"/>
              </a:rPr>
              <a:t>başında</a:t>
            </a:r>
            <a:r>
              <a:rPr lang="el-CY" b="1" dirty="0">
                <a:cs typeface="Times New Roman" panose="02020603050405020304" pitchFamily="18" charset="0"/>
              </a:rPr>
              <a:t> </a:t>
            </a:r>
            <a:r>
              <a:rPr lang="el-CY" b="1" dirty="0" err="1">
                <a:cs typeface="Times New Roman" panose="02020603050405020304" pitchFamily="18" charset="0"/>
              </a:rPr>
              <a:t>yansıtmaktadır</a:t>
            </a:r>
            <a:r>
              <a:rPr lang="el-CY" b="1" dirty="0">
                <a:cs typeface="Times New Roman" panose="02020603050405020304" pitchFamily="18" charset="0"/>
              </a:rPr>
              <a:t>.</a:t>
            </a:r>
            <a:endParaRPr lang="en-US" b="1" dirty="0">
              <a:cs typeface="Times New Roman" panose="02020603050405020304" pitchFamily="18" charset="0"/>
            </a:endParaRPr>
          </a:p>
          <a:p>
            <a:pPr algn="just"/>
            <a:r>
              <a:rPr lang="el-GR" b="1" dirty="0">
                <a:cs typeface="Times New Roman" panose="02020603050405020304" pitchFamily="18" charset="0"/>
              </a:rPr>
              <a:t>Αν και τα όπλα έχουν σωπάσει,  τα νερά είναι στάσιμα, ο εχθρός δεν κοιμάται. </a:t>
            </a:r>
          </a:p>
          <a:p>
            <a:pPr algn="just"/>
            <a:r>
              <a:rPr lang="el-GR" b="1" dirty="0">
                <a:cs typeface="Times New Roman" panose="02020603050405020304" pitchFamily="18" charset="0"/>
              </a:rPr>
              <a:t>Δεν είναι ξεκάθαρο πότε ο ύπουλος εχθρός θα επιτεθεί ή θα επιχειρήσει να πιει το αίμα αθώων ανθρώπων. </a:t>
            </a:r>
          </a:p>
          <a:p>
            <a:pPr algn="just"/>
            <a:r>
              <a:rPr lang="el-GR" b="1" dirty="0">
                <a:cs typeface="Times New Roman" panose="02020603050405020304" pitchFamily="18" charset="0"/>
              </a:rPr>
              <a:t>Οι ηρωικοί  </a:t>
            </a:r>
            <a:r>
              <a:rPr lang="el-GR" b="1" dirty="0" err="1">
                <a:cs typeface="Times New Roman" panose="02020603050405020304" pitchFamily="18" charset="0"/>
              </a:rPr>
              <a:t>Mehmetçik</a:t>
            </a:r>
            <a:r>
              <a:rPr lang="el-GR" b="1" dirty="0">
                <a:cs typeface="Times New Roman" panose="02020603050405020304" pitchFamily="18" charset="0"/>
              </a:rPr>
              <a:t> στο χωράφι  με τα όπλα τους.</a:t>
            </a:r>
            <a:endParaRPr lang="el-CY" b="1" dirty="0">
              <a:cs typeface="Times New Roman" panose="02020603050405020304" pitchFamily="18" charset="0"/>
            </a:endParaRPr>
          </a:p>
        </p:txBody>
      </p:sp>
    </p:spTree>
    <p:extLst>
      <p:ext uri="{BB962C8B-B14F-4D97-AF65-F5344CB8AC3E}">
        <p14:creationId xmlns:p14="http://schemas.microsoft.com/office/powerpoint/2010/main" val="25513572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17EDC2A9-18F1-E58C-29C1-AC1AAC0FC1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09FF4C3B-D533-73D7-E07D-F31A9223F2DC}"/>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30  Ιουλίου  1974 </a:t>
            </a:r>
            <a:endParaRPr lang="el-CY" sz="4000" dirty="0">
              <a:solidFill>
                <a:schemeClr val="tx1"/>
              </a:solidFill>
            </a:endParaRPr>
          </a:p>
        </p:txBody>
      </p:sp>
    </p:spTree>
    <p:extLst>
      <p:ext uri="{BB962C8B-B14F-4D97-AF65-F5344CB8AC3E}">
        <p14:creationId xmlns:p14="http://schemas.microsoft.com/office/powerpoint/2010/main" val="239713414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17EDC2A9-18F1-E58C-29C1-AC1AAC0FC1FC}"/>
              </a:ext>
            </a:extLst>
          </p:cNvPr>
          <p:cNvPicPr>
            <a:picLocks noChangeAspect="1"/>
          </p:cNvPicPr>
          <p:nvPr/>
        </p:nvPicPr>
        <p:blipFill rotWithShape="1">
          <a:blip r:embed="rId3">
            <a:extLst>
              <a:ext uri="{28A0092B-C50C-407E-A947-70E740481C1C}">
                <a14:useLocalDpi xmlns:a14="http://schemas.microsoft.com/office/drawing/2010/main" val="0"/>
              </a:ext>
            </a:extLst>
          </a:blip>
          <a:srcRect l="49861" t="51196" r="5710" b="24601"/>
          <a:stretch/>
        </p:blipFill>
        <p:spPr>
          <a:xfrm>
            <a:off x="284480" y="1564640"/>
            <a:ext cx="11485880" cy="5133924"/>
          </a:xfrm>
          <a:prstGeom prst="rect">
            <a:avLst/>
          </a:prstGeom>
          <a:ln>
            <a:solidFill>
              <a:schemeClr val="tx1"/>
            </a:solidFill>
          </a:ln>
        </p:spPr>
      </p:pic>
      <p:sp>
        <p:nvSpPr>
          <p:cNvPr id="4" name="TextBox 3">
            <a:extLst>
              <a:ext uri="{FF2B5EF4-FFF2-40B4-BE49-F238E27FC236}">
                <a16:creationId xmlns:a16="http://schemas.microsoft.com/office/drawing/2014/main" id="{44FAB330-35A2-6BF0-3FCF-A86EA3B5DC6F}"/>
              </a:ext>
            </a:extLst>
          </p:cNvPr>
          <p:cNvSpPr txBox="1"/>
          <p:nvPr/>
        </p:nvSpPr>
        <p:spPr>
          <a:xfrm>
            <a:off x="284480" y="159435"/>
            <a:ext cx="11485880"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Kıbrıs</a:t>
            </a:r>
            <a:r>
              <a:rPr lang="el-CY" b="1" dirty="0">
                <a:cs typeface="Times New Roman" panose="02020603050405020304" pitchFamily="18" charset="0"/>
              </a:rPr>
              <a:t> </a:t>
            </a:r>
            <a:r>
              <a:rPr lang="el-CY" b="1" dirty="0" err="1">
                <a:cs typeface="Times New Roman" panose="02020603050405020304" pitchFamily="18" charset="0"/>
              </a:rPr>
              <a:t>Türk</a:t>
            </a:r>
            <a:r>
              <a:rPr lang="el-CY" b="1" dirty="0">
                <a:cs typeface="Times New Roman" panose="02020603050405020304" pitchFamily="18" charset="0"/>
              </a:rPr>
              <a:t> </a:t>
            </a:r>
            <a:r>
              <a:rPr lang="el-CY" b="1" dirty="0" err="1">
                <a:cs typeface="Times New Roman" panose="02020603050405020304" pitchFamily="18" charset="0"/>
              </a:rPr>
              <a:t>Kuvvetleri</a:t>
            </a:r>
            <a:r>
              <a:rPr lang="el-CY" b="1" dirty="0">
                <a:cs typeface="Times New Roman" panose="02020603050405020304" pitchFamily="18" charset="0"/>
              </a:rPr>
              <a:t> </a:t>
            </a:r>
            <a:r>
              <a:rPr lang="el-CY" b="1" dirty="0" err="1">
                <a:cs typeface="Times New Roman" panose="02020603050405020304" pitchFamily="18" charset="0"/>
              </a:rPr>
              <a:t>Alayı</a:t>
            </a:r>
            <a:r>
              <a:rPr lang="el-CY" b="1" dirty="0">
                <a:cs typeface="Times New Roman" panose="02020603050405020304" pitchFamily="18" charset="0"/>
              </a:rPr>
              <a:t> </a:t>
            </a:r>
            <a:r>
              <a:rPr lang="el-CY" b="1" dirty="0" err="1">
                <a:cs typeface="Times New Roman" panose="02020603050405020304" pitchFamily="18" charset="0"/>
              </a:rPr>
              <a:t>Komutanı</a:t>
            </a:r>
            <a:r>
              <a:rPr lang="el-CY" b="1" dirty="0">
                <a:cs typeface="Times New Roman" panose="02020603050405020304" pitchFamily="18" charset="0"/>
              </a:rPr>
              <a:t> </a:t>
            </a:r>
            <a:r>
              <a:rPr lang="el-CY" b="1" dirty="0" err="1">
                <a:cs typeface="Times New Roman" panose="02020603050405020304" pitchFamily="18" charset="0"/>
              </a:rPr>
              <a:t>Kur</a:t>
            </a:r>
            <a:r>
              <a:rPr lang="el-CY" b="1" dirty="0">
                <a:cs typeface="Times New Roman" panose="02020603050405020304" pitchFamily="18" charset="0"/>
              </a:rPr>
              <a:t>. </a:t>
            </a:r>
            <a:r>
              <a:rPr lang="el-CY" b="1" dirty="0" err="1">
                <a:cs typeface="Times New Roman" panose="02020603050405020304" pitchFamily="18" charset="0"/>
              </a:rPr>
              <a:t>Alb</a:t>
            </a:r>
            <a:r>
              <a:rPr lang="el-CY" b="1" dirty="0">
                <a:cs typeface="Times New Roman" panose="02020603050405020304" pitchFamily="18" charset="0"/>
              </a:rPr>
              <a:t>. </a:t>
            </a:r>
            <a:r>
              <a:rPr lang="el-CY" b="1" dirty="0" err="1">
                <a:cs typeface="Times New Roman" panose="02020603050405020304" pitchFamily="18" charset="0"/>
              </a:rPr>
              <a:t>Mustaa</a:t>
            </a:r>
            <a:r>
              <a:rPr lang="el-CY" b="1" dirty="0">
                <a:cs typeface="Times New Roman" panose="02020603050405020304" pitchFamily="18" charset="0"/>
              </a:rPr>
              <a:t> </a:t>
            </a:r>
            <a:r>
              <a:rPr lang="el-CY" b="1" dirty="0" err="1">
                <a:cs typeface="Times New Roman" panose="02020603050405020304" pitchFamily="18" charset="0"/>
              </a:rPr>
              <a:t>Katırcıoğlu</a:t>
            </a:r>
            <a:r>
              <a:rPr lang="el-CY" b="1" dirty="0">
                <a:cs typeface="Times New Roman" panose="02020603050405020304" pitchFamily="18" charset="0"/>
              </a:rPr>
              <a:t> </a:t>
            </a:r>
            <a:r>
              <a:rPr lang="el-CY" b="1" dirty="0" err="1">
                <a:cs typeface="Times New Roman" panose="02020603050405020304" pitchFamily="18" charset="0"/>
              </a:rPr>
              <a:t>harita</a:t>
            </a:r>
            <a:r>
              <a:rPr lang="el-CY" b="1" dirty="0">
                <a:cs typeface="Times New Roman" panose="02020603050405020304" pitchFamily="18" charset="0"/>
              </a:rPr>
              <a:t> </a:t>
            </a:r>
            <a:r>
              <a:rPr lang="el-CY" b="1" dirty="0" err="1">
                <a:cs typeface="Times New Roman" panose="02020603050405020304" pitchFamily="18" charset="0"/>
              </a:rPr>
              <a:t>üzerinde</a:t>
            </a:r>
            <a:r>
              <a:rPr lang="el-CY" b="1" dirty="0">
                <a:cs typeface="Times New Roman" panose="02020603050405020304" pitchFamily="18" charset="0"/>
              </a:rPr>
              <a:t> </a:t>
            </a:r>
            <a:r>
              <a:rPr lang="el-CY" b="1" dirty="0" err="1">
                <a:cs typeface="Times New Roman" panose="02020603050405020304" pitchFamily="18" charset="0"/>
              </a:rPr>
              <a:t>Alayın</a:t>
            </a:r>
            <a:r>
              <a:rPr lang="el-CY" b="1" dirty="0">
                <a:cs typeface="Times New Roman" panose="02020603050405020304" pitchFamily="18" charset="0"/>
              </a:rPr>
              <a:t> </a:t>
            </a:r>
            <a:r>
              <a:rPr lang="el-CY" b="1" dirty="0" err="1">
                <a:cs typeface="Times New Roman" panose="02020603050405020304" pitchFamily="18" charset="0"/>
              </a:rPr>
              <a:t>harekâtını</a:t>
            </a:r>
            <a:r>
              <a:rPr lang="el-CY" b="1" dirty="0">
                <a:cs typeface="Times New Roman" panose="02020603050405020304" pitchFamily="18" charset="0"/>
              </a:rPr>
              <a:t> </a:t>
            </a:r>
            <a:r>
              <a:rPr lang="el-CY" b="1" dirty="0" err="1">
                <a:cs typeface="Times New Roman" panose="02020603050405020304" pitchFamily="18" charset="0"/>
              </a:rPr>
              <a:t>izah</a:t>
            </a:r>
            <a:r>
              <a:rPr lang="el-CY" b="1" dirty="0">
                <a:cs typeface="Times New Roman" panose="02020603050405020304" pitchFamily="18" charset="0"/>
              </a:rPr>
              <a:t> </a:t>
            </a:r>
            <a:r>
              <a:rPr lang="el-CY" b="1" dirty="0" err="1">
                <a:cs typeface="Times New Roman" panose="02020603050405020304" pitchFamily="18" charset="0"/>
              </a:rPr>
              <a:t>ederken</a:t>
            </a:r>
            <a:endParaRPr lang="en-US" b="1" dirty="0">
              <a:cs typeface="Times New Roman" panose="02020603050405020304" pitchFamily="18" charset="0"/>
            </a:endParaRPr>
          </a:p>
          <a:p>
            <a:pPr algn="just"/>
            <a:r>
              <a:rPr lang="en-US" b="1" dirty="0">
                <a:cs typeface="Times New Roman" panose="02020603050405020304" pitchFamily="18" charset="0"/>
              </a:rPr>
              <a:t>O </a:t>
            </a:r>
            <a:r>
              <a:rPr lang="el-GR" b="1" dirty="0">
                <a:cs typeface="Times New Roman" panose="02020603050405020304" pitchFamily="18" charset="0"/>
              </a:rPr>
              <a:t>διοικητής  των Τουρκοκυπριακών Δυνάμεων  </a:t>
            </a:r>
            <a:r>
              <a:rPr lang="el-GR" b="1" dirty="0" err="1">
                <a:cs typeface="Times New Roman" panose="02020603050405020304" pitchFamily="18" charset="0"/>
              </a:rPr>
              <a:t>Mustafa</a:t>
            </a:r>
            <a:r>
              <a:rPr lang="el-GR" b="1" dirty="0">
                <a:cs typeface="Times New Roman" panose="02020603050405020304" pitchFamily="18" charset="0"/>
              </a:rPr>
              <a:t> </a:t>
            </a:r>
            <a:r>
              <a:rPr lang="el-GR" b="1" dirty="0" err="1">
                <a:cs typeface="Times New Roman" panose="02020603050405020304" pitchFamily="18" charset="0"/>
              </a:rPr>
              <a:t>Katırcıoğlu</a:t>
            </a:r>
            <a:r>
              <a:rPr lang="el-GR" b="1" dirty="0">
                <a:cs typeface="Times New Roman" panose="02020603050405020304" pitchFamily="18" charset="0"/>
              </a:rPr>
              <a:t> εξηγεί τις επιχειρήσεις με τη χρήση  χάρτη.</a:t>
            </a:r>
            <a:endParaRPr lang="el-CY" b="1" dirty="0">
              <a:cs typeface="Times New Roman" panose="02020603050405020304" pitchFamily="18" charset="0"/>
            </a:endParaRPr>
          </a:p>
        </p:txBody>
      </p:sp>
    </p:spTree>
    <p:extLst>
      <p:ext uri="{BB962C8B-B14F-4D97-AF65-F5344CB8AC3E}">
        <p14:creationId xmlns:p14="http://schemas.microsoft.com/office/powerpoint/2010/main" val="404051817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Ορθογώνιο 3">
            <a:extLst>
              <a:ext uri="{FF2B5EF4-FFF2-40B4-BE49-F238E27FC236}">
                <a16:creationId xmlns:a16="http://schemas.microsoft.com/office/drawing/2014/main" id="{52787981-3CC8-7708-26DC-50EC93A387B0}"/>
              </a:ext>
            </a:extLst>
          </p:cNvPr>
          <p:cNvSpPr/>
          <p:nvPr/>
        </p:nvSpPr>
        <p:spPr>
          <a:xfrm>
            <a:off x="1" y="749101"/>
            <a:ext cx="6466114" cy="4116814"/>
          </a:xfrm>
          <a:prstGeom prst="rect">
            <a:avLst/>
          </a:prstGeom>
          <a:solidFill>
            <a:schemeClr val="accent6">
              <a:lumMod val="20000"/>
              <a:lumOff val="80000"/>
            </a:schemeClr>
          </a:solidFill>
        </p:spPr>
        <p:style>
          <a:lnRef idx="2">
            <a:schemeClr val="dk1"/>
          </a:lnRef>
          <a:fillRef idx="1">
            <a:schemeClr val="lt1"/>
          </a:fillRef>
          <a:effectRef idx="0">
            <a:schemeClr val="dk1"/>
          </a:effectRef>
          <a:fontRef idx="minor">
            <a:schemeClr val="dk1"/>
          </a:fontRef>
        </p:style>
        <p:txBody>
          <a:bodyPr rtlCol="0" anchor="ctr"/>
          <a:lstStyle/>
          <a:p>
            <a:r>
              <a:rPr lang="el-GR" sz="2400" b="1" dirty="0">
                <a:solidFill>
                  <a:schemeClr val="tx1"/>
                </a:solidFill>
              </a:rPr>
              <a:t>Όνομα εφημερίδας </a:t>
            </a:r>
            <a:r>
              <a:rPr lang="el-GR" sz="2400" dirty="0">
                <a:solidFill>
                  <a:schemeClr val="tx1"/>
                </a:solidFill>
              </a:rPr>
              <a:t>: </a:t>
            </a:r>
            <a:r>
              <a:rPr lang="tr-TR" sz="2400" dirty="0">
                <a:solidFill>
                  <a:schemeClr val="tx1"/>
                </a:solidFill>
              </a:rPr>
              <a:t>Bozkurt</a:t>
            </a:r>
            <a:endParaRPr lang="el-GR" sz="2400" dirty="0">
              <a:solidFill>
                <a:schemeClr val="tx1"/>
              </a:solidFill>
            </a:endParaRPr>
          </a:p>
          <a:p>
            <a:r>
              <a:rPr lang="el-GR" sz="2400" b="1" dirty="0">
                <a:solidFill>
                  <a:schemeClr val="tx1"/>
                </a:solidFill>
              </a:rPr>
              <a:t>Ιδιοκτήτης  εφημερίδας </a:t>
            </a:r>
            <a:r>
              <a:rPr lang="el-GR" sz="2400" dirty="0">
                <a:solidFill>
                  <a:schemeClr val="tx1"/>
                </a:solidFill>
              </a:rPr>
              <a:t>:</a:t>
            </a:r>
            <a:r>
              <a:rPr lang="tr-TR" sz="2400" dirty="0">
                <a:solidFill>
                  <a:schemeClr val="tx1"/>
                </a:solidFill>
              </a:rPr>
              <a:t> Cemal </a:t>
            </a:r>
            <a:r>
              <a:rPr lang="tr-TR" sz="2400" dirty="0" err="1">
                <a:solidFill>
                  <a:schemeClr val="tx1"/>
                </a:solidFill>
              </a:rPr>
              <a:t>Toğan</a:t>
            </a:r>
            <a:r>
              <a:rPr lang="tr-TR" sz="2400" dirty="0">
                <a:solidFill>
                  <a:schemeClr val="tx1"/>
                </a:solidFill>
              </a:rPr>
              <a:t> </a:t>
            </a:r>
            <a:endParaRPr lang="el-GR" sz="2400" dirty="0">
              <a:solidFill>
                <a:schemeClr val="tx1"/>
              </a:solidFill>
            </a:endParaRPr>
          </a:p>
          <a:p>
            <a:r>
              <a:rPr lang="el-GR" sz="2400" b="1" dirty="0">
                <a:solidFill>
                  <a:schemeClr val="tx1"/>
                </a:solidFill>
              </a:rPr>
              <a:t>Αρχισυντάκτης</a:t>
            </a:r>
            <a:r>
              <a:rPr lang="tr-TR" sz="2400" b="1" dirty="0">
                <a:solidFill>
                  <a:schemeClr val="tx1"/>
                </a:solidFill>
              </a:rPr>
              <a:t> </a:t>
            </a:r>
            <a:r>
              <a:rPr lang="el-GR" sz="2400" dirty="0">
                <a:solidFill>
                  <a:schemeClr val="tx1"/>
                </a:solidFill>
              </a:rPr>
              <a:t>:</a:t>
            </a:r>
            <a:r>
              <a:rPr lang="tr-TR" sz="2400" dirty="0">
                <a:solidFill>
                  <a:schemeClr val="tx1"/>
                </a:solidFill>
              </a:rPr>
              <a:t> </a:t>
            </a:r>
            <a:r>
              <a:rPr lang="tr-TR" sz="2400" i="0" dirty="0">
                <a:solidFill>
                  <a:schemeClr val="tx1"/>
                </a:solidFill>
                <a:effectLst/>
              </a:rPr>
              <a:t>Sadi</a:t>
            </a:r>
            <a:r>
              <a:rPr lang="en-US" sz="2400" i="0" dirty="0">
                <a:solidFill>
                  <a:schemeClr val="tx1"/>
                </a:solidFill>
                <a:effectLst/>
              </a:rPr>
              <a:t> </a:t>
            </a:r>
            <a:r>
              <a:rPr lang="en-US" sz="2400" i="0" dirty="0" err="1">
                <a:solidFill>
                  <a:schemeClr val="tx1"/>
                </a:solidFill>
                <a:effectLst/>
              </a:rPr>
              <a:t>Toğan</a:t>
            </a:r>
            <a:endParaRPr lang="el-GR" sz="2400" dirty="0">
              <a:solidFill>
                <a:schemeClr val="tx1"/>
              </a:solidFill>
            </a:endParaRPr>
          </a:p>
          <a:p>
            <a:r>
              <a:rPr lang="el-GR" sz="2400" b="1" dirty="0">
                <a:solidFill>
                  <a:schemeClr val="tx1"/>
                </a:solidFill>
              </a:rPr>
              <a:t>Συντάκτες</a:t>
            </a:r>
            <a:r>
              <a:rPr lang="el-GR" sz="2400" dirty="0">
                <a:solidFill>
                  <a:schemeClr val="tx1"/>
                </a:solidFill>
              </a:rPr>
              <a:t> :</a:t>
            </a:r>
            <a:r>
              <a:rPr lang="tr-TR" sz="2400" dirty="0">
                <a:solidFill>
                  <a:schemeClr val="tx1"/>
                </a:solidFill>
              </a:rPr>
              <a:t> Cemal </a:t>
            </a:r>
            <a:r>
              <a:rPr lang="tr-TR" sz="2400" dirty="0" err="1">
                <a:solidFill>
                  <a:schemeClr val="tx1"/>
                </a:solidFill>
              </a:rPr>
              <a:t>Toğan</a:t>
            </a:r>
            <a:r>
              <a:rPr lang="tr-TR" sz="2400" dirty="0">
                <a:solidFill>
                  <a:schemeClr val="tx1"/>
                </a:solidFill>
              </a:rPr>
              <a:t>  &amp; </a:t>
            </a:r>
            <a:r>
              <a:rPr lang="tr-TR" sz="2400" i="0" dirty="0">
                <a:solidFill>
                  <a:schemeClr val="tx1"/>
                </a:solidFill>
                <a:effectLst/>
              </a:rPr>
              <a:t>Sadi</a:t>
            </a:r>
            <a:r>
              <a:rPr lang="en-US" sz="2400" i="0" dirty="0">
                <a:solidFill>
                  <a:schemeClr val="tx1"/>
                </a:solidFill>
                <a:effectLst/>
              </a:rPr>
              <a:t> </a:t>
            </a:r>
            <a:r>
              <a:rPr lang="en-US" sz="2400" i="0" dirty="0" err="1">
                <a:solidFill>
                  <a:schemeClr val="tx1"/>
                </a:solidFill>
                <a:effectLst/>
              </a:rPr>
              <a:t>Toğan</a:t>
            </a:r>
            <a:endParaRPr lang="el-GR" sz="2400" dirty="0">
              <a:solidFill>
                <a:schemeClr val="tx1"/>
              </a:solidFill>
            </a:endParaRPr>
          </a:p>
          <a:p>
            <a:r>
              <a:rPr lang="el-GR" sz="2400" b="1" dirty="0">
                <a:solidFill>
                  <a:schemeClr val="tx1"/>
                </a:solidFill>
              </a:rPr>
              <a:t>Τυπογραφείο</a:t>
            </a:r>
            <a:r>
              <a:rPr lang="el-GR" sz="2400" dirty="0">
                <a:solidFill>
                  <a:schemeClr val="tx1"/>
                </a:solidFill>
              </a:rPr>
              <a:t> :</a:t>
            </a:r>
            <a:r>
              <a:rPr lang="tr-TR" sz="2400" dirty="0">
                <a:solidFill>
                  <a:schemeClr val="tx1"/>
                </a:solidFill>
              </a:rPr>
              <a:t> </a:t>
            </a:r>
            <a:r>
              <a:rPr lang="el-GR" sz="2400" dirty="0">
                <a:solidFill>
                  <a:schemeClr val="tx1"/>
                </a:solidFill>
              </a:rPr>
              <a:t>Τυπογραφείο </a:t>
            </a:r>
            <a:r>
              <a:rPr lang="tr-TR" sz="2400" dirty="0">
                <a:solidFill>
                  <a:schemeClr val="tx1"/>
                </a:solidFill>
              </a:rPr>
              <a:t>Bozkurt</a:t>
            </a:r>
            <a:endParaRPr lang="el-GR" sz="2400" dirty="0">
              <a:solidFill>
                <a:schemeClr val="tx1"/>
              </a:solidFill>
            </a:endParaRPr>
          </a:p>
          <a:p>
            <a:r>
              <a:rPr lang="el-GR" sz="2400" b="1" dirty="0">
                <a:solidFill>
                  <a:schemeClr val="tx1"/>
                </a:solidFill>
              </a:rPr>
              <a:t>Τόπος έκδοσης </a:t>
            </a:r>
            <a:r>
              <a:rPr lang="el-GR" sz="2400" dirty="0">
                <a:solidFill>
                  <a:schemeClr val="tx1"/>
                </a:solidFill>
              </a:rPr>
              <a:t>: Λευκωσία</a:t>
            </a:r>
          </a:p>
          <a:p>
            <a:r>
              <a:rPr lang="el-GR" sz="2400" b="1" dirty="0">
                <a:solidFill>
                  <a:schemeClr val="tx1"/>
                </a:solidFill>
              </a:rPr>
              <a:t>Πρώτο και τελευταίο  </a:t>
            </a:r>
          </a:p>
          <a:p>
            <a:r>
              <a:rPr lang="el-GR" sz="2400" b="1" dirty="0">
                <a:solidFill>
                  <a:schemeClr val="tx1"/>
                </a:solidFill>
              </a:rPr>
              <a:t>φύλλο  της εφημερίδας</a:t>
            </a:r>
            <a:r>
              <a:rPr lang="el-GR" sz="2400" dirty="0">
                <a:solidFill>
                  <a:schemeClr val="tx1"/>
                </a:solidFill>
              </a:rPr>
              <a:t> : 26 Οκτωβρίου 1951-</a:t>
            </a:r>
          </a:p>
          <a:p>
            <a:r>
              <a:rPr lang="el-GR" sz="2400" dirty="0">
                <a:solidFill>
                  <a:schemeClr val="tx1"/>
                </a:solidFill>
              </a:rPr>
              <a:t>20 Αυγούστου  1988</a:t>
            </a:r>
          </a:p>
          <a:p>
            <a:r>
              <a:rPr lang="el-GR" sz="2400" b="1" dirty="0">
                <a:solidFill>
                  <a:schemeClr val="tx1"/>
                </a:solidFill>
              </a:rPr>
              <a:t>Συντάκτες – στήλες  εφημερίδων</a:t>
            </a:r>
            <a:r>
              <a:rPr lang="el-GR" sz="2400" dirty="0">
                <a:solidFill>
                  <a:schemeClr val="tx1"/>
                </a:solidFill>
              </a:rPr>
              <a:t>: </a:t>
            </a:r>
            <a:r>
              <a:rPr lang="tr-TR" sz="2400" dirty="0">
                <a:solidFill>
                  <a:schemeClr val="tx1"/>
                </a:solidFill>
              </a:rPr>
              <a:t>Ahmet C. Gazioğlu,</a:t>
            </a:r>
            <a:r>
              <a:rPr lang="el-GR" sz="2400" dirty="0">
                <a:solidFill>
                  <a:schemeClr val="tx1"/>
                </a:solidFill>
              </a:rPr>
              <a:t> </a:t>
            </a:r>
            <a:r>
              <a:rPr lang="tr-TR" sz="2400" dirty="0" err="1">
                <a:solidFill>
                  <a:schemeClr val="tx1"/>
                </a:solidFill>
              </a:rPr>
              <a:t>Özker</a:t>
            </a:r>
            <a:r>
              <a:rPr lang="tr-TR" sz="2400" dirty="0">
                <a:solidFill>
                  <a:schemeClr val="tx1"/>
                </a:solidFill>
              </a:rPr>
              <a:t> Yaşın, Bener Hakkı </a:t>
            </a:r>
            <a:r>
              <a:rPr lang="tr-TR" sz="2400" dirty="0" err="1">
                <a:solidFill>
                  <a:schemeClr val="tx1"/>
                </a:solidFill>
              </a:rPr>
              <a:t>Hakeri</a:t>
            </a:r>
            <a:endParaRPr lang="el-GR" sz="2400" dirty="0">
              <a:solidFill>
                <a:schemeClr val="tx1"/>
              </a:solidFill>
            </a:endParaRPr>
          </a:p>
        </p:txBody>
      </p:sp>
      <p:pic>
        <p:nvPicPr>
          <p:cNvPr id="9" name="Εικόνα 8" descr="Εικόνα που περιέχει κείμενο, εφημερίδα, Δημοσίευση, χαρτί εφημερίδας&#10;&#10;Περιγραφή που δημιουργήθηκε αυτόματα">
            <a:extLst>
              <a:ext uri="{FF2B5EF4-FFF2-40B4-BE49-F238E27FC236}">
                <a16:creationId xmlns:a16="http://schemas.microsoft.com/office/drawing/2014/main" id="{CA16B5B4-3E0F-9B26-8B4D-EE53EFC91804}"/>
              </a:ext>
            </a:extLst>
          </p:cNvPr>
          <p:cNvPicPr>
            <a:picLocks noChangeAspect="1"/>
          </p:cNvPicPr>
          <p:nvPr/>
        </p:nvPicPr>
        <p:blipFill rotWithShape="1">
          <a:blip r:embed="rId2">
            <a:extLst>
              <a:ext uri="{28A0092B-C50C-407E-A947-70E740481C1C}">
                <a14:useLocalDpi xmlns:a14="http://schemas.microsoft.com/office/drawing/2010/main" val="0"/>
              </a:ext>
            </a:extLst>
          </a:blip>
          <a:srcRect b="20889"/>
          <a:stretch/>
        </p:blipFill>
        <p:spPr>
          <a:xfrm>
            <a:off x="6607629" y="0"/>
            <a:ext cx="5584371" cy="6858000"/>
          </a:xfrm>
          <a:prstGeom prst="rect">
            <a:avLst/>
          </a:prstGeom>
          <a:ln>
            <a:solidFill>
              <a:schemeClr val="tx1"/>
            </a:solidFill>
          </a:ln>
        </p:spPr>
      </p:pic>
      <p:sp>
        <p:nvSpPr>
          <p:cNvPr id="3" name="TextBox 2">
            <a:extLst>
              <a:ext uri="{FF2B5EF4-FFF2-40B4-BE49-F238E27FC236}">
                <a16:creationId xmlns:a16="http://schemas.microsoft.com/office/drawing/2014/main" id="{95300A95-AF38-57FA-A2D2-AC32C5BC3EC3}"/>
              </a:ext>
            </a:extLst>
          </p:cNvPr>
          <p:cNvSpPr txBox="1"/>
          <p:nvPr/>
        </p:nvSpPr>
        <p:spPr>
          <a:xfrm rot="10800000" flipV="1">
            <a:off x="0" y="5113316"/>
            <a:ext cx="3217200" cy="1200329"/>
          </a:xfrm>
          <a:prstGeom prst="rect">
            <a:avLst/>
          </a:prstGeom>
          <a:solidFill>
            <a:schemeClr val="bg1"/>
          </a:solidFill>
          <a:ln>
            <a:solidFill>
              <a:schemeClr val="tx1"/>
            </a:solidFill>
          </a:ln>
        </p:spPr>
        <p:txBody>
          <a:bodyPr wrap="square">
            <a:spAutoFit/>
          </a:bodyPr>
          <a:lstStyle/>
          <a:p>
            <a:r>
              <a:rPr lang="en-US" dirty="0" err="1"/>
              <a:t>Kıbrıs</a:t>
            </a:r>
            <a:r>
              <a:rPr lang="en-US" dirty="0"/>
              <a:t> </a:t>
            </a:r>
            <a:r>
              <a:rPr lang="en-US" dirty="0" err="1"/>
              <a:t>Türk</a:t>
            </a:r>
            <a:r>
              <a:rPr lang="en-US" dirty="0"/>
              <a:t> </a:t>
            </a:r>
            <a:r>
              <a:rPr lang="en-US" dirty="0" err="1"/>
              <a:t>Gazeteciler</a:t>
            </a:r>
            <a:r>
              <a:rPr lang="en-US" dirty="0"/>
              <a:t> </a:t>
            </a:r>
            <a:r>
              <a:rPr lang="en-US" dirty="0" err="1"/>
              <a:t>Birliği</a:t>
            </a:r>
            <a:r>
              <a:rPr lang="en-US" dirty="0"/>
              <a:t> (KTGB)</a:t>
            </a:r>
            <a:r>
              <a:rPr lang="el-GR" dirty="0"/>
              <a:t>, </a:t>
            </a:r>
            <a:r>
              <a:rPr lang="en-US" i="1" dirty="0" err="1"/>
              <a:t>Kıbrıs</a:t>
            </a:r>
            <a:r>
              <a:rPr lang="en-US" i="1" dirty="0"/>
              <a:t> </a:t>
            </a:r>
            <a:r>
              <a:rPr lang="en-US" i="1" dirty="0" err="1"/>
              <a:t>Türk</a:t>
            </a:r>
            <a:r>
              <a:rPr lang="en-US" i="1" dirty="0"/>
              <a:t> </a:t>
            </a:r>
            <a:r>
              <a:rPr lang="en-US" i="1" dirty="0" err="1"/>
              <a:t>Basın</a:t>
            </a:r>
            <a:r>
              <a:rPr lang="en-US" i="1" dirty="0"/>
              <a:t> </a:t>
            </a:r>
            <a:r>
              <a:rPr lang="en-US" i="1" dirty="0" err="1"/>
              <a:t>Tarihi</a:t>
            </a:r>
            <a:r>
              <a:rPr lang="el-GR" i="1" dirty="0"/>
              <a:t>,</a:t>
            </a:r>
            <a:r>
              <a:rPr lang="en-US" i="1" dirty="0"/>
              <a:t> </a:t>
            </a:r>
            <a:r>
              <a:rPr lang="en-US" dirty="0"/>
              <a:t> </a:t>
            </a:r>
            <a:r>
              <a:rPr lang="en-US" dirty="0" err="1"/>
              <a:t>Söylem</a:t>
            </a:r>
            <a:r>
              <a:rPr lang="en-US" dirty="0"/>
              <a:t> </a:t>
            </a:r>
            <a:r>
              <a:rPr lang="en-US" dirty="0" err="1"/>
              <a:t>Matbaacılık</a:t>
            </a:r>
            <a:r>
              <a:rPr lang="el-GR" dirty="0"/>
              <a:t>, </a:t>
            </a:r>
            <a:r>
              <a:rPr lang="en-US" dirty="0"/>
              <a:t> </a:t>
            </a:r>
            <a:r>
              <a:rPr lang="en-US" dirty="0" err="1"/>
              <a:t>Lefko</a:t>
            </a:r>
            <a:r>
              <a:rPr lang="tr-TR" dirty="0" err="1"/>
              <a:t>şa</a:t>
            </a:r>
            <a:r>
              <a:rPr lang="tr-TR" dirty="0"/>
              <a:t>, 2012.</a:t>
            </a:r>
            <a:endParaRPr lang="el-CY" dirty="0"/>
          </a:p>
        </p:txBody>
      </p:sp>
      <p:sp>
        <p:nvSpPr>
          <p:cNvPr id="5" name="TextBox 4">
            <a:extLst>
              <a:ext uri="{FF2B5EF4-FFF2-40B4-BE49-F238E27FC236}">
                <a16:creationId xmlns:a16="http://schemas.microsoft.com/office/drawing/2014/main" id="{50183471-3B75-EBB6-D39B-C568FEF6AD98}"/>
              </a:ext>
            </a:extLst>
          </p:cNvPr>
          <p:cNvSpPr txBox="1"/>
          <p:nvPr/>
        </p:nvSpPr>
        <p:spPr>
          <a:xfrm>
            <a:off x="-119167" y="-50022"/>
            <a:ext cx="6096000"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pic>
        <p:nvPicPr>
          <p:cNvPr id="6" name="Picture 2" descr="Next mini ημερολόγιο γραφείου (πυραμίδα) 2024 μηνιαίο σπιράλ λευκό Υ8x8εκ.">
            <a:extLst>
              <a:ext uri="{FF2B5EF4-FFF2-40B4-BE49-F238E27FC236}">
                <a16:creationId xmlns:a16="http://schemas.microsoft.com/office/drawing/2014/main" id="{30CC1F64-D757-9020-385B-C1D4DC0ED3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42" t="11464" r="10381" b="9100"/>
          <a:stretch/>
        </p:blipFill>
        <p:spPr bwMode="auto">
          <a:xfrm>
            <a:off x="3385457" y="4900585"/>
            <a:ext cx="3124200" cy="1793086"/>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a:extLst>
              <a:ext uri="{FF2B5EF4-FFF2-40B4-BE49-F238E27FC236}">
                <a16:creationId xmlns:a16="http://schemas.microsoft.com/office/drawing/2014/main" id="{5F71CC72-E505-EF39-F3A1-45CDF6AF4BD3}"/>
              </a:ext>
            </a:extLst>
          </p:cNvPr>
          <p:cNvSpPr/>
          <p:nvPr/>
        </p:nvSpPr>
        <p:spPr>
          <a:xfrm rot="21259791">
            <a:off x="4197394" y="5186709"/>
            <a:ext cx="1851765" cy="1325480"/>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rPr>
              <a:t>Τρίτη</a:t>
            </a:r>
          </a:p>
          <a:p>
            <a:pPr algn="ctr"/>
            <a:r>
              <a:rPr lang="el-GR" sz="2400" dirty="0">
                <a:solidFill>
                  <a:schemeClr val="tx1"/>
                </a:solidFill>
              </a:rPr>
              <a:t>16 Αυγούστου  1960</a:t>
            </a:r>
            <a:endParaRPr lang="el-CY" sz="2400" dirty="0"/>
          </a:p>
        </p:txBody>
      </p:sp>
      <p:sp>
        <p:nvSpPr>
          <p:cNvPr id="8" name="TextBox 7">
            <a:extLst>
              <a:ext uri="{FF2B5EF4-FFF2-40B4-BE49-F238E27FC236}">
                <a16:creationId xmlns:a16="http://schemas.microsoft.com/office/drawing/2014/main" id="{BCDB46FB-026C-E3CF-A368-E9D102252093}"/>
              </a:ext>
            </a:extLst>
          </p:cNvPr>
          <p:cNvSpPr txBox="1"/>
          <p:nvPr/>
        </p:nvSpPr>
        <p:spPr>
          <a:xfrm>
            <a:off x="6650596" y="2334657"/>
            <a:ext cx="5541404" cy="1200329"/>
          </a:xfrm>
          <a:prstGeom prst="rect">
            <a:avLst/>
          </a:prstGeom>
          <a:solidFill>
            <a:schemeClr val="accent6">
              <a:lumMod val="40000"/>
              <a:lumOff val="60000"/>
            </a:schemeClr>
          </a:solidFill>
          <a:ln>
            <a:solidFill>
              <a:schemeClr val="tx1"/>
            </a:solidFill>
          </a:ln>
        </p:spPr>
        <p:txBody>
          <a:bodyPr wrap="square">
            <a:spAutoFit/>
          </a:bodyPr>
          <a:lstStyle/>
          <a:p>
            <a:pPr algn="ctr"/>
            <a:r>
              <a:rPr lang="el-GR" sz="2400" b="1" dirty="0"/>
              <a:t>Λεβέντες,  Προστάτες  της  Δημοκρατίας :</a:t>
            </a:r>
          </a:p>
          <a:p>
            <a:pPr algn="ctr"/>
            <a:r>
              <a:rPr lang="el-GR" sz="2400" b="1" dirty="0"/>
              <a:t> </a:t>
            </a:r>
            <a:r>
              <a:rPr lang="el-GR" sz="2400" b="1" dirty="0">
                <a:solidFill>
                  <a:schemeClr val="tx1"/>
                </a:solidFill>
              </a:rPr>
              <a:t> </a:t>
            </a:r>
            <a:r>
              <a:rPr lang="el-GR" sz="2400" b="1" dirty="0"/>
              <a:t>Καλωσορίσατε</a:t>
            </a:r>
            <a:endParaRPr lang="el-GR" sz="2400" b="1" dirty="0">
              <a:solidFill>
                <a:schemeClr val="tx1"/>
              </a:solidFill>
            </a:endParaRPr>
          </a:p>
        </p:txBody>
      </p:sp>
    </p:spTree>
    <p:extLst>
      <p:ext uri="{BB962C8B-B14F-4D97-AF65-F5344CB8AC3E}">
        <p14:creationId xmlns:p14="http://schemas.microsoft.com/office/powerpoint/2010/main" val="37928022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B9077141-8ECA-1983-3D1D-A7775229A0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BDD7DFDC-3249-C8CD-90D5-C759AF4C9E5E}"/>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10 Αυγούστου  1974 </a:t>
            </a:r>
            <a:endParaRPr lang="el-CY" sz="4000" dirty="0">
              <a:solidFill>
                <a:schemeClr val="tx1"/>
              </a:solidFill>
            </a:endParaRPr>
          </a:p>
        </p:txBody>
      </p:sp>
    </p:spTree>
    <p:extLst>
      <p:ext uri="{BB962C8B-B14F-4D97-AF65-F5344CB8AC3E}">
        <p14:creationId xmlns:p14="http://schemas.microsoft.com/office/powerpoint/2010/main" val="15318777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ειδήσεις&#10;&#10;Περιγραφή που δημιουργήθηκε αυτόματα">
            <a:extLst>
              <a:ext uri="{FF2B5EF4-FFF2-40B4-BE49-F238E27FC236}">
                <a16:creationId xmlns:a16="http://schemas.microsoft.com/office/drawing/2014/main" id="{B9077141-8ECA-1983-3D1D-A7775229A04B}"/>
              </a:ext>
            </a:extLst>
          </p:cNvPr>
          <p:cNvPicPr>
            <a:picLocks noChangeAspect="1"/>
          </p:cNvPicPr>
          <p:nvPr/>
        </p:nvPicPr>
        <p:blipFill rotWithShape="1">
          <a:blip r:embed="rId2">
            <a:extLst>
              <a:ext uri="{28A0092B-C50C-407E-A947-70E740481C1C}">
                <a14:useLocalDpi xmlns:a14="http://schemas.microsoft.com/office/drawing/2010/main" val="0"/>
              </a:ext>
            </a:extLst>
          </a:blip>
          <a:srcRect t="31259" r="58558" b="34963"/>
          <a:stretch/>
        </p:blipFill>
        <p:spPr>
          <a:xfrm>
            <a:off x="314960" y="1483360"/>
            <a:ext cx="10896866" cy="5151120"/>
          </a:xfrm>
          <a:prstGeom prst="rect">
            <a:avLst/>
          </a:prstGeom>
          <a:ln>
            <a:solidFill>
              <a:schemeClr val="tx1"/>
            </a:solidFill>
          </a:ln>
        </p:spPr>
      </p:pic>
      <p:sp>
        <p:nvSpPr>
          <p:cNvPr id="4" name="TextBox 3">
            <a:extLst>
              <a:ext uri="{FF2B5EF4-FFF2-40B4-BE49-F238E27FC236}">
                <a16:creationId xmlns:a16="http://schemas.microsoft.com/office/drawing/2014/main" id="{71C48E28-B583-10D2-E3BF-64C182E49ACA}"/>
              </a:ext>
            </a:extLst>
          </p:cNvPr>
          <p:cNvSpPr txBox="1"/>
          <p:nvPr/>
        </p:nvSpPr>
        <p:spPr>
          <a:xfrm>
            <a:off x="314960" y="122535"/>
            <a:ext cx="10896866" cy="1200329"/>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Bizim</a:t>
            </a:r>
            <a:r>
              <a:rPr lang="el-CY" b="1" dirty="0">
                <a:cs typeface="Times New Roman" panose="02020603050405020304" pitchFamily="18" charset="0"/>
              </a:rPr>
              <a:t> </a:t>
            </a:r>
            <a:r>
              <a:rPr lang="el-CY" b="1" dirty="0" err="1">
                <a:cs typeface="Times New Roman" panose="02020603050405020304" pitchFamily="18" charset="0"/>
              </a:rPr>
              <a:t>mabetlerimiz</a:t>
            </a:r>
            <a:r>
              <a:rPr lang="el-CY" b="1" dirty="0">
                <a:cs typeface="Times New Roman" panose="02020603050405020304" pitchFamily="18" charset="0"/>
              </a:rPr>
              <a:t> </a:t>
            </a:r>
            <a:r>
              <a:rPr lang="el-CY" b="1" dirty="0" err="1">
                <a:cs typeface="Times New Roman" panose="02020603050405020304" pitchFamily="18" charset="0"/>
              </a:rPr>
              <a:t>yakılıp</a:t>
            </a:r>
            <a:r>
              <a:rPr lang="el-CY" b="1" dirty="0">
                <a:cs typeface="Times New Roman" panose="02020603050405020304" pitchFamily="18" charset="0"/>
              </a:rPr>
              <a:t> </a:t>
            </a:r>
            <a:r>
              <a:rPr lang="el-CY" b="1" dirty="0" err="1">
                <a:cs typeface="Times New Roman" panose="02020603050405020304" pitchFamily="18" charset="0"/>
              </a:rPr>
              <a:t>yıkılır</a:t>
            </a:r>
            <a:r>
              <a:rPr lang="el-CY" b="1" dirty="0">
                <a:cs typeface="Times New Roman" panose="02020603050405020304" pitchFamily="18" charset="0"/>
              </a:rPr>
              <a:t> </a:t>
            </a:r>
            <a:r>
              <a:rPr lang="el-CY" b="1" dirty="0" err="1">
                <a:cs typeface="Times New Roman" panose="02020603050405020304" pitchFamily="18" charset="0"/>
              </a:rPr>
              <a:t>ve</a:t>
            </a:r>
            <a:r>
              <a:rPr lang="el-CY" b="1" dirty="0">
                <a:cs typeface="Times New Roman" panose="02020603050405020304" pitchFamily="18" charset="0"/>
              </a:rPr>
              <a:t> </a:t>
            </a:r>
            <a:r>
              <a:rPr lang="el-CY" b="1" dirty="0" err="1">
                <a:cs typeface="Times New Roman" panose="02020603050405020304" pitchFamily="18" charset="0"/>
              </a:rPr>
              <a:t>kirletilirken</a:t>
            </a:r>
            <a:r>
              <a:rPr lang="el-CY" b="1" dirty="0">
                <a:cs typeface="Times New Roman" panose="02020603050405020304" pitchFamily="18" charset="0"/>
              </a:rPr>
              <a:t>, </a:t>
            </a:r>
            <a:r>
              <a:rPr lang="el-CY" b="1" dirty="0" err="1">
                <a:cs typeface="Times New Roman" panose="02020603050405020304" pitchFamily="18" charset="0"/>
              </a:rPr>
              <a:t>Balabayıs</a:t>
            </a:r>
            <a:r>
              <a:rPr lang="el-CY" b="1" dirty="0">
                <a:cs typeface="Times New Roman" panose="02020603050405020304" pitchFamily="18" charset="0"/>
              </a:rPr>
              <a:t> </a:t>
            </a:r>
            <a:r>
              <a:rPr lang="el-CY" b="1" dirty="0" err="1">
                <a:cs typeface="Times New Roman" panose="02020603050405020304" pitchFamily="18" charset="0"/>
              </a:rPr>
              <a:t>köyünün</a:t>
            </a:r>
            <a:r>
              <a:rPr lang="el-CY" b="1" dirty="0">
                <a:cs typeface="Times New Roman" panose="02020603050405020304" pitchFamily="18" charset="0"/>
              </a:rPr>
              <a:t> </a:t>
            </a:r>
            <a:r>
              <a:rPr lang="el-CY" b="1" dirty="0" err="1">
                <a:cs typeface="Times New Roman" panose="02020603050405020304" pitchFamily="18" charset="0"/>
              </a:rPr>
              <a:t>papazı</a:t>
            </a:r>
            <a:r>
              <a:rPr lang="el-CY" b="1" dirty="0">
                <a:cs typeface="Times New Roman" panose="02020603050405020304" pitchFamily="18" charset="0"/>
              </a:rPr>
              <a:t>, </a:t>
            </a:r>
            <a:r>
              <a:rPr lang="el-CY" b="1" dirty="0" err="1">
                <a:cs typeface="Times New Roman" panose="02020603050405020304" pitchFamily="18" charset="0"/>
              </a:rPr>
              <a:t>huzur</a:t>
            </a:r>
            <a:r>
              <a:rPr lang="el-CY" b="1" dirty="0">
                <a:cs typeface="Times New Roman" panose="02020603050405020304" pitchFamily="18" charset="0"/>
              </a:rPr>
              <a:t> </a:t>
            </a:r>
            <a:r>
              <a:rPr lang="el-CY" b="1" dirty="0" err="1">
                <a:cs typeface="Times New Roman" panose="02020603050405020304" pitchFamily="18" charset="0"/>
              </a:rPr>
              <a:t>ve</a:t>
            </a:r>
            <a:r>
              <a:rPr lang="el-CY" b="1" dirty="0">
                <a:cs typeface="Times New Roman" panose="02020603050405020304" pitchFamily="18" charset="0"/>
              </a:rPr>
              <a:t> </a:t>
            </a:r>
            <a:r>
              <a:rPr lang="el-CY" b="1" dirty="0" err="1">
                <a:cs typeface="Times New Roman" panose="02020603050405020304" pitchFamily="18" charset="0"/>
              </a:rPr>
              <a:t>güvenlik</a:t>
            </a:r>
            <a:r>
              <a:rPr lang="el-CY" b="1" dirty="0">
                <a:cs typeface="Times New Roman" panose="02020603050405020304" pitchFamily="18" charset="0"/>
              </a:rPr>
              <a:t> </a:t>
            </a:r>
            <a:r>
              <a:rPr lang="el-CY" b="1" dirty="0" err="1">
                <a:cs typeface="Times New Roman" panose="02020603050405020304" pitchFamily="18" charset="0"/>
              </a:rPr>
              <a:t>içinde</a:t>
            </a:r>
            <a:r>
              <a:rPr lang="el-CY" b="1" dirty="0">
                <a:cs typeface="Times New Roman" panose="02020603050405020304" pitchFamily="18" charset="0"/>
              </a:rPr>
              <a:t>, </a:t>
            </a:r>
            <a:r>
              <a:rPr lang="el-CY" b="1" dirty="0" err="1">
                <a:cs typeface="Times New Roman" panose="02020603050405020304" pitchFamily="18" charset="0"/>
              </a:rPr>
              <a:t>kilisesinde</a:t>
            </a:r>
            <a:r>
              <a:rPr lang="el-CY" b="1" dirty="0">
                <a:cs typeface="Times New Roman" panose="02020603050405020304" pitchFamily="18" charset="0"/>
              </a:rPr>
              <a:t> </a:t>
            </a:r>
            <a:r>
              <a:rPr lang="el-CY" b="1" dirty="0" err="1">
                <a:cs typeface="Times New Roman" panose="02020603050405020304" pitchFamily="18" charset="0"/>
              </a:rPr>
              <a:t>yeni</a:t>
            </a:r>
            <a:r>
              <a:rPr lang="el-CY" b="1" dirty="0">
                <a:cs typeface="Times New Roman" panose="02020603050405020304" pitchFamily="18" charset="0"/>
              </a:rPr>
              <a:t> </a:t>
            </a:r>
            <a:r>
              <a:rPr lang="el-CY" b="1" dirty="0" err="1">
                <a:cs typeface="Times New Roman" panose="02020603050405020304" pitchFamily="18" charset="0"/>
              </a:rPr>
              <a:t>doğmuş</a:t>
            </a:r>
            <a:r>
              <a:rPr lang="el-CY" b="1" dirty="0">
                <a:cs typeface="Times New Roman" panose="02020603050405020304" pitchFamily="18" charset="0"/>
              </a:rPr>
              <a:t> </a:t>
            </a:r>
            <a:r>
              <a:rPr lang="el-CY" b="1" dirty="0" err="1">
                <a:cs typeface="Times New Roman" panose="02020603050405020304" pitchFamily="18" charset="0"/>
              </a:rPr>
              <a:t>bir</a:t>
            </a:r>
            <a:r>
              <a:rPr lang="el-CY" b="1" dirty="0">
                <a:cs typeface="Times New Roman" panose="02020603050405020304" pitchFamily="18" charset="0"/>
              </a:rPr>
              <a:t> </a:t>
            </a:r>
            <a:r>
              <a:rPr lang="el-CY" b="1" dirty="0" err="1">
                <a:cs typeface="Times New Roman" panose="02020603050405020304" pitchFamily="18" charset="0"/>
              </a:rPr>
              <a:t>Rum</a:t>
            </a:r>
            <a:r>
              <a:rPr lang="el-CY" b="1" dirty="0">
                <a:cs typeface="Times New Roman" panose="02020603050405020304" pitchFamily="18" charset="0"/>
              </a:rPr>
              <a:t> </a:t>
            </a:r>
            <a:r>
              <a:rPr lang="el-CY" b="1" dirty="0" err="1">
                <a:cs typeface="Times New Roman" panose="02020603050405020304" pitchFamily="18" charset="0"/>
              </a:rPr>
              <a:t>bebeğini</a:t>
            </a:r>
            <a:r>
              <a:rPr lang="el-CY" b="1" dirty="0">
                <a:cs typeface="Times New Roman" panose="02020603050405020304" pitchFamily="18" charset="0"/>
              </a:rPr>
              <a:t> </a:t>
            </a:r>
            <a:r>
              <a:rPr lang="el-CY" b="1" dirty="0" err="1">
                <a:cs typeface="Times New Roman" panose="02020603050405020304" pitchFamily="18" charset="0"/>
              </a:rPr>
              <a:t>vaftiz</a:t>
            </a:r>
            <a:r>
              <a:rPr lang="el-CY" b="1" dirty="0">
                <a:cs typeface="Times New Roman" panose="02020603050405020304" pitchFamily="18" charset="0"/>
              </a:rPr>
              <a:t> </a:t>
            </a:r>
            <a:r>
              <a:rPr lang="el-CY" b="1" dirty="0" err="1">
                <a:cs typeface="Times New Roman" panose="02020603050405020304" pitchFamily="18" charset="0"/>
              </a:rPr>
              <a:t>etmektedir</a:t>
            </a:r>
            <a:r>
              <a:rPr lang="el-CY" b="1" dirty="0">
                <a:cs typeface="Times New Roman" panose="02020603050405020304" pitchFamily="18" charset="0"/>
              </a:rPr>
              <a:t>. </a:t>
            </a:r>
            <a:endParaRPr lang="el-GR" b="1" dirty="0">
              <a:cs typeface="Times New Roman" panose="02020603050405020304" pitchFamily="18" charset="0"/>
            </a:endParaRPr>
          </a:p>
          <a:p>
            <a:pPr algn="just"/>
            <a:r>
              <a:rPr lang="el-GR" b="1" dirty="0">
                <a:cs typeface="Times New Roman" panose="02020603050405020304" pitchFamily="18" charset="0"/>
              </a:rPr>
              <a:t>Ενώ τα τεμένη  μας καίγονται, καταστρέφονται και μολύνονται, ο ιερέας του χωριού  </a:t>
            </a:r>
            <a:r>
              <a:rPr lang="el-GR" b="1" dirty="0" err="1"/>
              <a:t>Πέλλαπαϊς</a:t>
            </a:r>
            <a:r>
              <a:rPr lang="el-GR" dirty="0"/>
              <a:t> </a:t>
            </a:r>
            <a:r>
              <a:rPr lang="el-GR" b="1" dirty="0">
                <a:cs typeface="Times New Roman" panose="02020603050405020304" pitchFamily="18" charset="0"/>
              </a:rPr>
              <a:t>βαφτίζει ένα νεογέννητο μωρό στην εκκλησία του με ειρήνη και ασφάλεια.</a:t>
            </a:r>
            <a:endParaRPr lang="el-CY" b="1" dirty="0">
              <a:cs typeface="Times New Roman" panose="02020603050405020304" pitchFamily="18" charset="0"/>
            </a:endParaRPr>
          </a:p>
        </p:txBody>
      </p:sp>
    </p:spTree>
    <p:extLst>
      <p:ext uri="{BB962C8B-B14F-4D97-AF65-F5344CB8AC3E}">
        <p14:creationId xmlns:p14="http://schemas.microsoft.com/office/powerpoint/2010/main" val="393349757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9721E81F-15FE-EB5C-9ED0-D5883C57103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6F046FC1-02BF-EB79-5822-7267081E4667}"/>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15 Αυγούστου  1974 </a:t>
            </a:r>
            <a:endParaRPr lang="el-CY" sz="4000" dirty="0">
              <a:solidFill>
                <a:schemeClr val="tx1"/>
              </a:solidFill>
            </a:endParaRPr>
          </a:p>
        </p:txBody>
      </p:sp>
    </p:spTree>
    <p:extLst>
      <p:ext uri="{BB962C8B-B14F-4D97-AF65-F5344CB8AC3E}">
        <p14:creationId xmlns:p14="http://schemas.microsoft.com/office/powerpoint/2010/main" val="5302504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εφημερίδα, κείμενο, χαρτί εφημερίδας, Δημοσίευση&#10;&#10;Περιγραφή που δημιουργήθηκε αυτόματα">
            <a:extLst>
              <a:ext uri="{FF2B5EF4-FFF2-40B4-BE49-F238E27FC236}">
                <a16:creationId xmlns:a16="http://schemas.microsoft.com/office/drawing/2014/main" id="{4B0E94CE-8F0D-097C-0A96-34065B4B20B1}"/>
              </a:ext>
            </a:extLst>
          </p:cNvPr>
          <p:cNvPicPr>
            <a:picLocks noChangeAspect="1"/>
          </p:cNvPicPr>
          <p:nvPr/>
        </p:nvPicPr>
        <p:blipFill rotWithShape="1">
          <a:blip r:embed="rId2">
            <a:extLst>
              <a:ext uri="{28A0092B-C50C-407E-A947-70E740481C1C}">
                <a14:useLocalDpi xmlns:a14="http://schemas.microsoft.com/office/drawing/2010/main" val="0"/>
              </a:ext>
            </a:extLst>
          </a:blip>
          <a:srcRect l="60077" t="25389" r="4825" b="55210"/>
          <a:stretch/>
        </p:blipFill>
        <p:spPr>
          <a:xfrm>
            <a:off x="477520" y="2600960"/>
            <a:ext cx="11521441" cy="4064000"/>
          </a:xfrm>
          <a:prstGeom prst="rect">
            <a:avLst/>
          </a:prstGeom>
        </p:spPr>
      </p:pic>
      <p:sp>
        <p:nvSpPr>
          <p:cNvPr id="4" name="TextBox 3">
            <a:extLst>
              <a:ext uri="{FF2B5EF4-FFF2-40B4-BE49-F238E27FC236}">
                <a16:creationId xmlns:a16="http://schemas.microsoft.com/office/drawing/2014/main" id="{170EEB8F-7CC1-1904-21C5-73BE6C17C236}"/>
              </a:ext>
            </a:extLst>
          </p:cNvPr>
          <p:cNvSpPr txBox="1"/>
          <p:nvPr/>
        </p:nvSpPr>
        <p:spPr>
          <a:xfrm>
            <a:off x="477520" y="314960"/>
            <a:ext cx="11521440" cy="2031325"/>
          </a:xfrm>
          <a:prstGeom prst="rect">
            <a:avLst/>
          </a:prstGeom>
          <a:solidFill>
            <a:schemeClr val="accent6">
              <a:lumMod val="20000"/>
              <a:lumOff val="80000"/>
            </a:schemeClr>
          </a:solidFill>
          <a:ln>
            <a:solidFill>
              <a:schemeClr val="tx1"/>
            </a:solidFill>
          </a:ln>
        </p:spPr>
        <p:txBody>
          <a:bodyPr wrap="square">
            <a:spAutoFit/>
          </a:bodyPr>
          <a:lstStyle/>
          <a:p>
            <a:pPr algn="just"/>
            <a:r>
              <a:rPr lang="el-CY" b="1" dirty="0" err="1">
                <a:cs typeface="Times New Roman" panose="02020603050405020304" pitchFamily="18" charset="0"/>
              </a:rPr>
              <a:t>Rumların</a:t>
            </a:r>
            <a:r>
              <a:rPr lang="el-CY" b="1" dirty="0">
                <a:cs typeface="Times New Roman" panose="02020603050405020304" pitchFamily="18" charset="0"/>
              </a:rPr>
              <a:t> </a:t>
            </a:r>
            <a:r>
              <a:rPr lang="el-CY" b="1" dirty="0" err="1">
                <a:cs typeface="Times New Roman" panose="02020603050405020304" pitchFamily="18" charset="0"/>
              </a:rPr>
              <a:t>açtığı</a:t>
            </a:r>
            <a:r>
              <a:rPr lang="el-CY" b="1" dirty="0">
                <a:cs typeface="Times New Roman" panose="02020603050405020304" pitchFamily="18" charset="0"/>
              </a:rPr>
              <a:t> </a:t>
            </a:r>
            <a:r>
              <a:rPr lang="el-CY" b="1" dirty="0" err="1">
                <a:cs typeface="Times New Roman" panose="02020603050405020304" pitchFamily="18" charset="0"/>
              </a:rPr>
              <a:t>havan</a:t>
            </a:r>
            <a:r>
              <a:rPr lang="el-CY" b="1" dirty="0">
                <a:cs typeface="Times New Roman" panose="02020603050405020304" pitchFamily="18" charset="0"/>
              </a:rPr>
              <a:t> </a:t>
            </a:r>
            <a:r>
              <a:rPr lang="el-CY" b="1" dirty="0" err="1">
                <a:cs typeface="Times New Roman" panose="02020603050405020304" pitchFamily="18" charset="0"/>
              </a:rPr>
              <a:t>ateşinden</a:t>
            </a:r>
            <a:r>
              <a:rPr lang="el-CY" b="1" dirty="0">
                <a:cs typeface="Times New Roman" panose="02020603050405020304" pitchFamily="18" charset="0"/>
              </a:rPr>
              <a:t> </a:t>
            </a:r>
            <a:r>
              <a:rPr lang="el-CY" b="1" dirty="0" err="1">
                <a:cs typeface="Times New Roman" panose="02020603050405020304" pitchFamily="18" charset="0"/>
              </a:rPr>
              <a:t>isabet</a:t>
            </a:r>
            <a:r>
              <a:rPr lang="el-CY" b="1" dirty="0">
                <a:cs typeface="Times New Roman" panose="02020603050405020304" pitchFamily="18" charset="0"/>
              </a:rPr>
              <a:t> </a:t>
            </a:r>
            <a:r>
              <a:rPr lang="el-CY" b="1" dirty="0" err="1">
                <a:cs typeface="Times New Roman" panose="02020603050405020304" pitchFamily="18" charset="0"/>
              </a:rPr>
              <a:t>alan</a:t>
            </a:r>
            <a:r>
              <a:rPr lang="el-CY" b="1" dirty="0">
                <a:cs typeface="Times New Roman" panose="02020603050405020304" pitchFamily="18" charset="0"/>
              </a:rPr>
              <a:t> </a:t>
            </a:r>
            <a:r>
              <a:rPr lang="el-CY" b="1" dirty="0" err="1">
                <a:cs typeface="Times New Roman" panose="02020603050405020304" pitchFamily="18" charset="0"/>
              </a:rPr>
              <a:t>evlerden</a:t>
            </a:r>
            <a:r>
              <a:rPr lang="el-CY" b="1" dirty="0">
                <a:cs typeface="Times New Roman" panose="02020603050405020304" pitchFamily="18" charset="0"/>
              </a:rPr>
              <a:t> </a:t>
            </a:r>
            <a:r>
              <a:rPr lang="el-CY" b="1" dirty="0" err="1">
                <a:cs typeface="Times New Roman" panose="02020603050405020304" pitchFamily="18" charset="0"/>
              </a:rPr>
              <a:t>birisi</a:t>
            </a:r>
            <a:r>
              <a:rPr lang="el-CY" b="1" dirty="0">
                <a:cs typeface="Times New Roman" panose="02020603050405020304" pitchFamily="18" charset="0"/>
              </a:rPr>
              <a:t> de, </a:t>
            </a:r>
            <a:r>
              <a:rPr lang="el-CY" b="1" dirty="0" err="1">
                <a:cs typeface="Times New Roman" panose="02020603050405020304" pitchFamily="18" charset="0"/>
              </a:rPr>
              <a:t>Köroğlu</a:t>
            </a:r>
            <a:r>
              <a:rPr lang="el-CY" b="1" dirty="0">
                <a:cs typeface="Times New Roman" panose="02020603050405020304" pitchFamily="18" charset="0"/>
              </a:rPr>
              <a:t> </a:t>
            </a:r>
            <a:r>
              <a:rPr lang="el-CY" b="1" dirty="0" err="1">
                <a:cs typeface="Times New Roman" panose="02020603050405020304" pitchFamily="18" charset="0"/>
              </a:rPr>
              <a:t>Sokağında</a:t>
            </a:r>
            <a:r>
              <a:rPr lang="el-CY" b="1" dirty="0">
                <a:cs typeface="Times New Roman" panose="02020603050405020304" pitchFamily="18" charset="0"/>
              </a:rPr>
              <a:t> 16 </a:t>
            </a:r>
            <a:r>
              <a:rPr lang="el-CY" b="1" dirty="0" err="1">
                <a:cs typeface="Times New Roman" panose="02020603050405020304" pitchFamily="18" charset="0"/>
              </a:rPr>
              <a:t>numaralı</a:t>
            </a:r>
            <a:r>
              <a:rPr lang="el-CY" b="1" dirty="0">
                <a:cs typeface="Times New Roman" panose="02020603050405020304" pitchFamily="18" charset="0"/>
              </a:rPr>
              <a:t> </a:t>
            </a:r>
            <a:r>
              <a:rPr lang="el-GR" b="1" dirty="0">
                <a:cs typeface="Times New Roman" panose="02020603050405020304" pitchFamily="18" charset="0"/>
              </a:rPr>
              <a:t> </a:t>
            </a:r>
            <a:r>
              <a:rPr lang="el-CY" b="1" dirty="0" err="1">
                <a:cs typeface="Times New Roman" panose="02020603050405020304" pitchFamily="18" charset="0"/>
              </a:rPr>
              <a:t>evdir</a:t>
            </a:r>
            <a:r>
              <a:rPr lang="el-CY" b="1" dirty="0">
                <a:cs typeface="Times New Roman" panose="02020603050405020304" pitchFamily="18" charset="0"/>
              </a:rPr>
              <a:t>. </a:t>
            </a:r>
            <a:r>
              <a:rPr lang="el-CY" b="1" dirty="0" err="1">
                <a:cs typeface="Times New Roman" panose="02020603050405020304" pitchFamily="18" charset="0"/>
              </a:rPr>
              <a:t>Resim</a:t>
            </a:r>
            <a:r>
              <a:rPr lang="el-CY" b="1" dirty="0">
                <a:cs typeface="Times New Roman" panose="02020603050405020304" pitchFamily="18" charset="0"/>
              </a:rPr>
              <a:t> </a:t>
            </a:r>
            <a:r>
              <a:rPr lang="el-CY" b="1" dirty="0" err="1">
                <a:cs typeface="Times New Roman" panose="02020603050405020304" pitchFamily="18" charset="0"/>
              </a:rPr>
              <a:t>ev</a:t>
            </a:r>
            <a:r>
              <a:rPr lang="el-CY" b="1" dirty="0">
                <a:cs typeface="Times New Roman" panose="02020603050405020304" pitchFamily="18" charset="0"/>
              </a:rPr>
              <a:t> </a:t>
            </a:r>
            <a:r>
              <a:rPr lang="el-CY" b="1" dirty="0" err="1">
                <a:cs typeface="Times New Roman" panose="02020603050405020304" pitchFamily="18" charset="0"/>
              </a:rPr>
              <a:t>sakinleri</a:t>
            </a:r>
            <a:r>
              <a:rPr lang="el-CY" b="1" dirty="0">
                <a:cs typeface="Times New Roman" panose="02020603050405020304" pitchFamily="18" charset="0"/>
              </a:rPr>
              <a:t> </a:t>
            </a:r>
            <a:r>
              <a:rPr lang="el-CY" b="1" dirty="0" err="1">
                <a:cs typeface="Times New Roman" panose="02020603050405020304" pitchFamily="18" charset="0"/>
              </a:rPr>
              <a:t>Derviş</a:t>
            </a:r>
            <a:r>
              <a:rPr lang="el-CY" b="1" dirty="0">
                <a:cs typeface="Times New Roman" panose="02020603050405020304" pitchFamily="18" charset="0"/>
              </a:rPr>
              <a:t> </a:t>
            </a:r>
            <a:r>
              <a:rPr lang="el-CY" b="1" dirty="0" err="1">
                <a:cs typeface="Times New Roman" panose="02020603050405020304" pitchFamily="18" charset="0"/>
              </a:rPr>
              <a:t>Niyazi</a:t>
            </a:r>
            <a:r>
              <a:rPr lang="el-CY" b="1" dirty="0">
                <a:cs typeface="Times New Roman" panose="02020603050405020304" pitchFamily="18" charset="0"/>
              </a:rPr>
              <a:t> </a:t>
            </a:r>
            <a:r>
              <a:rPr lang="el-CY" b="1" dirty="0" err="1">
                <a:cs typeface="Times New Roman" panose="02020603050405020304" pitchFamily="18" charset="0"/>
              </a:rPr>
              <a:t>ile</a:t>
            </a:r>
            <a:r>
              <a:rPr lang="el-CY" b="1" dirty="0">
                <a:cs typeface="Times New Roman" panose="02020603050405020304" pitchFamily="18" charset="0"/>
              </a:rPr>
              <a:t> </a:t>
            </a:r>
            <a:r>
              <a:rPr lang="el-CY" b="1" dirty="0" err="1">
                <a:cs typeface="Times New Roman" panose="02020603050405020304" pitchFamily="18" charset="0"/>
              </a:rPr>
              <a:t>babası</a:t>
            </a:r>
            <a:r>
              <a:rPr lang="el-CY" b="1" dirty="0">
                <a:cs typeface="Times New Roman" panose="02020603050405020304" pitchFamily="18" charset="0"/>
              </a:rPr>
              <a:t> </a:t>
            </a:r>
            <a:r>
              <a:rPr lang="el-CY" b="1" dirty="0" err="1">
                <a:cs typeface="Times New Roman" panose="02020603050405020304" pitchFamily="18" charset="0"/>
              </a:rPr>
              <a:t>Niyazi</a:t>
            </a:r>
            <a:r>
              <a:rPr lang="el-CY" b="1" dirty="0">
                <a:cs typeface="Times New Roman" panose="02020603050405020304" pitchFamily="18" charset="0"/>
              </a:rPr>
              <a:t> </a:t>
            </a:r>
            <a:r>
              <a:rPr lang="el-CY" b="1" dirty="0" err="1">
                <a:cs typeface="Times New Roman" panose="02020603050405020304" pitchFamily="18" charset="0"/>
              </a:rPr>
              <a:t>Mu’la</a:t>
            </a:r>
            <a:r>
              <a:rPr lang="el-CY" b="1" dirty="0">
                <a:cs typeface="Times New Roman" panose="02020603050405020304" pitchFamily="18" charset="0"/>
              </a:rPr>
              <a:t> </a:t>
            </a:r>
            <a:r>
              <a:rPr lang="el-CY" b="1" dirty="0" err="1">
                <a:cs typeface="Times New Roman" panose="02020603050405020304" pitchFamily="18" charset="0"/>
              </a:rPr>
              <a:t>Abbas'ı</a:t>
            </a:r>
            <a:r>
              <a:rPr lang="el-CY" b="1" dirty="0">
                <a:cs typeface="Times New Roman" panose="02020603050405020304" pitchFamily="18" charset="0"/>
              </a:rPr>
              <a:t> </a:t>
            </a:r>
            <a:r>
              <a:rPr lang="el-CY" b="1" dirty="0" err="1">
                <a:cs typeface="Times New Roman" panose="02020603050405020304" pitchFamily="18" charset="0"/>
              </a:rPr>
              <a:t>enkaz</a:t>
            </a:r>
            <a:r>
              <a:rPr lang="el-CY" b="1" dirty="0">
                <a:cs typeface="Times New Roman" panose="02020603050405020304" pitchFamily="18" charset="0"/>
              </a:rPr>
              <a:t> </a:t>
            </a:r>
            <a:r>
              <a:rPr lang="el-CY" b="1" dirty="0" err="1">
                <a:cs typeface="Times New Roman" panose="02020603050405020304" pitchFamily="18" charset="0"/>
              </a:rPr>
              <a:t>yığının</a:t>
            </a:r>
            <a:r>
              <a:rPr lang="el-CY" b="1" dirty="0">
                <a:cs typeface="Times New Roman" panose="02020603050405020304" pitchFamily="18" charset="0"/>
              </a:rPr>
              <a:t> </a:t>
            </a:r>
            <a:r>
              <a:rPr lang="el-CY" b="1" dirty="0" err="1">
                <a:cs typeface="Times New Roman" panose="02020603050405020304" pitchFamily="18" charset="0"/>
              </a:rPr>
              <a:t>yanında</a:t>
            </a:r>
            <a:r>
              <a:rPr lang="el-CY" b="1" dirty="0">
                <a:cs typeface="Times New Roman" panose="02020603050405020304" pitchFamily="18" charset="0"/>
              </a:rPr>
              <a:t> </a:t>
            </a:r>
            <a:r>
              <a:rPr lang="el-GR" b="1" dirty="0">
                <a:cs typeface="Times New Roman" panose="02020603050405020304" pitchFamily="18" charset="0"/>
              </a:rPr>
              <a:t> </a:t>
            </a:r>
            <a:r>
              <a:rPr lang="el-CY" b="1" dirty="0" err="1">
                <a:cs typeface="Times New Roman" panose="02020603050405020304" pitchFamily="18" charset="0"/>
              </a:rPr>
              <a:t>yansıtmaktadır</a:t>
            </a:r>
            <a:r>
              <a:rPr lang="el-CY" b="1" dirty="0">
                <a:cs typeface="Times New Roman" panose="02020603050405020304" pitchFamily="18" charset="0"/>
              </a:rPr>
              <a:t>. (</a:t>
            </a:r>
            <a:r>
              <a:rPr lang="el-CY" b="1" dirty="0" err="1">
                <a:cs typeface="Times New Roman" panose="02020603050405020304" pitchFamily="18" charset="0"/>
              </a:rPr>
              <a:t>Resimler</a:t>
            </a:r>
            <a:r>
              <a:rPr lang="el-CY" b="1" dirty="0">
                <a:cs typeface="Times New Roman" panose="02020603050405020304" pitchFamily="18" charset="0"/>
              </a:rPr>
              <a:t>: RAHMİ GÜRPINAR)</a:t>
            </a:r>
            <a:endParaRPr lang="el-GR" b="1" dirty="0">
              <a:cs typeface="Times New Roman" panose="02020603050405020304" pitchFamily="18" charset="0"/>
            </a:endParaRPr>
          </a:p>
          <a:p>
            <a:pPr algn="just"/>
            <a:r>
              <a:rPr lang="el-GR" b="1" dirty="0">
                <a:cs typeface="Times New Roman" panose="02020603050405020304" pitchFamily="18" charset="0"/>
              </a:rPr>
              <a:t>Ένα από τα σπίτια που χτυπήθηκαν από τα πυρά όλμων  των Ε/κ.</a:t>
            </a:r>
          </a:p>
          <a:p>
            <a:pPr algn="just"/>
            <a:r>
              <a:rPr lang="el-GR" b="1" dirty="0">
                <a:cs typeface="Times New Roman" panose="02020603050405020304" pitchFamily="18" charset="0"/>
              </a:rPr>
              <a:t>Ήταν το σπίτι  με το νούμερο 16 στην οδό </a:t>
            </a:r>
            <a:r>
              <a:rPr lang="el-GR" b="1" dirty="0" err="1">
                <a:cs typeface="Times New Roman" panose="02020603050405020304" pitchFamily="18" charset="0"/>
              </a:rPr>
              <a:t>Köroğlu</a:t>
            </a:r>
            <a:r>
              <a:rPr lang="el-GR" b="1" dirty="0">
                <a:cs typeface="Times New Roman" panose="02020603050405020304" pitchFamily="18" charset="0"/>
              </a:rPr>
              <a:t>.</a:t>
            </a:r>
          </a:p>
          <a:p>
            <a:pPr algn="just"/>
            <a:r>
              <a:rPr lang="el-GR" b="1" dirty="0">
                <a:cs typeface="Times New Roman" panose="02020603050405020304" pitchFamily="18" charset="0"/>
              </a:rPr>
              <a:t>Η φωτογραφία δείχνει τους ενοίκους  του σπιτιού, τον </a:t>
            </a:r>
            <a:r>
              <a:rPr lang="el-GR" b="1" dirty="0" err="1">
                <a:cs typeface="Times New Roman" panose="02020603050405020304" pitchFamily="18" charset="0"/>
              </a:rPr>
              <a:t>Derviş</a:t>
            </a:r>
            <a:r>
              <a:rPr lang="el-GR" b="1" dirty="0">
                <a:cs typeface="Times New Roman" panose="02020603050405020304" pitchFamily="18" charset="0"/>
              </a:rPr>
              <a:t> </a:t>
            </a:r>
            <a:r>
              <a:rPr lang="el-GR" b="1" dirty="0" err="1">
                <a:cs typeface="Times New Roman" panose="02020603050405020304" pitchFamily="18" charset="0"/>
              </a:rPr>
              <a:t>Niyazi</a:t>
            </a:r>
            <a:r>
              <a:rPr lang="el-GR" b="1" dirty="0">
                <a:cs typeface="Times New Roman" panose="02020603050405020304" pitchFamily="18" charset="0"/>
              </a:rPr>
              <a:t> και τον πατέρα του  </a:t>
            </a:r>
            <a:r>
              <a:rPr lang="el-GR" b="1" dirty="0" err="1">
                <a:cs typeface="Times New Roman" panose="02020603050405020304" pitchFamily="18" charset="0"/>
              </a:rPr>
              <a:t>Niyazi</a:t>
            </a:r>
            <a:r>
              <a:rPr lang="el-GR" b="1" dirty="0">
                <a:cs typeface="Times New Roman" panose="02020603050405020304" pitchFamily="18" charset="0"/>
              </a:rPr>
              <a:t> </a:t>
            </a:r>
            <a:r>
              <a:rPr lang="el-GR" b="1" dirty="0" err="1">
                <a:cs typeface="Times New Roman" panose="02020603050405020304" pitchFamily="18" charset="0"/>
              </a:rPr>
              <a:t>Mu'la</a:t>
            </a:r>
            <a:r>
              <a:rPr lang="el-GR" b="1" dirty="0">
                <a:cs typeface="Times New Roman" panose="02020603050405020304" pitchFamily="18" charset="0"/>
              </a:rPr>
              <a:t> </a:t>
            </a:r>
            <a:r>
              <a:rPr lang="el-GR" b="1" dirty="0" err="1">
                <a:cs typeface="Times New Roman" panose="02020603050405020304" pitchFamily="18" charset="0"/>
              </a:rPr>
              <a:t>Abbas</a:t>
            </a:r>
            <a:r>
              <a:rPr lang="el-GR" b="1" dirty="0">
                <a:cs typeface="Times New Roman" panose="02020603050405020304" pitchFamily="18" charset="0"/>
              </a:rPr>
              <a:t>, δίπλα στα συντρίμμια. (Εικόνες: RAHMİ GÜRPINAR)</a:t>
            </a:r>
            <a:endParaRPr lang="el-CY" b="1" dirty="0">
              <a:cs typeface="Times New Roman" panose="02020603050405020304" pitchFamily="18" charset="0"/>
            </a:endParaRPr>
          </a:p>
        </p:txBody>
      </p:sp>
    </p:spTree>
    <p:extLst>
      <p:ext uri="{BB962C8B-B14F-4D97-AF65-F5344CB8AC3E}">
        <p14:creationId xmlns:p14="http://schemas.microsoft.com/office/powerpoint/2010/main" val="21552934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6267F7B6-F251-EA4A-514C-BA0FF4F35E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Ορθογώνιο 1">
            <a:extLst>
              <a:ext uri="{FF2B5EF4-FFF2-40B4-BE49-F238E27FC236}">
                <a16:creationId xmlns:a16="http://schemas.microsoft.com/office/drawing/2014/main" id="{10222DC2-07CD-A33B-3D2A-52F1EE98AD86}"/>
              </a:ext>
            </a:extLst>
          </p:cNvPr>
          <p:cNvSpPr/>
          <p:nvPr/>
        </p:nvSpPr>
        <p:spPr>
          <a:xfrm rot="21141019">
            <a:off x="1246909" y="4445134"/>
            <a:ext cx="3158836" cy="1826291"/>
          </a:xfrm>
          <a:prstGeom prst="rect">
            <a:avLst/>
          </a:prstGeom>
          <a:solidFill>
            <a:schemeClr val="bg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4000" dirty="0">
                <a:solidFill>
                  <a:schemeClr val="tx1"/>
                </a:solidFill>
              </a:rPr>
              <a:t>16 Αυγούστου  1974 </a:t>
            </a:r>
            <a:endParaRPr lang="el-CY" sz="4000" dirty="0">
              <a:solidFill>
                <a:schemeClr val="tx1"/>
              </a:solidFill>
            </a:endParaRPr>
          </a:p>
        </p:txBody>
      </p:sp>
    </p:spTree>
    <p:extLst>
      <p:ext uri="{BB962C8B-B14F-4D97-AF65-F5344CB8AC3E}">
        <p14:creationId xmlns:p14="http://schemas.microsoft.com/office/powerpoint/2010/main" val="17810597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6267F7B6-F251-EA4A-514C-BA0FF4F35E95}"/>
              </a:ext>
            </a:extLst>
          </p:cNvPr>
          <p:cNvPicPr>
            <a:picLocks noChangeAspect="1"/>
          </p:cNvPicPr>
          <p:nvPr/>
        </p:nvPicPr>
        <p:blipFill rotWithShape="1">
          <a:blip r:embed="rId2">
            <a:extLst>
              <a:ext uri="{28A0092B-C50C-407E-A947-70E740481C1C}">
                <a14:useLocalDpi xmlns:a14="http://schemas.microsoft.com/office/drawing/2010/main" val="0"/>
              </a:ext>
            </a:extLst>
          </a:blip>
          <a:srcRect l="2857" t="29037" r="62458" b="34963"/>
          <a:stretch/>
        </p:blipFill>
        <p:spPr>
          <a:xfrm>
            <a:off x="650238" y="731212"/>
            <a:ext cx="5059683" cy="5913427"/>
          </a:xfrm>
          <a:prstGeom prst="rect">
            <a:avLst/>
          </a:prstGeom>
        </p:spPr>
      </p:pic>
      <p:sp>
        <p:nvSpPr>
          <p:cNvPr id="4" name="TextBox 3">
            <a:extLst>
              <a:ext uri="{FF2B5EF4-FFF2-40B4-BE49-F238E27FC236}">
                <a16:creationId xmlns:a16="http://schemas.microsoft.com/office/drawing/2014/main" id="{B32A93C5-CFE1-6F6E-C6A3-62D136D1EB43}"/>
              </a:ext>
            </a:extLst>
          </p:cNvPr>
          <p:cNvSpPr txBox="1"/>
          <p:nvPr/>
        </p:nvSpPr>
        <p:spPr>
          <a:xfrm>
            <a:off x="650239" y="213361"/>
            <a:ext cx="5059682" cy="369332"/>
          </a:xfrm>
          <a:prstGeom prst="rect">
            <a:avLst/>
          </a:prstGeom>
          <a:solidFill>
            <a:schemeClr val="accent6">
              <a:lumMod val="20000"/>
              <a:lumOff val="80000"/>
            </a:schemeClr>
          </a:solidFill>
          <a:ln>
            <a:solidFill>
              <a:schemeClr val="tx1"/>
            </a:solidFill>
          </a:ln>
        </p:spPr>
        <p:txBody>
          <a:bodyPr wrap="square">
            <a:spAutoFit/>
          </a:bodyPr>
          <a:lstStyle/>
          <a:p>
            <a:pPr algn="just"/>
            <a:r>
              <a:rPr lang="el-GR" b="1" dirty="0">
                <a:cs typeface="Times New Roman" panose="02020603050405020304" pitchFamily="18" charset="0"/>
              </a:rPr>
              <a:t>«</a:t>
            </a:r>
            <a:r>
              <a:rPr lang="el-CY" b="1" dirty="0" err="1">
                <a:cs typeface="Times New Roman" panose="02020603050405020304" pitchFamily="18" charset="0"/>
              </a:rPr>
              <a:t>Zafer</a:t>
            </a:r>
            <a:r>
              <a:rPr lang="el-CY" b="1" dirty="0">
                <a:cs typeface="Times New Roman" panose="02020603050405020304" pitchFamily="18" charset="0"/>
              </a:rPr>
              <a:t> </a:t>
            </a:r>
            <a:r>
              <a:rPr lang="el-CY" b="1" dirty="0" err="1">
                <a:cs typeface="Times New Roman" panose="02020603050405020304" pitchFamily="18" charset="0"/>
              </a:rPr>
              <a:t>bizimdir</a:t>
            </a:r>
            <a:r>
              <a:rPr lang="el-GR" b="1" dirty="0">
                <a:cs typeface="Times New Roman" panose="02020603050405020304" pitchFamily="18" charset="0"/>
              </a:rPr>
              <a:t>»</a:t>
            </a:r>
            <a:r>
              <a:rPr lang="en-US" b="1" dirty="0">
                <a:cs typeface="Times New Roman" panose="02020603050405020304" pitchFamily="18" charset="0"/>
              </a:rPr>
              <a:t>   </a:t>
            </a:r>
            <a:r>
              <a:rPr lang="el-GR" b="1" dirty="0">
                <a:cs typeface="Times New Roman" panose="02020603050405020304" pitchFamily="18" charset="0"/>
              </a:rPr>
              <a:t>«Η νίκη είναι δική μας»</a:t>
            </a:r>
            <a:r>
              <a:rPr lang="el-CY" b="1" dirty="0">
                <a:cs typeface="Times New Roman" panose="02020603050405020304" pitchFamily="18" charset="0"/>
              </a:rPr>
              <a:t> </a:t>
            </a:r>
          </a:p>
        </p:txBody>
      </p:sp>
    </p:spTree>
    <p:extLst>
      <p:ext uri="{BB962C8B-B14F-4D97-AF65-F5344CB8AC3E}">
        <p14:creationId xmlns:p14="http://schemas.microsoft.com/office/powerpoint/2010/main" val="31233527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19C53529-C580-C4D7-A426-EAD2A63AAB23}"/>
              </a:ext>
            </a:extLst>
          </p:cNvPr>
          <p:cNvPicPr>
            <a:picLocks noChangeAspect="1"/>
          </p:cNvPicPr>
          <p:nvPr/>
        </p:nvPicPr>
        <p:blipFill rotWithShape="1">
          <a:blip r:embed="rId3">
            <a:extLst>
              <a:ext uri="{28A0092B-C50C-407E-A947-70E740481C1C}">
                <a14:useLocalDpi xmlns:a14="http://schemas.microsoft.com/office/drawing/2010/main" val="0"/>
              </a:ext>
            </a:extLst>
          </a:blip>
          <a:srcRect t="3704" b="71999"/>
          <a:stretch/>
        </p:blipFill>
        <p:spPr>
          <a:xfrm>
            <a:off x="-119167" y="543650"/>
            <a:ext cx="12110720" cy="6573520"/>
          </a:xfrm>
          <a:prstGeom prst="rect">
            <a:avLst/>
          </a:prstGeom>
        </p:spPr>
      </p:pic>
      <p:sp>
        <p:nvSpPr>
          <p:cNvPr id="2" name="Ορθογώνιο 1">
            <a:extLst>
              <a:ext uri="{FF2B5EF4-FFF2-40B4-BE49-F238E27FC236}">
                <a16:creationId xmlns:a16="http://schemas.microsoft.com/office/drawing/2014/main" id="{B0E23416-EEEB-E259-E0BD-DD5263053C1B}"/>
              </a:ext>
            </a:extLst>
          </p:cNvPr>
          <p:cNvSpPr/>
          <p:nvPr/>
        </p:nvSpPr>
        <p:spPr>
          <a:xfrm>
            <a:off x="1288870" y="2750142"/>
            <a:ext cx="6429101" cy="1295401"/>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sz="2800" b="1" dirty="0">
                <a:solidFill>
                  <a:schemeClr val="tx1"/>
                </a:solidFill>
              </a:rPr>
              <a:t>Η τρομοκρατία Αβέρωφ –Μακαρίου αμέσως πρέπει να τερματιστεί  </a:t>
            </a:r>
            <a:endParaRPr lang="el-CY" sz="2800" b="1" dirty="0">
              <a:solidFill>
                <a:schemeClr val="tx1"/>
              </a:solidFill>
            </a:endParaRPr>
          </a:p>
        </p:txBody>
      </p:sp>
      <p:pic>
        <p:nvPicPr>
          <p:cNvPr id="8" name="Picture 2" descr="Next mini ημερολόγιο γραφείου (πυραμίδα) 2024 μηνιαίο σπιράλ λευκό Υ8x8εκ.">
            <a:extLst>
              <a:ext uri="{FF2B5EF4-FFF2-40B4-BE49-F238E27FC236}">
                <a16:creationId xmlns:a16="http://schemas.microsoft.com/office/drawing/2014/main" id="{250E1665-C700-CC35-5D1A-5B51429029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42" t="11464" r="10381" b="9100"/>
          <a:stretch/>
        </p:blipFill>
        <p:spPr bwMode="auto">
          <a:xfrm>
            <a:off x="402771" y="4872790"/>
            <a:ext cx="3458948" cy="1985209"/>
          </a:xfrm>
          <a:prstGeom prst="rect">
            <a:avLst/>
          </a:prstGeom>
          <a:noFill/>
          <a:extLst>
            <a:ext uri="{909E8E84-426E-40DD-AFC4-6F175D3DCCD1}">
              <a14:hiddenFill xmlns:a14="http://schemas.microsoft.com/office/drawing/2010/main">
                <a:solidFill>
                  <a:srgbClr val="FFFFFF"/>
                </a:solidFill>
              </a14:hiddenFill>
            </a:ext>
          </a:extLst>
        </p:spPr>
      </p:pic>
      <p:sp>
        <p:nvSpPr>
          <p:cNvPr id="9" name="Ορθογώνιο 8">
            <a:extLst>
              <a:ext uri="{FF2B5EF4-FFF2-40B4-BE49-F238E27FC236}">
                <a16:creationId xmlns:a16="http://schemas.microsoft.com/office/drawing/2014/main" id="{C2789776-463F-B4A8-D018-D2EBFFE2D166}"/>
              </a:ext>
            </a:extLst>
          </p:cNvPr>
          <p:cNvSpPr/>
          <p:nvPr/>
        </p:nvSpPr>
        <p:spPr>
          <a:xfrm rot="21259791">
            <a:off x="1198870" y="5176199"/>
            <a:ext cx="2241712" cy="1289736"/>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2400" dirty="0">
                <a:solidFill>
                  <a:schemeClr val="tx1"/>
                </a:solidFill>
              </a:rPr>
              <a:t>Τρίτη</a:t>
            </a:r>
          </a:p>
          <a:p>
            <a:pPr algn="ctr"/>
            <a:r>
              <a:rPr lang="el-GR" sz="2400" dirty="0">
                <a:solidFill>
                  <a:schemeClr val="tx1"/>
                </a:solidFill>
              </a:rPr>
              <a:t>2 Δεκεμβρίου 1958</a:t>
            </a:r>
          </a:p>
        </p:txBody>
      </p:sp>
      <p:sp>
        <p:nvSpPr>
          <p:cNvPr id="10" name="Ορθογώνιο 9">
            <a:extLst>
              <a:ext uri="{FF2B5EF4-FFF2-40B4-BE49-F238E27FC236}">
                <a16:creationId xmlns:a16="http://schemas.microsoft.com/office/drawing/2014/main" id="{2D98F62C-0877-D530-E373-C40E11D8F42F}"/>
              </a:ext>
            </a:extLst>
          </p:cNvPr>
          <p:cNvSpPr/>
          <p:nvPr/>
        </p:nvSpPr>
        <p:spPr>
          <a:xfrm>
            <a:off x="915467" y="717039"/>
            <a:ext cx="2946251" cy="472942"/>
          </a:xfrm>
          <a:prstGeom prst="rect">
            <a:avLst/>
          </a:prstGeom>
          <a:solidFill>
            <a:schemeClr val="accent6">
              <a:lumMod val="40000"/>
              <a:lumOff val="60000"/>
            </a:schemeClr>
          </a:solidFill>
        </p:spPr>
        <p:style>
          <a:lnRef idx="2">
            <a:schemeClr val="dk1"/>
          </a:lnRef>
          <a:fillRef idx="1">
            <a:schemeClr val="lt1"/>
          </a:fillRef>
          <a:effectRef idx="0">
            <a:schemeClr val="dk1"/>
          </a:effectRef>
          <a:fontRef idx="minor">
            <a:schemeClr val="dk1"/>
          </a:fontRef>
        </p:style>
        <p:txBody>
          <a:bodyPr rtlCol="0" anchor="ctr"/>
          <a:lstStyle/>
          <a:p>
            <a:pPr algn="ctr"/>
            <a:r>
              <a:rPr lang="el-GR" sz="1600" dirty="0"/>
              <a:t>Το αύριο είναι  δικό </a:t>
            </a:r>
            <a:r>
              <a:rPr lang="el-GR" dirty="0"/>
              <a:t>μας</a:t>
            </a:r>
            <a:endParaRPr lang="el-CY" dirty="0"/>
          </a:p>
        </p:txBody>
      </p:sp>
      <p:sp>
        <p:nvSpPr>
          <p:cNvPr id="11" name="TextBox 10">
            <a:extLst>
              <a:ext uri="{FF2B5EF4-FFF2-40B4-BE49-F238E27FC236}">
                <a16:creationId xmlns:a16="http://schemas.microsoft.com/office/drawing/2014/main" id="{2D48622E-FC93-55A0-A8AA-54CD4F4E206F}"/>
              </a:ext>
            </a:extLst>
          </p:cNvPr>
          <p:cNvSpPr txBox="1"/>
          <p:nvPr/>
        </p:nvSpPr>
        <p:spPr>
          <a:xfrm>
            <a:off x="-119167" y="-50022"/>
            <a:ext cx="5115710"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sp>
        <p:nvSpPr>
          <p:cNvPr id="4" name="Βέλος: Καμπύλο προς τα επάνω 3">
            <a:extLst>
              <a:ext uri="{FF2B5EF4-FFF2-40B4-BE49-F238E27FC236}">
                <a16:creationId xmlns:a16="http://schemas.microsoft.com/office/drawing/2014/main" id="{76ACDFE1-C615-A9DC-8BA4-A748A74F3B0B}"/>
              </a:ext>
            </a:extLst>
          </p:cNvPr>
          <p:cNvSpPr/>
          <p:nvPr/>
        </p:nvSpPr>
        <p:spPr>
          <a:xfrm rot="6194282">
            <a:off x="-511629" y="718457"/>
            <a:ext cx="1491343" cy="1404257"/>
          </a:xfrm>
          <a:prstGeom prst="curvedUpArrow">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l-CY">
              <a:solidFill>
                <a:schemeClr val="tx1"/>
              </a:solidFill>
            </a:endParaRPr>
          </a:p>
        </p:txBody>
      </p:sp>
    </p:spTree>
    <p:extLst>
      <p:ext uri="{BB962C8B-B14F-4D97-AF65-F5344CB8AC3E}">
        <p14:creationId xmlns:p14="http://schemas.microsoft.com/office/powerpoint/2010/main" val="32679029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descr="Εικόνα που περιέχει κείμενο, εφημερίδα, αεροσκάφος, αεροπλάνο&#10;&#10;Περιγραφή που δημιουργήθηκε αυτόματα">
            <a:extLst>
              <a:ext uri="{FF2B5EF4-FFF2-40B4-BE49-F238E27FC236}">
                <a16:creationId xmlns:a16="http://schemas.microsoft.com/office/drawing/2014/main" id="{D8DC7578-5B27-D40B-808D-4096BBD09E63}"/>
              </a:ext>
            </a:extLst>
          </p:cNvPr>
          <p:cNvPicPr>
            <a:picLocks noChangeAspect="1"/>
          </p:cNvPicPr>
          <p:nvPr/>
        </p:nvPicPr>
        <p:blipFill rotWithShape="1">
          <a:blip r:embed="rId3">
            <a:extLst>
              <a:ext uri="{28A0092B-C50C-407E-A947-70E740481C1C}">
                <a14:useLocalDpi xmlns:a14="http://schemas.microsoft.com/office/drawing/2010/main" val="0"/>
              </a:ext>
            </a:extLst>
          </a:blip>
          <a:srcRect t="6371" r="9231" b="55999"/>
          <a:stretch/>
        </p:blipFill>
        <p:spPr>
          <a:xfrm>
            <a:off x="0" y="0"/>
            <a:ext cx="7728858" cy="6736080"/>
          </a:xfrm>
          <a:prstGeom prst="rect">
            <a:avLst/>
          </a:prstGeom>
          <a:ln>
            <a:solidFill>
              <a:schemeClr val="tx1"/>
            </a:solidFill>
          </a:ln>
        </p:spPr>
      </p:pic>
      <p:sp>
        <p:nvSpPr>
          <p:cNvPr id="2" name="Ορθογώνιο 1">
            <a:extLst>
              <a:ext uri="{FF2B5EF4-FFF2-40B4-BE49-F238E27FC236}">
                <a16:creationId xmlns:a16="http://schemas.microsoft.com/office/drawing/2014/main" id="{2AFC0BC3-4563-15D8-D9B8-D6B9D67F6115}"/>
              </a:ext>
            </a:extLst>
          </p:cNvPr>
          <p:cNvSpPr/>
          <p:nvPr/>
        </p:nvSpPr>
        <p:spPr>
          <a:xfrm>
            <a:off x="3777343" y="5148943"/>
            <a:ext cx="3897085" cy="170905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tr-TR" b="1" dirty="0">
                <a:solidFill>
                  <a:schemeClr val="tx1"/>
                </a:solidFill>
              </a:rPr>
              <a:t>Demirel </a:t>
            </a:r>
            <a:r>
              <a:rPr lang="el-GR" b="1" dirty="0">
                <a:solidFill>
                  <a:schemeClr val="tx1"/>
                </a:solidFill>
              </a:rPr>
              <a:t>:</a:t>
            </a:r>
          </a:p>
          <a:p>
            <a:pPr algn="ctr"/>
            <a:r>
              <a:rPr lang="el-GR" b="1" dirty="0">
                <a:solidFill>
                  <a:schemeClr val="tx1"/>
                </a:solidFill>
              </a:rPr>
              <a:t>Δεν υπάρχει συμβιβασμός  !</a:t>
            </a:r>
          </a:p>
          <a:p>
            <a:pPr algn="ctr"/>
            <a:r>
              <a:rPr lang="el-GR" b="1" dirty="0">
                <a:solidFill>
                  <a:schemeClr val="tx1"/>
                </a:solidFill>
              </a:rPr>
              <a:t>Αφοί οι Ε/κ αποδεχθούν τη διζωνική  ομοσπονδία, μπορεί  το θέμα της ρύθμισης των συνόρων να  συζητηθεί.  </a:t>
            </a:r>
            <a:endParaRPr lang="el-CY" b="1" dirty="0">
              <a:solidFill>
                <a:schemeClr val="tx1"/>
              </a:solidFill>
            </a:endParaRPr>
          </a:p>
        </p:txBody>
      </p:sp>
      <p:pic>
        <p:nvPicPr>
          <p:cNvPr id="4" name="Εικόνα 3"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1DF4EF43-6244-F630-CC99-E6B053DAA3DA}"/>
              </a:ext>
            </a:extLst>
          </p:cNvPr>
          <p:cNvPicPr>
            <a:picLocks noChangeAspect="1"/>
          </p:cNvPicPr>
          <p:nvPr/>
        </p:nvPicPr>
        <p:blipFill rotWithShape="1">
          <a:blip r:embed="rId4">
            <a:extLst>
              <a:ext uri="{28A0092B-C50C-407E-A947-70E740481C1C}">
                <a14:useLocalDpi xmlns:a14="http://schemas.microsoft.com/office/drawing/2010/main" val="0"/>
              </a:ext>
            </a:extLst>
          </a:blip>
          <a:srcRect l="5806" t="3607" r="36128" b="45215"/>
          <a:stretch/>
        </p:blipFill>
        <p:spPr>
          <a:xfrm>
            <a:off x="7728858" y="-1"/>
            <a:ext cx="4463142" cy="6736080"/>
          </a:xfrm>
          <a:prstGeom prst="rect">
            <a:avLst/>
          </a:prstGeom>
        </p:spPr>
      </p:pic>
      <p:sp>
        <p:nvSpPr>
          <p:cNvPr id="5" name="Ορθογώνιο 4">
            <a:extLst>
              <a:ext uri="{FF2B5EF4-FFF2-40B4-BE49-F238E27FC236}">
                <a16:creationId xmlns:a16="http://schemas.microsoft.com/office/drawing/2014/main" id="{8E9B6F8C-D493-BF45-1BC0-FBA13D29D2F2}"/>
              </a:ext>
            </a:extLst>
          </p:cNvPr>
          <p:cNvSpPr/>
          <p:nvPr/>
        </p:nvSpPr>
        <p:spPr>
          <a:xfrm>
            <a:off x="7728858" y="6003471"/>
            <a:ext cx="4517572" cy="857794"/>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l-GR" b="1" dirty="0">
                <a:solidFill>
                  <a:schemeClr val="tx1"/>
                </a:solidFill>
              </a:rPr>
              <a:t>Ευχαριστίες  ακόμη μια φορά στη μητέρα  πατρίδα μας</a:t>
            </a:r>
            <a:endParaRPr lang="el-CY" b="1" dirty="0">
              <a:solidFill>
                <a:schemeClr val="tx1"/>
              </a:solidFill>
            </a:endParaRPr>
          </a:p>
        </p:txBody>
      </p:sp>
      <p:pic>
        <p:nvPicPr>
          <p:cNvPr id="6" name="Picture 2" descr="Next mini ημερολόγιο γραφείου (πυραμίδα) 2024 μηνιαίο σπιράλ λευκό Υ8x8εκ.">
            <a:extLst>
              <a:ext uri="{FF2B5EF4-FFF2-40B4-BE49-F238E27FC236}">
                <a16:creationId xmlns:a16="http://schemas.microsoft.com/office/drawing/2014/main" id="{B61A47D6-91D3-0BA1-15BB-3C726BEFCC6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142" t="11464" r="10381" b="9100"/>
          <a:stretch/>
        </p:blipFill>
        <p:spPr bwMode="auto">
          <a:xfrm>
            <a:off x="206828" y="4822370"/>
            <a:ext cx="3124201" cy="1913709"/>
          </a:xfrm>
          <a:prstGeom prst="rect">
            <a:avLst/>
          </a:prstGeom>
          <a:noFill/>
          <a:extLst>
            <a:ext uri="{909E8E84-426E-40DD-AFC4-6F175D3DCCD1}">
              <a14:hiddenFill xmlns:a14="http://schemas.microsoft.com/office/drawing/2010/main">
                <a:solidFill>
                  <a:srgbClr val="FFFFFF"/>
                </a:solidFill>
              </a14:hiddenFill>
            </a:ext>
          </a:extLst>
        </p:spPr>
      </p:pic>
      <p:sp>
        <p:nvSpPr>
          <p:cNvPr id="7" name="Ορθογώνιο 6">
            <a:extLst>
              <a:ext uri="{FF2B5EF4-FFF2-40B4-BE49-F238E27FC236}">
                <a16:creationId xmlns:a16="http://schemas.microsoft.com/office/drawing/2014/main" id="{E073D518-8D31-8D8C-553B-C81D0197F18E}"/>
              </a:ext>
            </a:extLst>
          </p:cNvPr>
          <p:cNvSpPr/>
          <p:nvPr/>
        </p:nvSpPr>
        <p:spPr>
          <a:xfrm rot="21259791">
            <a:off x="908342" y="5142143"/>
            <a:ext cx="1983097" cy="1424489"/>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dirty="0">
                <a:solidFill>
                  <a:schemeClr val="tx1"/>
                </a:solidFill>
              </a:rPr>
              <a:t>Δευτέρα</a:t>
            </a:r>
          </a:p>
          <a:p>
            <a:pPr algn="ctr"/>
            <a:r>
              <a:rPr lang="el-GR" dirty="0">
                <a:solidFill>
                  <a:schemeClr val="tx1"/>
                </a:solidFill>
              </a:rPr>
              <a:t>1 Δεκεμβρίου 1975</a:t>
            </a:r>
          </a:p>
          <a:p>
            <a:pPr algn="ctr"/>
            <a:r>
              <a:rPr lang="el-GR" dirty="0">
                <a:solidFill>
                  <a:schemeClr val="tx1"/>
                </a:solidFill>
              </a:rPr>
              <a:t>Δευτέρα</a:t>
            </a:r>
          </a:p>
          <a:p>
            <a:pPr algn="ctr"/>
            <a:r>
              <a:rPr lang="el-GR" dirty="0">
                <a:solidFill>
                  <a:schemeClr val="tx1"/>
                </a:solidFill>
              </a:rPr>
              <a:t>20 Ιουλίου 1981</a:t>
            </a:r>
          </a:p>
        </p:txBody>
      </p:sp>
      <p:sp>
        <p:nvSpPr>
          <p:cNvPr id="8" name="TextBox 7">
            <a:extLst>
              <a:ext uri="{FF2B5EF4-FFF2-40B4-BE49-F238E27FC236}">
                <a16:creationId xmlns:a16="http://schemas.microsoft.com/office/drawing/2014/main" id="{B5E477CB-14E8-1702-BD33-2A9C04B48BCD}"/>
              </a:ext>
            </a:extLst>
          </p:cNvPr>
          <p:cNvSpPr txBox="1"/>
          <p:nvPr/>
        </p:nvSpPr>
        <p:spPr>
          <a:xfrm>
            <a:off x="-119167" y="-50022"/>
            <a:ext cx="5115710"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spTree>
    <p:extLst>
      <p:ext uri="{BB962C8B-B14F-4D97-AF65-F5344CB8AC3E}">
        <p14:creationId xmlns:p14="http://schemas.microsoft.com/office/powerpoint/2010/main" val="24001992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43428AA1-FAF6-20C6-C8A1-2531CAF40CBD}"/>
              </a:ext>
            </a:extLst>
          </p:cNvPr>
          <p:cNvSpPr txBox="1"/>
          <p:nvPr/>
        </p:nvSpPr>
        <p:spPr>
          <a:xfrm>
            <a:off x="-25181" y="3954988"/>
            <a:ext cx="3823298" cy="869469"/>
          </a:xfrm>
          <a:prstGeom prst="rect">
            <a:avLst/>
          </a:prstGeom>
          <a:solidFill>
            <a:schemeClr val="accent6">
              <a:lumMod val="20000"/>
              <a:lumOff val="80000"/>
            </a:schemeClr>
          </a:solidFill>
          <a:ln>
            <a:solidFill>
              <a:schemeClr val="tx1"/>
            </a:solidFill>
          </a:ln>
        </p:spPr>
        <p:txBody>
          <a:bodyPr wrap="square">
            <a:spAutoFit/>
          </a:bodyPr>
          <a:lstStyle/>
          <a:p>
            <a:pPr algn="just">
              <a:lnSpc>
                <a:spcPct val="107000"/>
              </a:lnSpc>
              <a:spcAft>
                <a:spcPts val="800"/>
              </a:spcAft>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Εφημερίδα </a:t>
            </a:r>
            <a:r>
              <a:rPr lang="tr-TR" sz="1200" i="1" dirty="0">
                <a:effectLst/>
                <a:latin typeface="Times New Roman" panose="02020603050405020304" pitchFamily="18" charset="0"/>
                <a:ea typeface="Calibri" panose="020F0502020204030204" pitchFamily="34" charset="0"/>
                <a:cs typeface="Times New Roman" panose="02020603050405020304" pitchFamily="18" charset="0"/>
              </a:rPr>
              <a:t>Bozkurt</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«Ecevit durumun  çok  vahim olduğunu söyledi Rumlar,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Ecevitʼ</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e "Bizi Kurtar" Dedi», 19  Temmuz 1974.[</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Ο </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Ecevit </a:t>
            </a:r>
            <a:r>
              <a:rPr lang="el-GR" sz="1200" dirty="0">
                <a:latin typeface="Times New Roman" panose="02020603050405020304" pitchFamily="18" charset="0"/>
                <a:ea typeface="Calibri" panose="020F0502020204030204" pitchFamily="34" charset="0"/>
                <a:cs typeface="Times New Roman" panose="02020603050405020304" pitchFamily="18" charset="0"/>
              </a:rPr>
              <a:t>δήλωσε</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ότι</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η</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κατάσταση είναι πολύ</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σοβαρή</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Οι Ε</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κ είπαν στον </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Ecevit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Σώσε μας</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n-US" sz="1200" dirty="0">
              <a:latin typeface="Times New Roman" panose="02020603050405020304" pitchFamily="18" charset="0"/>
              <a:ea typeface="Calibri" panose="020F0502020204030204" pitchFamily="34" charset="0"/>
              <a:cs typeface="Times New Roman" panose="02020603050405020304" pitchFamily="18" charset="0"/>
            </a:endParaRPr>
          </a:p>
        </p:txBody>
      </p:sp>
      <p:sp>
        <p:nvSpPr>
          <p:cNvPr id="4" name="TextBox 3">
            <a:extLst>
              <a:ext uri="{FF2B5EF4-FFF2-40B4-BE49-F238E27FC236}">
                <a16:creationId xmlns:a16="http://schemas.microsoft.com/office/drawing/2014/main" id="{72C1B663-5B24-CC31-98BA-660FDF90C2CF}"/>
              </a:ext>
            </a:extLst>
          </p:cNvPr>
          <p:cNvSpPr txBox="1"/>
          <p:nvPr/>
        </p:nvSpPr>
        <p:spPr>
          <a:xfrm>
            <a:off x="-7890" y="1851389"/>
            <a:ext cx="3806008" cy="474232"/>
          </a:xfrm>
          <a:prstGeom prst="rect">
            <a:avLst/>
          </a:prstGeom>
          <a:solidFill>
            <a:schemeClr val="accent6">
              <a:lumMod val="20000"/>
              <a:lumOff val="80000"/>
            </a:schemeClr>
          </a:solidFill>
          <a:ln>
            <a:solidFill>
              <a:schemeClr val="tx1"/>
            </a:solidFill>
          </a:ln>
        </p:spPr>
        <p:txBody>
          <a:bodyPr wrap="square">
            <a:spAutoFit/>
          </a:bodyPr>
          <a:lstStyle/>
          <a:p>
            <a:pPr algn="just">
              <a:lnSpc>
                <a:spcPct val="107000"/>
              </a:lnSpc>
              <a:spcAft>
                <a:spcPts val="800"/>
              </a:spcAft>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Εφημερίδα </a:t>
            </a:r>
            <a:r>
              <a:rPr lang="tr-TR" sz="1200" i="1" dirty="0">
                <a:effectLst/>
                <a:latin typeface="Times New Roman" panose="02020603050405020304" pitchFamily="18" charset="0"/>
                <a:ea typeface="Calibri" panose="020F0502020204030204" pitchFamily="34" charset="0"/>
                <a:cs typeface="Times New Roman" panose="02020603050405020304" pitchFamily="18" charset="0"/>
              </a:rPr>
              <a:t>Bozkurt</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«EOKA B İLE İLGİLİ», 15 Temmuz 1974.</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[Σε σχέση με την ΕΟΚΑ Β’]</a:t>
            </a:r>
            <a:endParaRPr lang="el-CY"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TextBox 5">
            <a:extLst>
              <a:ext uri="{FF2B5EF4-FFF2-40B4-BE49-F238E27FC236}">
                <a16:creationId xmlns:a16="http://schemas.microsoft.com/office/drawing/2014/main" id="{FF5F5E64-515C-0BD4-295A-D5CE7752B131}"/>
              </a:ext>
            </a:extLst>
          </p:cNvPr>
          <p:cNvSpPr txBox="1"/>
          <p:nvPr/>
        </p:nvSpPr>
        <p:spPr>
          <a:xfrm>
            <a:off x="-7890" y="2592500"/>
            <a:ext cx="3806007" cy="477888"/>
          </a:xfrm>
          <a:prstGeom prst="rect">
            <a:avLst/>
          </a:prstGeom>
          <a:solidFill>
            <a:schemeClr val="accent6">
              <a:lumMod val="20000"/>
              <a:lumOff val="80000"/>
            </a:schemeClr>
          </a:solidFill>
          <a:ln>
            <a:solidFill>
              <a:schemeClr val="tx1"/>
            </a:solidFill>
          </a:ln>
        </p:spPr>
        <p:txBody>
          <a:bodyPr wrap="square">
            <a:spAutoFit/>
          </a:bodyPr>
          <a:lstStyle/>
          <a:p>
            <a:pPr algn="just">
              <a:lnSpc>
                <a:spcPct val="107000"/>
              </a:lnSpc>
              <a:spcAft>
                <a:spcPts val="800"/>
              </a:spcAft>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Εφημερίδα </a:t>
            </a:r>
            <a:r>
              <a:rPr lang="tr-TR" sz="1200" i="1" dirty="0">
                <a:effectLst/>
                <a:latin typeface="Times New Roman" panose="02020603050405020304" pitchFamily="18" charset="0"/>
                <a:ea typeface="Calibri" panose="020F0502020204030204" pitchFamily="34" charset="0"/>
                <a:cs typeface="Times New Roman" panose="02020603050405020304" pitchFamily="18" charset="0"/>
              </a:rPr>
              <a:t>Bozkurt</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«sokağa çıkma yasağı», 17 Temmuz 1974.[</a:t>
            </a:r>
            <a:r>
              <a:rPr lang="el-GR" sz="1200" dirty="0" err="1">
                <a:effectLst/>
                <a:latin typeface="Times New Roman" panose="02020603050405020304" pitchFamily="18" charset="0"/>
                <a:ea typeface="Calibri" panose="020F0502020204030204" pitchFamily="34" charset="0"/>
                <a:cs typeface="Times New Roman" panose="02020603050405020304" pitchFamily="18" charset="0"/>
              </a:rPr>
              <a:t>Κατ</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err="1">
                <a:effectLst/>
                <a:latin typeface="Times New Roman" panose="02020603050405020304" pitchFamily="18" charset="0"/>
                <a:ea typeface="Calibri" panose="020F0502020204030204" pitchFamily="34" charset="0"/>
                <a:cs typeface="Times New Roman" panose="02020603050405020304" pitchFamily="18" charset="0"/>
              </a:rPr>
              <a:t>οίκον</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 περιορισμός</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l-CY"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TextBox 7">
            <a:extLst>
              <a:ext uri="{FF2B5EF4-FFF2-40B4-BE49-F238E27FC236}">
                <a16:creationId xmlns:a16="http://schemas.microsoft.com/office/drawing/2014/main" id="{E8E8E4CC-F2B1-09FD-6ECA-3ACB7D3B38C2}"/>
              </a:ext>
            </a:extLst>
          </p:cNvPr>
          <p:cNvSpPr txBox="1"/>
          <p:nvPr/>
        </p:nvSpPr>
        <p:spPr>
          <a:xfrm>
            <a:off x="0" y="605170"/>
            <a:ext cx="3823298" cy="1070742"/>
          </a:xfrm>
          <a:prstGeom prst="rect">
            <a:avLst/>
          </a:prstGeom>
          <a:solidFill>
            <a:schemeClr val="accent6">
              <a:lumMod val="20000"/>
              <a:lumOff val="80000"/>
            </a:schemeClr>
          </a:solidFill>
          <a:ln>
            <a:solidFill>
              <a:schemeClr val="tx1"/>
            </a:solidFill>
          </a:ln>
        </p:spPr>
        <p:txBody>
          <a:bodyPr wrap="square">
            <a:spAutoFit/>
          </a:bodyPr>
          <a:lstStyle/>
          <a:p>
            <a:pPr algn="just">
              <a:lnSpc>
                <a:spcPct val="107000"/>
              </a:lnSpc>
              <a:spcAft>
                <a:spcPts val="800"/>
              </a:spcAft>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Εφημερίδα </a:t>
            </a:r>
            <a:r>
              <a:rPr lang="tr-TR" sz="1200" i="1" dirty="0">
                <a:effectLst/>
                <a:latin typeface="Times New Roman" panose="02020603050405020304" pitchFamily="18" charset="0"/>
                <a:ea typeface="Calibri" panose="020F0502020204030204" pitchFamily="34" charset="0"/>
                <a:cs typeface="Times New Roman" panose="02020603050405020304" pitchFamily="18" charset="0"/>
              </a:rPr>
              <a:t>Bozkurt</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«LİSSARİDİSÇİLERLE AKELCİLER LEFKOŞA SOKAKLARINDA KATLEDİLİYORLAR», 17 Temmuz 1974.</a:t>
            </a:r>
            <a:r>
              <a:rPr lang="tr-T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l-GR" sz="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Οι οπαδοί του ΑΚΕΛ και  της ΕΔΕΚ  αλληλοσυγκρούονται  στους δρόμους]</a:t>
            </a:r>
            <a:endParaRPr lang="el-CY"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TextBox 9">
            <a:extLst>
              <a:ext uri="{FF2B5EF4-FFF2-40B4-BE49-F238E27FC236}">
                <a16:creationId xmlns:a16="http://schemas.microsoft.com/office/drawing/2014/main" id="{0D226FC8-402C-CC5D-50D9-C32503FD039F}"/>
              </a:ext>
            </a:extLst>
          </p:cNvPr>
          <p:cNvSpPr txBox="1"/>
          <p:nvPr/>
        </p:nvSpPr>
        <p:spPr>
          <a:xfrm>
            <a:off x="-7891" y="3179323"/>
            <a:ext cx="3806008" cy="675506"/>
          </a:xfrm>
          <a:prstGeom prst="rect">
            <a:avLst/>
          </a:prstGeom>
          <a:solidFill>
            <a:schemeClr val="accent6">
              <a:lumMod val="20000"/>
              <a:lumOff val="80000"/>
            </a:schemeClr>
          </a:solidFill>
          <a:ln>
            <a:solidFill>
              <a:schemeClr val="tx1"/>
            </a:solidFill>
          </a:ln>
        </p:spPr>
        <p:txBody>
          <a:bodyPr wrap="square">
            <a:spAutoFit/>
          </a:bodyPr>
          <a:lstStyle/>
          <a:p>
            <a:pPr algn="just">
              <a:lnSpc>
                <a:spcPct val="107000"/>
              </a:lnSpc>
              <a:spcAft>
                <a:spcPts val="800"/>
              </a:spcAft>
            </a:pP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Εφημερίδα </a:t>
            </a:r>
            <a:r>
              <a:rPr lang="tr-TR" sz="1200" i="1" dirty="0">
                <a:effectLst/>
                <a:latin typeface="Times New Roman" panose="02020603050405020304" pitchFamily="18" charset="0"/>
                <a:ea typeface="Calibri" panose="020F0502020204030204" pitchFamily="34" charset="0"/>
                <a:cs typeface="Times New Roman" panose="02020603050405020304" pitchFamily="18" charset="0"/>
              </a:rPr>
              <a:t>Bozkurt</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«LEFKOŞA </a:t>
            </a:r>
            <a:r>
              <a:rPr lang="tr-TR" sz="1200" dirty="0" err="1">
                <a:effectLst/>
                <a:latin typeface="Times New Roman" panose="02020603050405020304" pitchFamily="18" charset="0"/>
                <a:ea typeface="Calibri" panose="020F0502020204030204" pitchFamily="34" charset="0"/>
                <a:cs typeface="Times New Roman" panose="02020603050405020304" pitchFamily="18" charset="0"/>
              </a:rPr>
              <a:t>HARABEʼ</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YE DÖNDÜ», 18  Temmuz 1974.[</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Η Λευκωσία μετατράπηκε</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  </a:t>
            </a:r>
            <a:r>
              <a:rPr lang="el-GR" sz="1200" dirty="0">
                <a:effectLst/>
                <a:latin typeface="Times New Roman" panose="02020603050405020304" pitchFamily="18" charset="0"/>
                <a:ea typeface="Calibri" panose="020F0502020204030204" pitchFamily="34" charset="0"/>
                <a:cs typeface="Times New Roman" panose="02020603050405020304" pitchFamily="18" charset="0"/>
              </a:rPr>
              <a:t>σε ερείπιο</a:t>
            </a:r>
            <a:r>
              <a:rPr lang="tr-TR" sz="1200" dirty="0">
                <a:effectLst/>
                <a:latin typeface="Times New Roman" panose="02020603050405020304" pitchFamily="18" charset="0"/>
                <a:ea typeface="Calibri" panose="020F0502020204030204" pitchFamily="34" charset="0"/>
                <a:cs typeface="Times New Roman" panose="02020603050405020304" pitchFamily="18" charset="0"/>
              </a:rPr>
              <a:t>]</a:t>
            </a:r>
            <a:endParaRPr lang="el-CY" sz="12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6" name="Εικόνα 15" descr="Εικόνα που περιέχει κείμενο, εφημερίδα, χαρτί εφημερίδας, ειδήσεις&#10;&#10;Περιγραφή που δημιουργήθηκε αυτόματα">
            <a:extLst>
              <a:ext uri="{FF2B5EF4-FFF2-40B4-BE49-F238E27FC236}">
                <a16:creationId xmlns:a16="http://schemas.microsoft.com/office/drawing/2014/main" id="{EE16D9C3-845C-ED99-C200-E995E19050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0382" y="644352"/>
            <a:ext cx="4705531" cy="6213648"/>
          </a:xfrm>
          <a:prstGeom prst="rect">
            <a:avLst/>
          </a:prstGeom>
        </p:spPr>
      </p:pic>
      <p:pic>
        <p:nvPicPr>
          <p:cNvPr id="18" name="Εικόνα 17" descr="Εικόνα που περιέχει κείμενο, εφημερίδα, χαρτί εφημερίδας, Δημοσίευση&#10;&#10;Περιγραφή που δημιουργήθηκε αυτόματα">
            <a:extLst>
              <a:ext uri="{FF2B5EF4-FFF2-40B4-BE49-F238E27FC236}">
                <a16:creationId xmlns:a16="http://schemas.microsoft.com/office/drawing/2014/main" id="{5E3F4E41-B276-992B-F80A-E834EF2F2E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4656" y="644352"/>
            <a:ext cx="3777344" cy="6213648"/>
          </a:xfrm>
          <a:prstGeom prst="rect">
            <a:avLst/>
          </a:prstGeom>
        </p:spPr>
      </p:pic>
      <p:pic>
        <p:nvPicPr>
          <p:cNvPr id="2" name="Picture 2" descr="Next mini ημερολόγιο γραφείου (πυραμίδα) 2024 μηνιαίο σπιράλ λευκό Υ8x8εκ.">
            <a:extLst>
              <a:ext uri="{FF2B5EF4-FFF2-40B4-BE49-F238E27FC236}">
                <a16:creationId xmlns:a16="http://schemas.microsoft.com/office/drawing/2014/main" id="{78F5040D-BF2D-7C57-6361-9794E0AB118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142" t="11464" r="10381" b="9100"/>
          <a:stretch/>
        </p:blipFill>
        <p:spPr bwMode="auto">
          <a:xfrm>
            <a:off x="255568" y="4924616"/>
            <a:ext cx="3031918" cy="1907123"/>
          </a:xfrm>
          <a:prstGeom prst="rect">
            <a:avLst/>
          </a:prstGeom>
          <a:noFill/>
          <a:extLst>
            <a:ext uri="{909E8E84-426E-40DD-AFC4-6F175D3DCCD1}">
              <a14:hiddenFill xmlns:a14="http://schemas.microsoft.com/office/drawing/2010/main">
                <a:solidFill>
                  <a:srgbClr val="FFFFFF"/>
                </a:solidFill>
              </a14:hiddenFill>
            </a:ext>
          </a:extLst>
        </p:spPr>
      </p:pic>
      <p:sp>
        <p:nvSpPr>
          <p:cNvPr id="5" name="Ορθογώνιο 4">
            <a:extLst>
              <a:ext uri="{FF2B5EF4-FFF2-40B4-BE49-F238E27FC236}">
                <a16:creationId xmlns:a16="http://schemas.microsoft.com/office/drawing/2014/main" id="{0D009167-4CC6-0DC7-EE1A-4855AFAE71D1}"/>
              </a:ext>
            </a:extLst>
          </p:cNvPr>
          <p:cNvSpPr/>
          <p:nvPr/>
        </p:nvSpPr>
        <p:spPr>
          <a:xfrm rot="21068230">
            <a:off x="826318" y="5192459"/>
            <a:ext cx="2075296" cy="1377855"/>
          </a:xfrm>
          <a:prstGeom prst="rect">
            <a:avLst/>
          </a:prstGeom>
          <a:solidFill>
            <a:schemeClr val="bg1"/>
          </a:solidFill>
          <a:ln>
            <a:solidFill>
              <a:schemeClr val="accent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l-GR" sz="1600" dirty="0">
                <a:solidFill>
                  <a:schemeClr val="tx1"/>
                </a:solidFill>
              </a:rPr>
              <a:t>Παρασκευή </a:t>
            </a:r>
          </a:p>
          <a:p>
            <a:pPr algn="ctr"/>
            <a:r>
              <a:rPr lang="el-GR" sz="1600" dirty="0">
                <a:solidFill>
                  <a:schemeClr val="tx1"/>
                </a:solidFill>
              </a:rPr>
              <a:t>16 Αυγούστου 1974</a:t>
            </a:r>
          </a:p>
          <a:p>
            <a:pPr algn="ctr"/>
            <a:r>
              <a:rPr lang="el-GR" sz="1600" dirty="0">
                <a:solidFill>
                  <a:schemeClr val="tx1"/>
                </a:solidFill>
              </a:rPr>
              <a:t>Σάββατο </a:t>
            </a:r>
          </a:p>
          <a:p>
            <a:pPr algn="ctr"/>
            <a:r>
              <a:rPr lang="el-GR" sz="1600" dirty="0">
                <a:solidFill>
                  <a:schemeClr val="tx1"/>
                </a:solidFill>
              </a:rPr>
              <a:t>17 Αυγούστου 1974</a:t>
            </a:r>
          </a:p>
        </p:txBody>
      </p:sp>
      <p:sp>
        <p:nvSpPr>
          <p:cNvPr id="7" name="TextBox 6">
            <a:extLst>
              <a:ext uri="{FF2B5EF4-FFF2-40B4-BE49-F238E27FC236}">
                <a16:creationId xmlns:a16="http://schemas.microsoft.com/office/drawing/2014/main" id="{4603F34C-7338-F93C-FAAD-25DCBF44BC0A}"/>
              </a:ext>
            </a:extLst>
          </p:cNvPr>
          <p:cNvSpPr txBox="1"/>
          <p:nvPr/>
        </p:nvSpPr>
        <p:spPr>
          <a:xfrm>
            <a:off x="-119167" y="-50022"/>
            <a:ext cx="5115710"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spTree>
    <p:extLst>
      <p:ext uri="{BB962C8B-B14F-4D97-AF65-F5344CB8AC3E}">
        <p14:creationId xmlns:p14="http://schemas.microsoft.com/office/powerpoint/2010/main" val="29878402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Εικόνα 6" descr="Εικόνα που περιέχει ανθρώπινο πρόσωπο, άνδρας, πορτραίτο, μέτωπο&#10;&#10;Περιγραφή που δημιουργήθηκε αυτόματα">
            <a:extLst>
              <a:ext uri="{FF2B5EF4-FFF2-40B4-BE49-F238E27FC236}">
                <a16:creationId xmlns:a16="http://schemas.microsoft.com/office/drawing/2014/main" id="{72546D41-CCFE-9B45-E317-17FC5B62F08B}"/>
              </a:ext>
            </a:extLst>
          </p:cNvPr>
          <p:cNvPicPr>
            <a:picLocks noChangeAspect="1"/>
          </p:cNvPicPr>
          <p:nvPr/>
        </p:nvPicPr>
        <p:blipFill rotWithShape="1">
          <a:blip r:embed="rId2">
            <a:extLst>
              <a:ext uri="{28A0092B-C50C-407E-A947-70E740481C1C}">
                <a14:useLocalDpi xmlns:a14="http://schemas.microsoft.com/office/drawing/2010/main" val="0"/>
              </a:ext>
            </a:extLst>
          </a:blip>
          <a:srcRect t="23285" b="19964"/>
          <a:stretch/>
        </p:blipFill>
        <p:spPr>
          <a:xfrm>
            <a:off x="270967" y="663970"/>
            <a:ext cx="11921033" cy="5188189"/>
          </a:xfrm>
          <a:prstGeom prst="rect">
            <a:avLst/>
          </a:prstGeom>
          <a:ln>
            <a:solidFill>
              <a:schemeClr val="tx1"/>
            </a:solidFill>
          </a:ln>
        </p:spPr>
      </p:pic>
      <p:sp>
        <p:nvSpPr>
          <p:cNvPr id="9" name="TextBox 8">
            <a:extLst>
              <a:ext uri="{FF2B5EF4-FFF2-40B4-BE49-F238E27FC236}">
                <a16:creationId xmlns:a16="http://schemas.microsoft.com/office/drawing/2014/main" id="{3D6507AC-C7E8-3D3C-AD6B-F25F186FE01C}"/>
              </a:ext>
            </a:extLst>
          </p:cNvPr>
          <p:cNvSpPr txBox="1"/>
          <p:nvPr/>
        </p:nvSpPr>
        <p:spPr>
          <a:xfrm>
            <a:off x="4246155" y="666655"/>
            <a:ext cx="1513840" cy="369332"/>
          </a:xfrm>
          <a:prstGeom prst="rect">
            <a:avLst/>
          </a:prstGeom>
          <a:solidFill>
            <a:schemeClr val="accent6">
              <a:lumMod val="20000"/>
              <a:lumOff val="80000"/>
            </a:schemeClr>
          </a:solidFill>
          <a:ln>
            <a:solidFill>
              <a:schemeClr val="tx1"/>
            </a:solidFill>
          </a:ln>
        </p:spPr>
        <p:txBody>
          <a:bodyPr wrap="square">
            <a:spAutoFit/>
          </a:bodyPr>
          <a:lstStyle/>
          <a:p>
            <a:r>
              <a:rPr lang="en-US" b="1" i="0" dirty="0" err="1">
                <a:solidFill>
                  <a:srgbClr val="444444"/>
                </a:solidFill>
                <a:effectLst/>
                <a:latin typeface="Calibri" panose="020F0502020204030204" pitchFamily="34" charset="0"/>
              </a:rPr>
              <a:t>Cemal</a:t>
            </a:r>
            <a:r>
              <a:rPr lang="en-US" b="1" i="0" dirty="0">
                <a:solidFill>
                  <a:srgbClr val="444444"/>
                </a:solidFill>
                <a:effectLst/>
                <a:latin typeface="Calibri" panose="020F0502020204030204" pitchFamily="34" charset="0"/>
              </a:rPr>
              <a:t> </a:t>
            </a:r>
            <a:r>
              <a:rPr lang="en-US" b="1" i="0" dirty="0" err="1">
                <a:solidFill>
                  <a:srgbClr val="444444"/>
                </a:solidFill>
                <a:effectLst/>
                <a:latin typeface="Calibri" panose="020F0502020204030204" pitchFamily="34" charset="0"/>
              </a:rPr>
              <a:t>Toğan</a:t>
            </a:r>
            <a:endParaRPr lang="el-CY" dirty="0"/>
          </a:p>
        </p:txBody>
      </p:sp>
      <p:sp>
        <p:nvSpPr>
          <p:cNvPr id="10" name="TextBox 9">
            <a:extLst>
              <a:ext uri="{FF2B5EF4-FFF2-40B4-BE49-F238E27FC236}">
                <a16:creationId xmlns:a16="http://schemas.microsoft.com/office/drawing/2014/main" id="{EF72BCE3-55D3-240B-9936-BB3FCA1F789B}"/>
              </a:ext>
            </a:extLst>
          </p:cNvPr>
          <p:cNvSpPr txBox="1"/>
          <p:nvPr/>
        </p:nvSpPr>
        <p:spPr>
          <a:xfrm>
            <a:off x="10678159" y="666655"/>
            <a:ext cx="1513840" cy="369332"/>
          </a:xfrm>
          <a:prstGeom prst="rect">
            <a:avLst/>
          </a:prstGeom>
          <a:solidFill>
            <a:schemeClr val="accent6">
              <a:lumMod val="20000"/>
              <a:lumOff val="80000"/>
            </a:schemeClr>
          </a:solidFill>
          <a:ln>
            <a:solidFill>
              <a:schemeClr val="tx1"/>
            </a:solidFill>
          </a:ln>
        </p:spPr>
        <p:txBody>
          <a:bodyPr wrap="square">
            <a:spAutoFit/>
          </a:bodyPr>
          <a:lstStyle/>
          <a:p>
            <a:r>
              <a:rPr lang="tr-TR" b="1" i="0" dirty="0">
                <a:solidFill>
                  <a:srgbClr val="444444"/>
                </a:solidFill>
                <a:effectLst/>
                <a:latin typeface="Calibri" panose="020F0502020204030204" pitchFamily="34" charset="0"/>
              </a:rPr>
              <a:t>Sadi</a:t>
            </a:r>
            <a:r>
              <a:rPr lang="en-US" b="1" i="0" dirty="0">
                <a:solidFill>
                  <a:srgbClr val="444444"/>
                </a:solidFill>
                <a:effectLst/>
                <a:latin typeface="Calibri" panose="020F0502020204030204" pitchFamily="34" charset="0"/>
              </a:rPr>
              <a:t> </a:t>
            </a:r>
            <a:r>
              <a:rPr lang="en-US" b="1" i="0" dirty="0" err="1">
                <a:solidFill>
                  <a:srgbClr val="444444"/>
                </a:solidFill>
                <a:effectLst/>
                <a:latin typeface="Calibri" panose="020F0502020204030204" pitchFamily="34" charset="0"/>
              </a:rPr>
              <a:t>Toğan</a:t>
            </a:r>
            <a:endParaRPr lang="el-CY" dirty="0"/>
          </a:p>
        </p:txBody>
      </p:sp>
      <p:sp>
        <p:nvSpPr>
          <p:cNvPr id="3" name="TextBox 2">
            <a:extLst>
              <a:ext uri="{FF2B5EF4-FFF2-40B4-BE49-F238E27FC236}">
                <a16:creationId xmlns:a16="http://schemas.microsoft.com/office/drawing/2014/main" id="{F9E6F497-EE4D-67E1-254B-3277A1D99196}"/>
              </a:ext>
            </a:extLst>
          </p:cNvPr>
          <p:cNvSpPr txBox="1"/>
          <p:nvPr/>
        </p:nvSpPr>
        <p:spPr>
          <a:xfrm>
            <a:off x="270966" y="5144273"/>
            <a:ext cx="11921033" cy="707886"/>
          </a:xfrm>
          <a:prstGeom prst="rect">
            <a:avLst/>
          </a:prstGeom>
          <a:solidFill>
            <a:schemeClr val="accent6">
              <a:lumMod val="20000"/>
              <a:lumOff val="80000"/>
            </a:schemeClr>
          </a:solidFill>
          <a:ln>
            <a:solidFill>
              <a:schemeClr val="tx1"/>
            </a:solidFill>
          </a:ln>
        </p:spPr>
        <p:txBody>
          <a:bodyPr wrap="square">
            <a:spAutoFit/>
          </a:bodyPr>
          <a:lstStyle/>
          <a:p>
            <a:pPr algn="ctr"/>
            <a:r>
              <a:rPr lang="tr-TR" sz="2000" b="1" dirty="0"/>
              <a:t>M</a:t>
            </a:r>
            <a:r>
              <a:rPr lang="el-CY" sz="2000" b="1" dirty="0"/>
              <a:t>ια από τις μα</a:t>
            </a:r>
            <a:r>
              <a:rPr lang="el-CY" sz="2000" b="1" dirty="0" err="1"/>
              <a:t>κρο</a:t>
            </a:r>
            <a:r>
              <a:rPr lang="el-CY" sz="2000" b="1" dirty="0"/>
              <a:t>βιότερες εφημερίδες στην ιστορία του τουρκοκυπριακού τύπου </a:t>
            </a:r>
            <a:endParaRPr lang="el-GR" sz="2000" b="1" dirty="0"/>
          </a:p>
          <a:p>
            <a:pPr algn="ctr"/>
            <a:r>
              <a:rPr lang="el-CY" sz="2000" b="1" dirty="0"/>
              <a:t>Κα</a:t>
            </a:r>
            <a:r>
              <a:rPr lang="el-CY" sz="2000" b="1" dirty="0" err="1"/>
              <a:t>θημερινή</a:t>
            </a:r>
            <a:r>
              <a:rPr lang="el-CY" sz="2000" b="1" dirty="0"/>
              <a:t> </a:t>
            </a:r>
            <a:r>
              <a:rPr lang="el-GR" sz="2000" b="1" dirty="0"/>
              <a:t>     </a:t>
            </a:r>
            <a:r>
              <a:rPr lang="el-CY" sz="2000" b="1" dirty="0" err="1"/>
              <a:t>Αμερόλη</a:t>
            </a:r>
            <a:r>
              <a:rPr lang="el-CY" sz="2000" b="1" dirty="0"/>
              <a:t>πτη Τουρκική Εφημερίδα</a:t>
            </a:r>
          </a:p>
        </p:txBody>
      </p:sp>
      <p:sp>
        <p:nvSpPr>
          <p:cNvPr id="2" name="TextBox 1">
            <a:extLst>
              <a:ext uri="{FF2B5EF4-FFF2-40B4-BE49-F238E27FC236}">
                <a16:creationId xmlns:a16="http://schemas.microsoft.com/office/drawing/2014/main" id="{6F7BF4CD-D0BF-3B5F-D0AF-42B77163E684}"/>
              </a:ext>
            </a:extLst>
          </p:cNvPr>
          <p:cNvSpPr txBox="1"/>
          <p:nvPr/>
        </p:nvSpPr>
        <p:spPr>
          <a:xfrm>
            <a:off x="314960" y="6085399"/>
            <a:ext cx="10377564" cy="369332"/>
          </a:xfrm>
          <a:prstGeom prst="rect">
            <a:avLst/>
          </a:prstGeom>
          <a:solidFill>
            <a:schemeClr val="bg1"/>
          </a:solidFill>
          <a:ln>
            <a:solidFill>
              <a:schemeClr val="tx1"/>
            </a:solidFill>
          </a:ln>
        </p:spPr>
        <p:txBody>
          <a:bodyPr wrap="square">
            <a:spAutoFit/>
          </a:bodyPr>
          <a:lstStyle/>
          <a:p>
            <a:r>
              <a:rPr lang="en-US" dirty="0" err="1"/>
              <a:t>Kıbrıs</a:t>
            </a:r>
            <a:r>
              <a:rPr lang="en-US" dirty="0"/>
              <a:t> </a:t>
            </a:r>
            <a:r>
              <a:rPr lang="en-US" dirty="0" err="1"/>
              <a:t>Türk</a:t>
            </a:r>
            <a:r>
              <a:rPr lang="en-US" dirty="0"/>
              <a:t> </a:t>
            </a:r>
            <a:r>
              <a:rPr lang="en-US" dirty="0" err="1"/>
              <a:t>Gazeteciler</a:t>
            </a:r>
            <a:r>
              <a:rPr lang="en-US" dirty="0"/>
              <a:t> </a:t>
            </a:r>
            <a:r>
              <a:rPr lang="en-US" dirty="0" err="1"/>
              <a:t>Birliği</a:t>
            </a:r>
            <a:r>
              <a:rPr lang="en-US" dirty="0"/>
              <a:t> (KTGB)</a:t>
            </a:r>
            <a:r>
              <a:rPr lang="el-GR" dirty="0"/>
              <a:t>, </a:t>
            </a:r>
            <a:r>
              <a:rPr lang="en-US" i="1" dirty="0" err="1"/>
              <a:t>Kıbrıs</a:t>
            </a:r>
            <a:r>
              <a:rPr lang="en-US" i="1" dirty="0"/>
              <a:t> </a:t>
            </a:r>
            <a:r>
              <a:rPr lang="en-US" i="1" dirty="0" err="1"/>
              <a:t>Türk</a:t>
            </a:r>
            <a:r>
              <a:rPr lang="en-US" i="1" dirty="0"/>
              <a:t> </a:t>
            </a:r>
            <a:r>
              <a:rPr lang="en-US" i="1" dirty="0" err="1"/>
              <a:t>Basın</a:t>
            </a:r>
            <a:r>
              <a:rPr lang="en-US" i="1" dirty="0"/>
              <a:t> </a:t>
            </a:r>
            <a:r>
              <a:rPr lang="en-US" i="1" dirty="0" err="1"/>
              <a:t>Tarihi</a:t>
            </a:r>
            <a:r>
              <a:rPr lang="el-GR" i="1" dirty="0"/>
              <a:t>,</a:t>
            </a:r>
            <a:r>
              <a:rPr lang="en-US" i="1" dirty="0"/>
              <a:t> </a:t>
            </a:r>
            <a:r>
              <a:rPr lang="en-US" dirty="0"/>
              <a:t> </a:t>
            </a:r>
            <a:r>
              <a:rPr lang="en-US" dirty="0" err="1"/>
              <a:t>Söylem</a:t>
            </a:r>
            <a:r>
              <a:rPr lang="en-US" dirty="0"/>
              <a:t> </a:t>
            </a:r>
            <a:r>
              <a:rPr lang="en-US" dirty="0" err="1"/>
              <a:t>Matbaacılık</a:t>
            </a:r>
            <a:r>
              <a:rPr lang="el-GR" dirty="0"/>
              <a:t>, </a:t>
            </a:r>
            <a:r>
              <a:rPr lang="en-US" dirty="0"/>
              <a:t> </a:t>
            </a:r>
            <a:r>
              <a:rPr lang="en-US" dirty="0" err="1"/>
              <a:t>Lefko</a:t>
            </a:r>
            <a:r>
              <a:rPr lang="tr-TR" dirty="0" err="1"/>
              <a:t>şa</a:t>
            </a:r>
            <a:r>
              <a:rPr lang="tr-TR" dirty="0"/>
              <a:t>, 2012.</a:t>
            </a:r>
            <a:endParaRPr lang="el-CY" dirty="0"/>
          </a:p>
        </p:txBody>
      </p:sp>
      <p:sp>
        <p:nvSpPr>
          <p:cNvPr id="4" name="TextBox 3">
            <a:extLst>
              <a:ext uri="{FF2B5EF4-FFF2-40B4-BE49-F238E27FC236}">
                <a16:creationId xmlns:a16="http://schemas.microsoft.com/office/drawing/2014/main" id="{4308A57F-081F-B9AB-5BCE-E854A7A2144F}"/>
              </a:ext>
            </a:extLst>
          </p:cNvPr>
          <p:cNvSpPr txBox="1"/>
          <p:nvPr/>
        </p:nvSpPr>
        <p:spPr>
          <a:xfrm>
            <a:off x="-80555" y="-28250"/>
            <a:ext cx="6096000" cy="646331"/>
          </a:xfrm>
          <a:prstGeom prst="rect">
            <a:avLst/>
          </a:prstGeom>
          <a:noFill/>
        </p:spPr>
        <p:txBody>
          <a:bodyPr wrap="square">
            <a:spAutoFit/>
          </a:bodyPr>
          <a:lstStyle/>
          <a:p>
            <a:pPr algn="just"/>
            <a:r>
              <a:rPr lang="el-GR" sz="3600" dirty="0">
                <a:highlight>
                  <a:srgbClr val="C0C0C0"/>
                </a:highlight>
                <a:cs typeface="Times New Roman" panose="02020603050405020304" pitchFamily="18" charset="0"/>
              </a:rPr>
              <a:t>Ι. Ταυτότητα  εφημερίδας</a:t>
            </a:r>
          </a:p>
        </p:txBody>
      </p:sp>
    </p:spTree>
    <p:extLst>
      <p:ext uri="{BB962C8B-B14F-4D97-AF65-F5344CB8AC3E}">
        <p14:creationId xmlns:p14="http://schemas.microsoft.com/office/powerpoint/2010/main" val="3367104324"/>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4443</TotalTime>
  <Words>2835</Words>
  <Application>Microsoft Office PowerPoint</Application>
  <PresentationFormat>Ευρεία οθόνη</PresentationFormat>
  <Paragraphs>229</Paragraphs>
  <Slides>55</Slides>
  <Notes>5</Notes>
  <HiddenSlides>0</HiddenSlides>
  <MMClips>0</MMClips>
  <ScaleCrop>false</ScaleCrop>
  <HeadingPairs>
    <vt:vector size="6" baseType="variant">
      <vt:variant>
        <vt:lpstr>Γραμματοσειρές που χρησιμοποιούνται</vt:lpstr>
      </vt:variant>
      <vt:variant>
        <vt:i4>7</vt:i4>
      </vt:variant>
      <vt:variant>
        <vt:lpstr>Θέμα</vt:lpstr>
      </vt:variant>
      <vt:variant>
        <vt:i4>1</vt:i4>
      </vt:variant>
      <vt:variant>
        <vt:lpstr>Τίτλοι διαφανειών</vt:lpstr>
      </vt:variant>
      <vt:variant>
        <vt:i4>55</vt:i4>
      </vt:variant>
    </vt:vector>
  </HeadingPairs>
  <TitlesOfParts>
    <vt:vector size="63" baseType="lpstr">
      <vt:lpstr>Aptos</vt:lpstr>
      <vt:lpstr>Aptos Display</vt:lpstr>
      <vt:lpstr>Arial</vt:lpstr>
      <vt:lpstr>Calibri</vt:lpstr>
      <vt:lpstr>Georgia</vt:lpstr>
      <vt:lpstr>Times New Roman</vt:lpstr>
      <vt:lpstr>Wingdings</vt:lpstr>
      <vt:lpstr>Θέμα του Office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elenecharalampous72@gmail.com</dc:creator>
  <cp:lastModifiedBy>Ελένη Χαραλάμπους</cp:lastModifiedBy>
  <cp:revision>658</cp:revision>
  <dcterms:created xsi:type="dcterms:W3CDTF">2024-06-24T18:08:56Z</dcterms:created>
  <dcterms:modified xsi:type="dcterms:W3CDTF">2026-07-14T07:49:56Z</dcterms:modified>
</cp:coreProperties>
</file>