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0"/>
  </p:notesMasterIdLst>
  <p:sldIdLst>
    <p:sldId id="473" r:id="rId2"/>
    <p:sldId id="475" r:id="rId3"/>
    <p:sldId id="280" r:id="rId4"/>
    <p:sldId id="331" r:id="rId5"/>
    <p:sldId id="468" r:id="rId6"/>
    <p:sldId id="461" r:id="rId7"/>
    <p:sldId id="281" r:id="rId8"/>
    <p:sldId id="282" r:id="rId9"/>
    <p:sldId id="459" r:id="rId10"/>
    <p:sldId id="339" r:id="rId11"/>
    <p:sldId id="284" r:id="rId12"/>
    <p:sldId id="460" r:id="rId13"/>
    <p:sldId id="345" r:id="rId14"/>
    <p:sldId id="462" r:id="rId15"/>
    <p:sldId id="346" r:id="rId16"/>
    <p:sldId id="463" r:id="rId17"/>
    <p:sldId id="285" r:id="rId18"/>
    <p:sldId id="464" r:id="rId19"/>
    <p:sldId id="348" r:id="rId20"/>
    <p:sldId id="465" r:id="rId21"/>
    <p:sldId id="349" r:id="rId22"/>
    <p:sldId id="350" r:id="rId23"/>
    <p:sldId id="286" r:id="rId24"/>
    <p:sldId id="353" r:id="rId25"/>
    <p:sldId id="289" r:id="rId26"/>
    <p:sldId id="355" r:id="rId27"/>
    <p:sldId id="290" r:id="rId28"/>
    <p:sldId id="466" r:id="rId29"/>
    <p:sldId id="359" r:id="rId30"/>
    <p:sldId id="292" r:id="rId31"/>
    <p:sldId id="452" r:id="rId32"/>
    <p:sldId id="367" r:id="rId33"/>
    <p:sldId id="395" r:id="rId34"/>
    <p:sldId id="407" r:id="rId35"/>
    <p:sldId id="397" r:id="rId36"/>
    <p:sldId id="411" r:id="rId37"/>
    <p:sldId id="410" r:id="rId38"/>
    <p:sldId id="398" r:id="rId39"/>
    <p:sldId id="373" r:id="rId40"/>
    <p:sldId id="378" r:id="rId41"/>
    <p:sldId id="374" r:id="rId42"/>
    <p:sldId id="379" r:id="rId43"/>
    <p:sldId id="436" r:id="rId44"/>
    <p:sldId id="437" r:id="rId45"/>
    <p:sldId id="368" r:id="rId46"/>
    <p:sldId id="384" r:id="rId47"/>
    <p:sldId id="385" r:id="rId48"/>
    <p:sldId id="370" r:id="rId49"/>
    <p:sldId id="371" r:id="rId50"/>
    <p:sldId id="376" r:id="rId51"/>
    <p:sldId id="387" r:id="rId52"/>
    <p:sldId id="467" r:id="rId53"/>
    <p:sldId id="491" r:id="rId54"/>
    <p:sldId id="416" r:id="rId55"/>
    <p:sldId id="476" r:id="rId56"/>
    <p:sldId id="477" r:id="rId57"/>
    <p:sldId id="478" r:id="rId58"/>
    <p:sldId id="479" r:id="rId59"/>
    <p:sldId id="434" r:id="rId60"/>
    <p:sldId id="472" r:id="rId61"/>
    <p:sldId id="480" r:id="rId62"/>
    <p:sldId id="481" r:id="rId63"/>
    <p:sldId id="482" r:id="rId64"/>
    <p:sldId id="483" r:id="rId65"/>
    <p:sldId id="484" r:id="rId66"/>
    <p:sldId id="433" r:id="rId67"/>
    <p:sldId id="485" r:id="rId68"/>
    <p:sldId id="454" r:id="rId69"/>
    <p:sldId id="486" r:id="rId70"/>
    <p:sldId id="469" r:id="rId71"/>
    <p:sldId id="458" r:id="rId72"/>
    <p:sldId id="457" r:id="rId73"/>
    <p:sldId id="487" r:id="rId74"/>
    <p:sldId id="432" r:id="rId75"/>
    <p:sldId id="435" r:id="rId76"/>
    <p:sldId id="488" r:id="rId77"/>
    <p:sldId id="489" r:id="rId78"/>
    <p:sldId id="490" r:id="rId79"/>
  </p:sldIdLst>
  <p:sldSz cx="12192000" cy="6858000"/>
  <p:notesSz cx="6858000" cy="9144000"/>
  <p:defaultTextStyle>
    <a:defPPr>
      <a:defRPr lang="el-CY"/>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Μεσαίο στυλ 2 - Έμφαση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Χωρίς στυλ, πλέγμα πίνακα">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450" autoAdjust="0"/>
    <p:restoredTop sz="93447" autoAdjust="0"/>
  </p:normalViewPr>
  <p:slideViewPr>
    <p:cSldViewPr snapToGrid="0">
      <p:cViewPr varScale="1">
        <p:scale>
          <a:sx n="59" d="100"/>
          <a:sy n="59" d="100"/>
        </p:scale>
        <p:origin x="86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tableStyles" Target="tableStyle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Θέση κεφαλίδας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l-CY"/>
          </a:p>
        </p:txBody>
      </p:sp>
      <p:sp>
        <p:nvSpPr>
          <p:cNvPr id="3" name="Θέση ημερομηνίας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C8505D-9F40-415D-9099-148C8BDF0EDA}" type="datetimeFigureOut">
              <a:rPr lang="el-CY" smtClean="0"/>
              <a:t>07/16/2026</a:t>
            </a:fld>
            <a:endParaRPr lang="el-CY"/>
          </a:p>
        </p:txBody>
      </p:sp>
      <p:sp>
        <p:nvSpPr>
          <p:cNvPr id="4" name="Θέση εικόνας διαφάνειας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l-CY"/>
          </a:p>
        </p:txBody>
      </p:sp>
      <p:sp>
        <p:nvSpPr>
          <p:cNvPr id="5" name="Θέση σημειώσεων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endParaRPr lang="el-CY"/>
          </a:p>
        </p:txBody>
      </p:sp>
      <p:sp>
        <p:nvSpPr>
          <p:cNvPr id="6" name="Θέση υποσέλιδου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l-CY"/>
          </a:p>
        </p:txBody>
      </p:sp>
      <p:sp>
        <p:nvSpPr>
          <p:cNvPr id="7" name="Θέση αριθμού διαφάνειας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B42471-9DB2-49DA-8929-5C9EE49BAA0C}" type="slidenum">
              <a:rPr lang="el-CY" smtClean="0"/>
              <a:t>‹#›</a:t>
            </a:fld>
            <a:endParaRPr lang="el-CY"/>
          </a:p>
        </p:txBody>
      </p:sp>
    </p:spTree>
    <p:extLst>
      <p:ext uri="{BB962C8B-B14F-4D97-AF65-F5344CB8AC3E}">
        <p14:creationId xmlns:p14="http://schemas.microsoft.com/office/powerpoint/2010/main" val="42213444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Θέση εικόνας διαφάνειας 1"/>
          <p:cNvSpPr>
            <a:spLocks noGrp="1" noRot="1" noChangeAspect="1"/>
          </p:cNvSpPr>
          <p:nvPr>
            <p:ph type="sldImg"/>
          </p:nvPr>
        </p:nvSpPr>
        <p:spPr/>
      </p:sp>
      <p:sp>
        <p:nvSpPr>
          <p:cNvPr id="3" name="Θέση σημειώσεων 2"/>
          <p:cNvSpPr>
            <a:spLocks noGrp="1"/>
          </p:cNvSpPr>
          <p:nvPr>
            <p:ph type="body" idx="1"/>
          </p:nvPr>
        </p:nvSpPr>
        <p:spPr/>
        <p:txBody>
          <a:bodyPr/>
          <a:lstStyle/>
          <a:p>
            <a:endParaRPr lang="el-CY" dirty="0"/>
          </a:p>
        </p:txBody>
      </p:sp>
      <p:sp>
        <p:nvSpPr>
          <p:cNvPr id="4" name="Θέση αριθμού διαφάνειας 3"/>
          <p:cNvSpPr>
            <a:spLocks noGrp="1"/>
          </p:cNvSpPr>
          <p:nvPr>
            <p:ph type="sldNum" sz="quarter" idx="5"/>
          </p:nvPr>
        </p:nvSpPr>
        <p:spPr/>
        <p:txBody>
          <a:bodyPr/>
          <a:lstStyle/>
          <a:p>
            <a:fld id="{68B42471-9DB2-49DA-8929-5C9EE49BAA0C}" type="slidenum">
              <a:rPr lang="el-CY" smtClean="0"/>
              <a:t>66</a:t>
            </a:fld>
            <a:endParaRPr lang="el-CY"/>
          </a:p>
        </p:txBody>
      </p:sp>
    </p:spTree>
    <p:extLst>
      <p:ext uri="{BB962C8B-B14F-4D97-AF65-F5344CB8AC3E}">
        <p14:creationId xmlns:p14="http://schemas.microsoft.com/office/powerpoint/2010/main" val="526069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Θέση εικόνας διαφάνειας 1"/>
          <p:cNvSpPr>
            <a:spLocks noGrp="1" noRot="1" noChangeAspect="1"/>
          </p:cNvSpPr>
          <p:nvPr>
            <p:ph type="sldImg"/>
          </p:nvPr>
        </p:nvSpPr>
        <p:spPr/>
      </p:sp>
      <p:sp>
        <p:nvSpPr>
          <p:cNvPr id="3" name="Θέση σημειώσεων 2"/>
          <p:cNvSpPr>
            <a:spLocks noGrp="1"/>
          </p:cNvSpPr>
          <p:nvPr>
            <p:ph type="body" idx="1"/>
          </p:nvPr>
        </p:nvSpPr>
        <p:spPr/>
        <p:txBody>
          <a:bodyPr/>
          <a:lstStyle/>
          <a:p>
            <a:endParaRPr lang="el-CY" dirty="0"/>
          </a:p>
        </p:txBody>
      </p:sp>
      <p:sp>
        <p:nvSpPr>
          <p:cNvPr id="4" name="Θέση αριθμού διαφάνειας 3"/>
          <p:cNvSpPr>
            <a:spLocks noGrp="1"/>
          </p:cNvSpPr>
          <p:nvPr>
            <p:ph type="sldNum" sz="quarter" idx="5"/>
          </p:nvPr>
        </p:nvSpPr>
        <p:spPr/>
        <p:txBody>
          <a:bodyPr/>
          <a:lstStyle/>
          <a:p>
            <a:fld id="{68B42471-9DB2-49DA-8929-5C9EE49BAA0C}" type="slidenum">
              <a:rPr lang="el-CY" smtClean="0"/>
              <a:t>75</a:t>
            </a:fld>
            <a:endParaRPr lang="el-CY"/>
          </a:p>
        </p:txBody>
      </p:sp>
    </p:spTree>
    <p:extLst>
      <p:ext uri="{BB962C8B-B14F-4D97-AF65-F5344CB8AC3E}">
        <p14:creationId xmlns:p14="http://schemas.microsoft.com/office/powerpoint/2010/main" val="19977516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Διαφάνεια τίτλου">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0B61D18C-4D40-26BA-C56B-68F91A323D3B}"/>
              </a:ext>
            </a:extLst>
          </p:cNvPr>
          <p:cNvSpPr>
            <a:spLocks noGrp="1"/>
          </p:cNvSpPr>
          <p:nvPr>
            <p:ph type="ctrTitle"/>
          </p:nvPr>
        </p:nvSpPr>
        <p:spPr>
          <a:xfrm>
            <a:off x="1524000" y="1122363"/>
            <a:ext cx="9144000" cy="2387600"/>
          </a:xfrm>
        </p:spPr>
        <p:txBody>
          <a:bodyPr anchor="b"/>
          <a:lstStyle>
            <a:lvl1pPr algn="ctr">
              <a:defRPr sz="6000"/>
            </a:lvl1pPr>
          </a:lstStyle>
          <a:p>
            <a:r>
              <a:rPr lang="el-GR"/>
              <a:t>Κάντε κλικ για να επεξεργαστείτε τον τίτλο υποδείγματος</a:t>
            </a:r>
            <a:endParaRPr lang="el-CY"/>
          </a:p>
        </p:txBody>
      </p:sp>
      <p:sp>
        <p:nvSpPr>
          <p:cNvPr id="3" name="Υπότιτλος 2">
            <a:extLst>
              <a:ext uri="{FF2B5EF4-FFF2-40B4-BE49-F238E27FC236}">
                <a16:creationId xmlns:a16="http://schemas.microsoft.com/office/drawing/2014/main" id="{249C1381-87C5-6CF2-201A-AEF125B45F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l-GR"/>
              <a:t>Κάντε κλικ για να επεξεργαστείτε τον υπότιτλο του υποδείγματος</a:t>
            </a:r>
            <a:endParaRPr lang="el-CY"/>
          </a:p>
        </p:txBody>
      </p:sp>
      <p:sp>
        <p:nvSpPr>
          <p:cNvPr id="4" name="Θέση ημερομηνίας 3">
            <a:extLst>
              <a:ext uri="{FF2B5EF4-FFF2-40B4-BE49-F238E27FC236}">
                <a16:creationId xmlns:a16="http://schemas.microsoft.com/office/drawing/2014/main" id="{77AA6799-FDBD-D257-16EB-5E71AC5A44DB}"/>
              </a:ext>
            </a:extLst>
          </p:cNvPr>
          <p:cNvSpPr>
            <a:spLocks noGrp="1"/>
          </p:cNvSpPr>
          <p:nvPr>
            <p:ph type="dt" sz="half" idx="10"/>
          </p:nvPr>
        </p:nvSpPr>
        <p:spPr/>
        <p:txBody>
          <a:bodyPr/>
          <a:lstStyle/>
          <a:p>
            <a:fld id="{68F7BF90-553E-49FF-BC09-A186315E8C19}" type="datetimeFigureOut">
              <a:rPr lang="el-CY" smtClean="0"/>
              <a:t>07/16/2026</a:t>
            </a:fld>
            <a:endParaRPr lang="el-CY"/>
          </a:p>
        </p:txBody>
      </p:sp>
      <p:sp>
        <p:nvSpPr>
          <p:cNvPr id="5" name="Θέση υποσέλιδου 4">
            <a:extLst>
              <a:ext uri="{FF2B5EF4-FFF2-40B4-BE49-F238E27FC236}">
                <a16:creationId xmlns:a16="http://schemas.microsoft.com/office/drawing/2014/main" id="{D9D5DE87-505B-94D2-7FA7-449AB2296C4D}"/>
              </a:ext>
            </a:extLst>
          </p:cNvPr>
          <p:cNvSpPr>
            <a:spLocks noGrp="1"/>
          </p:cNvSpPr>
          <p:nvPr>
            <p:ph type="ftr" sz="quarter" idx="11"/>
          </p:nvPr>
        </p:nvSpPr>
        <p:spPr/>
        <p:txBody>
          <a:bodyPr/>
          <a:lstStyle/>
          <a:p>
            <a:endParaRPr lang="el-CY"/>
          </a:p>
        </p:txBody>
      </p:sp>
      <p:sp>
        <p:nvSpPr>
          <p:cNvPr id="6" name="Θέση αριθμού διαφάνειας 5">
            <a:extLst>
              <a:ext uri="{FF2B5EF4-FFF2-40B4-BE49-F238E27FC236}">
                <a16:creationId xmlns:a16="http://schemas.microsoft.com/office/drawing/2014/main" id="{EA59F5E5-0F88-F775-80BA-95B0E32063B3}"/>
              </a:ext>
            </a:extLst>
          </p:cNvPr>
          <p:cNvSpPr>
            <a:spLocks noGrp="1"/>
          </p:cNvSpPr>
          <p:nvPr>
            <p:ph type="sldNum" sz="quarter" idx="12"/>
          </p:nvPr>
        </p:nvSpPr>
        <p:spPr/>
        <p:txBody>
          <a:bodyPr/>
          <a:lstStyle/>
          <a:p>
            <a:fld id="{74197BD4-B7BC-4A52-A802-B620A20A9739}" type="slidenum">
              <a:rPr lang="el-CY" smtClean="0"/>
              <a:t>‹#›</a:t>
            </a:fld>
            <a:endParaRPr lang="el-CY"/>
          </a:p>
        </p:txBody>
      </p:sp>
    </p:spTree>
    <p:extLst>
      <p:ext uri="{BB962C8B-B14F-4D97-AF65-F5344CB8AC3E}">
        <p14:creationId xmlns:p14="http://schemas.microsoft.com/office/powerpoint/2010/main" val="2452572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Τίτλος και περιεχόμενο">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855A5301-9D4D-5026-228A-43DEFA6AEDFA}"/>
              </a:ext>
            </a:extLst>
          </p:cNvPr>
          <p:cNvSpPr>
            <a:spLocks noGrp="1"/>
          </p:cNvSpPr>
          <p:nvPr>
            <p:ph type="title"/>
          </p:nvPr>
        </p:nvSpPr>
        <p:spPr/>
        <p:txBody>
          <a:bodyPr/>
          <a:lstStyle/>
          <a:p>
            <a:r>
              <a:rPr lang="el-GR"/>
              <a:t>Κάντε κλικ για να επεξεργαστείτε τον τίτλο υποδείγματος</a:t>
            </a:r>
            <a:endParaRPr lang="el-CY"/>
          </a:p>
        </p:txBody>
      </p:sp>
      <p:sp>
        <p:nvSpPr>
          <p:cNvPr id="3" name="Θέση περιεχομένου 2">
            <a:extLst>
              <a:ext uri="{FF2B5EF4-FFF2-40B4-BE49-F238E27FC236}">
                <a16:creationId xmlns:a16="http://schemas.microsoft.com/office/drawing/2014/main" id="{18B2393E-F133-B280-EB9D-A198A15A1B4E}"/>
              </a:ext>
            </a:extLst>
          </p:cNvPr>
          <p:cNvSpPr>
            <a:spLocks noGrp="1"/>
          </p:cNvSpPr>
          <p:nvPr>
            <p:ph idx="1"/>
          </p:nvPr>
        </p:nvSpPr>
        <p:spPr/>
        <p:txBody>
          <a:bodyPr/>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endParaRPr lang="el-CY"/>
          </a:p>
        </p:txBody>
      </p:sp>
      <p:sp>
        <p:nvSpPr>
          <p:cNvPr id="4" name="Θέση ημερομηνίας 3">
            <a:extLst>
              <a:ext uri="{FF2B5EF4-FFF2-40B4-BE49-F238E27FC236}">
                <a16:creationId xmlns:a16="http://schemas.microsoft.com/office/drawing/2014/main" id="{B4CE9C67-8780-1C68-F66C-553F90C20232}"/>
              </a:ext>
            </a:extLst>
          </p:cNvPr>
          <p:cNvSpPr>
            <a:spLocks noGrp="1"/>
          </p:cNvSpPr>
          <p:nvPr>
            <p:ph type="dt" sz="half" idx="10"/>
          </p:nvPr>
        </p:nvSpPr>
        <p:spPr/>
        <p:txBody>
          <a:bodyPr/>
          <a:lstStyle/>
          <a:p>
            <a:fld id="{68F7BF90-553E-49FF-BC09-A186315E8C19}" type="datetimeFigureOut">
              <a:rPr lang="el-CY" smtClean="0"/>
              <a:t>07/16/2026</a:t>
            </a:fld>
            <a:endParaRPr lang="el-CY"/>
          </a:p>
        </p:txBody>
      </p:sp>
      <p:sp>
        <p:nvSpPr>
          <p:cNvPr id="5" name="Θέση υποσέλιδου 4">
            <a:extLst>
              <a:ext uri="{FF2B5EF4-FFF2-40B4-BE49-F238E27FC236}">
                <a16:creationId xmlns:a16="http://schemas.microsoft.com/office/drawing/2014/main" id="{21067B72-78F9-A977-DE1F-41B325A4DFD5}"/>
              </a:ext>
            </a:extLst>
          </p:cNvPr>
          <p:cNvSpPr>
            <a:spLocks noGrp="1"/>
          </p:cNvSpPr>
          <p:nvPr>
            <p:ph type="ftr" sz="quarter" idx="11"/>
          </p:nvPr>
        </p:nvSpPr>
        <p:spPr/>
        <p:txBody>
          <a:bodyPr/>
          <a:lstStyle/>
          <a:p>
            <a:endParaRPr lang="el-CY"/>
          </a:p>
        </p:txBody>
      </p:sp>
      <p:sp>
        <p:nvSpPr>
          <p:cNvPr id="6" name="Θέση αριθμού διαφάνειας 5">
            <a:extLst>
              <a:ext uri="{FF2B5EF4-FFF2-40B4-BE49-F238E27FC236}">
                <a16:creationId xmlns:a16="http://schemas.microsoft.com/office/drawing/2014/main" id="{73EE4C27-57AB-13D5-16B7-05CAD8E43420}"/>
              </a:ext>
            </a:extLst>
          </p:cNvPr>
          <p:cNvSpPr>
            <a:spLocks noGrp="1"/>
          </p:cNvSpPr>
          <p:nvPr>
            <p:ph type="sldNum" sz="quarter" idx="12"/>
          </p:nvPr>
        </p:nvSpPr>
        <p:spPr/>
        <p:txBody>
          <a:bodyPr/>
          <a:lstStyle/>
          <a:p>
            <a:fld id="{74197BD4-B7BC-4A52-A802-B620A20A9739}" type="slidenum">
              <a:rPr lang="el-CY" smtClean="0"/>
              <a:t>‹#›</a:t>
            </a:fld>
            <a:endParaRPr lang="el-CY"/>
          </a:p>
        </p:txBody>
      </p:sp>
    </p:spTree>
    <p:extLst>
      <p:ext uri="{BB962C8B-B14F-4D97-AF65-F5344CB8AC3E}">
        <p14:creationId xmlns:p14="http://schemas.microsoft.com/office/powerpoint/2010/main" val="2919639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Κεφαλίδα ενότητας">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0488A4AA-74CB-9D50-0E69-97E78015EFE4}"/>
              </a:ext>
            </a:extLst>
          </p:cNvPr>
          <p:cNvSpPr>
            <a:spLocks noGrp="1"/>
          </p:cNvSpPr>
          <p:nvPr>
            <p:ph type="title"/>
          </p:nvPr>
        </p:nvSpPr>
        <p:spPr>
          <a:xfrm>
            <a:off x="831850" y="1709738"/>
            <a:ext cx="10515600" cy="2852737"/>
          </a:xfrm>
        </p:spPr>
        <p:txBody>
          <a:bodyPr anchor="b"/>
          <a:lstStyle>
            <a:lvl1pPr>
              <a:defRPr sz="6000"/>
            </a:lvl1pPr>
          </a:lstStyle>
          <a:p>
            <a:r>
              <a:rPr lang="el-GR"/>
              <a:t>Κάντε κλικ για να επεξεργαστείτε τον τίτλο υποδείγματος</a:t>
            </a:r>
            <a:endParaRPr lang="el-CY"/>
          </a:p>
        </p:txBody>
      </p:sp>
      <p:sp>
        <p:nvSpPr>
          <p:cNvPr id="3" name="Θέση κειμένου 2">
            <a:extLst>
              <a:ext uri="{FF2B5EF4-FFF2-40B4-BE49-F238E27FC236}">
                <a16:creationId xmlns:a16="http://schemas.microsoft.com/office/drawing/2014/main" id="{4330873E-7315-9077-7A97-38553CC34B6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l-GR"/>
              <a:t>Στυλ κειμένου υποδείγματος</a:t>
            </a:r>
          </a:p>
        </p:txBody>
      </p:sp>
      <p:sp>
        <p:nvSpPr>
          <p:cNvPr id="4" name="Θέση ημερομηνίας 3">
            <a:extLst>
              <a:ext uri="{FF2B5EF4-FFF2-40B4-BE49-F238E27FC236}">
                <a16:creationId xmlns:a16="http://schemas.microsoft.com/office/drawing/2014/main" id="{69F0A6D7-C881-3F3A-42F4-14D08190A955}"/>
              </a:ext>
            </a:extLst>
          </p:cNvPr>
          <p:cNvSpPr>
            <a:spLocks noGrp="1"/>
          </p:cNvSpPr>
          <p:nvPr>
            <p:ph type="dt" sz="half" idx="10"/>
          </p:nvPr>
        </p:nvSpPr>
        <p:spPr/>
        <p:txBody>
          <a:bodyPr/>
          <a:lstStyle/>
          <a:p>
            <a:fld id="{68F7BF90-553E-49FF-BC09-A186315E8C19}" type="datetimeFigureOut">
              <a:rPr lang="el-CY" smtClean="0"/>
              <a:t>07/16/2026</a:t>
            </a:fld>
            <a:endParaRPr lang="el-CY"/>
          </a:p>
        </p:txBody>
      </p:sp>
      <p:sp>
        <p:nvSpPr>
          <p:cNvPr id="5" name="Θέση υποσέλιδου 4">
            <a:extLst>
              <a:ext uri="{FF2B5EF4-FFF2-40B4-BE49-F238E27FC236}">
                <a16:creationId xmlns:a16="http://schemas.microsoft.com/office/drawing/2014/main" id="{E8A2F48B-BB3E-88DA-1A34-E071F85D53FE}"/>
              </a:ext>
            </a:extLst>
          </p:cNvPr>
          <p:cNvSpPr>
            <a:spLocks noGrp="1"/>
          </p:cNvSpPr>
          <p:nvPr>
            <p:ph type="ftr" sz="quarter" idx="11"/>
          </p:nvPr>
        </p:nvSpPr>
        <p:spPr/>
        <p:txBody>
          <a:bodyPr/>
          <a:lstStyle/>
          <a:p>
            <a:endParaRPr lang="el-CY"/>
          </a:p>
        </p:txBody>
      </p:sp>
      <p:sp>
        <p:nvSpPr>
          <p:cNvPr id="6" name="Θέση αριθμού διαφάνειας 5">
            <a:extLst>
              <a:ext uri="{FF2B5EF4-FFF2-40B4-BE49-F238E27FC236}">
                <a16:creationId xmlns:a16="http://schemas.microsoft.com/office/drawing/2014/main" id="{F14205A0-CEFA-7414-0DB0-12453D639D34}"/>
              </a:ext>
            </a:extLst>
          </p:cNvPr>
          <p:cNvSpPr>
            <a:spLocks noGrp="1"/>
          </p:cNvSpPr>
          <p:nvPr>
            <p:ph type="sldNum" sz="quarter" idx="12"/>
          </p:nvPr>
        </p:nvSpPr>
        <p:spPr/>
        <p:txBody>
          <a:bodyPr/>
          <a:lstStyle/>
          <a:p>
            <a:fld id="{74197BD4-B7BC-4A52-A802-B620A20A9739}" type="slidenum">
              <a:rPr lang="el-CY" smtClean="0"/>
              <a:t>‹#›</a:t>
            </a:fld>
            <a:endParaRPr lang="el-CY"/>
          </a:p>
        </p:txBody>
      </p:sp>
    </p:spTree>
    <p:extLst>
      <p:ext uri="{BB962C8B-B14F-4D97-AF65-F5344CB8AC3E}">
        <p14:creationId xmlns:p14="http://schemas.microsoft.com/office/powerpoint/2010/main" val="511498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Δύο περιεχόμενα">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67B06D33-BA43-AE08-8AC7-5052319095CE}"/>
              </a:ext>
            </a:extLst>
          </p:cNvPr>
          <p:cNvSpPr>
            <a:spLocks noGrp="1"/>
          </p:cNvSpPr>
          <p:nvPr>
            <p:ph type="title"/>
          </p:nvPr>
        </p:nvSpPr>
        <p:spPr/>
        <p:txBody>
          <a:bodyPr/>
          <a:lstStyle/>
          <a:p>
            <a:r>
              <a:rPr lang="el-GR"/>
              <a:t>Κάντε κλικ για να επεξεργαστείτε τον τίτλο υποδείγματος</a:t>
            </a:r>
            <a:endParaRPr lang="el-CY"/>
          </a:p>
        </p:txBody>
      </p:sp>
      <p:sp>
        <p:nvSpPr>
          <p:cNvPr id="3" name="Θέση περιεχομένου 2">
            <a:extLst>
              <a:ext uri="{FF2B5EF4-FFF2-40B4-BE49-F238E27FC236}">
                <a16:creationId xmlns:a16="http://schemas.microsoft.com/office/drawing/2014/main" id="{7E3FEF54-40B3-260F-9616-5C78372DB458}"/>
              </a:ext>
            </a:extLst>
          </p:cNvPr>
          <p:cNvSpPr>
            <a:spLocks noGrp="1"/>
          </p:cNvSpPr>
          <p:nvPr>
            <p:ph sz="half" idx="1"/>
          </p:nvPr>
        </p:nvSpPr>
        <p:spPr>
          <a:xfrm>
            <a:off x="838200" y="1825625"/>
            <a:ext cx="5181600" cy="4351338"/>
          </a:xfrm>
        </p:spPr>
        <p:txBody>
          <a:bodyPr/>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endParaRPr lang="el-CY"/>
          </a:p>
        </p:txBody>
      </p:sp>
      <p:sp>
        <p:nvSpPr>
          <p:cNvPr id="4" name="Θέση περιεχομένου 3">
            <a:extLst>
              <a:ext uri="{FF2B5EF4-FFF2-40B4-BE49-F238E27FC236}">
                <a16:creationId xmlns:a16="http://schemas.microsoft.com/office/drawing/2014/main" id="{7ABAA8A1-733F-1C69-0294-A07C32D9B319}"/>
              </a:ext>
            </a:extLst>
          </p:cNvPr>
          <p:cNvSpPr>
            <a:spLocks noGrp="1"/>
          </p:cNvSpPr>
          <p:nvPr>
            <p:ph sz="half" idx="2"/>
          </p:nvPr>
        </p:nvSpPr>
        <p:spPr>
          <a:xfrm>
            <a:off x="6172200" y="1825625"/>
            <a:ext cx="5181600" cy="4351338"/>
          </a:xfrm>
        </p:spPr>
        <p:txBody>
          <a:bodyPr/>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endParaRPr lang="el-CY"/>
          </a:p>
        </p:txBody>
      </p:sp>
      <p:sp>
        <p:nvSpPr>
          <p:cNvPr id="5" name="Θέση ημερομηνίας 4">
            <a:extLst>
              <a:ext uri="{FF2B5EF4-FFF2-40B4-BE49-F238E27FC236}">
                <a16:creationId xmlns:a16="http://schemas.microsoft.com/office/drawing/2014/main" id="{2AA43749-5A45-E7E5-E73E-B92A9C2E3BAD}"/>
              </a:ext>
            </a:extLst>
          </p:cNvPr>
          <p:cNvSpPr>
            <a:spLocks noGrp="1"/>
          </p:cNvSpPr>
          <p:nvPr>
            <p:ph type="dt" sz="half" idx="10"/>
          </p:nvPr>
        </p:nvSpPr>
        <p:spPr/>
        <p:txBody>
          <a:bodyPr/>
          <a:lstStyle/>
          <a:p>
            <a:fld id="{68F7BF90-553E-49FF-BC09-A186315E8C19}" type="datetimeFigureOut">
              <a:rPr lang="el-CY" smtClean="0"/>
              <a:t>07/16/2026</a:t>
            </a:fld>
            <a:endParaRPr lang="el-CY"/>
          </a:p>
        </p:txBody>
      </p:sp>
      <p:sp>
        <p:nvSpPr>
          <p:cNvPr id="6" name="Θέση υποσέλιδου 5">
            <a:extLst>
              <a:ext uri="{FF2B5EF4-FFF2-40B4-BE49-F238E27FC236}">
                <a16:creationId xmlns:a16="http://schemas.microsoft.com/office/drawing/2014/main" id="{95E677B4-AD61-E589-EF7D-09D3C58E87AC}"/>
              </a:ext>
            </a:extLst>
          </p:cNvPr>
          <p:cNvSpPr>
            <a:spLocks noGrp="1"/>
          </p:cNvSpPr>
          <p:nvPr>
            <p:ph type="ftr" sz="quarter" idx="11"/>
          </p:nvPr>
        </p:nvSpPr>
        <p:spPr/>
        <p:txBody>
          <a:bodyPr/>
          <a:lstStyle/>
          <a:p>
            <a:endParaRPr lang="el-CY"/>
          </a:p>
        </p:txBody>
      </p:sp>
      <p:sp>
        <p:nvSpPr>
          <p:cNvPr id="7" name="Θέση αριθμού διαφάνειας 6">
            <a:extLst>
              <a:ext uri="{FF2B5EF4-FFF2-40B4-BE49-F238E27FC236}">
                <a16:creationId xmlns:a16="http://schemas.microsoft.com/office/drawing/2014/main" id="{126A0D04-F9ED-9A4B-C8BA-EBDCDB543A91}"/>
              </a:ext>
            </a:extLst>
          </p:cNvPr>
          <p:cNvSpPr>
            <a:spLocks noGrp="1"/>
          </p:cNvSpPr>
          <p:nvPr>
            <p:ph type="sldNum" sz="quarter" idx="12"/>
          </p:nvPr>
        </p:nvSpPr>
        <p:spPr/>
        <p:txBody>
          <a:bodyPr/>
          <a:lstStyle/>
          <a:p>
            <a:fld id="{74197BD4-B7BC-4A52-A802-B620A20A9739}" type="slidenum">
              <a:rPr lang="el-CY" smtClean="0"/>
              <a:t>‹#›</a:t>
            </a:fld>
            <a:endParaRPr lang="el-CY"/>
          </a:p>
        </p:txBody>
      </p:sp>
    </p:spTree>
    <p:extLst>
      <p:ext uri="{BB962C8B-B14F-4D97-AF65-F5344CB8AC3E}">
        <p14:creationId xmlns:p14="http://schemas.microsoft.com/office/powerpoint/2010/main" val="327916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Σύγκριση">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7251A252-F955-10E7-7E84-3FA904B331CC}"/>
              </a:ext>
            </a:extLst>
          </p:cNvPr>
          <p:cNvSpPr>
            <a:spLocks noGrp="1"/>
          </p:cNvSpPr>
          <p:nvPr>
            <p:ph type="title"/>
          </p:nvPr>
        </p:nvSpPr>
        <p:spPr>
          <a:xfrm>
            <a:off x="839788" y="365125"/>
            <a:ext cx="10515600" cy="1325563"/>
          </a:xfrm>
        </p:spPr>
        <p:txBody>
          <a:bodyPr/>
          <a:lstStyle/>
          <a:p>
            <a:r>
              <a:rPr lang="el-GR"/>
              <a:t>Κάντε κλικ για να επεξεργαστείτε τον τίτλο υποδείγματος</a:t>
            </a:r>
            <a:endParaRPr lang="el-CY"/>
          </a:p>
        </p:txBody>
      </p:sp>
      <p:sp>
        <p:nvSpPr>
          <p:cNvPr id="3" name="Θέση κειμένου 2">
            <a:extLst>
              <a:ext uri="{FF2B5EF4-FFF2-40B4-BE49-F238E27FC236}">
                <a16:creationId xmlns:a16="http://schemas.microsoft.com/office/drawing/2014/main" id="{8B29B1FB-4498-4437-C655-8A8C37E063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l-GR"/>
              <a:t>Στυλ κειμένου υποδείγματος</a:t>
            </a:r>
          </a:p>
        </p:txBody>
      </p:sp>
      <p:sp>
        <p:nvSpPr>
          <p:cNvPr id="4" name="Θέση περιεχομένου 3">
            <a:extLst>
              <a:ext uri="{FF2B5EF4-FFF2-40B4-BE49-F238E27FC236}">
                <a16:creationId xmlns:a16="http://schemas.microsoft.com/office/drawing/2014/main" id="{AD545D6B-5A49-EF87-C023-5440CF1718C4}"/>
              </a:ext>
            </a:extLst>
          </p:cNvPr>
          <p:cNvSpPr>
            <a:spLocks noGrp="1"/>
          </p:cNvSpPr>
          <p:nvPr>
            <p:ph sz="half" idx="2"/>
          </p:nvPr>
        </p:nvSpPr>
        <p:spPr>
          <a:xfrm>
            <a:off x="839788" y="2505075"/>
            <a:ext cx="5157787" cy="3684588"/>
          </a:xfrm>
        </p:spPr>
        <p:txBody>
          <a:bodyPr/>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endParaRPr lang="el-CY"/>
          </a:p>
        </p:txBody>
      </p:sp>
      <p:sp>
        <p:nvSpPr>
          <p:cNvPr id="5" name="Θέση κειμένου 4">
            <a:extLst>
              <a:ext uri="{FF2B5EF4-FFF2-40B4-BE49-F238E27FC236}">
                <a16:creationId xmlns:a16="http://schemas.microsoft.com/office/drawing/2014/main" id="{8DE0D01F-5135-197F-114B-7C3AF4D5A9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l-GR"/>
              <a:t>Στυλ κειμένου υποδείγματος</a:t>
            </a:r>
          </a:p>
        </p:txBody>
      </p:sp>
      <p:sp>
        <p:nvSpPr>
          <p:cNvPr id="6" name="Θέση περιεχομένου 5">
            <a:extLst>
              <a:ext uri="{FF2B5EF4-FFF2-40B4-BE49-F238E27FC236}">
                <a16:creationId xmlns:a16="http://schemas.microsoft.com/office/drawing/2014/main" id="{250C0B8F-B780-BAA4-6D82-0064B64DDF7B}"/>
              </a:ext>
            </a:extLst>
          </p:cNvPr>
          <p:cNvSpPr>
            <a:spLocks noGrp="1"/>
          </p:cNvSpPr>
          <p:nvPr>
            <p:ph sz="quarter" idx="4"/>
          </p:nvPr>
        </p:nvSpPr>
        <p:spPr>
          <a:xfrm>
            <a:off x="6172200" y="2505075"/>
            <a:ext cx="5183188" cy="3684588"/>
          </a:xfrm>
        </p:spPr>
        <p:txBody>
          <a:bodyPr/>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endParaRPr lang="el-CY"/>
          </a:p>
        </p:txBody>
      </p:sp>
      <p:sp>
        <p:nvSpPr>
          <p:cNvPr id="7" name="Θέση ημερομηνίας 6">
            <a:extLst>
              <a:ext uri="{FF2B5EF4-FFF2-40B4-BE49-F238E27FC236}">
                <a16:creationId xmlns:a16="http://schemas.microsoft.com/office/drawing/2014/main" id="{1ED451F9-F132-B105-5D70-588223392AD6}"/>
              </a:ext>
            </a:extLst>
          </p:cNvPr>
          <p:cNvSpPr>
            <a:spLocks noGrp="1"/>
          </p:cNvSpPr>
          <p:nvPr>
            <p:ph type="dt" sz="half" idx="10"/>
          </p:nvPr>
        </p:nvSpPr>
        <p:spPr/>
        <p:txBody>
          <a:bodyPr/>
          <a:lstStyle/>
          <a:p>
            <a:fld id="{68F7BF90-553E-49FF-BC09-A186315E8C19}" type="datetimeFigureOut">
              <a:rPr lang="el-CY" smtClean="0"/>
              <a:t>07/16/2026</a:t>
            </a:fld>
            <a:endParaRPr lang="el-CY"/>
          </a:p>
        </p:txBody>
      </p:sp>
      <p:sp>
        <p:nvSpPr>
          <p:cNvPr id="8" name="Θέση υποσέλιδου 7">
            <a:extLst>
              <a:ext uri="{FF2B5EF4-FFF2-40B4-BE49-F238E27FC236}">
                <a16:creationId xmlns:a16="http://schemas.microsoft.com/office/drawing/2014/main" id="{A27964BF-8010-3ABE-5853-572532E3EE4D}"/>
              </a:ext>
            </a:extLst>
          </p:cNvPr>
          <p:cNvSpPr>
            <a:spLocks noGrp="1"/>
          </p:cNvSpPr>
          <p:nvPr>
            <p:ph type="ftr" sz="quarter" idx="11"/>
          </p:nvPr>
        </p:nvSpPr>
        <p:spPr/>
        <p:txBody>
          <a:bodyPr/>
          <a:lstStyle/>
          <a:p>
            <a:endParaRPr lang="el-CY"/>
          </a:p>
        </p:txBody>
      </p:sp>
      <p:sp>
        <p:nvSpPr>
          <p:cNvPr id="9" name="Θέση αριθμού διαφάνειας 8">
            <a:extLst>
              <a:ext uri="{FF2B5EF4-FFF2-40B4-BE49-F238E27FC236}">
                <a16:creationId xmlns:a16="http://schemas.microsoft.com/office/drawing/2014/main" id="{83F8131A-7A34-5234-49B9-6EDB1980AE02}"/>
              </a:ext>
            </a:extLst>
          </p:cNvPr>
          <p:cNvSpPr>
            <a:spLocks noGrp="1"/>
          </p:cNvSpPr>
          <p:nvPr>
            <p:ph type="sldNum" sz="quarter" idx="12"/>
          </p:nvPr>
        </p:nvSpPr>
        <p:spPr/>
        <p:txBody>
          <a:bodyPr/>
          <a:lstStyle/>
          <a:p>
            <a:fld id="{74197BD4-B7BC-4A52-A802-B620A20A9739}" type="slidenum">
              <a:rPr lang="el-CY" smtClean="0"/>
              <a:t>‹#›</a:t>
            </a:fld>
            <a:endParaRPr lang="el-CY"/>
          </a:p>
        </p:txBody>
      </p:sp>
    </p:spTree>
    <p:extLst>
      <p:ext uri="{BB962C8B-B14F-4D97-AF65-F5344CB8AC3E}">
        <p14:creationId xmlns:p14="http://schemas.microsoft.com/office/powerpoint/2010/main" val="19479567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Μόνο τίτλος">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E74D7F50-A2BA-4D17-604A-1EB52802F37B}"/>
              </a:ext>
            </a:extLst>
          </p:cNvPr>
          <p:cNvSpPr>
            <a:spLocks noGrp="1"/>
          </p:cNvSpPr>
          <p:nvPr>
            <p:ph type="title"/>
          </p:nvPr>
        </p:nvSpPr>
        <p:spPr/>
        <p:txBody>
          <a:bodyPr/>
          <a:lstStyle/>
          <a:p>
            <a:r>
              <a:rPr lang="el-GR"/>
              <a:t>Κάντε κλικ για να επεξεργαστείτε τον τίτλο υποδείγματος</a:t>
            </a:r>
            <a:endParaRPr lang="el-CY"/>
          </a:p>
        </p:txBody>
      </p:sp>
      <p:sp>
        <p:nvSpPr>
          <p:cNvPr id="3" name="Θέση ημερομηνίας 2">
            <a:extLst>
              <a:ext uri="{FF2B5EF4-FFF2-40B4-BE49-F238E27FC236}">
                <a16:creationId xmlns:a16="http://schemas.microsoft.com/office/drawing/2014/main" id="{3F8E054C-8114-396A-CE83-C9289AE8D21A}"/>
              </a:ext>
            </a:extLst>
          </p:cNvPr>
          <p:cNvSpPr>
            <a:spLocks noGrp="1"/>
          </p:cNvSpPr>
          <p:nvPr>
            <p:ph type="dt" sz="half" idx="10"/>
          </p:nvPr>
        </p:nvSpPr>
        <p:spPr/>
        <p:txBody>
          <a:bodyPr/>
          <a:lstStyle/>
          <a:p>
            <a:fld id="{68F7BF90-553E-49FF-BC09-A186315E8C19}" type="datetimeFigureOut">
              <a:rPr lang="el-CY" smtClean="0"/>
              <a:t>07/16/2026</a:t>
            </a:fld>
            <a:endParaRPr lang="el-CY"/>
          </a:p>
        </p:txBody>
      </p:sp>
      <p:sp>
        <p:nvSpPr>
          <p:cNvPr id="4" name="Θέση υποσέλιδου 3">
            <a:extLst>
              <a:ext uri="{FF2B5EF4-FFF2-40B4-BE49-F238E27FC236}">
                <a16:creationId xmlns:a16="http://schemas.microsoft.com/office/drawing/2014/main" id="{0058F0B4-8EBB-0905-7305-F141052A96AF}"/>
              </a:ext>
            </a:extLst>
          </p:cNvPr>
          <p:cNvSpPr>
            <a:spLocks noGrp="1"/>
          </p:cNvSpPr>
          <p:nvPr>
            <p:ph type="ftr" sz="quarter" idx="11"/>
          </p:nvPr>
        </p:nvSpPr>
        <p:spPr/>
        <p:txBody>
          <a:bodyPr/>
          <a:lstStyle/>
          <a:p>
            <a:endParaRPr lang="el-CY"/>
          </a:p>
        </p:txBody>
      </p:sp>
      <p:sp>
        <p:nvSpPr>
          <p:cNvPr id="5" name="Θέση αριθμού διαφάνειας 4">
            <a:extLst>
              <a:ext uri="{FF2B5EF4-FFF2-40B4-BE49-F238E27FC236}">
                <a16:creationId xmlns:a16="http://schemas.microsoft.com/office/drawing/2014/main" id="{EC90FB68-D5DB-F51A-0EE5-F37DE46CDFE8}"/>
              </a:ext>
            </a:extLst>
          </p:cNvPr>
          <p:cNvSpPr>
            <a:spLocks noGrp="1"/>
          </p:cNvSpPr>
          <p:nvPr>
            <p:ph type="sldNum" sz="quarter" idx="12"/>
          </p:nvPr>
        </p:nvSpPr>
        <p:spPr/>
        <p:txBody>
          <a:bodyPr/>
          <a:lstStyle/>
          <a:p>
            <a:fld id="{74197BD4-B7BC-4A52-A802-B620A20A9739}" type="slidenum">
              <a:rPr lang="el-CY" smtClean="0"/>
              <a:t>‹#›</a:t>
            </a:fld>
            <a:endParaRPr lang="el-CY"/>
          </a:p>
        </p:txBody>
      </p:sp>
    </p:spTree>
    <p:extLst>
      <p:ext uri="{BB962C8B-B14F-4D97-AF65-F5344CB8AC3E}">
        <p14:creationId xmlns:p14="http://schemas.microsoft.com/office/powerpoint/2010/main" val="842553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Κενό">
    <p:spTree>
      <p:nvGrpSpPr>
        <p:cNvPr id="1" name=""/>
        <p:cNvGrpSpPr/>
        <p:nvPr/>
      </p:nvGrpSpPr>
      <p:grpSpPr>
        <a:xfrm>
          <a:off x="0" y="0"/>
          <a:ext cx="0" cy="0"/>
          <a:chOff x="0" y="0"/>
          <a:chExt cx="0" cy="0"/>
        </a:xfrm>
      </p:grpSpPr>
      <p:sp>
        <p:nvSpPr>
          <p:cNvPr id="2" name="Θέση ημερομηνίας 1">
            <a:extLst>
              <a:ext uri="{FF2B5EF4-FFF2-40B4-BE49-F238E27FC236}">
                <a16:creationId xmlns:a16="http://schemas.microsoft.com/office/drawing/2014/main" id="{0FBB9405-1BB0-A4B7-0EC4-A8A99B79D571}"/>
              </a:ext>
            </a:extLst>
          </p:cNvPr>
          <p:cNvSpPr>
            <a:spLocks noGrp="1"/>
          </p:cNvSpPr>
          <p:nvPr>
            <p:ph type="dt" sz="half" idx="10"/>
          </p:nvPr>
        </p:nvSpPr>
        <p:spPr/>
        <p:txBody>
          <a:bodyPr/>
          <a:lstStyle/>
          <a:p>
            <a:fld id="{68F7BF90-553E-49FF-BC09-A186315E8C19}" type="datetimeFigureOut">
              <a:rPr lang="el-CY" smtClean="0"/>
              <a:t>07/16/2026</a:t>
            </a:fld>
            <a:endParaRPr lang="el-CY"/>
          </a:p>
        </p:txBody>
      </p:sp>
      <p:sp>
        <p:nvSpPr>
          <p:cNvPr id="3" name="Θέση υποσέλιδου 2">
            <a:extLst>
              <a:ext uri="{FF2B5EF4-FFF2-40B4-BE49-F238E27FC236}">
                <a16:creationId xmlns:a16="http://schemas.microsoft.com/office/drawing/2014/main" id="{AE3188B4-C5FF-FE6F-5C01-7BAF8CD95394}"/>
              </a:ext>
            </a:extLst>
          </p:cNvPr>
          <p:cNvSpPr>
            <a:spLocks noGrp="1"/>
          </p:cNvSpPr>
          <p:nvPr>
            <p:ph type="ftr" sz="quarter" idx="11"/>
          </p:nvPr>
        </p:nvSpPr>
        <p:spPr/>
        <p:txBody>
          <a:bodyPr/>
          <a:lstStyle/>
          <a:p>
            <a:endParaRPr lang="el-CY"/>
          </a:p>
        </p:txBody>
      </p:sp>
      <p:sp>
        <p:nvSpPr>
          <p:cNvPr id="4" name="Θέση αριθμού διαφάνειας 3">
            <a:extLst>
              <a:ext uri="{FF2B5EF4-FFF2-40B4-BE49-F238E27FC236}">
                <a16:creationId xmlns:a16="http://schemas.microsoft.com/office/drawing/2014/main" id="{92E04ACA-5BF9-5B51-C5CD-71854B25D185}"/>
              </a:ext>
            </a:extLst>
          </p:cNvPr>
          <p:cNvSpPr>
            <a:spLocks noGrp="1"/>
          </p:cNvSpPr>
          <p:nvPr>
            <p:ph type="sldNum" sz="quarter" idx="12"/>
          </p:nvPr>
        </p:nvSpPr>
        <p:spPr/>
        <p:txBody>
          <a:bodyPr/>
          <a:lstStyle/>
          <a:p>
            <a:fld id="{74197BD4-B7BC-4A52-A802-B620A20A9739}" type="slidenum">
              <a:rPr lang="el-CY" smtClean="0"/>
              <a:t>‹#›</a:t>
            </a:fld>
            <a:endParaRPr lang="el-CY"/>
          </a:p>
        </p:txBody>
      </p:sp>
    </p:spTree>
    <p:extLst>
      <p:ext uri="{BB962C8B-B14F-4D97-AF65-F5344CB8AC3E}">
        <p14:creationId xmlns:p14="http://schemas.microsoft.com/office/powerpoint/2010/main" val="1571079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Περιεχόμενο με λεζάντα">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1D042566-C9E5-C9AD-76CD-67D3A00562A0}"/>
              </a:ext>
            </a:extLst>
          </p:cNvPr>
          <p:cNvSpPr>
            <a:spLocks noGrp="1"/>
          </p:cNvSpPr>
          <p:nvPr>
            <p:ph type="title"/>
          </p:nvPr>
        </p:nvSpPr>
        <p:spPr>
          <a:xfrm>
            <a:off x="839788" y="457200"/>
            <a:ext cx="3932237" cy="1600200"/>
          </a:xfrm>
        </p:spPr>
        <p:txBody>
          <a:bodyPr anchor="b"/>
          <a:lstStyle>
            <a:lvl1pPr>
              <a:defRPr sz="3200"/>
            </a:lvl1pPr>
          </a:lstStyle>
          <a:p>
            <a:r>
              <a:rPr lang="el-GR"/>
              <a:t>Κάντε κλικ για να επεξεργαστείτε τον τίτλο υποδείγματος</a:t>
            </a:r>
            <a:endParaRPr lang="el-CY"/>
          </a:p>
        </p:txBody>
      </p:sp>
      <p:sp>
        <p:nvSpPr>
          <p:cNvPr id="3" name="Θέση περιεχομένου 2">
            <a:extLst>
              <a:ext uri="{FF2B5EF4-FFF2-40B4-BE49-F238E27FC236}">
                <a16:creationId xmlns:a16="http://schemas.microsoft.com/office/drawing/2014/main" id="{DCE72AE4-972C-ADB1-7E41-B8F66403D9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endParaRPr lang="el-CY"/>
          </a:p>
        </p:txBody>
      </p:sp>
      <p:sp>
        <p:nvSpPr>
          <p:cNvPr id="4" name="Θέση κειμένου 3">
            <a:extLst>
              <a:ext uri="{FF2B5EF4-FFF2-40B4-BE49-F238E27FC236}">
                <a16:creationId xmlns:a16="http://schemas.microsoft.com/office/drawing/2014/main" id="{CA195BFD-17C6-792A-2D23-CC8D488147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l-GR"/>
              <a:t>Στυλ κειμένου υποδείγματος</a:t>
            </a:r>
          </a:p>
        </p:txBody>
      </p:sp>
      <p:sp>
        <p:nvSpPr>
          <p:cNvPr id="5" name="Θέση ημερομηνίας 4">
            <a:extLst>
              <a:ext uri="{FF2B5EF4-FFF2-40B4-BE49-F238E27FC236}">
                <a16:creationId xmlns:a16="http://schemas.microsoft.com/office/drawing/2014/main" id="{339DA859-1A30-048B-6BFD-9AE9F9B399CE}"/>
              </a:ext>
            </a:extLst>
          </p:cNvPr>
          <p:cNvSpPr>
            <a:spLocks noGrp="1"/>
          </p:cNvSpPr>
          <p:nvPr>
            <p:ph type="dt" sz="half" idx="10"/>
          </p:nvPr>
        </p:nvSpPr>
        <p:spPr/>
        <p:txBody>
          <a:bodyPr/>
          <a:lstStyle/>
          <a:p>
            <a:fld id="{68F7BF90-553E-49FF-BC09-A186315E8C19}" type="datetimeFigureOut">
              <a:rPr lang="el-CY" smtClean="0"/>
              <a:t>07/16/2026</a:t>
            </a:fld>
            <a:endParaRPr lang="el-CY"/>
          </a:p>
        </p:txBody>
      </p:sp>
      <p:sp>
        <p:nvSpPr>
          <p:cNvPr id="6" name="Θέση υποσέλιδου 5">
            <a:extLst>
              <a:ext uri="{FF2B5EF4-FFF2-40B4-BE49-F238E27FC236}">
                <a16:creationId xmlns:a16="http://schemas.microsoft.com/office/drawing/2014/main" id="{254960A2-9E47-54BA-FF5D-2F3A626AAE30}"/>
              </a:ext>
            </a:extLst>
          </p:cNvPr>
          <p:cNvSpPr>
            <a:spLocks noGrp="1"/>
          </p:cNvSpPr>
          <p:nvPr>
            <p:ph type="ftr" sz="quarter" idx="11"/>
          </p:nvPr>
        </p:nvSpPr>
        <p:spPr/>
        <p:txBody>
          <a:bodyPr/>
          <a:lstStyle/>
          <a:p>
            <a:endParaRPr lang="el-CY"/>
          </a:p>
        </p:txBody>
      </p:sp>
      <p:sp>
        <p:nvSpPr>
          <p:cNvPr id="7" name="Θέση αριθμού διαφάνειας 6">
            <a:extLst>
              <a:ext uri="{FF2B5EF4-FFF2-40B4-BE49-F238E27FC236}">
                <a16:creationId xmlns:a16="http://schemas.microsoft.com/office/drawing/2014/main" id="{37E8293D-0A63-E7CF-8958-AFDD23A4EDFA}"/>
              </a:ext>
            </a:extLst>
          </p:cNvPr>
          <p:cNvSpPr>
            <a:spLocks noGrp="1"/>
          </p:cNvSpPr>
          <p:nvPr>
            <p:ph type="sldNum" sz="quarter" idx="12"/>
          </p:nvPr>
        </p:nvSpPr>
        <p:spPr/>
        <p:txBody>
          <a:bodyPr/>
          <a:lstStyle/>
          <a:p>
            <a:fld id="{74197BD4-B7BC-4A52-A802-B620A20A9739}" type="slidenum">
              <a:rPr lang="el-CY" smtClean="0"/>
              <a:t>‹#›</a:t>
            </a:fld>
            <a:endParaRPr lang="el-CY"/>
          </a:p>
        </p:txBody>
      </p:sp>
    </p:spTree>
    <p:extLst>
      <p:ext uri="{BB962C8B-B14F-4D97-AF65-F5344CB8AC3E}">
        <p14:creationId xmlns:p14="http://schemas.microsoft.com/office/powerpoint/2010/main" val="926216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Εικόνα με λεζάντα">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10DAAD75-3EE2-5278-6AD2-DF8AD7CCC507}"/>
              </a:ext>
            </a:extLst>
          </p:cNvPr>
          <p:cNvSpPr>
            <a:spLocks noGrp="1"/>
          </p:cNvSpPr>
          <p:nvPr>
            <p:ph type="title"/>
          </p:nvPr>
        </p:nvSpPr>
        <p:spPr>
          <a:xfrm>
            <a:off x="839788" y="457200"/>
            <a:ext cx="3932237" cy="1600200"/>
          </a:xfrm>
        </p:spPr>
        <p:txBody>
          <a:bodyPr anchor="b"/>
          <a:lstStyle>
            <a:lvl1pPr>
              <a:defRPr sz="3200"/>
            </a:lvl1pPr>
          </a:lstStyle>
          <a:p>
            <a:r>
              <a:rPr lang="el-GR"/>
              <a:t>Κάντε κλικ για να επεξεργαστείτε τον τίτλο υποδείγματος</a:t>
            </a:r>
            <a:endParaRPr lang="el-CY"/>
          </a:p>
        </p:txBody>
      </p:sp>
      <p:sp>
        <p:nvSpPr>
          <p:cNvPr id="3" name="Θέση εικόνας 2">
            <a:extLst>
              <a:ext uri="{FF2B5EF4-FFF2-40B4-BE49-F238E27FC236}">
                <a16:creationId xmlns:a16="http://schemas.microsoft.com/office/drawing/2014/main" id="{375EAA30-A143-BE7E-91C4-543926DC75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l-CY"/>
          </a:p>
        </p:txBody>
      </p:sp>
      <p:sp>
        <p:nvSpPr>
          <p:cNvPr id="4" name="Θέση κειμένου 3">
            <a:extLst>
              <a:ext uri="{FF2B5EF4-FFF2-40B4-BE49-F238E27FC236}">
                <a16:creationId xmlns:a16="http://schemas.microsoft.com/office/drawing/2014/main" id="{4F8B44D0-A4F6-B25D-0A33-91B9F02E9A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l-GR"/>
              <a:t>Στυλ κειμένου υποδείγματος</a:t>
            </a:r>
          </a:p>
        </p:txBody>
      </p:sp>
      <p:sp>
        <p:nvSpPr>
          <p:cNvPr id="5" name="Θέση ημερομηνίας 4">
            <a:extLst>
              <a:ext uri="{FF2B5EF4-FFF2-40B4-BE49-F238E27FC236}">
                <a16:creationId xmlns:a16="http://schemas.microsoft.com/office/drawing/2014/main" id="{BE400DF9-2DC2-91D0-DC02-F715DA8BEFFD}"/>
              </a:ext>
            </a:extLst>
          </p:cNvPr>
          <p:cNvSpPr>
            <a:spLocks noGrp="1"/>
          </p:cNvSpPr>
          <p:nvPr>
            <p:ph type="dt" sz="half" idx="10"/>
          </p:nvPr>
        </p:nvSpPr>
        <p:spPr/>
        <p:txBody>
          <a:bodyPr/>
          <a:lstStyle/>
          <a:p>
            <a:fld id="{68F7BF90-553E-49FF-BC09-A186315E8C19}" type="datetimeFigureOut">
              <a:rPr lang="el-CY" smtClean="0"/>
              <a:t>07/16/2026</a:t>
            </a:fld>
            <a:endParaRPr lang="el-CY"/>
          </a:p>
        </p:txBody>
      </p:sp>
      <p:sp>
        <p:nvSpPr>
          <p:cNvPr id="6" name="Θέση υποσέλιδου 5">
            <a:extLst>
              <a:ext uri="{FF2B5EF4-FFF2-40B4-BE49-F238E27FC236}">
                <a16:creationId xmlns:a16="http://schemas.microsoft.com/office/drawing/2014/main" id="{D75469C7-867A-1DCE-2BF3-96F2C33C3FF5}"/>
              </a:ext>
            </a:extLst>
          </p:cNvPr>
          <p:cNvSpPr>
            <a:spLocks noGrp="1"/>
          </p:cNvSpPr>
          <p:nvPr>
            <p:ph type="ftr" sz="quarter" idx="11"/>
          </p:nvPr>
        </p:nvSpPr>
        <p:spPr/>
        <p:txBody>
          <a:bodyPr/>
          <a:lstStyle/>
          <a:p>
            <a:endParaRPr lang="el-CY"/>
          </a:p>
        </p:txBody>
      </p:sp>
      <p:sp>
        <p:nvSpPr>
          <p:cNvPr id="7" name="Θέση αριθμού διαφάνειας 6">
            <a:extLst>
              <a:ext uri="{FF2B5EF4-FFF2-40B4-BE49-F238E27FC236}">
                <a16:creationId xmlns:a16="http://schemas.microsoft.com/office/drawing/2014/main" id="{873D72C0-65C9-04CC-6205-A16F12492BBA}"/>
              </a:ext>
            </a:extLst>
          </p:cNvPr>
          <p:cNvSpPr>
            <a:spLocks noGrp="1"/>
          </p:cNvSpPr>
          <p:nvPr>
            <p:ph type="sldNum" sz="quarter" idx="12"/>
          </p:nvPr>
        </p:nvSpPr>
        <p:spPr/>
        <p:txBody>
          <a:bodyPr/>
          <a:lstStyle/>
          <a:p>
            <a:fld id="{74197BD4-B7BC-4A52-A802-B620A20A9739}" type="slidenum">
              <a:rPr lang="el-CY" smtClean="0"/>
              <a:t>‹#›</a:t>
            </a:fld>
            <a:endParaRPr lang="el-CY"/>
          </a:p>
        </p:txBody>
      </p:sp>
    </p:spTree>
    <p:extLst>
      <p:ext uri="{BB962C8B-B14F-4D97-AF65-F5344CB8AC3E}">
        <p14:creationId xmlns:p14="http://schemas.microsoft.com/office/powerpoint/2010/main" val="2324000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Τίτλος και Κατακόρυφο κείμενο">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492D3E6A-0E38-78FA-A00A-862AD5B10F09}"/>
              </a:ext>
            </a:extLst>
          </p:cNvPr>
          <p:cNvSpPr>
            <a:spLocks noGrp="1"/>
          </p:cNvSpPr>
          <p:nvPr>
            <p:ph type="title"/>
          </p:nvPr>
        </p:nvSpPr>
        <p:spPr/>
        <p:txBody>
          <a:bodyPr/>
          <a:lstStyle/>
          <a:p>
            <a:r>
              <a:rPr lang="el-GR"/>
              <a:t>Κάντε κλικ για να επεξεργαστείτε τον τίτλο υποδείγματος</a:t>
            </a:r>
            <a:endParaRPr lang="el-CY"/>
          </a:p>
        </p:txBody>
      </p:sp>
      <p:sp>
        <p:nvSpPr>
          <p:cNvPr id="3" name="Θέση κατακόρυφου κειμένου 2">
            <a:extLst>
              <a:ext uri="{FF2B5EF4-FFF2-40B4-BE49-F238E27FC236}">
                <a16:creationId xmlns:a16="http://schemas.microsoft.com/office/drawing/2014/main" id="{879EE758-FEF5-8BE4-7D4B-C7627A49B1B3}"/>
              </a:ext>
            </a:extLst>
          </p:cNvPr>
          <p:cNvSpPr>
            <a:spLocks noGrp="1"/>
          </p:cNvSpPr>
          <p:nvPr>
            <p:ph type="body" orient="vert" idx="1"/>
          </p:nvPr>
        </p:nvSpPr>
        <p:spPr/>
        <p:txBody>
          <a:bodyPr vert="eaVert"/>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endParaRPr lang="el-CY"/>
          </a:p>
        </p:txBody>
      </p:sp>
      <p:sp>
        <p:nvSpPr>
          <p:cNvPr id="4" name="Θέση ημερομηνίας 3">
            <a:extLst>
              <a:ext uri="{FF2B5EF4-FFF2-40B4-BE49-F238E27FC236}">
                <a16:creationId xmlns:a16="http://schemas.microsoft.com/office/drawing/2014/main" id="{62553157-9214-4E93-3FDE-1572F2CFA916}"/>
              </a:ext>
            </a:extLst>
          </p:cNvPr>
          <p:cNvSpPr>
            <a:spLocks noGrp="1"/>
          </p:cNvSpPr>
          <p:nvPr>
            <p:ph type="dt" sz="half" idx="10"/>
          </p:nvPr>
        </p:nvSpPr>
        <p:spPr/>
        <p:txBody>
          <a:bodyPr/>
          <a:lstStyle/>
          <a:p>
            <a:fld id="{68F7BF90-553E-49FF-BC09-A186315E8C19}" type="datetimeFigureOut">
              <a:rPr lang="el-CY" smtClean="0"/>
              <a:t>07/16/2026</a:t>
            </a:fld>
            <a:endParaRPr lang="el-CY"/>
          </a:p>
        </p:txBody>
      </p:sp>
      <p:sp>
        <p:nvSpPr>
          <p:cNvPr id="5" name="Θέση υποσέλιδου 4">
            <a:extLst>
              <a:ext uri="{FF2B5EF4-FFF2-40B4-BE49-F238E27FC236}">
                <a16:creationId xmlns:a16="http://schemas.microsoft.com/office/drawing/2014/main" id="{EA8B592F-36C5-CA67-0527-CE039329A5FD}"/>
              </a:ext>
            </a:extLst>
          </p:cNvPr>
          <p:cNvSpPr>
            <a:spLocks noGrp="1"/>
          </p:cNvSpPr>
          <p:nvPr>
            <p:ph type="ftr" sz="quarter" idx="11"/>
          </p:nvPr>
        </p:nvSpPr>
        <p:spPr/>
        <p:txBody>
          <a:bodyPr/>
          <a:lstStyle/>
          <a:p>
            <a:endParaRPr lang="el-CY"/>
          </a:p>
        </p:txBody>
      </p:sp>
      <p:sp>
        <p:nvSpPr>
          <p:cNvPr id="6" name="Θέση αριθμού διαφάνειας 5">
            <a:extLst>
              <a:ext uri="{FF2B5EF4-FFF2-40B4-BE49-F238E27FC236}">
                <a16:creationId xmlns:a16="http://schemas.microsoft.com/office/drawing/2014/main" id="{B2C2A8EB-E4FA-9A3D-9573-44D0EC51DCAB}"/>
              </a:ext>
            </a:extLst>
          </p:cNvPr>
          <p:cNvSpPr>
            <a:spLocks noGrp="1"/>
          </p:cNvSpPr>
          <p:nvPr>
            <p:ph type="sldNum" sz="quarter" idx="12"/>
          </p:nvPr>
        </p:nvSpPr>
        <p:spPr/>
        <p:txBody>
          <a:bodyPr/>
          <a:lstStyle/>
          <a:p>
            <a:fld id="{74197BD4-B7BC-4A52-A802-B620A20A9739}" type="slidenum">
              <a:rPr lang="el-CY" smtClean="0"/>
              <a:t>‹#›</a:t>
            </a:fld>
            <a:endParaRPr lang="el-CY"/>
          </a:p>
        </p:txBody>
      </p:sp>
    </p:spTree>
    <p:extLst>
      <p:ext uri="{BB962C8B-B14F-4D97-AF65-F5344CB8AC3E}">
        <p14:creationId xmlns:p14="http://schemas.microsoft.com/office/powerpoint/2010/main" val="3819242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Κατακόρυφος τίτλος και Κείμενο">
    <p:spTree>
      <p:nvGrpSpPr>
        <p:cNvPr id="1" name=""/>
        <p:cNvGrpSpPr/>
        <p:nvPr/>
      </p:nvGrpSpPr>
      <p:grpSpPr>
        <a:xfrm>
          <a:off x="0" y="0"/>
          <a:ext cx="0" cy="0"/>
          <a:chOff x="0" y="0"/>
          <a:chExt cx="0" cy="0"/>
        </a:xfrm>
      </p:grpSpPr>
      <p:sp>
        <p:nvSpPr>
          <p:cNvPr id="2" name="Κατακόρυφος τίτλος 1">
            <a:extLst>
              <a:ext uri="{FF2B5EF4-FFF2-40B4-BE49-F238E27FC236}">
                <a16:creationId xmlns:a16="http://schemas.microsoft.com/office/drawing/2014/main" id="{1AFB3F2E-4D85-6088-3938-CA2513A5768C}"/>
              </a:ext>
            </a:extLst>
          </p:cNvPr>
          <p:cNvSpPr>
            <a:spLocks noGrp="1"/>
          </p:cNvSpPr>
          <p:nvPr>
            <p:ph type="title" orient="vert"/>
          </p:nvPr>
        </p:nvSpPr>
        <p:spPr>
          <a:xfrm>
            <a:off x="8724900" y="365125"/>
            <a:ext cx="2628900" cy="5811838"/>
          </a:xfrm>
        </p:spPr>
        <p:txBody>
          <a:bodyPr vert="eaVert"/>
          <a:lstStyle/>
          <a:p>
            <a:r>
              <a:rPr lang="el-GR"/>
              <a:t>Κάντε κλικ για να επεξεργαστείτε τον τίτλο υποδείγματος</a:t>
            </a:r>
            <a:endParaRPr lang="el-CY"/>
          </a:p>
        </p:txBody>
      </p:sp>
      <p:sp>
        <p:nvSpPr>
          <p:cNvPr id="3" name="Θέση κατακόρυφου κειμένου 2">
            <a:extLst>
              <a:ext uri="{FF2B5EF4-FFF2-40B4-BE49-F238E27FC236}">
                <a16:creationId xmlns:a16="http://schemas.microsoft.com/office/drawing/2014/main" id="{06F2C7DC-DB4A-1864-7BFB-D6BCFB61C379}"/>
              </a:ext>
            </a:extLst>
          </p:cNvPr>
          <p:cNvSpPr>
            <a:spLocks noGrp="1"/>
          </p:cNvSpPr>
          <p:nvPr>
            <p:ph type="body" orient="vert" idx="1"/>
          </p:nvPr>
        </p:nvSpPr>
        <p:spPr>
          <a:xfrm>
            <a:off x="838200" y="365125"/>
            <a:ext cx="7734300" cy="5811838"/>
          </a:xfrm>
        </p:spPr>
        <p:txBody>
          <a:bodyPr vert="eaVert"/>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endParaRPr lang="el-CY"/>
          </a:p>
        </p:txBody>
      </p:sp>
      <p:sp>
        <p:nvSpPr>
          <p:cNvPr id="4" name="Θέση ημερομηνίας 3">
            <a:extLst>
              <a:ext uri="{FF2B5EF4-FFF2-40B4-BE49-F238E27FC236}">
                <a16:creationId xmlns:a16="http://schemas.microsoft.com/office/drawing/2014/main" id="{489BCB73-3549-C1F7-ADF9-0A2BDDED14A9}"/>
              </a:ext>
            </a:extLst>
          </p:cNvPr>
          <p:cNvSpPr>
            <a:spLocks noGrp="1"/>
          </p:cNvSpPr>
          <p:nvPr>
            <p:ph type="dt" sz="half" idx="10"/>
          </p:nvPr>
        </p:nvSpPr>
        <p:spPr/>
        <p:txBody>
          <a:bodyPr/>
          <a:lstStyle/>
          <a:p>
            <a:fld id="{68F7BF90-553E-49FF-BC09-A186315E8C19}" type="datetimeFigureOut">
              <a:rPr lang="el-CY" smtClean="0"/>
              <a:t>07/16/2026</a:t>
            </a:fld>
            <a:endParaRPr lang="el-CY"/>
          </a:p>
        </p:txBody>
      </p:sp>
      <p:sp>
        <p:nvSpPr>
          <p:cNvPr id="5" name="Θέση υποσέλιδου 4">
            <a:extLst>
              <a:ext uri="{FF2B5EF4-FFF2-40B4-BE49-F238E27FC236}">
                <a16:creationId xmlns:a16="http://schemas.microsoft.com/office/drawing/2014/main" id="{9126F53C-DB50-42D5-B6E5-21648C318F4E}"/>
              </a:ext>
            </a:extLst>
          </p:cNvPr>
          <p:cNvSpPr>
            <a:spLocks noGrp="1"/>
          </p:cNvSpPr>
          <p:nvPr>
            <p:ph type="ftr" sz="quarter" idx="11"/>
          </p:nvPr>
        </p:nvSpPr>
        <p:spPr/>
        <p:txBody>
          <a:bodyPr/>
          <a:lstStyle/>
          <a:p>
            <a:endParaRPr lang="el-CY"/>
          </a:p>
        </p:txBody>
      </p:sp>
      <p:sp>
        <p:nvSpPr>
          <p:cNvPr id="6" name="Θέση αριθμού διαφάνειας 5">
            <a:extLst>
              <a:ext uri="{FF2B5EF4-FFF2-40B4-BE49-F238E27FC236}">
                <a16:creationId xmlns:a16="http://schemas.microsoft.com/office/drawing/2014/main" id="{EBCED1B9-65F2-45ED-2E74-442A7BE2408F}"/>
              </a:ext>
            </a:extLst>
          </p:cNvPr>
          <p:cNvSpPr>
            <a:spLocks noGrp="1"/>
          </p:cNvSpPr>
          <p:nvPr>
            <p:ph type="sldNum" sz="quarter" idx="12"/>
          </p:nvPr>
        </p:nvSpPr>
        <p:spPr/>
        <p:txBody>
          <a:bodyPr/>
          <a:lstStyle/>
          <a:p>
            <a:fld id="{74197BD4-B7BC-4A52-A802-B620A20A9739}" type="slidenum">
              <a:rPr lang="el-CY" smtClean="0"/>
              <a:t>‹#›</a:t>
            </a:fld>
            <a:endParaRPr lang="el-CY"/>
          </a:p>
        </p:txBody>
      </p:sp>
    </p:spTree>
    <p:extLst>
      <p:ext uri="{BB962C8B-B14F-4D97-AF65-F5344CB8AC3E}">
        <p14:creationId xmlns:p14="http://schemas.microsoft.com/office/powerpoint/2010/main" val="3407560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Θέση τίτλου 1">
            <a:extLst>
              <a:ext uri="{FF2B5EF4-FFF2-40B4-BE49-F238E27FC236}">
                <a16:creationId xmlns:a16="http://schemas.microsoft.com/office/drawing/2014/main" id="{DDCA772F-FFF5-A285-54DD-09CAA8C05F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l-GR"/>
              <a:t>Κάντε κλικ για να επεξεργαστείτε τον τίτλο υποδείγματος</a:t>
            </a:r>
            <a:endParaRPr lang="el-CY"/>
          </a:p>
        </p:txBody>
      </p:sp>
      <p:sp>
        <p:nvSpPr>
          <p:cNvPr id="3" name="Θέση κειμένου 2">
            <a:extLst>
              <a:ext uri="{FF2B5EF4-FFF2-40B4-BE49-F238E27FC236}">
                <a16:creationId xmlns:a16="http://schemas.microsoft.com/office/drawing/2014/main" id="{B089783D-A5BE-2A7A-EC96-9ACFFC1788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endParaRPr lang="el-CY"/>
          </a:p>
        </p:txBody>
      </p:sp>
      <p:sp>
        <p:nvSpPr>
          <p:cNvPr id="4" name="Θέση ημερομηνίας 3">
            <a:extLst>
              <a:ext uri="{FF2B5EF4-FFF2-40B4-BE49-F238E27FC236}">
                <a16:creationId xmlns:a16="http://schemas.microsoft.com/office/drawing/2014/main" id="{9AB519E6-860B-876D-E79F-7A6C974613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F7BF90-553E-49FF-BC09-A186315E8C19}" type="datetimeFigureOut">
              <a:rPr lang="el-CY" smtClean="0"/>
              <a:t>07/16/2026</a:t>
            </a:fld>
            <a:endParaRPr lang="el-CY"/>
          </a:p>
        </p:txBody>
      </p:sp>
      <p:sp>
        <p:nvSpPr>
          <p:cNvPr id="5" name="Θέση υποσέλιδου 4">
            <a:extLst>
              <a:ext uri="{FF2B5EF4-FFF2-40B4-BE49-F238E27FC236}">
                <a16:creationId xmlns:a16="http://schemas.microsoft.com/office/drawing/2014/main" id="{DB4F6595-A6ED-7FC4-1636-E4ACC1F9D1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l-CY"/>
          </a:p>
        </p:txBody>
      </p:sp>
      <p:sp>
        <p:nvSpPr>
          <p:cNvPr id="6" name="Θέση αριθμού διαφάνειας 5">
            <a:extLst>
              <a:ext uri="{FF2B5EF4-FFF2-40B4-BE49-F238E27FC236}">
                <a16:creationId xmlns:a16="http://schemas.microsoft.com/office/drawing/2014/main" id="{B2DD84E4-8CB4-0267-F549-DEFFFB8AC7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4197BD4-B7BC-4A52-A802-B620A20A9739}" type="slidenum">
              <a:rPr lang="el-CY" smtClean="0"/>
              <a:t>‹#›</a:t>
            </a:fld>
            <a:endParaRPr lang="el-CY"/>
          </a:p>
        </p:txBody>
      </p:sp>
    </p:spTree>
    <p:extLst>
      <p:ext uri="{BB962C8B-B14F-4D97-AF65-F5344CB8AC3E}">
        <p14:creationId xmlns:p14="http://schemas.microsoft.com/office/powerpoint/2010/main" val="13678425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l-CY"/>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4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45.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7.xml"/><Relationship Id="rId5" Type="http://schemas.openxmlformats.org/officeDocument/2006/relationships/image" Target="../media/image36.jpg"/><Relationship Id="rId4" Type="http://schemas.openxmlformats.org/officeDocument/2006/relationships/image" Target="../media/image39.jpeg"/></Relationships>
</file>

<file path=ppt/slides/_rels/slide5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7.xml"/><Relationship Id="rId4" Type="http://schemas.openxmlformats.org/officeDocument/2006/relationships/image" Target="../media/image47.jpeg"/></Relationships>
</file>

<file path=ppt/slides/_rels/slide58.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7.xml"/><Relationship Id="rId5" Type="http://schemas.openxmlformats.org/officeDocument/2006/relationships/image" Target="../media/image56.jpeg"/><Relationship Id="rId4" Type="http://schemas.openxmlformats.org/officeDocument/2006/relationships/image" Target="../media/image55.jpeg"/></Relationships>
</file>

<file path=ppt/slides/_rels/slide63.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63.jpeg"/></Relationships>
</file>

<file path=ppt/slides/_rels/slide67.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7.xml"/><Relationship Id="rId5" Type="http://schemas.openxmlformats.org/officeDocument/2006/relationships/image" Target="../media/image67.jpeg"/><Relationship Id="rId4" Type="http://schemas.openxmlformats.org/officeDocument/2006/relationships/image" Target="../media/image66.jpeg"/></Relationships>
</file>

<file path=ppt/slides/_rels/slide69.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jpe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hyperlink" Target="http://kutuphane.mebnet.net/cgi-bin/koha/opac-authoritiesdetail.pl?authid=24120" TargetMode="External"/><Relationship Id="rId7" Type="http://schemas.openxmlformats.org/officeDocument/2006/relationships/image" Target="../media/image76.jpeg"/><Relationship Id="rId2" Type="http://schemas.openxmlformats.org/officeDocument/2006/relationships/image" Target="../media/image72.jpeg"/><Relationship Id="rId1" Type="http://schemas.openxmlformats.org/officeDocument/2006/relationships/slideLayout" Target="../slideLayouts/slideLayout7.xml"/><Relationship Id="rId6" Type="http://schemas.openxmlformats.org/officeDocument/2006/relationships/image" Target="../media/image75.png"/><Relationship Id="rId5" Type="http://schemas.openxmlformats.org/officeDocument/2006/relationships/image" Target="../media/image74.png"/><Relationship Id="rId4" Type="http://schemas.openxmlformats.org/officeDocument/2006/relationships/image" Target="../media/image73.png"/></Relationships>
</file>

<file path=ppt/slides/_rels/slide72.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7.jpe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Layout" Target="../slideLayouts/slideLayout7.xml"/><Relationship Id="rId6" Type="http://schemas.openxmlformats.org/officeDocument/2006/relationships/image" Target="../media/image82.jpeg"/><Relationship Id="rId5" Type="http://schemas.openxmlformats.org/officeDocument/2006/relationships/image" Target="../media/image81.jpeg"/><Relationship Id="rId4" Type="http://schemas.openxmlformats.org/officeDocument/2006/relationships/image" Target="../media/image80.jpeg"/></Relationships>
</file>

<file path=ppt/slides/_rels/slide74.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jpeg"/><Relationship Id="rId1" Type="http://schemas.openxmlformats.org/officeDocument/2006/relationships/slideLayout" Target="../slideLayouts/slideLayout7.xml"/><Relationship Id="rId4" Type="http://schemas.openxmlformats.org/officeDocument/2006/relationships/image" Target="../media/image85.jpeg"/></Relationships>
</file>

<file path=ppt/slides/_rels/slide75.xml.rels><?xml version="1.0" encoding="UTF-8" standalone="yes"?>
<Relationships xmlns="http://schemas.openxmlformats.org/package/2006/relationships"><Relationship Id="rId3" Type="http://schemas.openxmlformats.org/officeDocument/2006/relationships/image" Target="../media/image86.jpeg"/><Relationship Id="rId7" Type="http://schemas.openxmlformats.org/officeDocument/2006/relationships/hyperlink" Target="https://www.yeniduzen.com/savasta-dahi-insan-yuregini-koruyan-bir-emekci-omer-kose-4-16641yy.htm"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9.jpeg"/><Relationship Id="rId5" Type="http://schemas.openxmlformats.org/officeDocument/2006/relationships/image" Target="../media/image88.jpeg"/><Relationship Id="rId4" Type="http://schemas.openxmlformats.org/officeDocument/2006/relationships/image" Target="../media/image87.jpeg"/></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στιγμιότυπο οθόνης, γραμματοσειρά, γραφιστική&#10;&#10;Περιγραφή που δημιουργήθηκε αυτόματα">
            <a:extLst>
              <a:ext uri="{FF2B5EF4-FFF2-40B4-BE49-F238E27FC236}">
                <a16:creationId xmlns:a16="http://schemas.microsoft.com/office/drawing/2014/main" id="{C9FE3C95-E49F-4089-A0DC-B80543F0C2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971" y="0"/>
            <a:ext cx="11867287" cy="6858000"/>
          </a:xfrm>
          <a:prstGeom prst="rect">
            <a:avLst/>
          </a:prstGeom>
        </p:spPr>
      </p:pic>
    </p:spTree>
    <p:extLst>
      <p:ext uri="{BB962C8B-B14F-4D97-AF65-F5344CB8AC3E}">
        <p14:creationId xmlns:p14="http://schemas.microsoft.com/office/powerpoint/2010/main" val="463379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7A3DEB-B095-7265-41D0-097FB59A9E91}"/>
            </a:ext>
          </a:extLst>
        </p:cNvPr>
        <p:cNvGrpSpPr/>
        <p:nvPr/>
      </p:nvGrpSpPr>
      <p:grpSpPr>
        <a:xfrm>
          <a:off x="0" y="0"/>
          <a:ext cx="0" cy="0"/>
          <a:chOff x="0" y="0"/>
          <a:chExt cx="0" cy="0"/>
        </a:xfrm>
      </p:grpSpPr>
      <p:sp>
        <p:nvSpPr>
          <p:cNvPr id="2" name="Ορθογώνιο 1">
            <a:extLst>
              <a:ext uri="{FF2B5EF4-FFF2-40B4-BE49-F238E27FC236}">
                <a16:creationId xmlns:a16="http://schemas.microsoft.com/office/drawing/2014/main" id="{61CC222C-498D-E183-D49C-658899A2753B}"/>
              </a:ext>
            </a:extLst>
          </p:cNvPr>
          <p:cNvSpPr/>
          <p:nvPr/>
        </p:nvSpPr>
        <p:spPr>
          <a:xfrm>
            <a:off x="572589" y="218440"/>
            <a:ext cx="6776244" cy="6421120"/>
          </a:xfrm>
          <a:prstGeom prst="rec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l-GR" sz="3600" b="1" dirty="0">
              <a:latin typeface="Times New Roman" panose="02020603050405020304" pitchFamily="18" charset="0"/>
              <a:cs typeface="Times New Roman" panose="02020603050405020304" pitchFamily="18" charset="0"/>
            </a:endParaRPr>
          </a:p>
          <a:p>
            <a:pPr algn="ctr"/>
            <a:r>
              <a:rPr lang="el-GR" sz="3600" b="1" dirty="0">
                <a:cs typeface="Times New Roman" panose="02020603050405020304" pitchFamily="18" charset="0"/>
              </a:rPr>
              <a:t>Τίτλος : Η φωτογραφική πρακτική στη διαμόρφωση της πολιτισμικής μνήμης και η  αναπαραγωγή της στον ιστοριογραφικό λόγο :</a:t>
            </a:r>
          </a:p>
          <a:p>
            <a:pPr algn="ctr"/>
            <a:r>
              <a:rPr lang="el-GR" sz="3600" b="1" dirty="0">
                <a:cs typeface="Times New Roman" panose="02020603050405020304" pitchFamily="18" charset="0"/>
              </a:rPr>
              <a:t>Οι  φωτογραφίες  στα πρωτοσέλιδα της  τ/κ εφημερίδας </a:t>
            </a:r>
            <a:r>
              <a:rPr lang="tr-TR" sz="3600" b="1" i="1" dirty="0">
                <a:cs typeface="Times New Roman" panose="02020603050405020304" pitchFamily="18" charset="0"/>
              </a:rPr>
              <a:t>Bozkurt</a:t>
            </a:r>
            <a:r>
              <a:rPr lang="el-GR" sz="3600" b="1" dirty="0">
                <a:cs typeface="Times New Roman" panose="02020603050405020304" pitchFamily="18" charset="0"/>
              </a:rPr>
              <a:t> του 1974.</a:t>
            </a:r>
          </a:p>
          <a:p>
            <a:pPr algn="ctr"/>
            <a:r>
              <a:rPr lang="el-GR" sz="3600" b="1" dirty="0" err="1">
                <a:cs typeface="Times New Roman" panose="02020603050405020304" pitchFamily="18" charset="0"/>
              </a:rPr>
              <a:t>Δρ</a:t>
            </a:r>
            <a:r>
              <a:rPr lang="el-GR" sz="3600" b="1" dirty="0">
                <a:cs typeface="Times New Roman" panose="02020603050405020304" pitchFamily="18" charset="0"/>
              </a:rPr>
              <a:t> Ελένη Χαραλάμπους</a:t>
            </a:r>
          </a:p>
          <a:p>
            <a:pPr algn="ctr"/>
            <a:r>
              <a:rPr lang="el-GR" sz="3600" b="1" dirty="0">
                <a:solidFill>
                  <a:srgbClr val="FF0000"/>
                </a:solidFill>
                <a:cs typeface="Times New Roman" panose="02020603050405020304" pitchFamily="18" charset="0"/>
              </a:rPr>
              <a:t>ΜΕΡΟΣ  Β </a:t>
            </a:r>
          </a:p>
          <a:p>
            <a:endParaRPr lang="el-GR" sz="2000" dirty="0">
              <a:cs typeface="Times New Roman" panose="02020603050405020304" pitchFamily="18" charset="0"/>
            </a:endParaRPr>
          </a:p>
          <a:p>
            <a:endParaRPr lang="el-GR" sz="2000" dirty="0">
              <a:cs typeface="Times New Roman" panose="02020603050405020304" pitchFamily="18" charset="0"/>
            </a:endParaRPr>
          </a:p>
        </p:txBody>
      </p:sp>
      <p:pic>
        <p:nvPicPr>
          <p:cNvPr id="3" name="Εικόνα 2" descr="Εικόνα που περιέχει κείμενο, τυπογραφία, τέχνη&#10;&#10;Περιγραφή που δημιουργήθηκε αυτόματα">
            <a:extLst>
              <a:ext uri="{FF2B5EF4-FFF2-40B4-BE49-F238E27FC236}">
                <a16:creationId xmlns:a16="http://schemas.microsoft.com/office/drawing/2014/main" id="{BB8E424F-2102-8476-8E82-7D1CC9675222}"/>
              </a:ext>
            </a:extLst>
          </p:cNvPr>
          <p:cNvPicPr>
            <a:picLocks noChangeAspect="1"/>
          </p:cNvPicPr>
          <p:nvPr/>
        </p:nvPicPr>
        <p:blipFill rotWithShape="1">
          <a:blip r:embed="rId2">
            <a:extLst>
              <a:ext uri="{28A0092B-C50C-407E-A947-70E740481C1C}">
                <a14:useLocalDpi xmlns:a14="http://schemas.microsoft.com/office/drawing/2010/main" val="0"/>
              </a:ext>
            </a:extLst>
          </a:blip>
          <a:srcRect l="15249" t="14508" r="52069" b="6271"/>
          <a:stretch/>
        </p:blipFill>
        <p:spPr>
          <a:xfrm rot="5400000">
            <a:off x="8223733" y="-711463"/>
            <a:ext cx="1387366" cy="2810294"/>
          </a:xfrm>
          <a:prstGeom prst="rect">
            <a:avLst/>
          </a:prstGeom>
          <a:ln>
            <a:solidFill>
              <a:schemeClr val="tx1"/>
            </a:solidFill>
          </a:ln>
        </p:spPr>
      </p:pic>
      <p:pic>
        <p:nvPicPr>
          <p:cNvPr id="11" name="Εικόνα 10" descr="Εικόνα που περιέχει κείμενο, βιβλίο, σκίτσο/σχέδιο, χαρτί&#10;&#10;Περιγραφή που δημιουργήθηκε αυτόματα">
            <a:extLst>
              <a:ext uri="{FF2B5EF4-FFF2-40B4-BE49-F238E27FC236}">
                <a16:creationId xmlns:a16="http://schemas.microsoft.com/office/drawing/2014/main" id="{A36BF9BE-596D-D70A-61F1-72A04F01B0D9}"/>
              </a:ext>
            </a:extLst>
          </p:cNvPr>
          <p:cNvPicPr>
            <a:picLocks noChangeAspect="1"/>
          </p:cNvPicPr>
          <p:nvPr/>
        </p:nvPicPr>
        <p:blipFill rotWithShape="1">
          <a:blip r:embed="rId3">
            <a:extLst>
              <a:ext uri="{28A0092B-C50C-407E-A947-70E740481C1C}">
                <a14:useLocalDpi xmlns:a14="http://schemas.microsoft.com/office/drawing/2010/main" val="0"/>
              </a:ext>
            </a:extLst>
          </a:blip>
          <a:srcRect l="13679" t="10267" r="17701" b="15556"/>
          <a:stretch/>
        </p:blipFill>
        <p:spPr>
          <a:xfrm>
            <a:off x="7512270" y="3121571"/>
            <a:ext cx="2810294" cy="1965435"/>
          </a:xfrm>
          <a:prstGeom prst="rect">
            <a:avLst/>
          </a:prstGeom>
          <a:ln>
            <a:solidFill>
              <a:schemeClr val="tx1"/>
            </a:solidFill>
          </a:ln>
        </p:spPr>
      </p:pic>
      <p:pic>
        <p:nvPicPr>
          <p:cNvPr id="15" name="Εικόνα 14" descr="Εικόνα που περιέχει κείμενο, βιβλίο, τυπογραφία, στατικό&#10;&#10;Περιγραφή που δημιουργήθηκε αυτόματα">
            <a:extLst>
              <a:ext uri="{FF2B5EF4-FFF2-40B4-BE49-F238E27FC236}">
                <a16:creationId xmlns:a16="http://schemas.microsoft.com/office/drawing/2014/main" id="{1E9B771E-22C0-52C8-2DDC-1EA77528F9C3}"/>
              </a:ext>
            </a:extLst>
          </p:cNvPr>
          <p:cNvPicPr>
            <a:picLocks noChangeAspect="1"/>
          </p:cNvPicPr>
          <p:nvPr/>
        </p:nvPicPr>
        <p:blipFill rotWithShape="1">
          <a:blip r:embed="rId4">
            <a:extLst>
              <a:ext uri="{28A0092B-C50C-407E-A947-70E740481C1C}">
                <a14:useLocalDpi xmlns:a14="http://schemas.microsoft.com/office/drawing/2010/main" val="0"/>
              </a:ext>
            </a:extLst>
          </a:blip>
          <a:srcRect l="3119" t="9450" r="8720" b="35990"/>
          <a:stretch/>
        </p:blipFill>
        <p:spPr>
          <a:xfrm>
            <a:off x="7512269" y="5171090"/>
            <a:ext cx="2810294" cy="1636986"/>
          </a:xfrm>
          <a:prstGeom prst="rect">
            <a:avLst/>
          </a:prstGeom>
          <a:ln>
            <a:solidFill>
              <a:schemeClr val="tx1"/>
            </a:solidFill>
          </a:ln>
        </p:spPr>
      </p:pic>
      <p:pic>
        <p:nvPicPr>
          <p:cNvPr id="7" name="Εικόνα 6" descr="Εικόνα που περιέχει κείμενο, βιβλίο, χαρτί, βιβλιοδεσία&#10;&#10;Περιγραφή που δημιουργήθηκε αυτόματα">
            <a:extLst>
              <a:ext uri="{FF2B5EF4-FFF2-40B4-BE49-F238E27FC236}">
                <a16:creationId xmlns:a16="http://schemas.microsoft.com/office/drawing/2014/main" id="{2EBBEDF2-3A7B-EF87-3CE0-1EB9ADF3482C}"/>
              </a:ext>
            </a:extLst>
          </p:cNvPr>
          <p:cNvPicPr>
            <a:picLocks noChangeAspect="1"/>
          </p:cNvPicPr>
          <p:nvPr/>
        </p:nvPicPr>
        <p:blipFill rotWithShape="1">
          <a:blip r:embed="rId5">
            <a:extLst>
              <a:ext uri="{28A0092B-C50C-407E-A947-70E740481C1C}">
                <a14:useLocalDpi xmlns:a14="http://schemas.microsoft.com/office/drawing/2010/main" val="0"/>
              </a:ext>
            </a:extLst>
          </a:blip>
          <a:srcRect l="2414" t="13793" b="23065"/>
          <a:stretch/>
        </p:blipFill>
        <p:spPr>
          <a:xfrm>
            <a:off x="7512270" y="1452008"/>
            <a:ext cx="2810294" cy="1585480"/>
          </a:xfrm>
          <a:prstGeom prst="rect">
            <a:avLst/>
          </a:prstGeom>
          <a:ln>
            <a:solidFill>
              <a:schemeClr val="tx1"/>
            </a:solidFill>
          </a:ln>
        </p:spPr>
      </p:pic>
    </p:spTree>
    <p:extLst>
      <p:ext uri="{BB962C8B-B14F-4D97-AF65-F5344CB8AC3E}">
        <p14:creationId xmlns:p14="http://schemas.microsoft.com/office/powerpoint/2010/main" val="27620426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εφημερίδα, χαρτί εφημερίδας, Δημοσίευση&#10;&#10;Περιγραφή που δημιουργήθηκε αυτόματα">
            <a:extLst>
              <a:ext uri="{FF2B5EF4-FFF2-40B4-BE49-F238E27FC236}">
                <a16:creationId xmlns:a16="http://schemas.microsoft.com/office/drawing/2014/main" id="{34881AAA-DD3D-B7C9-3877-34B4A987D6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2080" y="0"/>
            <a:ext cx="12324080" cy="6858000"/>
          </a:xfrm>
          <a:prstGeom prst="rect">
            <a:avLst/>
          </a:prstGeom>
        </p:spPr>
      </p:pic>
      <p:sp>
        <p:nvSpPr>
          <p:cNvPr id="2" name="Ορθογώνιο 1">
            <a:extLst>
              <a:ext uri="{FF2B5EF4-FFF2-40B4-BE49-F238E27FC236}">
                <a16:creationId xmlns:a16="http://schemas.microsoft.com/office/drawing/2014/main" id="{F32B2274-8831-B546-7C6D-26314C48E2F7}"/>
              </a:ext>
            </a:extLst>
          </p:cNvPr>
          <p:cNvSpPr/>
          <p:nvPr/>
        </p:nvSpPr>
        <p:spPr>
          <a:xfrm rot="21141019">
            <a:off x="1246909" y="4445134"/>
            <a:ext cx="3158836" cy="1826291"/>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l-GR" sz="4000" dirty="0">
                <a:solidFill>
                  <a:schemeClr val="tx1"/>
                </a:solidFill>
              </a:rPr>
              <a:t>17 Αυγούστου  1974 </a:t>
            </a:r>
            <a:endParaRPr lang="el-CY" sz="4000" dirty="0">
              <a:solidFill>
                <a:schemeClr val="tx1"/>
              </a:solidFill>
            </a:endParaRPr>
          </a:p>
        </p:txBody>
      </p:sp>
    </p:spTree>
    <p:extLst>
      <p:ext uri="{BB962C8B-B14F-4D97-AF65-F5344CB8AC3E}">
        <p14:creationId xmlns:p14="http://schemas.microsoft.com/office/powerpoint/2010/main" val="3231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εφημερίδα, χαρτί εφημερίδας, Δημοσίευση&#10;&#10;Περιγραφή που δημιουργήθηκε αυτόματα">
            <a:extLst>
              <a:ext uri="{FF2B5EF4-FFF2-40B4-BE49-F238E27FC236}">
                <a16:creationId xmlns:a16="http://schemas.microsoft.com/office/drawing/2014/main" id="{34881AAA-DD3D-B7C9-3877-34B4A987D6C8}"/>
              </a:ext>
            </a:extLst>
          </p:cNvPr>
          <p:cNvPicPr>
            <a:picLocks noChangeAspect="1"/>
          </p:cNvPicPr>
          <p:nvPr/>
        </p:nvPicPr>
        <p:blipFill rotWithShape="1">
          <a:blip r:embed="rId2">
            <a:extLst>
              <a:ext uri="{28A0092B-C50C-407E-A947-70E740481C1C}">
                <a14:useLocalDpi xmlns:a14="http://schemas.microsoft.com/office/drawing/2010/main" val="0"/>
              </a:ext>
            </a:extLst>
          </a:blip>
          <a:srcRect l="48197" t="27457" r="5013" b="50000"/>
          <a:stretch/>
        </p:blipFill>
        <p:spPr>
          <a:xfrm>
            <a:off x="558800" y="1249680"/>
            <a:ext cx="10769600" cy="5435600"/>
          </a:xfrm>
          <a:prstGeom prst="rect">
            <a:avLst/>
          </a:prstGeom>
        </p:spPr>
      </p:pic>
      <p:sp>
        <p:nvSpPr>
          <p:cNvPr id="4" name="TextBox 3">
            <a:extLst>
              <a:ext uri="{FF2B5EF4-FFF2-40B4-BE49-F238E27FC236}">
                <a16:creationId xmlns:a16="http://schemas.microsoft.com/office/drawing/2014/main" id="{A15D6C4E-9837-33AE-62E8-2FD1264D2222}"/>
              </a:ext>
            </a:extLst>
          </p:cNvPr>
          <p:cNvSpPr txBox="1"/>
          <p:nvPr/>
        </p:nvSpPr>
        <p:spPr>
          <a:xfrm>
            <a:off x="558800" y="71735"/>
            <a:ext cx="10769600" cy="830997"/>
          </a:xfrm>
          <a:prstGeom prst="rect">
            <a:avLst/>
          </a:prstGeom>
          <a:solidFill>
            <a:schemeClr val="accent6">
              <a:lumMod val="20000"/>
              <a:lumOff val="80000"/>
            </a:schemeClr>
          </a:solidFill>
          <a:ln>
            <a:solidFill>
              <a:schemeClr val="tx1"/>
            </a:solidFill>
          </a:ln>
        </p:spPr>
        <p:txBody>
          <a:bodyPr wrap="square">
            <a:spAutoFit/>
          </a:bodyPr>
          <a:lstStyle/>
          <a:p>
            <a:pPr algn="just"/>
            <a:r>
              <a:rPr lang="el-CY" sz="1600" b="1" dirty="0" err="1">
                <a:cs typeface="Times New Roman" panose="02020603050405020304" pitchFamily="18" charset="0"/>
              </a:rPr>
              <a:t>Tümgeneral</a:t>
            </a:r>
            <a:r>
              <a:rPr lang="el-CY" sz="1600" b="1" dirty="0">
                <a:cs typeface="Times New Roman" panose="02020603050405020304" pitchFamily="18" charset="0"/>
              </a:rPr>
              <a:t> </a:t>
            </a:r>
            <a:r>
              <a:rPr lang="el-CY" sz="1600" b="1" dirty="0" err="1">
                <a:cs typeface="Times New Roman" panose="02020603050405020304" pitchFamily="18" charset="0"/>
              </a:rPr>
              <a:t>Fazıl</a:t>
            </a:r>
            <a:r>
              <a:rPr lang="el-CY" sz="1600" b="1" dirty="0">
                <a:cs typeface="Times New Roman" panose="02020603050405020304" pitchFamily="18" charset="0"/>
              </a:rPr>
              <a:t> </a:t>
            </a:r>
            <a:r>
              <a:rPr lang="el-CY" sz="1600" b="1" dirty="0" err="1">
                <a:cs typeface="Times New Roman" panose="02020603050405020304" pitchFamily="18" charset="0"/>
              </a:rPr>
              <a:t>Polat</a:t>
            </a:r>
            <a:r>
              <a:rPr lang="el-CY" sz="1600" b="1" dirty="0">
                <a:cs typeface="Times New Roman" panose="02020603050405020304" pitchFamily="18" charset="0"/>
              </a:rPr>
              <a:t>, </a:t>
            </a:r>
            <a:r>
              <a:rPr lang="el-CY" sz="1600" b="1" dirty="0" err="1">
                <a:cs typeface="Times New Roman" panose="02020603050405020304" pitchFamily="18" charset="0"/>
              </a:rPr>
              <a:t>başarılı</a:t>
            </a:r>
            <a:r>
              <a:rPr lang="el-CY" sz="1600" b="1" dirty="0">
                <a:cs typeface="Times New Roman" panose="02020603050405020304" pitchFamily="18" charset="0"/>
              </a:rPr>
              <a:t> </a:t>
            </a:r>
            <a:r>
              <a:rPr lang="el-CY" sz="1600" b="1" dirty="0" err="1">
                <a:cs typeface="Times New Roman" panose="02020603050405020304" pitchFamily="18" charset="0"/>
              </a:rPr>
              <a:t>harekâttan</a:t>
            </a:r>
            <a:r>
              <a:rPr lang="el-CY" sz="1600" b="1" dirty="0">
                <a:cs typeface="Times New Roman" panose="02020603050405020304" pitchFamily="18" charset="0"/>
              </a:rPr>
              <a:t> </a:t>
            </a:r>
            <a:r>
              <a:rPr lang="el-CY" sz="1600" b="1" dirty="0" err="1">
                <a:cs typeface="Times New Roman" panose="02020603050405020304" pitchFamily="18" charset="0"/>
              </a:rPr>
              <a:t>sonra</a:t>
            </a:r>
            <a:r>
              <a:rPr lang="el-CY" sz="1600" b="1" dirty="0">
                <a:cs typeface="Times New Roman" panose="02020603050405020304" pitchFamily="18" charset="0"/>
              </a:rPr>
              <a:t> </a:t>
            </a:r>
            <a:r>
              <a:rPr lang="el-CY" sz="1600" b="1" dirty="0" err="1">
                <a:cs typeface="Times New Roman" panose="02020603050405020304" pitchFamily="18" charset="0"/>
              </a:rPr>
              <a:t>Mağusa'nın</a:t>
            </a:r>
            <a:r>
              <a:rPr lang="el-CY" sz="1600" b="1" dirty="0">
                <a:cs typeface="Times New Roman" panose="02020603050405020304" pitchFamily="18" charset="0"/>
              </a:rPr>
              <a:t> </a:t>
            </a:r>
            <a:r>
              <a:rPr lang="el-CY" sz="1600" b="1" dirty="0" err="1">
                <a:cs typeface="Times New Roman" panose="02020603050405020304" pitchFamily="18" charset="0"/>
              </a:rPr>
              <a:t>kahraman</a:t>
            </a:r>
            <a:r>
              <a:rPr lang="el-CY" sz="1600" b="1" dirty="0">
                <a:cs typeface="Times New Roman" panose="02020603050405020304" pitchFamily="18" charset="0"/>
              </a:rPr>
              <a:t> </a:t>
            </a:r>
            <a:r>
              <a:rPr lang="el-CY" sz="1600" b="1" dirty="0" err="1">
                <a:cs typeface="Times New Roman" panose="02020603050405020304" pitchFamily="18" charset="0"/>
              </a:rPr>
              <a:t>mücahitleriyle</a:t>
            </a:r>
            <a:r>
              <a:rPr lang="el-CY" sz="1600" b="1" dirty="0">
                <a:cs typeface="Times New Roman" panose="02020603050405020304" pitchFamily="18" charset="0"/>
              </a:rPr>
              <a:t> </a:t>
            </a:r>
            <a:r>
              <a:rPr lang="el-CY" sz="1600" b="1" dirty="0" err="1">
                <a:cs typeface="Times New Roman" panose="02020603050405020304" pitchFamily="18" charset="0"/>
              </a:rPr>
              <a:t>konuşurken</a:t>
            </a:r>
            <a:r>
              <a:rPr lang="el-CY" sz="1600" b="1" dirty="0">
                <a:cs typeface="Times New Roman" panose="02020603050405020304" pitchFamily="18" charset="0"/>
              </a:rPr>
              <a:t>. </a:t>
            </a:r>
            <a:endParaRPr lang="el-GR" sz="1600" b="1" dirty="0">
              <a:cs typeface="Times New Roman" panose="02020603050405020304" pitchFamily="18" charset="0"/>
            </a:endParaRPr>
          </a:p>
          <a:p>
            <a:pPr algn="just"/>
            <a:r>
              <a:rPr lang="el-GR" sz="1600" b="1" dirty="0">
                <a:cs typeface="Times New Roman" panose="02020603050405020304" pitchFamily="18" charset="0"/>
              </a:rPr>
              <a:t>Ο υποστράτηγος </a:t>
            </a:r>
            <a:r>
              <a:rPr lang="el-GR" sz="1600" b="1" dirty="0" err="1">
                <a:cs typeface="Times New Roman" panose="02020603050405020304" pitchFamily="18" charset="0"/>
              </a:rPr>
              <a:t>Fazıl</a:t>
            </a:r>
            <a:r>
              <a:rPr lang="el-GR" sz="1600" b="1" dirty="0">
                <a:cs typeface="Times New Roman" panose="02020603050405020304" pitchFamily="18" charset="0"/>
              </a:rPr>
              <a:t> </a:t>
            </a:r>
            <a:r>
              <a:rPr lang="el-GR" sz="1600" b="1" dirty="0" err="1">
                <a:cs typeface="Times New Roman" panose="02020603050405020304" pitchFamily="18" charset="0"/>
              </a:rPr>
              <a:t>Polat</a:t>
            </a:r>
            <a:r>
              <a:rPr lang="el-GR" sz="1600" b="1" dirty="0">
                <a:cs typeface="Times New Roman" panose="02020603050405020304" pitchFamily="18" charset="0"/>
              </a:rPr>
              <a:t> συνομιλεί με τους ηρωικούς μαχητές της Αμμοχώστου μετά την επιτυχημένη επιχείρηση. </a:t>
            </a:r>
            <a:endParaRPr lang="el-CY" sz="1600" b="1" dirty="0">
              <a:cs typeface="Times New Roman" panose="02020603050405020304" pitchFamily="18" charset="0"/>
            </a:endParaRPr>
          </a:p>
        </p:txBody>
      </p:sp>
    </p:spTree>
    <p:extLst>
      <p:ext uri="{BB962C8B-B14F-4D97-AF65-F5344CB8AC3E}">
        <p14:creationId xmlns:p14="http://schemas.microsoft.com/office/powerpoint/2010/main" val="2265838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βιβλίο, τυπογραφία, αφίσα&#10;&#10;Περιγραφή που δημιουργήθηκε αυτόματα">
            <a:extLst>
              <a:ext uri="{FF2B5EF4-FFF2-40B4-BE49-F238E27FC236}">
                <a16:creationId xmlns:a16="http://schemas.microsoft.com/office/drawing/2014/main" id="{0B90B199-3C11-C3F7-F60E-061145E35C69}"/>
              </a:ext>
            </a:extLst>
          </p:cNvPr>
          <p:cNvPicPr>
            <a:picLocks noChangeAspect="1"/>
          </p:cNvPicPr>
          <p:nvPr/>
        </p:nvPicPr>
        <p:blipFill>
          <a:blip r:embed="rId2">
            <a:extLst>
              <a:ext uri="{28A0092B-C50C-407E-A947-70E740481C1C}">
                <a14:useLocalDpi xmlns:a14="http://schemas.microsoft.com/office/drawing/2010/main" val="0"/>
              </a:ext>
            </a:extLst>
          </a:blip>
          <a:srcRect l="6189" t="4868" r="17790" b="12539"/>
          <a:stretch/>
        </p:blipFill>
        <p:spPr>
          <a:xfrm rot="5400000">
            <a:off x="-196580" y="935543"/>
            <a:ext cx="5661838" cy="4376053"/>
          </a:xfrm>
          <a:prstGeom prst="rect">
            <a:avLst/>
          </a:prstGeom>
          <a:ln>
            <a:solidFill>
              <a:schemeClr val="tx1"/>
            </a:solidFill>
          </a:ln>
        </p:spPr>
      </p:pic>
      <p:pic>
        <p:nvPicPr>
          <p:cNvPr id="7" name="Εικόνα 6" descr="Εικόνα που περιέχει κείμενο, χαρτί, Δημοσίευση, τυπογραφία&#10;&#10;Περιγραφή που δημιουργήθηκε αυτόματα">
            <a:extLst>
              <a:ext uri="{FF2B5EF4-FFF2-40B4-BE49-F238E27FC236}">
                <a16:creationId xmlns:a16="http://schemas.microsoft.com/office/drawing/2014/main" id="{390A3D51-D1A5-16A3-CD46-109DE54C1299}"/>
              </a:ext>
            </a:extLst>
          </p:cNvPr>
          <p:cNvPicPr>
            <a:picLocks noChangeAspect="1"/>
          </p:cNvPicPr>
          <p:nvPr/>
        </p:nvPicPr>
        <p:blipFill>
          <a:blip r:embed="rId3">
            <a:extLst>
              <a:ext uri="{28A0092B-C50C-407E-A947-70E740481C1C}">
                <a14:useLocalDpi xmlns:a14="http://schemas.microsoft.com/office/drawing/2010/main" val="0"/>
              </a:ext>
            </a:extLst>
          </a:blip>
          <a:srcRect l="13810" t="24870" r="53382" b="21960"/>
          <a:stretch/>
        </p:blipFill>
        <p:spPr>
          <a:xfrm rot="5400000">
            <a:off x="5529309" y="-261889"/>
            <a:ext cx="5661839" cy="6770918"/>
          </a:xfrm>
          <a:prstGeom prst="rect">
            <a:avLst/>
          </a:prstGeom>
        </p:spPr>
      </p:pic>
      <p:sp>
        <p:nvSpPr>
          <p:cNvPr id="4" name="TextBox 3">
            <a:extLst>
              <a:ext uri="{FF2B5EF4-FFF2-40B4-BE49-F238E27FC236}">
                <a16:creationId xmlns:a16="http://schemas.microsoft.com/office/drawing/2014/main" id="{440F9B58-FD11-6C45-E23A-1CC860E420A4}"/>
              </a:ext>
            </a:extLst>
          </p:cNvPr>
          <p:cNvSpPr txBox="1"/>
          <p:nvPr/>
        </p:nvSpPr>
        <p:spPr>
          <a:xfrm>
            <a:off x="348341" y="6196018"/>
            <a:ext cx="11495318" cy="369332"/>
          </a:xfrm>
          <a:prstGeom prst="rect">
            <a:avLst/>
          </a:prstGeom>
          <a:solidFill>
            <a:schemeClr val="bg1"/>
          </a:solidFill>
          <a:ln>
            <a:solidFill>
              <a:schemeClr val="tx1"/>
            </a:solidFill>
          </a:ln>
        </p:spPr>
        <p:txBody>
          <a:bodyPr wrap="square">
            <a:spAutoFit/>
          </a:bodyPr>
          <a:lstStyle/>
          <a:p>
            <a:r>
              <a:rPr lang="en-US" b="1" dirty="0" err="1">
                <a:latin typeface="NotoSans"/>
              </a:rPr>
              <a:t>Yılmaz</a:t>
            </a:r>
            <a:r>
              <a:rPr lang="en-US" b="1" dirty="0">
                <a:latin typeface="NotoSans"/>
              </a:rPr>
              <a:t> </a:t>
            </a:r>
            <a:r>
              <a:rPr lang="en-US" b="1" dirty="0" err="1">
                <a:latin typeface="NotoSans"/>
              </a:rPr>
              <a:t>Polat</a:t>
            </a:r>
            <a:r>
              <a:rPr lang="tr-TR" b="1" dirty="0">
                <a:latin typeface="NotoSans"/>
              </a:rPr>
              <a:t>,  </a:t>
            </a:r>
            <a:r>
              <a:rPr lang="en-US" b="1" i="1" dirty="0" err="1">
                <a:effectLst/>
                <a:latin typeface="NotoSans"/>
              </a:rPr>
              <a:t>Barış</a:t>
            </a:r>
            <a:r>
              <a:rPr lang="en-US" b="1" i="1" dirty="0">
                <a:effectLst/>
                <a:latin typeface="NotoSans"/>
              </a:rPr>
              <a:t> </a:t>
            </a:r>
            <a:r>
              <a:rPr lang="en-US" b="1" i="1" dirty="0" err="1">
                <a:effectLst/>
                <a:latin typeface="NotoSans"/>
              </a:rPr>
              <a:t>için</a:t>
            </a:r>
            <a:r>
              <a:rPr lang="en-US" b="1" i="1" dirty="0">
                <a:effectLst/>
                <a:latin typeface="NotoSans"/>
              </a:rPr>
              <a:t> </a:t>
            </a:r>
            <a:r>
              <a:rPr lang="en-US" b="1" i="1" dirty="0" err="1">
                <a:effectLst/>
                <a:latin typeface="NotoSans"/>
              </a:rPr>
              <a:t>oradaydılar</a:t>
            </a:r>
            <a:r>
              <a:rPr lang="en-US" b="1" i="1" dirty="0">
                <a:effectLst/>
                <a:latin typeface="NotoSans"/>
              </a:rPr>
              <a:t> Parola : </a:t>
            </a:r>
            <a:r>
              <a:rPr lang="en-US" b="1" i="1" dirty="0" err="1">
                <a:effectLst/>
                <a:latin typeface="NotoSans"/>
              </a:rPr>
              <a:t>Kıbrıs</a:t>
            </a:r>
            <a:r>
              <a:rPr lang="tr-TR" b="1" i="1" dirty="0">
                <a:latin typeface="NotoSans"/>
              </a:rPr>
              <a:t>, </a:t>
            </a:r>
            <a:r>
              <a:rPr lang="en-US" b="1" i="1" dirty="0">
                <a:effectLst/>
                <a:latin typeface="NotoSans"/>
              </a:rPr>
              <a:t> </a:t>
            </a:r>
            <a:r>
              <a:rPr lang="tr-TR" b="1" dirty="0">
                <a:latin typeface="NotoSans"/>
              </a:rPr>
              <a:t>Ulus Dağı, Lefkoşa, </a:t>
            </a:r>
            <a:r>
              <a:rPr lang="el-GR" b="1" dirty="0">
                <a:latin typeface="NotoSans"/>
              </a:rPr>
              <a:t>2007, </a:t>
            </a:r>
            <a:r>
              <a:rPr lang="el-GR" b="1" dirty="0" err="1">
                <a:latin typeface="NotoSans"/>
              </a:rPr>
              <a:t>σελ</a:t>
            </a:r>
            <a:r>
              <a:rPr lang="en-US" b="1" dirty="0">
                <a:latin typeface="NotoSans"/>
              </a:rPr>
              <a:t>.</a:t>
            </a:r>
            <a:r>
              <a:rPr lang="tr-TR" b="1" dirty="0">
                <a:latin typeface="NotoSans"/>
              </a:rPr>
              <a:t> </a:t>
            </a:r>
            <a:r>
              <a:rPr lang="tr-TR" b="1" i="0" dirty="0">
                <a:effectLst/>
                <a:latin typeface="NotoSans"/>
              </a:rPr>
              <a:t>162</a:t>
            </a:r>
            <a:r>
              <a:rPr lang="el-GR" b="1" i="0" dirty="0">
                <a:effectLst/>
                <a:latin typeface="NotoSans"/>
              </a:rPr>
              <a:t>.</a:t>
            </a:r>
            <a:endParaRPr lang="en-US" b="1" i="0" dirty="0">
              <a:effectLst/>
              <a:latin typeface="NotoSans"/>
            </a:endParaRPr>
          </a:p>
        </p:txBody>
      </p:sp>
    </p:spTree>
    <p:extLst>
      <p:ext uri="{BB962C8B-B14F-4D97-AF65-F5344CB8AC3E}">
        <p14:creationId xmlns:p14="http://schemas.microsoft.com/office/powerpoint/2010/main" val="3400741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Εικόνα 1">
            <a:extLst>
              <a:ext uri="{FF2B5EF4-FFF2-40B4-BE49-F238E27FC236}">
                <a16:creationId xmlns:a16="http://schemas.microsoft.com/office/drawing/2014/main" id="{316B4525-DCBC-79C4-7C8C-FCD5556D71E6}"/>
              </a:ext>
            </a:extLst>
          </p:cNvPr>
          <p:cNvPicPr>
            <a:picLocks noChangeAspect="1"/>
          </p:cNvPicPr>
          <p:nvPr/>
        </p:nvPicPr>
        <p:blipFill>
          <a:blip r:embed="rId2"/>
          <a:stretch>
            <a:fillRect/>
          </a:stretch>
        </p:blipFill>
        <p:spPr>
          <a:xfrm>
            <a:off x="430808" y="315888"/>
            <a:ext cx="11761192" cy="6542112"/>
          </a:xfrm>
          <a:prstGeom prst="rect">
            <a:avLst/>
          </a:prstGeom>
        </p:spPr>
      </p:pic>
      <p:sp>
        <p:nvSpPr>
          <p:cNvPr id="4" name="TextBox 3">
            <a:extLst>
              <a:ext uri="{FF2B5EF4-FFF2-40B4-BE49-F238E27FC236}">
                <a16:creationId xmlns:a16="http://schemas.microsoft.com/office/drawing/2014/main" id="{9C627FEE-6B13-AB49-1A0C-68CF6FC4CFFA}"/>
              </a:ext>
            </a:extLst>
          </p:cNvPr>
          <p:cNvSpPr txBox="1"/>
          <p:nvPr/>
        </p:nvSpPr>
        <p:spPr>
          <a:xfrm>
            <a:off x="8871857" y="2142766"/>
            <a:ext cx="2971799" cy="3678123"/>
          </a:xfrm>
          <a:prstGeom prst="rect">
            <a:avLst/>
          </a:prstGeom>
          <a:solidFill>
            <a:schemeClr val="bg1"/>
          </a:solidFill>
          <a:ln>
            <a:solidFill>
              <a:schemeClr val="tx1"/>
            </a:solidFill>
          </a:ln>
        </p:spPr>
        <p:txBody>
          <a:bodyPr wrap="square">
            <a:spAutoFit/>
          </a:bodyPr>
          <a:lstStyle/>
          <a:p>
            <a:pPr algn="just">
              <a:lnSpc>
                <a:spcPct val="115000"/>
              </a:lnSpc>
              <a:spcAft>
                <a:spcPts val="1000"/>
              </a:spcAft>
            </a:pPr>
            <a:r>
              <a:rPr lang="tr-TR" sz="1200" dirty="0">
                <a:effectLst/>
                <a:latin typeface="Times New Roman" panose="02020603050405020304" pitchFamily="18" charset="0"/>
                <a:ea typeface="Times New Roman" panose="02020603050405020304" pitchFamily="18" charset="0"/>
                <a:cs typeface="Times New Roman" panose="02020603050405020304" pitchFamily="18" charset="0"/>
              </a:rPr>
              <a:t>Kutlu Adalı, </a:t>
            </a:r>
            <a:r>
              <a:rPr lang="tr-TR" sz="1200" i="1" dirty="0">
                <a:effectLst/>
                <a:latin typeface="Times New Roman" panose="02020603050405020304" pitchFamily="18" charset="0"/>
                <a:ea typeface="Times New Roman" panose="02020603050405020304" pitchFamily="18" charset="0"/>
                <a:cs typeface="Times New Roman" panose="02020603050405020304" pitchFamily="18" charset="0"/>
              </a:rPr>
              <a:t>Köy raporları 1963</a:t>
            </a:r>
            <a:r>
              <a:rPr lang="tr-TR" sz="1200" dirty="0">
                <a:effectLst/>
                <a:latin typeface="Times New Roman" panose="02020603050405020304" pitchFamily="18" charset="0"/>
                <a:ea typeface="Times New Roman" panose="02020603050405020304" pitchFamily="18" charset="0"/>
                <a:cs typeface="Times New Roman" panose="02020603050405020304" pitchFamily="18" charset="0"/>
              </a:rPr>
              <a:t>, Kıbrıs Türk Cemaat Meclisi, Lefkoşa, 1963, </a:t>
            </a:r>
            <a:r>
              <a:rPr lang="el-GR" sz="1200" dirty="0" err="1">
                <a:effectLst/>
                <a:latin typeface="Times New Roman" panose="02020603050405020304" pitchFamily="18" charset="0"/>
                <a:ea typeface="Times New Roman" panose="02020603050405020304" pitchFamily="18" charset="0"/>
                <a:cs typeface="Times New Roman" panose="02020603050405020304" pitchFamily="18" charset="0"/>
              </a:rPr>
              <a:t>σελ</a:t>
            </a:r>
            <a:r>
              <a:rPr lang="tr-TR" sz="1200" dirty="0">
                <a:effectLst/>
                <a:latin typeface="Times New Roman" panose="02020603050405020304" pitchFamily="18" charset="0"/>
                <a:ea typeface="Times New Roman" panose="02020603050405020304" pitchFamily="18" charset="0"/>
                <a:cs typeface="Times New Roman" panose="02020603050405020304" pitchFamily="18" charset="0"/>
              </a:rPr>
              <a:t>. 4.</a:t>
            </a:r>
            <a:endParaRPr lang="el-CY"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1000"/>
              </a:spcAft>
            </a:pPr>
            <a:r>
              <a:rPr lang="tr-TR" sz="1200" b="1"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l-CY"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15000"/>
              </a:lnSpc>
              <a:spcAft>
                <a:spcPts val="1000"/>
              </a:spcAft>
            </a:pP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Αγιά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Κεπίρ</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G.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Καζιβερά</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Ko</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Κοτσιάτης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Sü</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Άγιος Ιωάννης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Σελέμανη</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Gü</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Αμμαδιές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Yı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Σκυλλούρα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Άγιος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Ερμόλαος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Se.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Κίαδος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Τζιάος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 </a:t>
            </a:r>
            <a:r>
              <a:rPr lang="el-GR" sz="1200" b="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Ψυλλάτος</a:t>
            </a:r>
            <a:r>
              <a:rPr lang="tr-TR" sz="1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Γέναγρα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K.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Αρναδί</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Γαλάτεια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Ye.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Άγιος Ανδρόνικος Καρπασίας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Πλατανισσός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Al.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Κλαυδιά</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Bğ</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Μαλιά</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Y.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Γεροβάσα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Χρυσοχού</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Kr</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Πελαθούσα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Κιδάσι</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Kv</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Άγιος Γεώργιος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B.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Φασούλα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tr-TR" sz="12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l-GR"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15000"/>
              </a:lnSpc>
              <a:spcAft>
                <a:spcPts val="1000"/>
              </a:spcAft>
            </a:pPr>
            <a:endParaRPr lang="el-CY"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1000"/>
              </a:spcAft>
            </a:pPr>
            <a:r>
              <a:rPr lang="tr-TR" sz="1200" b="1"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l-CY" sz="12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3" name="Βέλος: Κάτω 2">
            <a:extLst>
              <a:ext uri="{FF2B5EF4-FFF2-40B4-BE49-F238E27FC236}">
                <a16:creationId xmlns:a16="http://schemas.microsoft.com/office/drawing/2014/main" id="{EA107271-90A0-8882-C12D-562545C3546D}"/>
              </a:ext>
            </a:extLst>
          </p:cNvPr>
          <p:cNvSpPr/>
          <p:nvPr/>
        </p:nvSpPr>
        <p:spPr>
          <a:xfrm>
            <a:off x="6311404" y="1600199"/>
            <a:ext cx="1077686" cy="1328057"/>
          </a:xfrm>
          <a:prstGeom prst="downArrow">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CY" dirty="0"/>
          </a:p>
        </p:txBody>
      </p:sp>
    </p:spTree>
    <p:extLst>
      <p:ext uri="{BB962C8B-B14F-4D97-AF65-F5344CB8AC3E}">
        <p14:creationId xmlns:p14="http://schemas.microsoft.com/office/powerpoint/2010/main" val="1603534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εφημερίδα, εξωτερικός χώρος/ύπαιθρος&#10;&#10;Περιγραφή που δημιουργήθηκε αυτόματα">
            <a:extLst>
              <a:ext uri="{FF2B5EF4-FFF2-40B4-BE49-F238E27FC236}">
                <a16:creationId xmlns:a16="http://schemas.microsoft.com/office/drawing/2014/main" id="{BE4E32F7-D5B9-8352-2A45-ABBDF9DD0A25}"/>
              </a:ext>
            </a:extLst>
          </p:cNvPr>
          <p:cNvPicPr>
            <a:picLocks noChangeAspect="1"/>
          </p:cNvPicPr>
          <p:nvPr/>
        </p:nvPicPr>
        <p:blipFill rotWithShape="1">
          <a:blip r:embed="rId2">
            <a:extLst>
              <a:ext uri="{28A0092B-C50C-407E-A947-70E740481C1C}">
                <a14:useLocalDpi xmlns:a14="http://schemas.microsoft.com/office/drawing/2010/main" val="0"/>
              </a:ext>
            </a:extLst>
          </a:blip>
          <a:srcRect l="9186" t="40888" r="43370" b="42586"/>
          <a:stretch/>
        </p:blipFill>
        <p:spPr>
          <a:xfrm>
            <a:off x="304798" y="1290320"/>
            <a:ext cx="11582401" cy="5439508"/>
          </a:xfrm>
          <a:prstGeom prst="rect">
            <a:avLst/>
          </a:prstGeom>
          <a:ln>
            <a:solidFill>
              <a:schemeClr val="tx1"/>
            </a:solidFill>
          </a:ln>
        </p:spPr>
      </p:pic>
      <p:sp>
        <p:nvSpPr>
          <p:cNvPr id="4" name="TextBox 3">
            <a:extLst>
              <a:ext uri="{FF2B5EF4-FFF2-40B4-BE49-F238E27FC236}">
                <a16:creationId xmlns:a16="http://schemas.microsoft.com/office/drawing/2014/main" id="{63E600AC-62F3-23A2-1995-EEE24C84631F}"/>
              </a:ext>
            </a:extLst>
          </p:cNvPr>
          <p:cNvSpPr txBox="1"/>
          <p:nvPr/>
        </p:nvSpPr>
        <p:spPr>
          <a:xfrm>
            <a:off x="304799" y="128171"/>
            <a:ext cx="11582400" cy="923330"/>
          </a:xfrm>
          <a:prstGeom prst="rect">
            <a:avLst/>
          </a:prstGeom>
          <a:solidFill>
            <a:schemeClr val="accent6">
              <a:lumMod val="20000"/>
              <a:lumOff val="80000"/>
            </a:schemeClr>
          </a:solidFill>
          <a:ln>
            <a:solidFill>
              <a:schemeClr val="tx1"/>
            </a:solidFill>
          </a:ln>
        </p:spPr>
        <p:txBody>
          <a:bodyPr wrap="square">
            <a:spAutoFit/>
          </a:bodyPr>
          <a:lstStyle/>
          <a:p>
            <a:pPr algn="just"/>
            <a:r>
              <a:rPr lang="el-CY" b="1" dirty="0" err="1">
                <a:cs typeface="Times New Roman" panose="02020603050405020304" pitchFamily="18" charset="0"/>
              </a:rPr>
              <a:t>Bir</a:t>
            </a:r>
            <a:r>
              <a:rPr lang="el-CY" b="1" dirty="0">
                <a:cs typeface="Times New Roman" panose="02020603050405020304" pitchFamily="18" charset="0"/>
              </a:rPr>
              <a:t> </a:t>
            </a:r>
            <a:r>
              <a:rPr lang="el-CY" b="1" dirty="0" err="1">
                <a:cs typeface="Times New Roman" panose="02020603050405020304" pitchFamily="18" charset="0"/>
              </a:rPr>
              <a:t>aydan</a:t>
            </a:r>
            <a:r>
              <a:rPr lang="el-CY" b="1" dirty="0">
                <a:cs typeface="Times New Roman" panose="02020603050405020304" pitchFamily="18" charset="0"/>
              </a:rPr>
              <a:t> </a:t>
            </a:r>
            <a:r>
              <a:rPr lang="el-CY" b="1" dirty="0" err="1">
                <a:cs typeface="Times New Roman" panose="02020603050405020304" pitchFamily="18" charset="0"/>
              </a:rPr>
              <a:t>beri</a:t>
            </a:r>
            <a:r>
              <a:rPr lang="el-CY" b="1" dirty="0">
                <a:cs typeface="Times New Roman" panose="02020603050405020304" pitchFamily="18" charset="0"/>
              </a:rPr>
              <a:t> </a:t>
            </a:r>
            <a:r>
              <a:rPr lang="el-CY" b="1" dirty="0" err="1">
                <a:cs typeface="Times New Roman" panose="02020603050405020304" pitchFamily="18" charset="0"/>
              </a:rPr>
              <a:t>kahramanca</a:t>
            </a:r>
            <a:r>
              <a:rPr lang="el-CY" b="1" dirty="0">
                <a:cs typeface="Times New Roman" panose="02020603050405020304" pitchFamily="18" charset="0"/>
              </a:rPr>
              <a:t> </a:t>
            </a:r>
            <a:r>
              <a:rPr lang="el-CY" b="1" dirty="0" err="1">
                <a:cs typeface="Times New Roman" panose="02020603050405020304" pitchFamily="18" charset="0"/>
              </a:rPr>
              <a:t>direnen</a:t>
            </a:r>
            <a:r>
              <a:rPr lang="el-CY" b="1" dirty="0">
                <a:cs typeface="Times New Roman" panose="02020603050405020304" pitchFamily="18" charset="0"/>
              </a:rPr>
              <a:t> </a:t>
            </a:r>
            <a:r>
              <a:rPr lang="el-CY" b="1" dirty="0" err="1">
                <a:cs typeface="Times New Roman" panose="02020603050405020304" pitchFamily="18" charset="0"/>
              </a:rPr>
              <a:t>Sütlüce</a:t>
            </a:r>
            <a:r>
              <a:rPr lang="el-CY" b="1" dirty="0">
                <a:cs typeface="Times New Roman" panose="02020603050405020304" pitchFamily="18" charset="0"/>
              </a:rPr>
              <a:t> </a:t>
            </a:r>
            <a:r>
              <a:rPr lang="el-CY" b="1" dirty="0" err="1">
                <a:cs typeface="Times New Roman" panose="02020603050405020304" pitchFamily="18" charset="0"/>
              </a:rPr>
              <a:t>bugün</a:t>
            </a:r>
            <a:r>
              <a:rPr lang="el-CY" b="1" dirty="0">
                <a:cs typeface="Times New Roman" panose="02020603050405020304" pitchFamily="18" charset="0"/>
              </a:rPr>
              <a:t> </a:t>
            </a:r>
            <a:r>
              <a:rPr lang="el-CY" b="1" dirty="0" err="1">
                <a:cs typeface="Times New Roman" panose="02020603050405020304" pitchFamily="18" charset="0"/>
              </a:rPr>
              <a:t>Türk</a:t>
            </a:r>
            <a:r>
              <a:rPr lang="el-CY" b="1" dirty="0">
                <a:cs typeface="Times New Roman" panose="02020603050405020304" pitchFamily="18" charset="0"/>
              </a:rPr>
              <a:t> </a:t>
            </a:r>
            <a:r>
              <a:rPr lang="el-CY" b="1" dirty="0" err="1">
                <a:cs typeface="Times New Roman" panose="02020603050405020304" pitchFamily="18" charset="0"/>
              </a:rPr>
              <a:t>Silâhlı</a:t>
            </a:r>
            <a:r>
              <a:rPr lang="el-CY" b="1" dirty="0">
                <a:cs typeface="Times New Roman" panose="02020603050405020304" pitchFamily="18" charset="0"/>
              </a:rPr>
              <a:t> </a:t>
            </a:r>
            <a:r>
              <a:rPr lang="el-CY" b="1" dirty="0" err="1">
                <a:cs typeface="Times New Roman" panose="02020603050405020304" pitchFamily="18" charset="0"/>
              </a:rPr>
              <a:t>Kuvvetlerine</a:t>
            </a:r>
            <a:r>
              <a:rPr lang="el-CY" b="1" dirty="0">
                <a:cs typeface="Times New Roman" panose="02020603050405020304" pitchFamily="18" charset="0"/>
              </a:rPr>
              <a:t> </a:t>
            </a:r>
            <a:r>
              <a:rPr lang="el-CY" b="1" dirty="0" err="1">
                <a:cs typeface="Times New Roman" panose="02020603050405020304" pitchFamily="18" charset="0"/>
              </a:rPr>
              <a:t>kavuşmanın</a:t>
            </a:r>
            <a:r>
              <a:rPr lang="el-CY" b="1" dirty="0">
                <a:cs typeface="Times New Roman" panose="02020603050405020304" pitchFamily="18" charset="0"/>
              </a:rPr>
              <a:t> m </a:t>
            </a:r>
            <a:r>
              <a:rPr lang="el-CY" b="1" dirty="0" err="1">
                <a:cs typeface="Times New Roman" panose="02020603050405020304" pitchFamily="18" charset="0"/>
              </a:rPr>
              <a:t>utluluğunu</a:t>
            </a:r>
            <a:r>
              <a:rPr lang="el-CY" b="1" dirty="0">
                <a:cs typeface="Times New Roman" panose="02020603050405020304" pitchFamily="18" charset="0"/>
              </a:rPr>
              <a:t> </a:t>
            </a:r>
            <a:r>
              <a:rPr lang="el-CY" b="1" dirty="0" err="1">
                <a:cs typeface="Times New Roman" panose="02020603050405020304" pitchFamily="18" charset="0"/>
              </a:rPr>
              <a:t>tadıyor</a:t>
            </a:r>
            <a:r>
              <a:rPr lang="el-CY" b="1" dirty="0">
                <a:cs typeface="Times New Roman" panose="02020603050405020304" pitchFamily="18" charset="0"/>
              </a:rPr>
              <a:t>.</a:t>
            </a:r>
            <a:endParaRPr lang="el-GR" b="1" dirty="0">
              <a:cs typeface="Times New Roman" panose="02020603050405020304" pitchFamily="18" charset="0"/>
            </a:endParaRPr>
          </a:p>
          <a:p>
            <a:pPr algn="just"/>
            <a:r>
              <a:rPr lang="el-GR" b="1" dirty="0">
                <a:cs typeface="Times New Roman" panose="02020603050405020304" pitchFamily="18" charset="0"/>
              </a:rPr>
              <a:t>Το </a:t>
            </a:r>
            <a:r>
              <a:rPr lang="tr-TR" b="1" dirty="0">
                <a:cs typeface="Times New Roman" panose="02020603050405020304" pitchFamily="18" charset="0"/>
              </a:rPr>
              <a:t> </a:t>
            </a:r>
            <a:r>
              <a:rPr lang="el-GR" b="1" dirty="0">
                <a:cs typeface="Times New Roman" panose="02020603050405020304" pitchFamily="18" charset="0"/>
              </a:rPr>
              <a:t>χωριό </a:t>
            </a:r>
            <a:r>
              <a:rPr lang="el-GR" b="1" dirty="0" err="1">
                <a:cs typeface="Times New Roman" panose="02020603050405020304" pitchFamily="18" charset="0"/>
              </a:rPr>
              <a:t>Sütlüce</a:t>
            </a:r>
            <a:r>
              <a:rPr lang="el-GR" b="1" dirty="0">
                <a:cs typeface="Times New Roman" panose="02020603050405020304" pitchFamily="18" charset="0"/>
              </a:rPr>
              <a:t>/</a:t>
            </a:r>
            <a:r>
              <a:rPr lang="el-GR" b="1" dirty="0" err="1">
                <a:cs typeface="Times New Roman" panose="02020603050405020304" pitchFamily="18" charset="0"/>
              </a:rPr>
              <a:t>Ψυλλάτος</a:t>
            </a:r>
            <a:r>
              <a:rPr lang="tr-TR" b="1" dirty="0">
                <a:cs typeface="Times New Roman" panose="02020603050405020304" pitchFamily="18" charset="0"/>
              </a:rPr>
              <a:t> </a:t>
            </a:r>
            <a:r>
              <a:rPr lang="el-GR" b="1" dirty="0">
                <a:cs typeface="Times New Roman" panose="02020603050405020304" pitchFamily="18" charset="0"/>
              </a:rPr>
              <a:t>αντιστέκεται  ηρωικά εδώ και έναν μήνα. Απολαμβάνει σήμερα την ευτυχία της επανένωσης με τις Τουρκικές Ένοπλες Δυνάμεις.</a:t>
            </a:r>
            <a:endParaRPr lang="el-CY" b="1" dirty="0">
              <a:cs typeface="Times New Roman" panose="02020603050405020304" pitchFamily="18" charset="0"/>
            </a:endParaRPr>
          </a:p>
        </p:txBody>
      </p:sp>
    </p:spTree>
    <p:extLst>
      <p:ext uri="{BB962C8B-B14F-4D97-AF65-F5344CB8AC3E}">
        <p14:creationId xmlns:p14="http://schemas.microsoft.com/office/powerpoint/2010/main" val="3923426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εφημερίδα, χαρτί εφημερίδας, Δημοσίευση&#10;&#10;Περιγραφή που δημιουργήθηκε αυτόματα">
            <a:extLst>
              <a:ext uri="{FF2B5EF4-FFF2-40B4-BE49-F238E27FC236}">
                <a16:creationId xmlns:a16="http://schemas.microsoft.com/office/drawing/2014/main" id="{2FC30FD6-F25D-A814-6169-1F7085A7FF5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Ορθογώνιο 1">
            <a:extLst>
              <a:ext uri="{FF2B5EF4-FFF2-40B4-BE49-F238E27FC236}">
                <a16:creationId xmlns:a16="http://schemas.microsoft.com/office/drawing/2014/main" id="{F5C0508E-F184-05C4-DF02-780D4F193BF5}"/>
              </a:ext>
            </a:extLst>
          </p:cNvPr>
          <p:cNvSpPr/>
          <p:nvPr/>
        </p:nvSpPr>
        <p:spPr>
          <a:xfrm rot="21141019">
            <a:off x="1246909" y="4445134"/>
            <a:ext cx="3158836" cy="1826291"/>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l-GR" sz="4000" dirty="0">
                <a:solidFill>
                  <a:schemeClr val="tx1"/>
                </a:solidFill>
              </a:rPr>
              <a:t>18 Αυγούστου  1974 </a:t>
            </a:r>
            <a:endParaRPr lang="el-CY" sz="4000" dirty="0">
              <a:solidFill>
                <a:schemeClr val="tx1"/>
              </a:solidFill>
            </a:endParaRPr>
          </a:p>
        </p:txBody>
      </p:sp>
    </p:spTree>
    <p:extLst>
      <p:ext uri="{BB962C8B-B14F-4D97-AF65-F5344CB8AC3E}">
        <p14:creationId xmlns:p14="http://schemas.microsoft.com/office/powerpoint/2010/main" val="42868623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Εικόνα 1">
            <a:extLst>
              <a:ext uri="{FF2B5EF4-FFF2-40B4-BE49-F238E27FC236}">
                <a16:creationId xmlns:a16="http://schemas.microsoft.com/office/drawing/2014/main" id="{316B4525-DCBC-79C4-7C8C-FCD5556D71E6}"/>
              </a:ext>
            </a:extLst>
          </p:cNvPr>
          <p:cNvPicPr>
            <a:picLocks noChangeAspect="1"/>
          </p:cNvPicPr>
          <p:nvPr/>
        </p:nvPicPr>
        <p:blipFill>
          <a:blip r:embed="rId2"/>
          <a:stretch>
            <a:fillRect/>
          </a:stretch>
        </p:blipFill>
        <p:spPr>
          <a:xfrm>
            <a:off x="430808" y="315888"/>
            <a:ext cx="11761192" cy="6542112"/>
          </a:xfrm>
          <a:prstGeom prst="rect">
            <a:avLst/>
          </a:prstGeom>
        </p:spPr>
      </p:pic>
      <p:sp>
        <p:nvSpPr>
          <p:cNvPr id="4" name="TextBox 3">
            <a:extLst>
              <a:ext uri="{FF2B5EF4-FFF2-40B4-BE49-F238E27FC236}">
                <a16:creationId xmlns:a16="http://schemas.microsoft.com/office/drawing/2014/main" id="{9C627FEE-6B13-AB49-1A0C-68CF6FC4CFFA}"/>
              </a:ext>
            </a:extLst>
          </p:cNvPr>
          <p:cNvSpPr txBox="1"/>
          <p:nvPr/>
        </p:nvSpPr>
        <p:spPr>
          <a:xfrm>
            <a:off x="8871857" y="2142766"/>
            <a:ext cx="2971799" cy="3549883"/>
          </a:xfrm>
          <a:prstGeom prst="rect">
            <a:avLst/>
          </a:prstGeom>
          <a:solidFill>
            <a:schemeClr val="bg1"/>
          </a:solidFill>
          <a:ln>
            <a:solidFill>
              <a:schemeClr val="tx1"/>
            </a:solidFill>
          </a:ln>
        </p:spPr>
        <p:txBody>
          <a:bodyPr wrap="square">
            <a:spAutoFit/>
          </a:bodyPr>
          <a:lstStyle/>
          <a:p>
            <a:pPr algn="just">
              <a:lnSpc>
                <a:spcPct val="115000"/>
              </a:lnSpc>
              <a:spcAft>
                <a:spcPts val="1000"/>
              </a:spcAft>
            </a:pPr>
            <a:r>
              <a:rPr lang="tr-TR" sz="1200" dirty="0">
                <a:effectLst/>
                <a:latin typeface="Times New Roman" panose="02020603050405020304" pitchFamily="18" charset="0"/>
                <a:ea typeface="Times New Roman" panose="02020603050405020304" pitchFamily="18" charset="0"/>
                <a:cs typeface="Times New Roman" panose="02020603050405020304" pitchFamily="18" charset="0"/>
              </a:rPr>
              <a:t>Kutlu Adalı, </a:t>
            </a:r>
            <a:r>
              <a:rPr lang="tr-TR" sz="1200" i="1" dirty="0">
                <a:effectLst/>
                <a:latin typeface="Times New Roman" panose="02020603050405020304" pitchFamily="18" charset="0"/>
                <a:ea typeface="Times New Roman" panose="02020603050405020304" pitchFamily="18" charset="0"/>
                <a:cs typeface="Times New Roman" panose="02020603050405020304" pitchFamily="18" charset="0"/>
              </a:rPr>
              <a:t>Köy raporları 1963</a:t>
            </a:r>
            <a:r>
              <a:rPr lang="tr-TR" sz="1200" dirty="0">
                <a:effectLst/>
                <a:latin typeface="Times New Roman" panose="02020603050405020304" pitchFamily="18" charset="0"/>
                <a:ea typeface="Times New Roman" panose="02020603050405020304" pitchFamily="18" charset="0"/>
                <a:cs typeface="Times New Roman" panose="02020603050405020304" pitchFamily="18" charset="0"/>
              </a:rPr>
              <a:t>, Kıbrıs Türk Cemaat Meclisi, Lefkoşa, 1963, </a:t>
            </a:r>
            <a:r>
              <a:rPr lang="el-GR" sz="1200" dirty="0" err="1">
                <a:effectLst/>
                <a:latin typeface="Times New Roman" panose="02020603050405020304" pitchFamily="18" charset="0"/>
                <a:ea typeface="Times New Roman" panose="02020603050405020304" pitchFamily="18" charset="0"/>
                <a:cs typeface="Times New Roman" panose="02020603050405020304" pitchFamily="18" charset="0"/>
              </a:rPr>
              <a:t>σελ</a:t>
            </a:r>
            <a:r>
              <a:rPr lang="tr-TR" sz="1200" dirty="0">
                <a:effectLst/>
                <a:latin typeface="Times New Roman" panose="02020603050405020304" pitchFamily="18" charset="0"/>
                <a:ea typeface="Times New Roman" panose="02020603050405020304" pitchFamily="18" charset="0"/>
                <a:cs typeface="Times New Roman" panose="02020603050405020304" pitchFamily="18" charset="0"/>
              </a:rPr>
              <a:t>. 4.</a:t>
            </a:r>
            <a:endParaRPr lang="el-CY"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1000"/>
              </a:spcAft>
            </a:pPr>
            <a:r>
              <a:rPr lang="tr-TR" sz="1200" b="1"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l-CY"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15000"/>
              </a:lnSpc>
              <a:spcAft>
                <a:spcPts val="1000"/>
              </a:spcAft>
            </a:pP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Αγιά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Κεπίρ</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 </a:t>
            </a:r>
            <a:r>
              <a:rPr lang="el-GR" sz="1200" b="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Καζιβερά</a:t>
            </a:r>
            <a:r>
              <a:rPr lang="el-GR" sz="1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Ko</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Κοτσιάτης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Sü</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Άγιος Ιωάννης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Σελέμανη</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Gü</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Αμμαδιές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Yı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Σκυλλούρα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Άγιος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Ερμόλαος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Se.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Κίαδος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Τζιάος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Ψυλλάτος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Γέναγρα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K.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Αρναδί</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Γαλάτεια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Ye.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Άγιος Ανδρόνικος Καρπασίας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Πλατανισσός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Al.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Κλαυδιά</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Bğ</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Μαλιά</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Y.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Γεροβάσα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Χρυσοχού</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Kr</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Πελαθούσα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Κιδάσι</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Kv</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Άγιος Γεώργιος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B.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Φασούλα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tr-TR" sz="12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l-CY"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1000"/>
              </a:spcAft>
            </a:pPr>
            <a:r>
              <a:rPr lang="tr-TR" sz="1200" b="1"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l-CY" sz="12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3" name="Βέλος: Κάτω 2">
            <a:extLst>
              <a:ext uri="{FF2B5EF4-FFF2-40B4-BE49-F238E27FC236}">
                <a16:creationId xmlns:a16="http://schemas.microsoft.com/office/drawing/2014/main" id="{EA107271-90A0-8882-C12D-562545C3546D}"/>
              </a:ext>
            </a:extLst>
          </p:cNvPr>
          <p:cNvSpPr/>
          <p:nvPr/>
        </p:nvSpPr>
        <p:spPr>
          <a:xfrm>
            <a:off x="3799114" y="1817913"/>
            <a:ext cx="1077686" cy="1328057"/>
          </a:xfrm>
          <a:prstGeom prst="downArrow">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CY" dirty="0"/>
          </a:p>
        </p:txBody>
      </p:sp>
    </p:spTree>
    <p:extLst>
      <p:ext uri="{BB962C8B-B14F-4D97-AF65-F5344CB8AC3E}">
        <p14:creationId xmlns:p14="http://schemas.microsoft.com/office/powerpoint/2010/main" val="737770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εφημερίδα, χαρτί εφημερίδας, Δημοσίευση&#10;&#10;Περιγραφή που δημιουργήθηκε αυτόματα">
            <a:extLst>
              <a:ext uri="{FF2B5EF4-FFF2-40B4-BE49-F238E27FC236}">
                <a16:creationId xmlns:a16="http://schemas.microsoft.com/office/drawing/2014/main" id="{2FC30FD6-F25D-A814-6169-1F7085A7FF51}"/>
              </a:ext>
            </a:extLst>
          </p:cNvPr>
          <p:cNvPicPr>
            <a:picLocks noChangeAspect="1"/>
          </p:cNvPicPr>
          <p:nvPr/>
        </p:nvPicPr>
        <p:blipFill rotWithShape="1">
          <a:blip r:embed="rId2">
            <a:extLst>
              <a:ext uri="{28A0092B-C50C-407E-A947-70E740481C1C}">
                <a14:useLocalDpi xmlns:a14="http://schemas.microsoft.com/office/drawing/2010/main" val="0"/>
              </a:ext>
            </a:extLst>
          </a:blip>
          <a:srcRect l="50694" t="77052" r="7471" b="725"/>
          <a:stretch/>
        </p:blipFill>
        <p:spPr>
          <a:xfrm>
            <a:off x="274320" y="1290320"/>
            <a:ext cx="10800080" cy="5448884"/>
          </a:xfrm>
          <a:prstGeom prst="rect">
            <a:avLst/>
          </a:prstGeom>
        </p:spPr>
      </p:pic>
      <p:sp>
        <p:nvSpPr>
          <p:cNvPr id="4" name="TextBox 3">
            <a:extLst>
              <a:ext uri="{FF2B5EF4-FFF2-40B4-BE49-F238E27FC236}">
                <a16:creationId xmlns:a16="http://schemas.microsoft.com/office/drawing/2014/main" id="{33CA1B8A-43D0-1B02-10FA-45F0C399E8AF}"/>
              </a:ext>
            </a:extLst>
          </p:cNvPr>
          <p:cNvSpPr txBox="1"/>
          <p:nvPr/>
        </p:nvSpPr>
        <p:spPr>
          <a:xfrm>
            <a:off x="274320" y="118795"/>
            <a:ext cx="10800080" cy="923330"/>
          </a:xfrm>
          <a:prstGeom prst="rect">
            <a:avLst/>
          </a:prstGeom>
          <a:solidFill>
            <a:schemeClr val="accent6">
              <a:lumMod val="20000"/>
              <a:lumOff val="80000"/>
            </a:schemeClr>
          </a:solidFill>
          <a:ln>
            <a:solidFill>
              <a:schemeClr val="tx1"/>
            </a:solidFill>
          </a:ln>
        </p:spPr>
        <p:txBody>
          <a:bodyPr wrap="square">
            <a:spAutoFit/>
          </a:bodyPr>
          <a:lstStyle/>
          <a:p>
            <a:pPr algn="just"/>
            <a:r>
              <a:rPr lang="el-CY" b="1" dirty="0" err="1">
                <a:cs typeface="Times New Roman" panose="02020603050405020304" pitchFamily="18" charset="0"/>
              </a:rPr>
              <a:t>Gaziveren’de</a:t>
            </a:r>
            <a:r>
              <a:rPr lang="el-CY" b="1" dirty="0">
                <a:cs typeface="Times New Roman" panose="02020603050405020304" pitchFamily="18" charset="0"/>
              </a:rPr>
              <a:t> </a:t>
            </a:r>
            <a:r>
              <a:rPr lang="el-CY" b="1" dirty="0" err="1">
                <a:cs typeface="Times New Roman" panose="02020603050405020304" pitchFamily="18" charset="0"/>
              </a:rPr>
              <a:t>Rumlar</a:t>
            </a:r>
            <a:r>
              <a:rPr lang="el-CY" b="1" dirty="0">
                <a:cs typeface="Times New Roman" panose="02020603050405020304" pitchFamily="18" charset="0"/>
              </a:rPr>
              <a:t> </a:t>
            </a:r>
            <a:r>
              <a:rPr lang="el-CY" b="1" dirty="0" err="1">
                <a:cs typeface="Times New Roman" panose="02020603050405020304" pitchFamily="18" charset="0"/>
              </a:rPr>
              <a:t>tarafından</a:t>
            </a:r>
            <a:r>
              <a:rPr lang="el-CY" b="1" dirty="0">
                <a:cs typeface="Times New Roman" panose="02020603050405020304" pitchFamily="18" charset="0"/>
              </a:rPr>
              <a:t> </a:t>
            </a:r>
            <a:r>
              <a:rPr lang="el-CY" b="1" dirty="0" err="1">
                <a:cs typeface="Times New Roman" panose="02020603050405020304" pitchFamily="18" charset="0"/>
              </a:rPr>
              <a:t>yakılıp</a:t>
            </a:r>
            <a:r>
              <a:rPr lang="el-CY" b="1" dirty="0">
                <a:cs typeface="Times New Roman" panose="02020603050405020304" pitchFamily="18" charset="0"/>
              </a:rPr>
              <a:t> - </a:t>
            </a:r>
            <a:r>
              <a:rPr lang="el-CY" b="1" dirty="0" err="1">
                <a:cs typeface="Times New Roman" panose="02020603050405020304" pitchFamily="18" charset="0"/>
              </a:rPr>
              <a:t>yıkılan</a:t>
            </a:r>
            <a:r>
              <a:rPr lang="el-CY" b="1" dirty="0">
                <a:cs typeface="Times New Roman" panose="02020603050405020304" pitchFamily="18" charset="0"/>
              </a:rPr>
              <a:t> </a:t>
            </a:r>
            <a:r>
              <a:rPr lang="el-CY" b="1" dirty="0" err="1">
                <a:cs typeface="Times New Roman" panose="02020603050405020304" pitchFamily="18" charset="0"/>
              </a:rPr>
              <a:t>Türk</a:t>
            </a:r>
            <a:r>
              <a:rPr lang="el-CY" b="1" dirty="0">
                <a:cs typeface="Times New Roman" panose="02020603050405020304" pitchFamily="18" charset="0"/>
              </a:rPr>
              <a:t> </a:t>
            </a:r>
            <a:r>
              <a:rPr lang="el-CY" b="1" dirty="0" err="1">
                <a:cs typeface="Times New Roman" panose="02020603050405020304" pitchFamily="18" charset="0"/>
              </a:rPr>
              <a:t>evlerinden</a:t>
            </a:r>
            <a:r>
              <a:rPr lang="el-CY" b="1" dirty="0">
                <a:cs typeface="Times New Roman" panose="02020603050405020304" pitchFamily="18" charset="0"/>
              </a:rPr>
              <a:t> </a:t>
            </a:r>
            <a:r>
              <a:rPr lang="el-CY" b="1" dirty="0" err="1">
                <a:cs typeface="Times New Roman" panose="02020603050405020304" pitchFamily="18" charset="0"/>
              </a:rPr>
              <a:t>birinin</a:t>
            </a:r>
            <a:r>
              <a:rPr lang="el-CY" b="1" dirty="0">
                <a:cs typeface="Times New Roman" panose="02020603050405020304" pitchFamily="18" charset="0"/>
              </a:rPr>
              <a:t> </a:t>
            </a:r>
            <a:r>
              <a:rPr lang="el-CY" b="1" dirty="0" err="1">
                <a:cs typeface="Times New Roman" panose="02020603050405020304" pitchFamily="18" charset="0"/>
              </a:rPr>
              <a:t>önünde</a:t>
            </a:r>
            <a:r>
              <a:rPr lang="el-CY" b="1" dirty="0">
                <a:cs typeface="Times New Roman" panose="02020603050405020304" pitchFamily="18" charset="0"/>
              </a:rPr>
              <a:t> </a:t>
            </a:r>
            <a:r>
              <a:rPr lang="el-CY" b="1" dirty="0" err="1">
                <a:cs typeface="Times New Roman" panose="02020603050405020304" pitchFamily="18" charset="0"/>
              </a:rPr>
              <a:t>devriye</a:t>
            </a:r>
            <a:r>
              <a:rPr lang="el-CY" b="1" dirty="0">
                <a:cs typeface="Times New Roman" panose="02020603050405020304" pitchFamily="18" charset="0"/>
              </a:rPr>
              <a:t> </a:t>
            </a:r>
            <a:r>
              <a:rPr lang="el-CY" b="1" dirty="0" err="1">
                <a:cs typeface="Times New Roman" panose="02020603050405020304" pitchFamily="18" charset="0"/>
              </a:rPr>
              <a:t>yapan</a:t>
            </a:r>
            <a:r>
              <a:rPr lang="el-CY" b="1" dirty="0">
                <a:cs typeface="Times New Roman" panose="02020603050405020304" pitchFamily="18" charset="0"/>
              </a:rPr>
              <a:t> </a:t>
            </a:r>
            <a:r>
              <a:rPr lang="el-CY" b="1" dirty="0" err="1">
                <a:cs typeface="Times New Roman" panose="02020603050405020304" pitchFamily="18" charset="0"/>
              </a:rPr>
              <a:t>Mehmetçi</a:t>
            </a:r>
            <a:endParaRPr lang="tr-TR" b="1" dirty="0">
              <a:cs typeface="Times New Roman" panose="02020603050405020304" pitchFamily="18" charset="0"/>
            </a:endParaRPr>
          </a:p>
          <a:p>
            <a:pPr algn="just"/>
            <a:r>
              <a:rPr lang="el-GR" b="1" dirty="0">
                <a:cs typeface="Times New Roman" panose="02020603050405020304" pitchFamily="18" charset="0"/>
              </a:rPr>
              <a:t>Στο</a:t>
            </a:r>
            <a:r>
              <a:rPr lang="tr-TR" b="1" dirty="0">
                <a:cs typeface="Times New Roman" panose="02020603050405020304" pitchFamily="18" charset="0"/>
              </a:rPr>
              <a:t> </a:t>
            </a:r>
            <a:r>
              <a:rPr lang="el-GR" b="1" dirty="0">
                <a:cs typeface="Times New Roman" panose="02020603050405020304" pitchFamily="18" charset="0"/>
              </a:rPr>
              <a:t>χωριό </a:t>
            </a:r>
            <a:r>
              <a:rPr lang="el-CY" b="1" dirty="0" err="1">
                <a:cs typeface="Times New Roman" panose="02020603050405020304" pitchFamily="18" charset="0"/>
              </a:rPr>
              <a:t>Gaziveren</a:t>
            </a:r>
            <a:r>
              <a:rPr lang="el-GR" b="1" dirty="0">
                <a:cs typeface="Times New Roman" panose="02020603050405020304" pitchFamily="18" charset="0"/>
              </a:rPr>
              <a:t> ο </a:t>
            </a:r>
            <a:r>
              <a:rPr lang="el-CY" b="1" dirty="0" err="1">
                <a:cs typeface="Times New Roman" panose="02020603050405020304" pitchFamily="18" charset="0"/>
              </a:rPr>
              <a:t>Mehmetçi</a:t>
            </a:r>
            <a:r>
              <a:rPr lang="el-GR" b="1" dirty="0">
                <a:cs typeface="Times New Roman" panose="02020603050405020304" pitchFamily="18" charset="0"/>
              </a:rPr>
              <a:t> περιπολεί μπροστά από ένα τουρκικό σπίτι που κάηκε και καταστράφηκε από τους Ε/κ.</a:t>
            </a:r>
            <a:endParaRPr lang="el-CY" b="1" dirty="0">
              <a:cs typeface="Times New Roman" panose="02020603050405020304" pitchFamily="18" charset="0"/>
            </a:endParaRPr>
          </a:p>
        </p:txBody>
      </p:sp>
    </p:spTree>
    <p:extLst>
      <p:ext uri="{BB962C8B-B14F-4D97-AF65-F5344CB8AC3E}">
        <p14:creationId xmlns:p14="http://schemas.microsoft.com/office/powerpoint/2010/main" val="3664942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εφημερίδα, κείμενο, χαρτί εφημερίδας, Δημοσίευση&#10;&#10;Περιγραφή που δημιουργήθηκε αυτόματα">
            <a:extLst>
              <a:ext uri="{FF2B5EF4-FFF2-40B4-BE49-F238E27FC236}">
                <a16:creationId xmlns:a16="http://schemas.microsoft.com/office/drawing/2014/main" id="{44A83933-43FF-BABD-B47C-8DD6E70EEE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Ορθογώνιο 1">
            <a:extLst>
              <a:ext uri="{FF2B5EF4-FFF2-40B4-BE49-F238E27FC236}">
                <a16:creationId xmlns:a16="http://schemas.microsoft.com/office/drawing/2014/main" id="{97A14005-AC69-5C13-C366-D52E1DF050A0}"/>
              </a:ext>
            </a:extLst>
          </p:cNvPr>
          <p:cNvSpPr/>
          <p:nvPr/>
        </p:nvSpPr>
        <p:spPr>
          <a:xfrm rot="21141019">
            <a:off x="1246909" y="4445134"/>
            <a:ext cx="3158836" cy="1826291"/>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l-GR" sz="4000" dirty="0">
                <a:solidFill>
                  <a:schemeClr val="tx1"/>
                </a:solidFill>
              </a:rPr>
              <a:t>22 Αυγούστου  1974 </a:t>
            </a:r>
            <a:endParaRPr lang="el-CY" sz="4000" dirty="0">
              <a:solidFill>
                <a:schemeClr val="tx1"/>
              </a:solidFill>
            </a:endParaRPr>
          </a:p>
        </p:txBody>
      </p:sp>
    </p:spTree>
    <p:extLst>
      <p:ext uri="{BB962C8B-B14F-4D97-AF65-F5344CB8AC3E}">
        <p14:creationId xmlns:p14="http://schemas.microsoft.com/office/powerpoint/2010/main" val="787678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Εικόνα 1">
            <a:extLst>
              <a:ext uri="{FF2B5EF4-FFF2-40B4-BE49-F238E27FC236}">
                <a16:creationId xmlns:a16="http://schemas.microsoft.com/office/drawing/2014/main" id="{316B4525-DCBC-79C4-7C8C-FCD5556D71E6}"/>
              </a:ext>
            </a:extLst>
          </p:cNvPr>
          <p:cNvPicPr>
            <a:picLocks noChangeAspect="1"/>
          </p:cNvPicPr>
          <p:nvPr/>
        </p:nvPicPr>
        <p:blipFill>
          <a:blip r:embed="rId2"/>
          <a:stretch>
            <a:fillRect/>
          </a:stretch>
        </p:blipFill>
        <p:spPr>
          <a:xfrm>
            <a:off x="430808" y="315888"/>
            <a:ext cx="11761192" cy="6542112"/>
          </a:xfrm>
          <a:prstGeom prst="rect">
            <a:avLst/>
          </a:prstGeom>
        </p:spPr>
      </p:pic>
      <p:sp>
        <p:nvSpPr>
          <p:cNvPr id="4" name="TextBox 3">
            <a:extLst>
              <a:ext uri="{FF2B5EF4-FFF2-40B4-BE49-F238E27FC236}">
                <a16:creationId xmlns:a16="http://schemas.microsoft.com/office/drawing/2014/main" id="{9C627FEE-6B13-AB49-1A0C-68CF6FC4CFFA}"/>
              </a:ext>
            </a:extLst>
          </p:cNvPr>
          <p:cNvSpPr txBox="1"/>
          <p:nvPr/>
        </p:nvSpPr>
        <p:spPr>
          <a:xfrm>
            <a:off x="8871857" y="2142766"/>
            <a:ext cx="2971799" cy="3678123"/>
          </a:xfrm>
          <a:prstGeom prst="rect">
            <a:avLst/>
          </a:prstGeom>
          <a:solidFill>
            <a:schemeClr val="bg1"/>
          </a:solidFill>
          <a:ln>
            <a:solidFill>
              <a:schemeClr val="tx1"/>
            </a:solidFill>
          </a:ln>
        </p:spPr>
        <p:txBody>
          <a:bodyPr wrap="square">
            <a:spAutoFit/>
          </a:bodyPr>
          <a:lstStyle/>
          <a:p>
            <a:pPr algn="just">
              <a:lnSpc>
                <a:spcPct val="115000"/>
              </a:lnSpc>
              <a:spcAft>
                <a:spcPts val="1000"/>
              </a:spcAft>
            </a:pPr>
            <a:r>
              <a:rPr lang="tr-TR" sz="1200" dirty="0">
                <a:effectLst/>
                <a:latin typeface="Times New Roman" panose="02020603050405020304" pitchFamily="18" charset="0"/>
                <a:ea typeface="Times New Roman" panose="02020603050405020304" pitchFamily="18" charset="0"/>
                <a:cs typeface="Times New Roman" panose="02020603050405020304" pitchFamily="18" charset="0"/>
              </a:rPr>
              <a:t>Kutlu Adalı, </a:t>
            </a:r>
            <a:r>
              <a:rPr lang="tr-TR" sz="1200" i="1" dirty="0">
                <a:effectLst/>
                <a:latin typeface="Times New Roman" panose="02020603050405020304" pitchFamily="18" charset="0"/>
                <a:ea typeface="Times New Roman" panose="02020603050405020304" pitchFamily="18" charset="0"/>
                <a:cs typeface="Times New Roman" panose="02020603050405020304" pitchFamily="18" charset="0"/>
              </a:rPr>
              <a:t>Köy raporları 1963</a:t>
            </a:r>
            <a:r>
              <a:rPr lang="tr-TR" sz="1200" dirty="0">
                <a:effectLst/>
                <a:latin typeface="Times New Roman" panose="02020603050405020304" pitchFamily="18" charset="0"/>
                <a:ea typeface="Times New Roman" panose="02020603050405020304" pitchFamily="18" charset="0"/>
                <a:cs typeface="Times New Roman" panose="02020603050405020304" pitchFamily="18" charset="0"/>
              </a:rPr>
              <a:t>, Kıbrıs Türk Cemaat Meclisi, Lefkoşa, 1963, </a:t>
            </a:r>
            <a:r>
              <a:rPr lang="el-GR" sz="1200" dirty="0" err="1">
                <a:effectLst/>
                <a:latin typeface="Times New Roman" panose="02020603050405020304" pitchFamily="18" charset="0"/>
                <a:ea typeface="Times New Roman" panose="02020603050405020304" pitchFamily="18" charset="0"/>
                <a:cs typeface="Times New Roman" panose="02020603050405020304" pitchFamily="18" charset="0"/>
              </a:rPr>
              <a:t>σελ</a:t>
            </a:r>
            <a:r>
              <a:rPr lang="tr-TR" sz="1200" dirty="0">
                <a:effectLst/>
                <a:latin typeface="Times New Roman" panose="02020603050405020304" pitchFamily="18" charset="0"/>
                <a:ea typeface="Times New Roman" panose="02020603050405020304" pitchFamily="18" charset="0"/>
                <a:cs typeface="Times New Roman" panose="02020603050405020304" pitchFamily="18" charset="0"/>
              </a:rPr>
              <a:t>. 4.</a:t>
            </a:r>
            <a:endParaRPr lang="el-CY"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1000"/>
              </a:spcAft>
            </a:pPr>
            <a:r>
              <a:rPr lang="tr-TR" sz="1200" b="1"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l-CY"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15000"/>
              </a:lnSpc>
              <a:spcAft>
                <a:spcPts val="1000"/>
              </a:spcAft>
            </a:pP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Αγιά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Κεπίρ</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G.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Καζιβερά</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l-GR" sz="1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Ko</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Κοτσιάτης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Sü</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Άγιος Ιωάννης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Σελέμανη</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Gü</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Αμμαδιές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Yı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Σκυλλούρα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Άγιος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Ερμόλαος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Se. </a:t>
            </a:r>
            <a:r>
              <a:rPr lang="el-GR" sz="1200" b="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Κίαδος</a:t>
            </a:r>
            <a:r>
              <a:rPr lang="tr-TR" sz="1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b="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Τζιάος</a:t>
            </a:r>
            <a:r>
              <a:rPr lang="tr-TR" sz="1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Ψυλλάτος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Γέναγρα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K.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Αρναδί</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Γαλάτεια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Ye.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Άγιος Ανδρόνικος Καρπασίας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Πλατανισσός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Al.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Κλαυδιά</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Bğ</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Μαλιά</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Y.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Γεροβάσα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Χρυσοχού</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Kr</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Πελαθούσα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Κιδάσι</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Kv</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Άγιος Γεώργιος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B.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Φασούλα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tr-TR" sz="1200" dirty="0">
                <a:effectLst/>
                <a:latin typeface="Calibri" panose="020F0502020204030204" pitchFamily="34" charset="0"/>
                <a:ea typeface="Times New Roman" panose="02020603050405020304" pitchFamily="18" charset="0"/>
                <a:cs typeface="Times New Roman" panose="02020603050405020304" pitchFamily="18" charset="0"/>
              </a:rPr>
              <a:t> </a:t>
            </a:r>
          </a:p>
          <a:p>
            <a:pPr algn="just">
              <a:lnSpc>
                <a:spcPct val="115000"/>
              </a:lnSpc>
              <a:spcAft>
                <a:spcPts val="1000"/>
              </a:spcAft>
            </a:pPr>
            <a:endParaRPr lang="el-CY"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1000"/>
              </a:spcAft>
            </a:pPr>
            <a:r>
              <a:rPr lang="tr-TR" sz="1200" b="1"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l-CY" sz="12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3" name="Βέλος: Κάτω 2">
            <a:extLst>
              <a:ext uri="{FF2B5EF4-FFF2-40B4-BE49-F238E27FC236}">
                <a16:creationId xmlns:a16="http://schemas.microsoft.com/office/drawing/2014/main" id="{EA107271-90A0-8882-C12D-562545C3546D}"/>
              </a:ext>
            </a:extLst>
          </p:cNvPr>
          <p:cNvSpPr/>
          <p:nvPr/>
        </p:nvSpPr>
        <p:spPr>
          <a:xfrm>
            <a:off x="5878286" y="1915885"/>
            <a:ext cx="1077686" cy="1328057"/>
          </a:xfrm>
          <a:prstGeom prst="downArrow">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CY" dirty="0"/>
          </a:p>
        </p:txBody>
      </p:sp>
    </p:spTree>
    <p:extLst>
      <p:ext uri="{BB962C8B-B14F-4D97-AF65-F5344CB8AC3E}">
        <p14:creationId xmlns:p14="http://schemas.microsoft.com/office/powerpoint/2010/main" val="25700524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εφημερίδα, κείμενο, χαρτί εφημερίδας, Δημοσίευση&#10;&#10;Περιγραφή που δημιουργήθηκε αυτόματα">
            <a:extLst>
              <a:ext uri="{FF2B5EF4-FFF2-40B4-BE49-F238E27FC236}">
                <a16:creationId xmlns:a16="http://schemas.microsoft.com/office/drawing/2014/main" id="{44A83933-43FF-BABD-B47C-8DD6E70EEE6E}"/>
              </a:ext>
            </a:extLst>
          </p:cNvPr>
          <p:cNvPicPr>
            <a:picLocks noChangeAspect="1"/>
          </p:cNvPicPr>
          <p:nvPr/>
        </p:nvPicPr>
        <p:blipFill rotWithShape="1">
          <a:blip r:embed="rId2">
            <a:extLst>
              <a:ext uri="{28A0092B-C50C-407E-A947-70E740481C1C}">
                <a14:useLocalDpi xmlns:a14="http://schemas.microsoft.com/office/drawing/2010/main" val="0"/>
              </a:ext>
            </a:extLst>
          </a:blip>
          <a:srcRect l="60288" t="13481" r="6504" b="65185"/>
          <a:stretch/>
        </p:blipFill>
        <p:spPr>
          <a:xfrm>
            <a:off x="325120" y="1280886"/>
            <a:ext cx="11165840" cy="5409248"/>
          </a:xfrm>
          <a:prstGeom prst="rect">
            <a:avLst/>
          </a:prstGeom>
        </p:spPr>
      </p:pic>
      <p:sp>
        <p:nvSpPr>
          <p:cNvPr id="4" name="TextBox 3">
            <a:extLst>
              <a:ext uri="{FF2B5EF4-FFF2-40B4-BE49-F238E27FC236}">
                <a16:creationId xmlns:a16="http://schemas.microsoft.com/office/drawing/2014/main" id="{B463770E-BD6B-B124-0E2B-45D0F9972323}"/>
              </a:ext>
            </a:extLst>
          </p:cNvPr>
          <p:cNvSpPr txBox="1"/>
          <p:nvPr/>
        </p:nvSpPr>
        <p:spPr>
          <a:xfrm>
            <a:off x="325120" y="178752"/>
            <a:ext cx="11165840" cy="923330"/>
          </a:xfrm>
          <a:prstGeom prst="rect">
            <a:avLst/>
          </a:prstGeom>
          <a:solidFill>
            <a:schemeClr val="accent6">
              <a:lumMod val="20000"/>
              <a:lumOff val="80000"/>
            </a:schemeClr>
          </a:solidFill>
          <a:ln>
            <a:solidFill>
              <a:schemeClr val="tx1"/>
            </a:solidFill>
          </a:ln>
        </p:spPr>
        <p:txBody>
          <a:bodyPr wrap="square">
            <a:spAutoFit/>
          </a:bodyPr>
          <a:lstStyle/>
          <a:p>
            <a:pPr algn="just"/>
            <a:r>
              <a:rPr lang="el-CY" b="1" dirty="0" err="1">
                <a:cs typeface="Times New Roman" panose="02020603050405020304" pitchFamily="18" charset="0"/>
              </a:rPr>
              <a:t>Serdarlı’da</a:t>
            </a:r>
            <a:r>
              <a:rPr lang="el-CY" b="1" dirty="0">
                <a:cs typeface="Times New Roman" panose="02020603050405020304" pitchFamily="18" charset="0"/>
              </a:rPr>
              <a:t> </a:t>
            </a:r>
            <a:r>
              <a:rPr lang="el-CY" b="1" dirty="0" err="1">
                <a:cs typeface="Times New Roman" panose="02020603050405020304" pitchFamily="18" charset="0"/>
              </a:rPr>
              <a:t>Rumların</a:t>
            </a:r>
            <a:r>
              <a:rPr lang="el-CY" b="1" dirty="0">
                <a:cs typeface="Times New Roman" panose="02020603050405020304" pitchFamily="18" charset="0"/>
              </a:rPr>
              <a:t> </a:t>
            </a:r>
            <a:r>
              <a:rPr lang="el-CY" b="1" dirty="0" err="1">
                <a:cs typeface="Times New Roman" panose="02020603050405020304" pitchFamily="18" charset="0"/>
              </a:rPr>
              <a:t>kırıp</a:t>
            </a:r>
            <a:r>
              <a:rPr lang="el-CY" b="1" dirty="0">
                <a:cs typeface="Times New Roman" panose="02020603050405020304" pitchFamily="18" charset="0"/>
              </a:rPr>
              <a:t> </a:t>
            </a:r>
            <a:r>
              <a:rPr lang="el-CY" b="1" dirty="0" err="1">
                <a:cs typeface="Times New Roman" panose="02020603050405020304" pitchFamily="18" charset="0"/>
              </a:rPr>
              <a:t>döktüğü</a:t>
            </a:r>
            <a:r>
              <a:rPr lang="el-CY" b="1" dirty="0">
                <a:cs typeface="Times New Roman" panose="02020603050405020304" pitchFamily="18" charset="0"/>
              </a:rPr>
              <a:t> </a:t>
            </a:r>
            <a:r>
              <a:rPr lang="el-CY" b="1" dirty="0" err="1">
                <a:cs typeface="Times New Roman" panose="02020603050405020304" pitchFamily="18" charset="0"/>
              </a:rPr>
              <a:t>ve</a:t>
            </a:r>
            <a:r>
              <a:rPr lang="el-CY" b="1" dirty="0">
                <a:cs typeface="Times New Roman" panose="02020603050405020304" pitchFamily="18" charset="0"/>
              </a:rPr>
              <a:t> </a:t>
            </a:r>
            <a:r>
              <a:rPr lang="el-CY" b="1" dirty="0" err="1">
                <a:cs typeface="Times New Roman" panose="02020603050405020304" pitchFamily="18" charset="0"/>
              </a:rPr>
              <a:t>duvarlarını</a:t>
            </a:r>
            <a:r>
              <a:rPr lang="el-CY" b="1" dirty="0">
                <a:cs typeface="Times New Roman" panose="02020603050405020304" pitchFamily="18" charset="0"/>
              </a:rPr>
              <a:t> </a:t>
            </a:r>
            <a:r>
              <a:rPr lang="el-CY" b="1" dirty="0" err="1">
                <a:cs typeface="Times New Roman" panose="02020603050405020304" pitchFamily="18" charset="0"/>
              </a:rPr>
              <a:t>çirkin</a:t>
            </a:r>
            <a:r>
              <a:rPr lang="el-CY" b="1" dirty="0">
                <a:cs typeface="Times New Roman" panose="02020603050405020304" pitchFamily="18" charset="0"/>
              </a:rPr>
              <a:t> </a:t>
            </a:r>
            <a:r>
              <a:rPr lang="el-CY" b="1" dirty="0" err="1">
                <a:cs typeface="Times New Roman" panose="02020603050405020304" pitchFamily="18" charset="0"/>
              </a:rPr>
              <a:t>yazılarla</a:t>
            </a:r>
            <a:r>
              <a:rPr lang="el-CY" b="1" dirty="0">
                <a:cs typeface="Times New Roman" panose="02020603050405020304" pitchFamily="18" charset="0"/>
              </a:rPr>
              <a:t> </a:t>
            </a:r>
            <a:r>
              <a:rPr lang="el-CY" b="1" dirty="0" err="1">
                <a:cs typeface="Times New Roman" panose="02020603050405020304" pitchFamily="18" charset="0"/>
              </a:rPr>
              <a:t>kirlettiği</a:t>
            </a:r>
            <a:r>
              <a:rPr lang="el-CY" b="1" dirty="0">
                <a:cs typeface="Times New Roman" panose="02020603050405020304" pitchFamily="18" charset="0"/>
              </a:rPr>
              <a:t> </a:t>
            </a:r>
            <a:r>
              <a:rPr lang="el-CY" b="1" dirty="0" err="1">
                <a:cs typeface="Times New Roman" panose="02020603050405020304" pitchFamily="18" charset="0"/>
              </a:rPr>
              <a:t>Türk</a:t>
            </a:r>
            <a:r>
              <a:rPr lang="el-CY" b="1" dirty="0">
                <a:cs typeface="Times New Roman" panose="02020603050405020304" pitchFamily="18" charset="0"/>
              </a:rPr>
              <a:t> </a:t>
            </a:r>
            <a:r>
              <a:rPr lang="el-CY" b="1" dirty="0" err="1">
                <a:cs typeface="Times New Roman" panose="02020603050405020304" pitchFamily="18" charset="0"/>
              </a:rPr>
              <a:t>evlerinden</a:t>
            </a:r>
            <a:r>
              <a:rPr lang="el-CY" b="1" dirty="0">
                <a:cs typeface="Times New Roman" panose="02020603050405020304" pitchFamily="18" charset="0"/>
              </a:rPr>
              <a:t> </a:t>
            </a:r>
            <a:r>
              <a:rPr lang="el-CY" b="1" dirty="0" err="1">
                <a:cs typeface="Times New Roman" panose="02020603050405020304" pitchFamily="18" charset="0"/>
              </a:rPr>
              <a:t>bir</a:t>
            </a:r>
            <a:r>
              <a:rPr lang="tr-TR" b="1" dirty="0">
                <a:cs typeface="Times New Roman" panose="02020603050405020304" pitchFamily="18" charset="0"/>
              </a:rPr>
              <a:t>i.</a:t>
            </a:r>
          </a:p>
          <a:p>
            <a:pPr algn="just"/>
            <a:r>
              <a:rPr lang="el-GR" b="1" dirty="0">
                <a:cs typeface="Times New Roman" panose="02020603050405020304" pitchFamily="18" charset="0"/>
              </a:rPr>
              <a:t>Ένα από τα τουρκικά σπίτια στο χωριό </a:t>
            </a:r>
            <a:r>
              <a:rPr lang="el-GR" b="1" dirty="0" err="1">
                <a:cs typeface="Times New Roman" panose="02020603050405020304" pitchFamily="18" charset="0"/>
              </a:rPr>
              <a:t>Serdarlı</a:t>
            </a:r>
            <a:r>
              <a:rPr lang="el-GR" b="1" dirty="0">
                <a:cs typeface="Times New Roman" panose="02020603050405020304" pitchFamily="18" charset="0"/>
              </a:rPr>
              <a:t> /</a:t>
            </a:r>
            <a:r>
              <a:rPr lang="el-GR" b="1" dirty="0" err="1">
                <a:cs typeface="Times New Roman" panose="02020603050405020304" pitchFamily="18" charset="0"/>
              </a:rPr>
              <a:t>Τζιάος</a:t>
            </a:r>
            <a:r>
              <a:rPr lang="el-GR" b="1" dirty="0">
                <a:cs typeface="Times New Roman" panose="02020603050405020304" pitchFamily="18" charset="0"/>
              </a:rPr>
              <a:t> που καταστράφηκε από τους Ε/κ και του οποίου οι τοίχοι ήταν βρόμικοι με άσχημα συνθήματα.</a:t>
            </a:r>
          </a:p>
        </p:txBody>
      </p:sp>
    </p:spTree>
    <p:extLst>
      <p:ext uri="{BB962C8B-B14F-4D97-AF65-F5344CB8AC3E}">
        <p14:creationId xmlns:p14="http://schemas.microsoft.com/office/powerpoint/2010/main" val="29506395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Εικόνα 1">
            <a:extLst>
              <a:ext uri="{FF2B5EF4-FFF2-40B4-BE49-F238E27FC236}">
                <a16:creationId xmlns:a16="http://schemas.microsoft.com/office/drawing/2014/main" id="{316B4525-DCBC-79C4-7C8C-FCD5556D71E6}"/>
              </a:ext>
            </a:extLst>
          </p:cNvPr>
          <p:cNvPicPr>
            <a:picLocks noChangeAspect="1"/>
          </p:cNvPicPr>
          <p:nvPr/>
        </p:nvPicPr>
        <p:blipFill>
          <a:blip r:embed="rId2"/>
          <a:stretch>
            <a:fillRect/>
          </a:stretch>
        </p:blipFill>
        <p:spPr>
          <a:xfrm>
            <a:off x="430808" y="315888"/>
            <a:ext cx="11761192" cy="6542112"/>
          </a:xfrm>
          <a:prstGeom prst="rect">
            <a:avLst/>
          </a:prstGeom>
        </p:spPr>
      </p:pic>
      <p:sp>
        <p:nvSpPr>
          <p:cNvPr id="4" name="TextBox 3">
            <a:extLst>
              <a:ext uri="{FF2B5EF4-FFF2-40B4-BE49-F238E27FC236}">
                <a16:creationId xmlns:a16="http://schemas.microsoft.com/office/drawing/2014/main" id="{9C627FEE-6B13-AB49-1A0C-68CF6FC4CFFA}"/>
              </a:ext>
            </a:extLst>
          </p:cNvPr>
          <p:cNvSpPr txBox="1"/>
          <p:nvPr/>
        </p:nvSpPr>
        <p:spPr>
          <a:xfrm>
            <a:off x="8871857" y="2142766"/>
            <a:ext cx="2971799" cy="3337517"/>
          </a:xfrm>
          <a:prstGeom prst="rect">
            <a:avLst/>
          </a:prstGeom>
          <a:solidFill>
            <a:schemeClr val="bg1"/>
          </a:solidFill>
          <a:ln>
            <a:solidFill>
              <a:schemeClr val="tx1"/>
            </a:solidFill>
          </a:ln>
        </p:spPr>
        <p:txBody>
          <a:bodyPr wrap="square">
            <a:spAutoFit/>
          </a:bodyPr>
          <a:lstStyle/>
          <a:p>
            <a:pPr algn="just">
              <a:lnSpc>
                <a:spcPct val="115000"/>
              </a:lnSpc>
              <a:spcAft>
                <a:spcPts val="1000"/>
              </a:spcAft>
            </a:pPr>
            <a:r>
              <a:rPr lang="tr-TR" sz="1200" dirty="0">
                <a:effectLst/>
                <a:latin typeface="Times New Roman" panose="02020603050405020304" pitchFamily="18" charset="0"/>
                <a:ea typeface="Times New Roman" panose="02020603050405020304" pitchFamily="18" charset="0"/>
                <a:cs typeface="Times New Roman" panose="02020603050405020304" pitchFamily="18" charset="0"/>
              </a:rPr>
              <a:t>Kutlu Adalı, </a:t>
            </a:r>
            <a:r>
              <a:rPr lang="tr-TR" sz="1200" i="1" dirty="0">
                <a:effectLst/>
                <a:latin typeface="Times New Roman" panose="02020603050405020304" pitchFamily="18" charset="0"/>
                <a:ea typeface="Times New Roman" panose="02020603050405020304" pitchFamily="18" charset="0"/>
                <a:cs typeface="Times New Roman" panose="02020603050405020304" pitchFamily="18" charset="0"/>
              </a:rPr>
              <a:t>Köy raporları 1963</a:t>
            </a:r>
            <a:r>
              <a:rPr lang="tr-TR" sz="1200" dirty="0">
                <a:effectLst/>
                <a:latin typeface="Times New Roman" panose="02020603050405020304" pitchFamily="18" charset="0"/>
                <a:ea typeface="Times New Roman" panose="02020603050405020304" pitchFamily="18" charset="0"/>
                <a:cs typeface="Times New Roman" panose="02020603050405020304" pitchFamily="18" charset="0"/>
              </a:rPr>
              <a:t>, Kıbrıs Türk Cemaat Meclisi, Lefkoşa, 1963, </a:t>
            </a:r>
            <a:r>
              <a:rPr lang="el-GR" sz="1200" dirty="0" err="1">
                <a:effectLst/>
                <a:latin typeface="Times New Roman" panose="02020603050405020304" pitchFamily="18" charset="0"/>
                <a:ea typeface="Times New Roman" panose="02020603050405020304" pitchFamily="18" charset="0"/>
                <a:cs typeface="Times New Roman" panose="02020603050405020304" pitchFamily="18" charset="0"/>
              </a:rPr>
              <a:t>σελ</a:t>
            </a:r>
            <a:r>
              <a:rPr lang="tr-TR" sz="1200" dirty="0">
                <a:effectLst/>
                <a:latin typeface="Times New Roman" panose="02020603050405020304" pitchFamily="18" charset="0"/>
                <a:ea typeface="Times New Roman" panose="02020603050405020304" pitchFamily="18" charset="0"/>
                <a:cs typeface="Times New Roman" panose="02020603050405020304" pitchFamily="18" charset="0"/>
              </a:rPr>
              <a:t>. 4.</a:t>
            </a:r>
            <a:endParaRPr lang="el-CY"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1000"/>
              </a:spcAft>
            </a:pPr>
            <a:r>
              <a:rPr lang="tr-TR" sz="1200" b="1"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l-CY"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15000"/>
              </a:lnSpc>
              <a:spcAft>
                <a:spcPts val="1000"/>
              </a:spcAft>
            </a:pP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Αγιά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Κεπίρ</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G.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Καζιβερά</a:t>
            </a:r>
            <a:r>
              <a:rPr lang="el-GR" sz="1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Ko</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Κοτσιάτης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Sü</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Άγιος Ιωάννης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Σελέμανη</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Gü</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Αμμαδιές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Yı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Σκυλλούρα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Άγιος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Ερμόλαος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Se.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Κίαδος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Τζιάος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Ψυλλάτος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Γέναγρα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K.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Αρναδί</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Γαλάτεια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Ye. </a:t>
            </a:r>
            <a:r>
              <a:rPr lang="el-GR" sz="1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Άγιος Ανδρόνικος Καρπασίας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Πλατανισσός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Al.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Κλαυδιά</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Bğ</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Μαλιά</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Y.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Γεροβάσα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Χρυσοχού</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Kr</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Πελαθούσα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Κιδάσι</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Kv</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Άγιος Γεώργιος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B.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Φασούλα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tr-TR" sz="12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l-CY"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1000"/>
              </a:spcAft>
            </a:pPr>
            <a:r>
              <a:rPr lang="tr-TR" sz="1200" b="1"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l-CY" sz="12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3" name="Βέλος: Κάτω 2">
            <a:extLst>
              <a:ext uri="{FF2B5EF4-FFF2-40B4-BE49-F238E27FC236}">
                <a16:creationId xmlns:a16="http://schemas.microsoft.com/office/drawing/2014/main" id="{EA107271-90A0-8882-C12D-562545C3546D}"/>
              </a:ext>
            </a:extLst>
          </p:cNvPr>
          <p:cNvSpPr/>
          <p:nvPr/>
        </p:nvSpPr>
        <p:spPr>
          <a:xfrm>
            <a:off x="7984670" y="814709"/>
            <a:ext cx="1077686" cy="1328057"/>
          </a:xfrm>
          <a:prstGeom prst="downArrow">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CY" dirty="0"/>
          </a:p>
        </p:txBody>
      </p:sp>
    </p:spTree>
    <p:extLst>
      <p:ext uri="{BB962C8B-B14F-4D97-AF65-F5344CB8AC3E}">
        <p14:creationId xmlns:p14="http://schemas.microsoft.com/office/powerpoint/2010/main" val="19298657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εφημερίδα, κείμενο, χαρτί εφημερίδας, Δημοσίευση&#10;&#10;Περιγραφή που δημιουργήθηκε αυτόματα">
            <a:extLst>
              <a:ext uri="{FF2B5EF4-FFF2-40B4-BE49-F238E27FC236}">
                <a16:creationId xmlns:a16="http://schemas.microsoft.com/office/drawing/2014/main" id="{44A83933-43FF-BABD-B47C-8DD6E70EEE6E}"/>
              </a:ext>
            </a:extLst>
          </p:cNvPr>
          <p:cNvPicPr>
            <a:picLocks noChangeAspect="1"/>
          </p:cNvPicPr>
          <p:nvPr/>
        </p:nvPicPr>
        <p:blipFill rotWithShape="1">
          <a:blip r:embed="rId2">
            <a:extLst>
              <a:ext uri="{28A0092B-C50C-407E-A947-70E740481C1C}">
                <a14:useLocalDpi xmlns:a14="http://schemas.microsoft.com/office/drawing/2010/main" val="0"/>
              </a:ext>
            </a:extLst>
          </a:blip>
          <a:srcRect l="-209" t="36444" r="50209" b="43705"/>
          <a:stretch/>
        </p:blipFill>
        <p:spPr>
          <a:xfrm>
            <a:off x="197955" y="1229360"/>
            <a:ext cx="11679083" cy="5201920"/>
          </a:xfrm>
          <a:prstGeom prst="rect">
            <a:avLst/>
          </a:prstGeom>
          <a:ln>
            <a:solidFill>
              <a:schemeClr val="tx1"/>
            </a:solidFill>
          </a:ln>
        </p:spPr>
      </p:pic>
      <p:sp>
        <p:nvSpPr>
          <p:cNvPr id="4" name="TextBox 3">
            <a:extLst>
              <a:ext uri="{FF2B5EF4-FFF2-40B4-BE49-F238E27FC236}">
                <a16:creationId xmlns:a16="http://schemas.microsoft.com/office/drawing/2014/main" id="{A0F19E5D-981B-C315-1F55-34325761FB44}"/>
              </a:ext>
            </a:extLst>
          </p:cNvPr>
          <p:cNvSpPr txBox="1"/>
          <p:nvPr/>
        </p:nvSpPr>
        <p:spPr>
          <a:xfrm>
            <a:off x="197956" y="179755"/>
            <a:ext cx="11679083" cy="646331"/>
          </a:xfrm>
          <a:prstGeom prst="rect">
            <a:avLst/>
          </a:prstGeom>
          <a:solidFill>
            <a:schemeClr val="accent6">
              <a:lumMod val="20000"/>
              <a:lumOff val="80000"/>
            </a:schemeClr>
          </a:solidFill>
          <a:ln>
            <a:solidFill>
              <a:schemeClr val="tx1"/>
            </a:solidFill>
          </a:ln>
        </p:spPr>
        <p:txBody>
          <a:bodyPr wrap="square">
            <a:spAutoFit/>
          </a:bodyPr>
          <a:lstStyle/>
          <a:p>
            <a:pPr algn="just"/>
            <a:r>
              <a:rPr lang="el-CY" b="1" dirty="0" err="1">
                <a:cs typeface="Times New Roman" panose="02020603050405020304" pitchFamily="18" charset="0"/>
              </a:rPr>
              <a:t>Mehmetçiğin</a:t>
            </a:r>
            <a:r>
              <a:rPr lang="el-CY" b="1" dirty="0">
                <a:cs typeface="Times New Roman" panose="02020603050405020304" pitchFamily="18" charset="0"/>
              </a:rPr>
              <a:t> </a:t>
            </a:r>
            <a:r>
              <a:rPr lang="el-CY" b="1" dirty="0" err="1">
                <a:cs typeface="Times New Roman" panose="02020603050405020304" pitchFamily="18" charset="0"/>
              </a:rPr>
              <a:t>gelişi</a:t>
            </a:r>
            <a:r>
              <a:rPr lang="el-CY" b="1" dirty="0">
                <a:cs typeface="Times New Roman" panose="02020603050405020304" pitchFamily="18" charset="0"/>
              </a:rPr>
              <a:t> </a:t>
            </a:r>
            <a:r>
              <a:rPr lang="el-CY" b="1" dirty="0" err="1">
                <a:cs typeface="Times New Roman" panose="02020603050405020304" pitchFamily="18" charset="0"/>
              </a:rPr>
              <a:t>ile</a:t>
            </a:r>
            <a:r>
              <a:rPr lang="el-CY" b="1" dirty="0">
                <a:cs typeface="Times New Roman" panose="02020603050405020304" pitchFamily="18" charset="0"/>
              </a:rPr>
              <a:t> </a:t>
            </a:r>
            <a:r>
              <a:rPr lang="el-CY" b="1" dirty="0" err="1">
                <a:cs typeface="Times New Roman" panose="02020603050405020304" pitchFamily="18" charset="0"/>
              </a:rPr>
              <a:t>hürriyetine</a:t>
            </a:r>
            <a:r>
              <a:rPr lang="el-CY" b="1" dirty="0">
                <a:cs typeface="Times New Roman" panose="02020603050405020304" pitchFamily="18" charset="0"/>
              </a:rPr>
              <a:t> </a:t>
            </a:r>
            <a:r>
              <a:rPr lang="el-CY" b="1" dirty="0" err="1">
                <a:cs typeface="Times New Roman" panose="02020603050405020304" pitchFamily="18" charset="0"/>
              </a:rPr>
              <a:t>kavuşan</a:t>
            </a:r>
            <a:r>
              <a:rPr lang="el-CY" b="1" dirty="0">
                <a:cs typeface="Times New Roman" panose="02020603050405020304" pitchFamily="18" charset="0"/>
              </a:rPr>
              <a:t> </a:t>
            </a:r>
            <a:r>
              <a:rPr lang="el-CY" b="1" dirty="0" err="1">
                <a:cs typeface="Times New Roman" panose="02020603050405020304" pitchFamily="18" charset="0"/>
              </a:rPr>
              <a:t>Yeşilköylülerden</a:t>
            </a:r>
            <a:r>
              <a:rPr lang="el-CY" b="1" dirty="0">
                <a:cs typeface="Times New Roman" panose="02020603050405020304" pitchFamily="18" charset="0"/>
              </a:rPr>
              <a:t> </a:t>
            </a:r>
            <a:r>
              <a:rPr lang="el-CY" b="1" dirty="0" err="1">
                <a:cs typeface="Times New Roman" panose="02020603050405020304" pitchFamily="18" charset="0"/>
              </a:rPr>
              <a:t>bir</a:t>
            </a:r>
            <a:r>
              <a:rPr lang="el-CY" b="1" dirty="0">
                <a:cs typeface="Times New Roman" panose="02020603050405020304" pitchFamily="18" charset="0"/>
              </a:rPr>
              <a:t> </a:t>
            </a:r>
            <a:r>
              <a:rPr lang="el-CY" b="1" dirty="0" err="1">
                <a:cs typeface="Times New Roman" panose="02020603050405020304" pitchFamily="18" charset="0"/>
              </a:rPr>
              <a:t>gurubu</a:t>
            </a:r>
            <a:r>
              <a:rPr lang="el-GR" b="1" dirty="0">
                <a:cs typeface="Times New Roman" panose="02020603050405020304" pitchFamily="18" charset="0"/>
              </a:rPr>
              <a:t>.</a:t>
            </a:r>
            <a:r>
              <a:rPr lang="el-CY" b="1" dirty="0">
                <a:cs typeface="Times New Roman" panose="02020603050405020304" pitchFamily="18" charset="0"/>
              </a:rPr>
              <a:t> </a:t>
            </a:r>
            <a:endParaRPr lang="tr-TR" b="1" dirty="0">
              <a:cs typeface="Times New Roman" panose="02020603050405020304" pitchFamily="18" charset="0"/>
            </a:endParaRPr>
          </a:p>
          <a:p>
            <a:pPr algn="just"/>
            <a:r>
              <a:rPr lang="el-GR" b="1" dirty="0">
                <a:cs typeface="Times New Roman" panose="02020603050405020304" pitchFamily="18" charset="0"/>
              </a:rPr>
              <a:t>Μια ομάδα κατοίκων του χωριού </a:t>
            </a:r>
            <a:r>
              <a:rPr lang="el-GR" b="1" dirty="0" err="1">
                <a:cs typeface="Times New Roman" panose="02020603050405020304" pitchFamily="18" charset="0"/>
              </a:rPr>
              <a:t>Yeşilköy</a:t>
            </a:r>
            <a:r>
              <a:rPr lang="el-GR" b="1" dirty="0">
                <a:cs typeface="Times New Roman" panose="02020603050405020304" pitchFamily="18" charset="0"/>
              </a:rPr>
              <a:t> / Άγιος Ανδρόνικος που ελευθερώθηκε με την άφιξη των </a:t>
            </a:r>
            <a:r>
              <a:rPr lang="tr-TR" b="1" dirty="0">
                <a:cs typeface="Times New Roman" panose="02020603050405020304" pitchFamily="18" charset="0"/>
              </a:rPr>
              <a:t>Mehmetçik</a:t>
            </a:r>
            <a:r>
              <a:rPr lang="el-GR" b="1" dirty="0">
                <a:cs typeface="Times New Roman" panose="02020603050405020304" pitchFamily="18" charset="0"/>
              </a:rPr>
              <a:t>. </a:t>
            </a:r>
            <a:endParaRPr lang="el-CY" b="1" dirty="0">
              <a:cs typeface="Times New Roman" panose="02020603050405020304" pitchFamily="18" charset="0"/>
            </a:endParaRPr>
          </a:p>
        </p:txBody>
      </p:sp>
    </p:spTree>
    <p:extLst>
      <p:ext uri="{BB962C8B-B14F-4D97-AF65-F5344CB8AC3E}">
        <p14:creationId xmlns:p14="http://schemas.microsoft.com/office/powerpoint/2010/main" val="4073951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Εικόνα 1">
            <a:extLst>
              <a:ext uri="{FF2B5EF4-FFF2-40B4-BE49-F238E27FC236}">
                <a16:creationId xmlns:a16="http://schemas.microsoft.com/office/drawing/2014/main" id="{316B4525-DCBC-79C4-7C8C-FCD5556D71E6}"/>
              </a:ext>
            </a:extLst>
          </p:cNvPr>
          <p:cNvPicPr>
            <a:picLocks noChangeAspect="1"/>
          </p:cNvPicPr>
          <p:nvPr/>
        </p:nvPicPr>
        <p:blipFill>
          <a:blip r:embed="rId2"/>
          <a:stretch>
            <a:fillRect/>
          </a:stretch>
        </p:blipFill>
        <p:spPr>
          <a:xfrm>
            <a:off x="430808" y="315888"/>
            <a:ext cx="11761192" cy="6542112"/>
          </a:xfrm>
          <a:prstGeom prst="rect">
            <a:avLst/>
          </a:prstGeom>
        </p:spPr>
      </p:pic>
      <p:sp>
        <p:nvSpPr>
          <p:cNvPr id="4" name="TextBox 3">
            <a:extLst>
              <a:ext uri="{FF2B5EF4-FFF2-40B4-BE49-F238E27FC236}">
                <a16:creationId xmlns:a16="http://schemas.microsoft.com/office/drawing/2014/main" id="{9C627FEE-6B13-AB49-1A0C-68CF6FC4CFFA}"/>
              </a:ext>
            </a:extLst>
          </p:cNvPr>
          <p:cNvSpPr txBox="1"/>
          <p:nvPr/>
        </p:nvSpPr>
        <p:spPr>
          <a:xfrm>
            <a:off x="8871857" y="2142766"/>
            <a:ext cx="2971799" cy="3337517"/>
          </a:xfrm>
          <a:prstGeom prst="rect">
            <a:avLst/>
          </a:prstGeom>
          <a:solidFill>
            <a:schemeClr val="bg1"/>
          </a:solidFill>
          <a:ln>
            <a:solidFill>
              <a:schemeClr val="tx1"/>
            </a:solidFill>
          </a:ln>
        </p:spPr>
        <p:txBody>
          <a:bodyPr wrap="square">
            <a:spAutoFit/>
          </a:bodyPr>
          <a:lstStyle/>
          <a:p>
            <a:pPr algn="just">
              <a:lnSpc>
                <a:spcPct val="115000"/>
              </a:lnSpc>
              <a:spcAft>
                <a:spcPts val="1000"/>
              </a:spcAft>
            </a:pPr>
            <a:r>
              <a:rPr lang="tr-TR" sz="1200" dirty="0">
                <a:effectLst/>
                <a:latin typeface="Times New Roman" panose="02020603050405020304" pitchFamily="18" charset="0"/>
                <a:ea typeface="Times New Roman" panose="02020603050405020304" pitchFamily="18" charset="0"/>
                <a:cs typeface="Times New Roman" panose="02020603050405020304" pitchFamily="18" charset="0"/>
              </a:rPr>
              <a:t>Kutlu Adalı, </a:t>
            </a:r>
            <a:r>
              <a:rPr lang="tr-TR" sz="1200" i="1" dirty="0">
                <a:effectLst/>
                <a:latin typeface="Times New Roman" panose="02020603050405020304" pitchFamily="18" charset="0"/>
                <a:ea typeface="Times New Roman" panose="02020603050405020304" pitchFamily="18" charset="0"/>
                <a:cs typeface="Times New Roman" panose="02020603050405020304" pitchFamily="18" charset="0"/>
              </a:rPr>
              <a:t>Köy raporları 1963</a:t>
            </a:r>
            <a:r>
              <a:rPr lang="tr-TR" sz="1200" dirty="0">
                <a:effectLst/>
                <a:latin typeface="Times New Roman" panose="02020603050405020304" pitchFamily="18" charset="0"/>
                <a:ea typeface="Times New Roman" panose="02020603050405020304" pitchFamily="18" charset="0"/>
                <a:cs typeface="Times New Roman" panose="02020603050405020304" pitchFamily="18" charset="0"/>
              </a:rPr>
              <a:t>, Kıbrıs Türk Cemaat Meclisi, Lefkoşa, 1963, </a:t>
            </a:r>
            <a:r>
              <a:rPr lang="el-GR" sz="1200" dirty="0" err="1">
                <a:effectLst/>
                <a:latin typeface="Times New Roman" panose="02020603050405020304" pitchFamily="18" charset="0"/>
                <a:ea typeface="Times New Roman" panose="02020603050405020304" pitchFamily="18" charset="0"/>
                <a:cs typeface="Times New Roman" panose="02020603050405020304" pitchFamily="18" charset="0"/>
              </a:rPr>
              <a:t>σελ</a:t>
            </a:r>
            <a:r>
              <a:rPr lang="tr-TR" sz="1200" dirty="0">
                <a:effectLst/>
                <a:latin typeface="Times New Roman" panose="02020603050405020304" pitchFamily="18" charset="0"/>
                <a:ea typeface="Times New Roman" panose="02020603050405020304" pitchFamily="18" charset="0"/>
                <a:cs typeface="Times New Roman" panose="02020603050405020304" pitchFamily="18" charset="0"/>
              </a:rPr>
              <a:t>. 4.</a:t>
            </a:r>
            <a:endParaRPr lang="el-CY"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1000"/>
              </a:spcAft>
            </a:pPr>
            <a:r>
              <a:rPr lang="tr-TR" sz="1200" b="1"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l-CY"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15000"/>
              </a:lnSpc>
              <a:spcAft>
                <a:spcPts val="1000"/>
              </a:spcAft>
            </a:pP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Αγιά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Κεπίρ</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G.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Καζιβερά</a:t>
            </a:r>
            <a:r>
              <a:rPr lang="el-GR" sz="1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Ko</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Κοτσιάτης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Sü</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Άγιος Ιωάννης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Σελέμανη</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Gü</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Αμμαδιές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Yı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Σκυλλούρα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Άγιος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Ερμόλαος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Se.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Κίαδος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Τζιάος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Ψυλλάτος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Γέναγρα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K.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Αρναδί</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Γαλάτεια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Ye.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Άγιος Ανδρόνικος Καρπασίας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Πλατανισσός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Al.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Κλαυδιά</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Bğ</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Μαλιά</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Y.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Γεροβάσα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Χρυσοχού</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Kr</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Πελαθούσα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 </a:t>
            </a:r>
            <a:r>
              <a:rPr lang="el-G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Κιδάσι</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Kv</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Άγιος Γεώργιος</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B. </a:t>
            </a:r>
            <a:r>
              <a:rPr lang="el-G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Φασούλα</a:t>
            </a:r>
            <a:r>
              <a:rPr lang="tr-TR"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tr-TR" sz="12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l-CY"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1000"/>
              </a:spcAft>
            </a:pPr>
            <a:r>
              <a:rPr lang="tr-TR" sz="1200" b="1"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l-CY" sz="12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3" name="Βέλος: Κάτω 2">
            <a:extLst>
              <a:ext uri="{FF2B5EF4-FFF2-40B4-BE49-F238E27FC236}">
                <a16:creationId xmlns:a16="http://schemas.microsoft.com/office/drawing/2014/main" id="{EA107271-90A0-8882-C12D-562545C3546D}"/>
              </a:ext>
            </a:extLst>
          </p:cNvPr>
          <p:cNvSpPr/>
          <p:nvPr/>
        </p:nvSpPr>
        <p:spPr>
          <a:xfrm>
            <a:off x="6569528" y="2258887"/>
            <a:ext cx="1077686" cy="1328057"/>
          </a:xfrm>
          <a:prstGeom prst="downArrow">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CY" dirty="0"/>
          </a:p>
        </p:txBody>
      </p:sp>
    </p:spTree>
    <p:extLst>
      <p:ext uri="{BB962C8B-B14F-4D97-AF65-F5344CB8AC3E}">
        <p14:creationId xmlns:p14="http://schemas.microsoft.com/office/powerpoint/2010/main" val="14987816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εφημερίδα, χαρτί εφημερίδας, Δημοσίευση&#10;&#10;Περιγραφή που δημιουργήθηκε αυτόματα">
            <a:extLst>
              <a:ext uri="{FF2B5EF4-FFF2-40B4-BE49-F238E27FC236}">
                <a16:creationId xmlns:a16="http://schemas.microsoft.com/office/drawing/2014/main" id="{FFFBE014-2698-F063-CDFD-4BBA37F7B7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Ορθογώνιο 1">
            <a:extLst>
              <a:ext uri="{FF2B5EF4-FFF2-40B4-BE49-F238E27FC236}">
                <a16:creationId xmlns:a16="http://schemas.microsoft.com/office/drawing/2014/main" id="{E9878204-D874-8AD4-8A75-CF1DD3232175}"/>
              </a:ext>
            </a:extLst>
          </p:cNvPr>
          <p:cNvSpPr/>
          <p:nvPr/>
        </p:nvSpPr>
        <p:spPr>
          <a:xfrm rot="21141019">
            <a:off x="1246909" y="4445134"/>
            <a:ext cx="3158836" cy="1826291"/>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l-GR" sz="4000" dirty="0">
                <a:solidFill>
                  <a:schemeClr val="tx1"/>
                </a:solidFill>
              </a:rPr>
              <a:t>24 Αυγούστου  1974 </a:t>
            </a:r>
            <a:endParaRPr lang="el-CY" sz="4000" dirty="0">
              <a:solidFill>
                <a:schemeClr val="tx1"/>
              </a:solidFill>
            </a:endParaRPr>
          </a:p>
        </p:txBody>
      </p:sp>
    </p:spTree>
    <p:extLst>
      <p:ext uri="{BB962C8B-B14F-4D97-AF65-F5344CB8AC3E}">
        <p14:creationId xmlns:p14="http://schemas.microsoft.com/office/powerpoint/2010/main" val="27993371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a:extLst>
              <a:ext uri="{FF2B5EF4-FFF2-40B4-BE49-F238E27FC236}">
                <a16:creationId xmlns:a16="http://schemas.microsoft.com/office/drawing/2014/main" id="{07B6465F-8488-7CCD-3E5B-13753B6272BF}"/>
              </a:ext>
            </a:extLst>
          </p:cNvPr>
          <p:cNvPicPr>
            <a:picLocks noChangeAspect="1"/>
          </p:cNvPicPr>
          <p:nvPr/>
        </p:nvPicPr>
        <p:blipFill rotWithShape="1">
          <a:blip r:embed="rId2">
            <a:extLst>
              <a:ext uri="{28A0092B-C50C-407E-A947-70E740481C1C}">
                <a14:useLocalDpi xmlns:a14="http://schemas.microsoft.com/office/drawing/2010/main" val="0"/>
              </a:ext>
            </a:extLst>
          </a:blip>
          <a:srcRect l="3822" t="57301" r="6919" b="6984"/>
          <a:stretch/>
        </p:blipFill>
        <p:spPr>
          <a:xfrm>
            <a:off x="228600" y="239486"/>
            <a:ext cx="11299371" cy="5671458"/>
          </a:xfrm>
          <a:prstGeom prst="rect">
            <a:avLst/>
          </a:prstGeom>
          <a:ln>
            <a:solidFill>
              <a:schemeClr val="tx1"/>
            </a:solidFill>
          </a:ln>
        </p:spPr>
      </p:pic>
      <p:sp>
        <p:nvSpPr>
          <p:cNvPr id="4" name="Βέλος: Κάτω 3">
            <a:extLst>
              <a:ext uri="{FF2B5EF4-FFF2-40B4-BE49-F238E27FC236}">
                <a16:creationId xmlns:a16="http://schemas.microsoft.com/office/drawing/2014/main" id="{AD3AC1B2-082C-2132-3687-066A352D387E}"/>
              </a:ext>
            </a:extLst>
          </p:cNvPr>
          <p:cNvSpPr/>
          <p:nvPr/>
        </p:nvSpPr>
        <p:spPr>
          <a:xfrm>
            <a:off x="5763985" y="1054195"/>
            <a:ext cx="1077686" cy="1328057"/>
          </a:xfrm>
          <a:prstGeom prst="downArrow">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CY" dirty="0"/>
          </a:p>
        </p:txBody>
      </p:sp>
      <p:sp>
        <p:nvSpPr>
          <p:cNvPr id="6" name="TextBox 5">
            <a:extLst>
              <a:ext uri="{FF2B5EF4-FFF2-40B4-BE49-F238E27FC236}">
                <a16:creationId xmlns:a16="http://schemas.microsoft.com/office/drawing/2014/main" id="{2A625CA9-6252-30D4-1806-DEAC0FF3E9DB}"/>
              </a:ext>
            </a:extLst>
          </p:cNvPr>
          <p:cNvSpPr txBox="1"/>
          <p:nvPr/>
        </p:nvSpPr>
        <p:spPr>
          <a:xfrm>
            <a:off x="228600" y="6059324"/>
            <a:ext cx="11299370" cy="463397"/>
          </a:xfrm>
          <a:prstGeom prst="rect">
            <a:avLst/>
          </a:prstGeom>
          <a:solidFill>
            <a:schemeClr val="bg1"/>
          </a:solidFill>
        </p:spPr>
        <p:txBody>
          <a:bodyPr wrap="square">
            <a:spAutoFit/>
          </a:bodyPr>
          <a:lstStyle/>
          <a:p>
            <a:pPr algn="just">
              <a:lnSpc>
                <a:spcPct val="150000"/>
              </a:lnSpc>
              <a:spcAft>
                <a:spcPts val="1000"/>
              </a:spcAft>
            </a:pPr>
            <a:r>
              <a:rPr lang="tr-TR" sz="1800" dirty="0">
                <a:effectLst/>
                <a:latin typeface="Times New Roman" panose="02020603050405020304" pitchFamily="18" charset="0"/>
                <a:ea typeface="Times New Roman" panose="02020603050405020304" pitchFamily="18" charset="0"/>
                <a:cs typeface="Times New Roman" panose="02020603050405020304" pitchFamily="18" charset="0"/>
              </a:rPr>
              <a:t>Halil Fikret </a:t>
            </a:r>
            <a:r>
              <a:rPr lang="tr-TR" dirty="0">
                <a:latin typeface="Times New Roman" panose="02020603050405020304" pitchFamily="18" charset="0"/>
                <a:ea typeface="Times New Roman" panose="02020603050405020304" pitchFamily="18" charset="0"/>
                <a:cs typeface="Times New Roman" panose="02020603050405020304" pitchFamily="18" charset="0"/>
              </a:rPr>
              <a:t>Alasya</a:t>
            </a:r>
            <a:r>
              <a:rPr lang="tr-TR"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tr-TR" sz="1800" i="1" dirty="0">
                <a:effectLst/>
                <a:latin typeface="Times New Roman" panose="02020603050405020304" pitchFamily="18" charset="0"/>
                <a:ea typeface="Times New Roman" panose="02020603050405020304" pitchFamily="18" charset="0"/>
                <a:cs typeface="Times New Roman" panose="02020603050405020304" pitchFamily="18" charset="0"/>
              </a:rPr>
              <a:t>Kıbrıs tarihi (M.E. 1450- M.S. 1878) Belli  başlı Antikiteleri,</a:t>
            </a:r>
            <a:r>
              <a:rPr lang="tr-TR" sz="1800" dirty="0">
                <a:effectLst/>
                <a:latin typeface="Times New Roman" panose="02020603050405020304" pitchFamily="18" charset="0"/>
                <a:ea typeface="Times New Roman" panose="02020603050405020304" pitchFamily="18" charset="0"/>
                <a:cs typeface="Times New Roman" panose="02020603050405020304" pitchFamily="18" charset="0"/>
              </a:rPr>
              <a:t> M. F</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i</a:t>
            </a:r>
            <a:r>
              <a:rPr lang="tr-TR" sz="1800" dirty="0" err="1">
                <a:effectLst/>
                <a:latin typeface="Times New Roman" panose="02020603050405020304" pitchFamily="18" charset="0"/>
                <a:ea typeface="Times New Roman" panose="02020603050405020304" pitchFamily="18" charset="0"/>
                <a:cs typeface="Times New Roman" panose="02020603050405020304" pitchFamily="18" charset="0"/>
              </a:rPr>
              <a:t>kri</a:t>
            </a:r>
            <a:r>
              <a:rPr lang="tr-TR" sz="1800" dirty="0">
                <a:effectLst/>
                <a:latin typeface="Times New Roman" panose="02020603050405020304" pitchFamily="18" charset="0"/>
                <a:ea typeface="Times New Roman" panose="02020603050405020304" pitchFamily="18" charset="0"/>
                <a:cs typeface="Times New Roman" panose="02020603050405020304" pitchFamily="18" charset="0"/>
              </a:rPr>
              <a:t> Matbaasında, Lefkoşa, 1939.</a:t>
            </a:r>
            <a:endParaRPr lang="el-CY" sz="16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35268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εφημερίδα, χαρτί εφημερίδας, Δημοσίευση&#10;&#10;Περιγραφή που δημιουργήθηκε αυτόματα">
            <a:extLst>
              <a:ext uri="{FF2B5EF4-FFF2-40B4-BE49-F238E27FC236}">
                <a16:creationId xmlns:a16="http://schemas.microsoft.com/office/drawing/2014/main" id="{FFFBE014-2698-F063-CDFD-4BBA37F7B705}"/>
              </a:ext>
            </a:extLst>
          </p:cNvPr>
          <p:cNvPicPr>
            <a:picLocks noChangeAspect="1"/>
          </p:cNvPicPr>
          <p:nvPr/>
        </p:nvPicPr>
        <p:blipFill rotWithShape="1">
          <a:blip r:embed="rId2">
            <a:extLst>
              <a:ext uri="{28A0092B-C50C-407E-A947-70E740481C1C}">
                <a14:useLocalDpi xmlns:a14="http://schemas.microsoft.com/office/drawing/2010/main" val="0"/>
              </a:ext>
            </a:extLst>
          </a:blip>
          <a:srcRect l="3876" t="60456" r="52940" b="22872"/>
          <a:stretch/>
        </p:blipFill>
        <p:spPr>
          <a:xfrm>
            <a:off x="299955" y="1321154"/>
            <a:ext cx="11379199" cy="5282846"/>
          </a:xfrm>
          <a:prstGeom prst="rect">
            <a:avLst/>
          </a:prstGeom>
        </p:spPr>
      </p:pic>
      <p:sp>
        <p:nvSpPr>
          <p:cNvPr id="4" name="TextBox 3">
            <a:extLst>
              <a:ext uri="{FF2B5EF4-FFF2-40B4-BE49-F238E27FC236}">
                <a16:creationId xmlns:a16="http://schemas.microsoft.com/office/drawing/2014/main" id="{4AEC4017-74A8-2771-91F6-729E58189B3E}"/>
              </a:ext>
            </a:extLst>
          </p:cNvPr>
          <p:cNvSpPr txBox="1"/>
          <p:nvPr/>
        </p:nvSpPr>
        <p:spPr>
          <a:xfrm>
            <a:off x="299956" y="254000"/>
            <a:ext cx="11379200" cy="923330"/>
          </a:xfrm>
          <a:prstGeom prst="rect">
            <a:avLst/>
          </a:prstGeom>
          <a:solidFill>
            <a:schemeClr val="accent6">
              <a:lumMod val="20000"/>
              <a:lumOff val="80000"/>
            </a:schemeClr>
          </a:solidFill>
          <a:ln>
            <a:solidFill>
              <a:schemeClr val="tx1"/>
            </a:solidFill>
          </a:ln>
        </p:spPr>
        <p:txBody>
          <a:bodyPr wrap="square">
            <a:spAutoFit/>
          </a:bodyPr>
          <a:lstStyle/>
          <a:p>
            <a:pPr algn="just"/>
            <a:r>
              <a:rPr lang="el-CY" b="1" dirty="0" err="1">
                <a:cs typeface="Times New Roman" panose="02020603050405020304" pitchFamily="18" charset="0"/>
              </a:rPr>
              <a:t>Beyköy</a:t>
            </a:r>
            <a:r>
              <a:rPr lang="el-GR" b="1" dirty="0">
                <a:cs typeface="Times New Roman" panose="02020603050405020304" pitchFamily="18" charset="0"/>
              </a:rPr>
              <a:t>’</a:t>
            </a:r>
            <a:r>
              <a:rPr lang="el-CY" b="1" dirty="0">
                <a:cs typeface="Times New Roman" panose="02020603050405020304" pitchFamily="18" charset="0"/>
              </a:rPr>
              <a:t>de </a:t>
            </a:r>
            <a:r>
              <a:rPr lang="el-CY" b="1" dirty="0" err="1">
                <a:cs typeface="Times New Roman" panose="02020603050405020304" pitchFamily="18" charset="0"/>
              </a:rPr>
              <a:t>evleri</a:t>
            </a:r>
            <a:r>
              <a:rPr lang="el-CY" b="1" dirty="0">
                <a:cs typeface="Times New Roman" panose="02020603050405020304" pitchFamily="18" charset="0"/>
              </a:rPr>
              <a:t> </a:t>
            </a:r>
            <a:r>
              <a:rPr lang="el-CY" b="1" dirty="0" err="1">
                <a:cs typeface="Times New Roman" panose="02020603050405020304" pitchFamily="18" charset="0"/>
              </a:rPr>
              <a:t>Rumlar</a:t>
            </a:r>
            <a:r>
              <a:rPr lang="el-CY" b="1" dirty="0">
                <a:cs typeface="Times New Roman" panose="02020603050405020304" pitchFamily="18" charset="0"/>
              </a:rPr>
              <a:t> </a:t>
            </a:r>
            <a:r>
              <a:rPr lang="el-CY" b="1" dirty="0" err="1">
                <a:cs typeface="Times New Roman" panose="02020603050405020304" pitchFamily="18" charset="0"/>
              </a:rPr>
              <a:t>tarafından</a:t>
            </a:r>
            <a:r>
              <a:rPr lang="el-CY" b="1" dirty="0">
                <a:cs typeface="Times New Roman" panose="02020603050405020304" pitchFamily="18" charset="0"/>
              </a:rPr>
              <a:t> </a:t>
            </a:r>
            <a:r>
              <a:rPr lang="el-CY" b="1" dirty="0" err="1">
                <a:cs typeface="Times New Roman" panose="02020603050405020304" pitchFamily="18" charset="0"/>
              </a:rPr>
              <a:t>yakılıp</a:t>
            </a:r>
            <a:r>
              <a:rPr lang="el-CY" b="1" dirty="0">
                <a:cs typeface="Times New Roman" panose="02020603050405020304" pitchFamily="18" charset="0"/>
              </a:rPr>
              <a:t> </a:t>
            </a:r>
            <a:r>
              <a:rPr lang="el-CY" b="1" dirty="0" err="1">
                <a:cs typeface="Times New Roman" panose="02020603050405020304" pitchFamily="18" charset="0"/>
              </a:rPr>
              <a:t>yıkılan</a:t>
            </a:r>
            <a:r>
              <a:rPr lang="el-CY" b="1" dirty="0">
                <a:cs typeface="Times New Roman" panose="02020603050405020304" pitchFamily="18" charset="0"/>
              </a:rPr>
              <a:t> </a:t>
            </a:r>
            <a:r>
              <a:rPr lang="el-CY" b="1" dirty="0" err="1">
                <a:cs typeface="Times New Roman" panose="02020603050405020304" pitchFamily="18" charset="0"/>
              </a:rPr>
              <a:t>Beyköy</a:t>
            </a:r>
            <a:r>
              <a:rPr lang="tr-TR" b="1" dirty="0">
                <a:cs typeface="Times New Roman" panose="02020603050405020304" pitchFamily="18" charset="0"/>
              </a:rPr>
              <a:t>l</a:t>
            </a:r>
            <a:r>
              <a:rPr lang="el-CY" b="1" dirty="0">
                <a:cs typeface="Times New Roman" panose="02020603050405020304" pitchFamily="18" charset="0"/>
              </a:rPr>
              <a:t>ü </a:t>
            </a:r>
            <a:r>
              <a:rPr lang="el-CY" b="1" dirty="0" err="1">
                <a:cs typeface="Times New Roman" panose="02020603050405020304" pitchFamily="18" charset="0"/>
              </a:rPr>
              <a:t>soydaşlarımızdan</a:t>
            </a:r>
            <a:r>
              <a:rPr lang="el-CY" b="1" dirty="0">
                <a:cs typeface="Times New Roman" panose="02020603050405020304" pitchFamily="18" charset="0"/>
              </a:rPr>
              <a:t> </a:t>
            </a:r>
            <a:r>
              <a:rPr lang="el-CY" b="1" dirty="0" err="1">
                <a:cs typeface="Times New Roman" panose="02020603050405020304" pitchFamily="18" charset="0"/>
              </a:rPr>
              <a:t>bir</a:t>
            </a:r>
            <a:r>
              <a:rPr lang="el-CY" b="1" dirty="0">
                <a:cs typeface="Times New Roman" panose="02020603050405020304" pitchFamily="18" charset="0"/>
              </a:rPr>
              <a:t> </a:t>
            </a:r>
            <a:r>
              <a:rPr lang="el-CY" b="1" dirty="0" err="1">
                <a:cs typeface="Times New Roman" panose="02020603050405020304" pitchFamily="18" charset="0"/>
              </a:rPr>
              <a:t>grup</a:t>
            </a:r>
            <a:r>
              <a:rPr lang="el-CY" b="1" dirty="0">
                <a:cs typeface="Times New Roman" panose="02020603050405020304" pitchFamily="18" charset="0"/>
              </a:rPr>
              <a:t> </a:t>
            </a:r>
            <a:r>
              <a:rPr lang="el-CY" b="1" dirty="0" err="1">
                <a:cs typeface="Times New Roman" panose="02020603050405020304" pitchFamily="18" charset="0"/>
              </a:rPr>
              <a:t>evlerinin</a:t>
            </a:r>
            <a:r>
              <a:rPr lang="el-CY" b="1" dirty="0">
                <a:cs typeface="Times New Roman" panose="02020603050405020304" pitchFamily="18" charset="0"/>
              </a:rPr>
              <a:t> </a:t>
            </a:r>
            <a:r>
              <a:rPr lang="el-CY" b="1" dirty="0" err="1">
                <a:cs typeface="Times New Roman" panose="02020603050405020304" pitchFamily="18" charset="0"/>
              </a:rPr>
              <a:t>önünde</a:t>
            </a:r>
            <a:endParaRPr lang="tr-TR" b="1" dirty="0">
              <a:cs typeface="Times New Roman" panose="02020603050405020304" pitchFamily="18" charset="0"/>
            </a:endParaRPr>
          </a:p>
          <a:p>
            <a:pPr algn="just"/>
            <a:r>
              <a:rPr lang="el-GR" b="1" dirty="0">
                <a:cs typeface="Times New Roman" panose="02020603050405020304" pitchFamily="18" charset="0"/>
              </a:rPr>
              <a:t>Μια ομάδα συμπατριωτών μας από το χωριό  </a:t>
            </a:r>
            <a:r>
              <a:rPr lang="el-GR" b="1" dirty="0" err="1">
                <a:cs typeface="Times New Roman" panose="02020603050405020304" pitchFamily="18" charset="0"/>
              </a:rPr>
              <a:t>Beyköy</a:t>
            </a:r>
            <a:r>
              <a:rPr lang="el-GR" b="1" dirty="0">
                <a:cs typeface="Times New Roman" panose="02020603050405020304" pitchFamily="18" charset="0"/>
              </a:rPr>
              <a:t>, των οποίων τα σπίτια κάηκαν και καταστράφηκαν από τους Ε/κ.</a:t>
            </a:r>
            <a:endParaRPr lang="el-CY" b="1" dirty="0">
              <a:cs typeface="Times New Roman" panose="02020603050405020304" pitchFamily="18" charset="0"/>
            </a:endParaRPr>
          </a:p>
        </p:txBody>
      </p:sp>
    </p:spTree>
    <p:extLst>
      <p:ext uri="{BB962C8B-B14F-4D97-AF65-F5344CB8AC3E}">
        <p14:creationId xmlns:p14="http://schemas.microsoft.com/office/powerpoint/2010/main" val="10355059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a:extLst>
              <a:ext uri="{FF2B5EF4-FFF2-40B4-BE49-F238E27FC236}">
                <a16:creationId xmlns:a16="http://schemas.microsoft.com/office/drawing/2014/main" id="{74218D76-8B05-74F9-4E44-ECB03BAB1AC5}"/>
              </a:ext>
            </a:extLst>
          </p:cNvPr>
          <p:cNvPicPr>
            <a:picLocks noChangeAspect="1"/>
          </p:cNvPicPr>
          <p:nvPr/>
        </p:nvPicPr>
        <p:blipFill rotWithShape="1">
          <a:blip r:embed="rId2">
            <a:extLst>
              <a:ext uri="{28A0092B-C50C-407E-A947-70E740481C1C}">
                <a14:useLocalDpi xmlns:a14="http://schemas.microsoft.com/office/drawing/2010/main" val="0"/>
              </a:ext>
            </a:extLst>
          </a:blip>
          <a:srcRect l="10595" t="23809" r="17868" b="19427"/>
          <a:stretch/>
        </p:blipFill>
        <p:spPr>
          <a:xfrm rot="10800000">
            <a:off x="304796" y="98353"/>
            <a:ext cx="11691259" cy="6182703"/>
          </a:xfrm>
          <a:prstGeom prst="rect">
            <a:avLst/>
          </a:prstGeom>
          <a:ln>
            <a:solidFill>
              <a:schemeClr val="tx1"/>
            </a:solidFill>
          </a:ln>
        </p:spPr>
      </p:pic>
      <p:sp>
        <p:nvSpPr>
          <p:cNvPr id="4" name="TextBox 3">
            <a:extLst>
              <a:ext uri="{FF2B5EF4-FFF2-40B4-BE49-F238E27FC236}">
                <a16:creationId xmlns:a16="http://schemas.microsoft.com/office/drawing/2014/main" id="{68BD6631-893F-5306-790C-CD83F24E8988}"/>
              </a:ext>
            </a:extLst>
          </p:cNvPr>
          <p:cNvSpPr txBox="1"/>
          <p:nvPr/>
        </p:nvSpPr>
        <p:spPr>
          <a:xfrm>
            <a:off x="304798" y="6390313"/>
            <a:ext cx="7434945" cy="369332"/>
          </a:xfrm>
          <a:prstGeom prst="rect">
            <a:avLst/>
          </a:prstGeom>
          <a:solidFill>
            <a:schemeClr val="bg1"/>
          </a:solidFill>
          <a:ln>
            <a:solidFill>
              <a:schemeClr val="tx1"/>
            </a:solidFill>
          </a:ln>
        </p:spPr>
        <p:txBody>
          <a:bodyPr wrap="square">
            <a:spAutoFit/>
          </a:bodyPr>
          <a:lstStyle/>
          <a:p>
            <a:r>
              <a:rPr lang="en-US" dirty="0"/>
              <a:t>Muzaffer Sever</a:t>
            </a:r>
            <a:r>
              <a:rPr lang="tr-TR" dirty="0"/>
              <a:t>, </a:t>
            </a:r>
            <a:r>
              <a:rPr lang="en-US" i="1" dirty="0" err="1"/>
              <a:t>Kıbrıs</a:t>
            </a:r>
            <a:r>
              <a:rPr lang="en-US" i="1" dirty="0"/>
              <a:t> </a:t>
            </a:r>
            <a:r>
              <a:rPr lang="en-US" i="1" dirty="0" err="1"/>
              <a:t>bitmeyen</a:t>
            </a:r>
            <a:r>
              <a:rPr lang="en-US" i="1" dirty="0"/>
              <a:t> </a:t>
            </a:r>
            <a:r>
              <a:rPr lang="en-US" i="1" dirty="0" err="1"/>
              <a:t>gece</a:t>
            </a:r>
            <a:r>
              <a:rPr lang="tr-TR" i="1" dirty="0"/>
              <a:t>, </a:t>
            </a:r>
            <a:r>
              <a:rPr lang="en-US" i="1" dirty="0"/>
              <a:t> </a:t>
            </a:r>
            <a:r>
              <a:rPr lang="tr-TR" dirty="0" err="1"/>
              <a:t>Kastaş</a:t>
            </a:r>
            <a:r>
              <a:rPr lang="tr-TR" i="1" dirty="0"/>
              <a:t>,  </a:t>
            </a:r>
            <a:r>
              <a:rPr lang="tr-TR" dirty="0"/>
              <a:t>İstanbul, 2010</a:t>
            </a:r>
            <a:r>
              <a:rPr lang="el-GR" dirty="0"/>
              <a:t>, σελ. 36.</a:t>
            </a:r>
            <a:endParaRPr lang="en-US" dirty="0"/>
          </a:p>
        </p:txBody>
      </p:sp>
      <p:sp>
        <p:nvSpPr>
          <p:cNvPr id="5" name="Βέλος: Κάτω 4">
            <a:extLst>
              <a:ext uri="{FF2B5EF4-FFF2-40B4-BE49-F238E27FC236}">
                <a16:creationId xmlns:a16="http://schemas.microsoft.com/office/drawing/2014/main" id="{ABC10D7E-9885-182A-0D1B-CBAD5DD70851}"/>
              </a:ext>
            </a:extLst>
          </p:cNvPr>
          <p:cNvSpPr/>
          <p:nvPr/>
        </p:nvSpPr>
        <p:spPr>
          <a:xfrm>
            <a:off x="8463642" y="988881"/>
            <a:ext cx="1077686" cy="1328057"/>
          </a:xfrm>
          <a:prstGeom prst="downArrow">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CY" dirty="0"/>
          </a:p>
        </p:txBody>
      </p:sp>
    </p:spTree>
    <p:extLst>
      <p:ext uri="{BB962C8B-B14F-4D97-AF65-F5344CB8AC3E}">
        <p14:creationId xmlns:p14="http://schemas.microsoft.com/office/powerpoint/2010/main" val="16206960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εφημερίδα, χαρτί εφημερίδας, Δημοσίευση&#10;&#10;Περιγραφή που δημιουργήθηκε αυτόματα">
            <a:extLst>
              <a:ext uri="{FF2B5EF4-FFF2-40B4-BE49-F238E27FC236}">
                <a16:creationId xmlns:a16="http://schemas.microsoft.com/office/drawing/2014/main" id="{FFFBE014-2698-F063-CDFD-4BBA37F7B705}"/>
              </a:ext>
            </a:extLst>
          </p:cNvPr>
          <p:cNvPicPr>
            <a:picLocks noChangeAspect="1"/>
          </p:cNvPicPr>
          <p:nvPr/>
        </p:nvPicPr>
        <p:blipFill rotWithShape="1">
          <a:blip r:embed="rId2">
            <a:extLst>
              <a:ext uri="{28A0092B-C50C-407E-A947-70E740481C1C}">
                <a14:useLocalDpi xmlns:a14="http://schemas.microsoft.com/office/drawing/2010/main" val="0"/>
              </a:ext>
            </a:extLst>
          </a:blip>
          <a:srcRect l="46888" t="42963" r="5385" b="34519"/>
          <a:stretch/>
        </p:blipFill>
        <p:spPr>
          <a:xfrm>
            <a:off x="294640" y="2540000"/>
            <a:ext cx="11521439" cy="3942080"/>
          </a:xfrm>
          <a:prstGeom prst="rect">
            <a:avLst/>
          </a:prstGeom>
          <a:ln>
            <a:solidFill>
              <a:schemeClr val="tx1"/>
            </a:solidFill>
          </a:ln>
        </p:spPr>
      </p:pic>
      <p:sp>
        <p:nvSpPr>
          <p:cNvPr id="4" name="TextBox 3">
            <a:extLst>
              <a:ext uri="{FF2B5EF4-FFF2-40B4-BE49-F238E27FC236}">
                <a16:creationId xmlns:a16="http://schemas.microsoft.com/office/drawing/2014/main" id="{E7C9E905-24BA-D154-23FD-F4D541EE513B}"/>
              </a:ext>
            </a:extLst>
          </p:cNvPr>
          <p:cNvSpPr txBox="1"/>
          <p:nvPr/>
        </p:nvSpPr>
        <p:spPr>
          <a:xfrm>
            <a:off x="294640" y="79216"/>
            <a:ext cx="11440160" cy="2308324"/>
          </a:xfrm>
          <a:prstGeom prst="rect">
            <a:avLst/>
          </a:prstGeom>
          <a:solidFill>
            <a:schemeClr val="accent6">
              <a:lumMod val="20000"/>
              <a:lumOff val="80000"/>
            </a:schemeClr>
          </a:solidFill>
          <a:ln>
            <a:solidFill>
              <a:schemeClr val="tx1"/>
            </a:solidFill>
          </a:ln>
        </p:spPr>
        <p:txBody>
          <a:bodyPr wrap="square">
            <a:spAutoFit/>
          </a:bodyPr>
          <a:lstStyle/>
          <a:p>
            <a:pPr algn="just"/>
            <a:r>
              <a:rPr lang="tr-TR" b="1" dirty="0">
                <a:cs typeface="Times New Roman" panose="02020603050405020304" pitchFamily="18" charset="0"/>
              </a:rPr>
              <a:t>I</a:t>
            </a:r>
            <a:r>
              <a:rPr lang="el-CY" b="1" dirty="0">
                <a:cs typeface="Times New Roman" panose="02020603050405020304" pitchFamily="18" charset="0"/>
              </a:rPr>
              <a:t>SSIZ MURATAĞA: 96 </a:t>
            </a:r>
            <a:r>
              <a:rPr lang="el-CY" b="1" dirty="0" err="1">
                <a:cs typeface="Times New Roman" panose="02020603050405020304" pitchFamily="18" charset="0"/>
              </a:rPr>
              <a:t>nüfuslu</a:t>
            </a:r>
            <a:r>
              <a:rPr lang="el-CY" b="1" dirty="0">
                <a:cs typeface="Times New Roman" panose="02020603050405020304" pitchFamily="18" charset="0"/>
              </a:rPr>
              <a:t> </a:t>
            </a:r>
            <a:r>
              <a:rPr lang="el-CY" b="1" dirty="0" err="1">
                <a:cs typeface="Times New Roman" panose="02020603050405020304" pitchFamily="18" charset="0"/>
              </a:rPr>
              <a:t>Muratağa</a:t>
            </a:r>
            <a:r>
              <a:rPr lang="el-CY" b="1" dirty="0">
                <a:cs typeface="Times New Roman" panose="02020603050405020304" pitchFamily="18" charset="0"/>
              </a:rPr>
              <a:t> </a:t>
            </a:r>
            <a:r>
              <a:rPr lang="el-CY" b="1" dirty="0" err="1">
                <a:cs typeface="Times New Roman" panose="02020603050405020304" pitchFamily="18" charset="0"/>
              </a:rPr>
              <a:t>eski</a:t>
            </a:r>
            <a:r>
              <a:rPr lang="el-CY" b="1" dirty="0">
                <a:cs typeface="Times New Roman" panose="02020603050405020304" pitchFamily="18" charset="0"/>
              </a:rPr>
              <a:t> </a:t>
            </a:r>
            <a:r>
              <a:rPr lang="el-CY" b="1" dirty="0" err="1">
                <a:cs typeface="Times New Roman" panose="02020603050405020304" pitchFamily="18" charset="0"/>
              </a:rPr>
              <a:t>ismiyle</a:t>
            </a:r>
            <a:r>
              <a:rPr lang="el-CY" b="1" dirty="0">
                <a:cs typeface="Times New Roman" panose="02020603050405020304" pitchFamily="18" charset="0"/>
              </a:rPr>
              <a:t> </a:t>
            </a:r>
            <a:r>
              <a:rPr lang="el-CY" b="1" dirty="0" err="1">
                <a:cs typeface="Times New Roman" panose="02020603050405020304" pitchFamily="18" charset="0"/>
              </a:rPr>
              <a:t>Marata</a:t>
            </a:r>
            <a:r>
              <a:rPr lang="el-CY" b="1" dirty="0">
                <a:cs typeface="Times New Roman" panose="02020603050405020304" pitchFamily="18" charset="0"/>
              </a:rPr>
              <a:t> </a:t>
            </a:r>
            <a:r>
              <a:rPr lang="el-CY" b="1" dirty="0" err="1">
                <a:cs typeface="Times New Roman" panose="02020603050405020304" pitchFamily="18" charset="0"/>
              </a:rPr>
              <a:t>köyünden</a:t>
            </a:r>
            <a:r>
              <a:rPr lang="el-CY" b="1" dirty="0">
                <a:cs typeface="Times New Roman" panose="02020603050405020304" pitchFamily="18" charset="0"/>
              </a:rPr>
              <a:t> </a:t>
            </a:r>
            <a:r>
              <a:rPr lang="el-CY" b="1" dirty="0" err="1">
                <a:cs typeface="Times New Roman" panose="02020603050405020304" pitchFamily="18" charset="0"/>
              </a:rPr>
              <a:t>arda</a:t>
            </a:r>
            <a:r>
              <a:rPr lang="el-CY" b="1" dirty="0">
                <a:cs typeface="Times New Roman" panose="02020603050405020304" pitchFamily="18" charset="0"/>
              </a:rPr>
              <a:t> </a:t>
            </a:r>
            <a:r>
              <a:rPr lang="el-CY" b="1" dirty="0" err="1">
                <a:cs typeface="Times New Roman" panose="02020603050405020304" pitchFamily="18" charset="0"/>
              </a:rPr>
              <a:t>kalanlar</a:t>
            </a:r>
            <a:r>
              <a:rPr lang="el-CY" b="1" dirty="0">
                <a:cs typeface="Times New Roman" panose="02020603050405020304" pitchFamily="18" charset="0"/>
              </a:rPr>
              <a:t> </a:t>
            </a:r>
            <a:r>
              <a:rPr lang="el-CY" b="1" dirty="0" err="1">
                <a:cs typeface="Times New Roman" panose="02020603050405020304" pitchFamily="18" charset="0"/>
              </a:rPr>
              <a:t>ıssız</a:t>
            </a:r>
            <a:r>
              <a:rPr lang="el-CY" b="1" dirty="0">
                <a:cs typeface="Times New Roman" panose="02020603050405020304" pitchFamily="18" charset="0"/>
              </a:rPr>
              <a:t> </a:t>
            </a:r>
            <a:r>
              <a:rPr lang="el-CY" b="1" dirty="0" err="1">
                <a:cs typeface="Times New Roman" panose="02020603050405020304" pitchFamily="18" charset="0"/>
              </a:rPr>
              <a:t>köy</a:t>
            </a:r>
            <a:r>
              <a:rPr lang="el-CY" b="1" dirty="0">
                <a:cs typeface="Times New Roman" panose="02020603050405020304" pitchFamily="18" charset="0"/>
              </a:rPr>
              <a:t> </a:t>
            </a:r>
            <a:r>
              <a:rPr lang="el-CY" b="1" dirty="0" err="1">
                <a:cs typeface="Times New Roman" panose="02020603050405020304" pitchFamily="18" charset="0"/>
              </a:rPr>
              <a:t>sokakları</a:t>
            </a:r>
            <a:r>
              <a:rPr lang="el-CY" b="1" dirty="0">
                <a:cs typeface="Times New Roman" panose="02020603050405020304" pitchFamily="18" charset="0"/>
              </a:rPr>
              <a:t>, </a:t>
            </a:r>
            <a:r>
              <a:rPr lang="el-CY" b="1" dirty="0" err="1">
                <a:cs typeface="Times New Roman" panose="02020603050405020304" pitchFamily="18" charset="0"/>
              </a:rPr>
              <a:t>boş</a:t>
            </a:r>
            <a:r>
              <a:rPr lang="el-CY" b="1" dirty="0">
                <a:cs typeface="Times New Roman" panose="02020603050405020304" pitchFamily="18" charset="0"/>
              </a:rPr>
              <a:t>, </a:t>
            </a:r>
            <a:r>
              <a:rPr lang="el-CY" b="1" dirty="0" err="1">
                <a:cs typeface="Times New Roman" panose="02020603050405020304" pitchFamily="18" charset="0"/>
              </a:rPr>
              <a:t>yağma</a:t>
            </a:r>
            <a:r>
              <a:rPr lang="el-CY" b="1" dirty="0">
                <a:cs typeface="Times New Roman" panose="02020603050405020304" pitchFamily="18" charset="0"/>
              </a:rPr>
              <a:t> </a:t>
            </a:r>
            <a:r>
              <a:rPr lang="el-CY" b="1" dirty="0" err="1">
                <a:cs typeface="Times New Roman" panose="02020603050405020304" pitchFamily="18" charset="0"/>
              </a:rPr>
              <a:t>adliniş</a:t>
            </a:r>
            <a:r>
              <a:rPr lang="el-CY" b="1" dirty="0">
                <a:cs typeface="Times New Roman" panose="02020603050405020304" pitchFamily="18" charset="0"/>
              </a:rPr>
              <a:t> </a:t>
            </a:r>
            <a:r>
              <a:rPr lang="el-CY" b="1" dirty="0" err="1">
                <a:cs typeface="Times New Roman" panose="02020603050405020304" pitchFamily="18" charset="0"/>
              </a:rPr>
              <a:t>evler</a:t>
            </a:r>
            <a:r>
              <a:rPr lang="el-CY" b="1" dirty="0">
                <a:cs typeface="Times New Roman" panose="02020603050405020304" pitchFamily="18" charset="0"/>
              </a:rPr>
              <a:t> </a:t>
            </a:r>
            <a:r>
              <a:rPr lang="el-CY" b="1" dirty="0" err="1">
                <a:cs typeface="Times New Roman" panose="02020603050405020304" pitchFamily="18" charset="0"/>
              </a:rPr>
              <a:t>ve</a:t>
            </a:r>
            <a:r>
              <a:rPr lang="el-CY" b="1" dirty="0">
                <a:cs typeface="Times New Roman" panose="02020603050405020304" pitchFamily="18" charset="0"/>
              </a:rPr>
              <a:t> </a:t>
            </a:r>
            <a:r>
              <a:rPr lang="el-CY" b="1" dirty="0" err="1">
                <a:cs typeface="Times New Roman" panose="02020603050405020304" pitchFamily="18" charset="0"/>
              </a:rPr>
              <a:t>sağda</a:t>
            </a:r>
            <a:r>
              <a:rPr lang="el-CY" b="1" dirty="0">
                <a:cs typeface="Times New Roman" panose="02020603050405020304" pitchFamily="18" charset="0"/>
              </a:rPr>
              <a:t> </a:t>
            </a:r>
            <a:r>
              <a:rPr lang="el-CY" b="1" dirty="0" err="1">
                <a:cs typeface="Times New Roman" panose="02020603050405020304" pitchFamily="18" charset="0"/>
              </a:rPr>
              <a:t>solda</a:t>
            </a:r>
            <a:r>
              <a:rPr lang="el-CY" b="1" dirty="0">
                <a:cs typeface="Times New Roman" panose="02020603050405020304" pitchFamily="18" charset="0"/>
              </a:rPr>
              <a:t> </a:t>
            </a:r>
            <a:r>
              <a:rPr lang="el-CY" b="1" dirty="0" err="1">
                <a:cs typeface="Times New Roman" panose="02020603050405020304" pitchFamily="18" charset="0"/>
              </a:rPr>
              <a:t>açıktan</a:t>
            </a:r>
            <a:r>
              <a:rPr lang="el-CY" b="1" dirty="0">
                <a:cs typeface="Times New Roman" panose="02020603050405020304" pitchFamily="18" charset="0"/>
              </a:rPr>
              <a:t> </a:t>
            </a:r>
            <a:r>
              <a:rPr lang="el-CY" b="1" dirty="0" err="1">
                <a:cs typeface="Times New Roman" panose="02020603050405020304" pitchFamily="18" charset="0"/>
              </a:rPr>
              <a:t>ölmüş</a:t>
            </a:r>
            <a:r>
              <a:rPr lang="el-CY" b="1" dirty="0">
                <a:cs typeface="Times New Roman" panose="02020603050405020304" pitchFamily="18" charset="0"/>
              </a:rPr>
              <a:t> </a:t>
            </a:r>
            <a:r>
              <a:rPr lang="el-CY" b="1" dirty="0" err="1">
                <a:cs typeface="Times New Roman" panose="02020603050405020304" pitchFamily="18" charset="0"/>
              </a:rPr>
              <a:t>hayvanların</a:t>
            </a:r>
            <a:r>
              <a:rPr lang="el-CY" b="1" dirty="0">
                <a:cs typeface="Times New Roman" panose="02020603050405020304" pitchFamily="18" charset="0"/>
              </a:rPr>
              <a:t> </a:t>
            </a:r>
            <a:r>
              <a:rPr lang="el-CY" b="1" dirty="0" err="1">
                <a:cs typeface="Times New Roman" panose="02020603050405020304" pitchFamily="18" charset="0"/>
              </a:rPr>
              <a:t>leşleri</a:t>
            </a:r>
            <a:r>
              <a:rPr lang="el-CY" b="1" dirty="0">
                <a:cs typeface="Times New Roman" panose="02020603050405020304" pitchFamily="18" charset="0"/>
              </a:rPr>
              <a:t>. K</a:t>
            </a:r>
            <a:r>
              <a:rPr lang="tr-TR" b="1" dirty="0">
                <a:cs typeface="Times New Roman" panose="02020603050405020304" pitchFamily="18" charset="0"/>
              </a:rPr>
              <a:t>ö</a:t>
            </a:r>
            <a:r>
              <a:rPr lang="el-CY" b="1" dirty="0" err="1">
                <a:cs typeface="Times New Roman" panose="02020603050405020304" pitchFamily="18" charset="0"/>
              </a:rPr>
              <a:t>yde</a:t>
            </a:r>
            <a:r>
              <a:rPr lang="el-CY" b="1" dirty="0">
                <a:cs typeface="Times New Roman" panose="02020603050405020304" pitchFamily="18" charset="0"/>
              </a:rPr>
              <a:t> </a:t>
            </a:r>
            <a:r>
              <a:rPr lang="el-CY" b="1" dirty="0" err="1">
                <a:cs typeface="Times New Roman" panose="02020603050405020304" pitchFamily="18" charset="0"/>
              </a:rPr>
              <a:t>canlı</a:t>
            </a:r>
            <a:r>
              <a:rPr lang="el-CY" b="1" dirty="0">
                <a:cs typeface="Times New Roman" panose="02020603050405020304" pitchFamily="18" charset="0"/>
              </a:rPr>
              <a:t> </a:t>
            </a:r>
            <a:r>
              <a:rPr lang="el-CY" b="1" dirty="0" err="1">
                <a:cs typeface="Times New Roman" panose="02020603050405020304" pitchFamily="18" charset="0"/>
              </a:rPr>
              <a:t>bir</a:t>
            </a:r>
            <a:r>
              <a:rPr lang="el-CY" b="1" dirty="0">
                <a:cs typeface="Times New Roman" panose="02020603050405020304" pitchFamily="18" charset="0"/>
              </a:rPr>
              <a:t> </a:t>
            </a:r>
            <a:r>
              <a:rPr lang="el-CY" b="1" dirty="0" err="1">
                <a:cs typeface="Times New Roman" panose="02020603050405020304" pitchFamily="18" charset="0"/>
              </a:rPr>
              <a:t>varlığa</a:t>
            </a:r>
            <a:r>
              <a:rPr lang="el-CY" b="1" dirty="0">
                <a:cs typeface="Times New Roman" panose="02020603050405020304" pitchFamily="18" charset="0"/>
              </a:rPr>
              <a:t> </a:t>
            </a:r>
            <a:r>
              <a:rPr lang="el-CY" b="1" dirty="0" err="1">
                <a:cs typeface="Times New Roman" panose="02020603050405020304" pitchFamily="18" charset="0"/>
              </a:rPr>
              <a:t>rastlamadık</a:t>
            </a:r>
            <a:r>
              <a:rPr lang="el-CY" b="1" dirty="0">
                <a:cs typeface="Times New Roman" panose="02020603050405020304" pitchFamily="18" charset="0"/>
              </a:rPr>
              <a:t>. </a:t>
            </a:r>
            <a:r>
              <a:rPr lang="el-CY" b="1" dirty="0" err="1">
                <a:cs typeface="Times New Roman" panose="02020603050405020304" pitchFamily="18" charset="0"/>
              </a:rPr>
              <a:t>Bu</a:t>
            </a:r>
            <a:r>
              <a:rPr lang="el-CY" b="1" dirty="0">
                <a:cs typeface="Times New Roman" panose="02020603050405020304" pitchFamily="18" charset="0"/>
              </a:rPr>
              <a:t> </a:t>
            </a:r>
            <a:r>
              <a:rPr lang="el-CY" b="1" dirty="0" err="1">
                <a:cs typeface="Times New Roman" panose="02020603050405020304" pitchFamily="18" charset="0"/>
              </a:rPr>
              <a:t>köyün</a:t>
            </a:r>
            <a:r>
              <a:rPr lang="el-CY" b="1" dirty="0">
                <a:cs typeface="Times New Roman" panose="02020603050405020304" pitchFamily="18" charset="0"/>
              </a:rPr>
              <a:t> </a:t>
            </a:r>
            <a:r>
              <a:rPr lang="el-CY" b="1" dirty="0" err="1">
                <a:cs typeface="Times New Roman" panose="02020603050405020304" pitchFamily="18" charset="0"/>
              </a:rPr>
              <a:t>sakinleri</a:t>
            </a:r>
            <a:r>
              <a:rPr lang="el-CY" b="1" dirty="0">
                <a:cs typeface="Times New Roman" panose="02020603050405020304" pitchFamily="18" charset="0"/>
              </a:rPr>
              <a:t> </a:t>
            </a:r>
            <a:r>
              <a:rPr lang="el-CY" b="1" dirty="0" err="1">
                <a:cs typeface="Times New Roman" panose="02020603050405020304" pitchFamily="18" charset="0"/>
              </a:rPr>
              <a:t>nerede</a:t>
            </a:r>
            <a:r>
              <a:rPr lang="en-US" b="1" dirty="0">
                <a:cs typeface="Times New Roman" panose="02020603050405020304" pitchFamily="18" charset="0"/>
              </a:rPr>
              <a:t>?</a:t>
            </a:r>
          </a:p>
          <a:p>
            <a:pPr algn="just"/>
            <a:r>
              <a:rPr lang="el-GR" b="1" dirty="0">
                <a:cs typeface="Times New Roman" panose="02020603050405020304" pitchFamily="18" charset="0"/>
              </a:rPr>
              <a:t>ΕΡΗΜΟΣ MURATAĞA: Αυτό που έχει απομείνει από το χωριό </a:t>
            </a:r>
            <a:r>
              <a:rPr lang="el-GR" b="1" dirty="0" err="1">
                <a:cs typeface="Times New Roman" panose="02020603050405020304" pitchFamily="18" charset="0"/>
              </a:rPr>
              <a:t>Muratağa</a:t>
            </a:r>
            <a:r>
              <a:rPr lang="el-GR" b="1" dirty="0">
                <a:cs typeface="Times New Roman" panose="02020603050405020304" pitchFamily="18" charset="0"/>
              </a:rPr>
              <a:t>, παλαιότερα γνωστό ως </a:t>
            </a:r>
            <a:r>
              <a:rPr lang="el-GR" b="1" dirty="0" err="1">
                <a:cs typeface="Times New Roman" panose="02020603050405020304" pitchFamily="18" charset="0"/>
              </a:rPr>
              <a:t>Marata</a:t>
            </a:r>
            <a:r>
              <a:rPr lang="el-GR" b="1" dirty="0">
                <a:cs typeface="Times New Roman" panose="02020603050405020304" pitchFamily="18" charset="0"/>
              </a:rPr>
              <a:t>, το οποίο είχε 96 κατοίκους, είναι οι έρημοι δρόμοι του χωριού, τα  άδεια λεηλατημένα σπίτια και τα νεκρά ζώα αριστερά και δεξιά. </a:t>
            </a:r>
          </a:p>
          <a:p>
            <a:pPr algn="just"/>
            <a:r>
              <a:rPr lang="el-GR" b="1" dirty="0">
                <a:cs typeface="Times New Roman" panose="02020603050405020304" pitchFamily="18" charset="0"/>
              </a:rPr>
              <a:t>Δεν συναντήσαμε κανένα στο χωριό. </a:t>
            </a:r>
          </a:p>
          <a:p>
            <a:pPr algn="just"/>
            <a:r>
              <a:rPr lang="el-GR" b="1" dirty="0">
                <a:cs typeface="Times New Roman" panose="02020603050405020304" pitchFamily="18" charset="0"/>
              </a:rPr>
              <a:t>Πού είναι οι κάτοικοι αυτού του χωριού;</a:t>
            </a:r>
            <a:endParaRPr lang="el-CY" b="1" dirty="0">
              <a:cs typeface="Times New Roman" panose="02020603050405020304" pitchFamily="18" charset="0"/>
            </a:endParaRPr>
          </a:p>
        </p:txBody>
      </p:sp>
    </p:spTree>
    <p:extLst>
      <p:ext uri="{BB962C8B-B14F-4D97-AF65-F5344CB8AC3E}">
        <p14:creationId xmlns:p14="http://schemas.microsoft.com/office/powerpoint/2010/main" val="42115667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εφημερίδα, χαρτί εφημερίδας, Δημοσίευση&#10;&#10;Περιγραφή που δημιουργήθηκε αυτόματα">
            <a:extLst>
              <a:ext uri="{FF2B5EF4-FFF2-40B4-BE49-F238E27FC236}">
                <a16:creationId xmlns:a16="http://schemas.microsoft.com/office/drawing/2014/main" id="{FFFBE014-2698-F063-CDFD-4BBA37F7B705}"/>
              </a:ext>
            </a:extLst>
          </p:cNvPr>
          <p:cNvPicPr>
            <a:picLocks noChangeAspect="1"/>
          </p:cNvPicPr>
          <p:nvPr/>
        </p:nvPicPr>
        <p:blipFill rotWithShape="1">
          <a:blip r:embed="rId2">
            <a:extLst>
              <a:ext uri="{28A0092B-C50C-407E-A947-70E740481C1C}">
                <a14:useLocalDpi xmlns:a14="http://schemas.microsoft.com/office/drawing/2010/main" val="0"/>
              </a:ext>
            </a:extLst>
          </a:blip>
          <a:srcRect l="46680" t="67407" r="28004" b="3111"/>
          <a:stretch/>
        </p:blipFill>
        <p:spPr>
          <a:xfrm>
            <a:off x="391160" y="2082800"/>
            <a:ext cx="11409680" cy="4531360"/>
          </a:xfrm>
          <a:prstGeom prst="rect">
            <a:avLst/>
          </a:prstGeom>
          <a:ln>
            <a:solidFill>
              <a:schemeClr val="tx1"/>
            </a:solidFill>
          </a:ln>
        </p:spPr>
      </p:pic>
      <p:sp>
        <p:nvSpPr>
          <p:cNvPr id="4" name="TextBox 3">
            <a:extLst>
              <a:ext uri="{FF2B5EF4-FFF2-40B4-BE49-F238E27FC236}">
                <a16:creationId xmlns:a16="http://schemas.microsoft.com/office/drawing/2014/main" id="{EC22F234-F643-969A-FA2B-FF7833E13CD6}"/>
              </a:ext>
            </a:extLst>
          </p:cNvPr>
          <p:cNvSpPr txBox="1"/>
          <p:nvPr/>
        </p:nvSpPr>
        <p:spPr>
          <a:xfrm>
            <a:off x="391160" y="416560"/>
            <a:ext cx="11409680" cy="1200329"/>
          </a:xfrm>
          <a:prstGeom prst="rect">
            <a:avLst/>
          </a:prstGeom>
          <a:solidFill>
            <a:schemeClr val="accent6">
              <a:lumMod val="20000"/>
              <a:lumOff val="80000"/>
            </a:schemeClr>
          </a:solidFill>
          <a:ln>
            <a:solidFill>
              <a:schemeClr val="tx1"/>
            </a:solidFill>
          </a:ln>
        </p:spPr>
        <p:txBody>
          <a:bodyPr wrap="square">
            <a:spAutoFit/>
          </a:bodyPr>
          <a:lstStyle/>
          <a:p>
            <a:pPr algn="just"/>
            <a:r>
              <a:rPr lang="el-CY" b="1" dirty="0" err="1">
                <a:cs typeface="Times New Roman" panose="02020603050405020304" pitchFamily="18" charset="0"/>
              </a:rPr>
              <a:t>Arkadaşımız</a:t>
            </a:r>
            <a:r>
              <a:rPr lang="el-CY" b="1" dirty="0">
                <a:cs typeface="Times New Roman" panose="02020603050405020304" pitchFamily="18" charset="0"/>
              </a:rPr>
              <a:t> </a:t>
            </a:r>
            <a:r>
              <a:rPr lang="el-CY" b="1" dirty="0" err="1">
                <a:cs typeface="Times New Roman" panose="02020603050405020304" pitchFamily="18" charset="0"/>
              </a:rPr>
              <a:t>Ahmet</a:t>
            </a:r>
            <a:r>
              <a:rPr lang="el-CY" b="1" dirty="0">
                <a:cs typeface="Times New Roman" panose="02020603050405020304" pitchFamily="18" charset="0"/>
              </a:rPr>
              <a:t> </a:t>
            </a:r>
            <a:r>
              <a:rPr lang="el-CY" b="1" dirty="0" err="1">
                <a:cs typeface="Times New Roman" panose="02020603050405020304" pitchFamily="18" charset="0"/>
              </a:rPr>
              <a:t>Alper</a:t>
            </a:r>
            <a:r>
              <a:rPr lang="el-CY" b="1" dirty="0">
                <a:cs typeface="Times New Roman" panose="02020603050405020304" pitchFamily="18" charset="0"/>
              </a:rPr>
              <a:t> </a:t>
            </a:r>
            <a:r>
              <a:rPr lang="el-CY" b="1" dirty="0" err="1">
                <a:cs typeface="Times New Roman" panose="02020603050405020304" pitchFamily="18" charset="0"/>
              </a:rPr>
              <a:t>Sandallar</a:t>
            </a:r>
            <a:r>
              <a:rPr lang="el-CY" b="1" dirty="0">
                <a:cs typeface="Times New Roman" panose="02020603050405020304" pitchFamily="18" charset="0"/>
              </a:rPr>
              <a:t> </a:t>
            </a:r>
            <a:r>
              <a:rPr lang="el-CY" b="1" dirty="0" err="1">
                <a:cs typeface="Times New Roman" panose="02020603050405020304" pitchFamily="18" charset="0"/>
              </a:rPr>
              <a:t>köyünün</a:t>
            </a:r>
            <a:r>
              <a:rPr lang="el-CY" b="1" dirty="0">
                <a:cs typeface="Times New Roman" panose="02020603050405020304" pitchFamily="18" charset="0"/>
              </a:rPr>
              <a:t> </a:t>
            </a:r>
            <a:r>
              <a:rPr lang="el-CY" b="1" dirty="0" err="1">
                <a:cs typeface="Times New Roman" panose="02020603050405020304" pitchFamily="18" charset="0"/>
              </a:rPr>
              <a:t>iki</a:t>
            </a:r>
            <a:r>
              <a:rPr lang="el-CY" b="1" dirty="0">
                <a:cs typeface="Times New Roman" panose="02020603050405020304" pitchFamily="18" charset="0"/>
              </a:rPr>
              <a:t> </a:t>
            </a:r>
            <a:r>
              <a:rPr lang="el-CY" b="1" dirty="0" err="1">
                <a:cs typeface="Times New Roman" panose="02020603050405020304" pitchFamily="18" charset="0"/>
              </a:rPr>
              <a:t>sakini</a:t>
            </a:r>
            <a:r>
              <a:rPr lang="el-CY" b="1" dirty="0">
                <a:cs typeface="Times New Roman" panose="02020603050405020304" pitchFamily="18" charset="0"/>
              </a:rPr>
              <a:t> </a:t>
            </a:r>
            <a:r>
              <a:rPr lang="el-CY" b="1" dirty="0" err="1">
                <a:cs typeface="Times New Roman" panose="02020603050405020304" pitchFamily="18" charset="0"/>
              </a:rPr>
              <a:t>ile</a:t>
            </a:r>
            <a:r>
              <a:rPr lang="el-CY" b="1" dirty="0">
                <a:cs typeface="Times New Roman" panose="02020603050405020304" pitchFamily="18" charset="0"/>
              </a:rPr>
              <a:t> </a:t>
            </a:r>
            <a:r>
              <a:rPr lang="el-CY" b="1" dirty="0" err="1">
                <a:cs typeface="Times New Roman" panose="02020603050405020304" pitchFamily="18" charset="0"/>
              </a:rPr>
              <a:t>konuşurken</a:t>
            </a:r>
            <a:r>
              <a:rPr lang="el-CY" b="1" dirty="0">
                <a:cs typeface="Times New Roman" panose="02020603050405020304" pitchFamily="18" charset="0"/>
              </a:rPr>
              <a:t>. </a:t>
            </a:r>
            <a:r>
              <a:rPr lang="el-CY" b="1" dirty="0" err="1">
                <a:cs typeface="Times New Roman" panose="02020603050405020304" pitchFamily="18" charset="0"/>
              </a:rPr>
              <a:t>Çaresizlik</a:t>
            </a:r>
            <a:r>
              <a:rPr lang="el-CY" b="1" dirty="0">
                <a:cs typeface="Times New Roman" panose="02020603050405020304" pitchFamily="18" charset="0"/>
              </a:rPr>
              <a:t> </a:t>
            </a:r>
            <a:r>
              <a:rPr lang="el-CY" b="1" dirty="0" err="1">
                <a:cs typeface="Times New Roman" panose="02020603050405020304" pitchFamily="18" charset="0"/>
              </a:rPr>
              <a:t>içinde</a:t>
            </a:r>
            <a:r>
              <a:rPr lang="el-CY" b="1" dirty="0">
                <a:cs typeface="Times New Roman" panose="02020603050405020304" pitchFamily="18" charset="0"/>
              </a:rPr>
              <a:t> </a:t>
            </a:r>
            <a:r>
              <a:rPr lang="el-CY" b="1" dirty="0" err="1">
                <a:cs typeface="Times New Roman" panose="02020603050405020304" pitchFamily="18" charset="0"/>
              </a:rPr>
              <a:t>kıvranan</a:t>
            </a:r>
            <a:r>
              <a:rPr lang="el-CY" b="1" dirty="0">
                <a:cs typeface="Times New Roman" panose="02020603050405020304" pitchFamily="18" charset="0"/>
              </a:rPr>
              <a:t> </a:t>
            </a:r>
            <a:r>
              <a:rPr lang="el-CY" b="1" dirty="0" err="1">
                <a:cs typeface="Times New Roman" panose="02020603050405020304" pitchFamily="18" charset="0"/>
              </a:rPr>
              <a:t>köydeki</a:t>
            </a:r>
            <a:r>
              <a:rPr lang="el-CY" b="1" dirty="0">
                <a:cs typeface="Times New Roman" panose="02020603050405020304" pitchFamily="18" charset="0"/>
              </a:rPr>
              <a:t> 3— S </a:t>
            </a:r>
            <a:r>
              <a:rPr lang="el-CY" b="1" dirty="0" err="1">
                <a:cs typeface="Times New Roman" panose="02020603050405020304" pitchFamily="18" charset="0"/>
              </a:rPr>
              <a:t>kişi</a:t>
            </a:r>
            <a:r>
              <a:rPr lang="el-CY" b="1" dirty="0">
                <a:cs typeface="Times New Roman" panose="02020603050405020304" pitchFamily="18" charset="0"/>
              </a:rPr>
              <a:t> </a:t>
            </a:r>
            <a:r>
              <a:rPr lang="el-CY" b="1" dirty="0" err="1">
                <a:cs typeface="Times New Roman" panose="02020603050405020304" pitchFamily="18" charset="0"/>
              </a:rPr>
              <a:t>Muratağa</a:t>
            </a:r>
            <a:r>
              <a:rPr lang="tr-TR" b="1" dirty="0">
                <a:cs typeface="Times New Roman" panose="02020603050405020304" pitchFamily="18" charset="0"/>
              </a:rPr>
              <a:t>  </a:t>
            </a:r>
            <a:r>
              <a:rPr lang="el-CY" b="1" dirty="0" err="1">
                <a:cs typeface="Times New Roman" panose="02020603050405020304" pitchFamily="18" charset="0"/>
              </a:rPr>
              <a:t>ve</a:t>
            </a:r>
            <a:r>
              <a:rPr lang="el-CY" b="1" dirty="0">
                <a:cs typeface="Times New Roman" panose="02020603050405020304" pitchFamily="18" charset="0"/>
              </a:rPr>
              <a:t> </a:t>
            </a:r>
            <a:r>
              <a:rPr lang="el-CY" b="1" dirty="0" err="1">
                <a:cs typeface="Times New Roman" panose="02020603050405020304" pitchFamily="18" charset="0"/>
              </a:rPr>
              <a:t>Sandal</a:t>
            </a:r>
            <a:r>
              <a:rPr lang="tr-TR" b="1" dirty="0">
                <a:cs typeface="Times New Roman" panose="02020603050405020304" pitchFamily="18" charset="0"/>
              </a:rPr>
              <a:t>l</a:t>
            </a:r>
            <a:r>
              <a:rPr lang="el-CY" b="1" dirty="0" err="1">
                <a:cs typeface="Times New Roman" panose="02020603050405020304" pitchFamily="18" charset="0"/>
              </a:rPr>
              <a:t>ar'ın</a:t>
            </a:r>
            <a:r>
              <a:rPr lang="el-CY" b="1" dirty="0">
                <a:cs typeface="Times New Roman" panose="02020603050405020304" pitchFamily="18" charset="0"/>
              </a:rPr>
              <a:t> </a:t>
            </a:r>
            <a:r>
              <a:rPr lang="el-CY" b="1" dirty="0" err="1">
                <a:cs typeface="Times New Roman" panose="02020603050405020304" pitchFamily="18" charset="0"/>
              </a:rPr>
              <a:t>sakinlerinin</a:t>
            </a:r>
            <a:r>
              <a:rPr lang="el-CY" b="1" dirty="0">
                <a:cs typeface="Times New Roman" panose="02020603050405020304" pitchFamily="18" charset="0"/>
              </a:rPr>
              <a:t> de </a:t>
            </a:r>
            <a:r>
              <a:rPr lang="el-CY" b="1" dirty="0" err="1">
                <a:cs typeface="Times New Roman" panose="02020603050405020304" pitchFamily="18" charset="0"/>
              </a:rPr>
              <a:t>topluca</a:t>
            </a:r>
            <a:r>
              <a:rPr lang="el-CY" b="1" dirty="0">
                <a:cs typeface="Times New Roman" panose="02020603050405020304" pitchFamily="18" charset="0"/>
              </a:rPr>
              <a:t> </a:t>
            </a:r>
            <a:r>
              <a:rPr lang="el-CY" b="1" dirty="0" err="1">
                <a:cs typeface="Times New Roman" panose="02020603050405020304" pitchFamily="18" charset="0"/>
              </a:rPr>
              <a:t>katledildiklerinden</a:t>
            </a:r>
            <a:r>
              <a:rPr lang="el-CY" b="1" dirty="0">
                <a:cs typeface="Times New Roman" panose="02020603050405020304" pitchFamily="18" charset="0"/>
              </a:rPr>
              <a:t> </a:t>
            </a:r>
            <a:r>
              <a:rPr lang="el-CY" b="1" dirty="0" err="1">
                <a:cs typeface="Times New Roman" panose="02020603050405020304" pitchFamily="18" charset="0"/>
              </a:rPr>
              <a:t>endişe</a:t>
            </a:r>
            <a:r>
              <a:rPr lang="el-CY" b="1" dirty="0">
                <a:cs typeface="Times New Roman" panose="02020603050405020304" pitchFamily="18" charset="0"/>
              </a:rPr>
              <a:t> </a:t>
            </a:r>
            <a:r>
              <a:rPr lang="el-CY" b="1" dirty="0" err="1">
                <a:cs typeface="Times New Roman" panose="02020603050405020304" pitchFamily="18" charset="0"/>
              </a:rPr>
              <a:t>ediyorlar</a:t>
            </a:r>
            <a:r>
              <a:rPr lang="el-CY" b="1" dirty="0">
                <a:cs typeface="Times New Roman" panose="02020603050405020304" pitchFamily="18" charset="0"/>
              </a:rPr>
              <a:t>.</a:t>
            </a:r>
            <a:endParaRPr lang="tr-TR" b="1" dirty="0">
              <a:cs typeface="Times New Roman" panose="02020603050405020304" pitchFamily="18" charset="0"/>
            </a:endParaRPr>
          </a:p>
          <a:p>
            <a:pPr algn="just"/>
            <a:r>
              <a:rPr lang="el-GR" b="1" dirty="0">
                <a:cs typeface="Times New Roman" panose="02020603050405020304" pitchFamily="18" charset="0"/>
              </a:rPr>
              <a:t>Ο φίλος μας </a:t>
            </a:r>
            <a:r>
              <a:rPr lang="el-GR" b="1" dirty="0" err="1">
                <a:cs typeface="Times New Roman" panose="02020603050405020304" pitchFamily="18" charset="0"/>
              </a:rPr>
              <a:t>Ahmet</a:t>
            </a:r>
            <a:r>
              <a:rPr lang="el-GR" b="1" dirty="0">
                <a:cs typeface="Times New Roman" panose="02020603050405020304" pitchFamily="18" charset="0"/>
              </a:rPr>
              <a:t> </a:t>
            </a:r>
            <a:r>
              <a:rPr lang="el-GR" b="1" dirty="0" err="1">
                <a:cs typeface="Times New Roman" panose="02020603050405020304" pitchFamily="18" charset="0"/>
              </a:rPr>
              <a:t>Alper</a:t>
            </a:r>
            <a:r>
              <a:rPr lang="el-GR" b="1" dirty="0">
                <a:cs typeface="Times New Roman" panose="02020603050405020304" pitchFamily="18" charset="0"/>
              </a:rPr>
              <a:t> μιλάει με δύο κατοίκους του χωριού </a:t>
            </a:r>
            <a:r>
              <a:rPr lang="el-GR" b="1" dirty="0" err="1">
                <a:cs typeface="Times New Roman" panose="02020603050405020304" pitchFamily="18" charset="0"/>
              </a:rPr>
              <a:t>Sandallar</a:t>
            </a:r>
            <a:r>
              <a:rPr lang="el-GR" b="1" dirty="0">
                <a:cs typeface="Times New Roman" panose="02020603050405020304" pitchFamily="18" charset="0"/>
              </a:rPr>
              <a:t>. Οι 3-5 κάτοικοι οι οποίοι τριγυρνούν στο χωριό ανησυχούν ότι σφαγιάστηκαν και οι κάτοικοι του χωριού  </a:t>
            </a:r>
            <a:r>
              <a:rPr lang="el-GR" b="1" dirty="0" err="1">
                <a:cs typeface="Times New Roman" panose="02020603050405020304" pitchFamily="18" charset="0"/>
              </a:rPr>
              <a:t>Muratağa</a:t>
            </a:r>
            <a:r>
              <a:rPr lang="el-GR" b="1" dirty="0">
                <a:cs typeface="Times New Roman" panose="02020603050405020304" pitchFamily="18" charset="0"/>
              </a:rPr>
              <a:t> και του  χωριού </a:t>
            </a:r>
            <a:r>
              <a:rPr lang="el-GR" b="1" dirty="0" err="1">
                <a:cs typeface="Times New Roman" panose="02020603050405020304" pitchFamily="18" charset="0"/>
              </a:rPr>
              <a:t>Sandal</a:t>
            </a:r>
            <a:r>
              <a:rPr lang="tr-TR" b="1" dirty="0">
                <a:cs typeface="Times New Roman" panose="02020603050405020304" pitchFamily="18" charset="0"/>
              </a:rPr>
              <a:t>l</a:t>
            </a:r>
            <a:r>
              <a:rPr lang="el-GR" b="1" dirty="0" err="1">
                <a:cs typeface="Times New Roman" panose="02020603050405020304" pitchFamily="18" charset="0"/>
              </a:rPr>
              <a:t>ar</a:t>
            </a:r>
            <a:r>
              <a:rPr lang="el-GR" b="1" dirty="0">
                <a:cs typeface="Times New Roman" panose="02020603050405020304" pitchFamily="18" charset="0"/>
              </a:rPr>
              <a:t>.</a:t>
            </a:r>
            <a:endParaRPr lang="el-CY" b="1" dirty="0">
              <a:cs typeface="Times New Roman" panose="02020603050405020304" pitchFamily="18" charset="0"/>
            </a:endParaRPr>
          </a:p>
        </p:txBody>
      </p:sp>
    </p:spTree>
    <p:extLst>
      <p:ext uri="{BB962C8B-B14F-4D97-AF65-F5344CB8AC3E}">
        <p14:creationId xmlns:p14="http://schemas.microsoft.com/office/powerpoint/2010/main" val="23043558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Εικόνα 4" descr="Εικόνα που περιέχει εφημερίδα, κείμενο, χαρτί εφημερίδας, Δημοσίευση&#10;&#10;Περιγραφή που δημιουργήθηκε αυτόματα">
            <a:extLst>
              <a:ext uri="{FF2B5EF4-FFF2-40B4-BE49-F238E27FC236}">
                <a16:creationId xmlns:a16="http://schemas.microsoft.com/office/drawing/2014/main" id="{549C4A57-A489-DD42-0D07-4067B67F51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20880" cy="6858000"/>
          </a:xfrm>
          <a:prstGeom prst="rect">
            <a:avLst/>
          </a:prstGeom>
        </p:spPr>
      </p:pic>
      <p:sp>
        <p:nvSpPr>
          <p:cNvPr id="2" name="Ορθογώνιο 1">
            <a:extLst>
              <a:ext uri="{FF2B5EF4-FFF2-40B4-BE49-F238E27FC236}">
                <a16:creationId xmlns:a16="http://schemas.microsoft.com/office/drawing/2014/main" id="{A1B92E15-FBF9-21DF-AC50-F162596F5FA4}"/>
              </a:ext>
            </a:extLst>
          </p:cNvPr>
          <p:cNvSpPr/>
          <p:nvPr/>
        </p:nvSpPr>
        <p:spPr>
          <a:xfrm rot="21141019">
            <a:off x="1246909" y="4445134"/>
            <a:ext cx="3158836" cy="1826291"/>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l-GR" sz="4000" dirty="0">
                <a:solidFill>
                  <a:schemeClr val="tx1"/>
                </a:solidFill>
              </a:rPr>
              <a:t>25 Αυγούστου  1974 </a:t>
            </a:r>
            <a:endParaRPr lang="el-CY" sz="4000" dirty="0">
              <a:solidFill>
                <a:schemeClr val="tx1"/>
              </a:solidFill>
            </a:endParaRPr>
          </a:p>
        </p:txBody>
      </p:sp>
    </p:spTree>
    <p:extLst>
      <p:ext uri="{BB962C8B-B14F-4D97-AF65-F5344CB8AC3E}">
        <p14:creationId xmlns:p14="http://schemas.microsoft.com/office/powerpoint/2010/main" val="37802032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Εικόνα 4" descr="Εικόνα που περιέχει εφημερίδα, κείμενο, χαρτί εφημερίδας, Δημοσίευση&#10;&#10;Περιγραφή που δημιουργήθηκε αυτόματα">
            <a:extLst>
              <a:ext uri="{FF2B5EF4-FFF2-40B4-BE49-F238E27FC236}">
                <a16:creationId xmlns:a16="http://schemas.microsoft.com/office/drawing/2014/main" id="{549C4A57-A489-DD42-0D07-4067B67F51E2}"/>
              </a:ext>
            </a:extLst>
          </p:cNvPr>
          <p:cNvPicPr>
            <a:picLocks noChangeAspect="1"/>
          </p:cNvPicPr>
          <p:nvPr/>
        </p:nvPicPr>
        <p:blipFill rotWithShape="1">
          <a:blip r:embed="rId2">
            <a:extLst>
              <a:ext uri="{28A0092B-C50C-407E-A947-70E740481C1C}">
                <a14:useLocalDpi xmlns:a14="http://schemas.microsoft.com/office/drawing/2010/main" val="0"/>
              </a:ext>
            </a:extLst>
          </a:blip>
          <a:srcRect l="47176" t="61482" r="28735" b="14858"/>
          <a:stretch/>
        </p:blipFill>
        <p:spPr>
          <a:xfrm>
            <a:off x="154577" y="1457960"/>
            <a:ext cx="11765279" cy="5400040"/>
          </a:xfrm>
          <a:prstGeom prst="rect">
            <a:avLst/>
          </a:prstGeom>
        </p:spPr>
      </p:pic>
      <p:sp>
        <p:nvSpPr>
          <p:cNvPr id="3" name="TextBox 2">
            <a:extLst>
              <a:ext uri="{FF2B5EF4-FFF2-40B4-BE49-F238E27FC236}">
                <a16:creationId xmlns:a16="http://schemas.microsoft.com/office/drawing/2014/main" id="{3BEB8D35-48BB-86B7-9E2E-7857B7A582C7}"/>
              </a:ext>
            </a:extLst>
          </p:cNvPr>
          <p:cNvSpPr txBox="1"/>
          <p:nvPr/>
        </p:nvSpPr>
        <p:spPr>
          <a:xfrm>
            <a:off x="154578" y="153126"/>
            <a:ext cx="11874136" cy="1200329"/>
          </a:xfrm>
          <a:prstGeom prst="rect">
            <a:avLst/>
          </a:prstGeom>
          <a:solidFill>
            <a:schemeClr val="accent6">
              <a:lumMod val="20000"/>
              <a:lumOff val="80000"/>
            </a:schemeClr>
          </a:solidFill>
          <a:ln>
            <a:solidFill>
              <a:schemeClr val="tx1"/>
            </a:solidFill>
          </a:ln>
        </p:spPr>
        <p:txBody>
          <a:bodyPr wrap="square">
            <a:spAutoFit/>
          </a:bodyPr>
          <a:lstStyle/>
          <a:p>
            <a:pPr algn="just"/>
            <a:r>
              <a:rPr lang="en-US" b="1" dirty="0" err="1">
                <a:cs typeface="Times New Roman" panose="02020603050405020304" pitchFamily="18" charset="0"/>
              </a:rPr>
              <a:t>Ergin</a:t>
            </a:r>
            <a:r>
              <a:rPr lang="en-US" b="1" dirty="0">
                <a:cs typeface="Times New Roman" panose="02020603050405020304" pitchFamily="18" charset="0"/>
              </a:rPr>
              <a:t> </a:t>
            </a:r>
            <a:r>
              <a:rPr lang="en-US" b="1" dirty="0" err="1">
                <a:cs typeface="Times New Roman" panose="02020603050405020304" pitchFamily="18" charset="0"/>
              </a:rPr>
              <a:t>Konuksever</a:t>
            </a:r>
            <a:r>
              <a:rPr lang="en-US" b="1" dirty="0">
                <a:cs typeface="Times New Roman" panose="02020603050405020304" pitchFamily="18" charset="0"/>
              </a:rPr>
              <a:t>, </a:t>
            </a:r>
            <a:r>
              <a:rPr lang="en-US" b="1" dirty="0" err="1">
                <a:cs typeface="Times New Roman" panose="02020603050405020304" pitchFamily="18" charset="0"/>
              </a:rPr>
              <a:t>Türk</a:t>
            </a:r>
            <a:r>
              <a:rPr lang="en-US" b="1" dirty="0">
                <a:cs typeface="Times New Roman" panose="02020603050405020304" pitchFamily="18" charset="0"/>
              </a:rPr>
              <a:t> </a:t>
            </a:r>
            <a:r>
              <a:rPr lang="en-US" b="1" dirty="0" err="1">
                <a:cs typeface="Times New Roman" panose="02020603050405020304" pitchFamily="18" charset="0"/>
              </a:rPr>
              <a:t>kesimine</a:t>
            </a:r>
            <a:r>
              <a:rPr lang="en-US" b="1" dirty="0">
                <a:cs typeface="Times New Roman" panose="02020603050405020304" pitchFamily="18" charset="0"/>
              </a:rPr>
              <a:t> </a:t>
            </a:r>
            <a:r>
              <a:rPr lang="en-US" b="1" dirty="0" err="1">
                <a:cs typeface="Times New Roman" panose="02020603050405020304" pitchFamily="18" charset="0"/>
              </a:rPr>
              <a:t>geldikten</a:t>
            </a:r>
            <a:r>
              <a:rPr lang="en-US" b="1" dirty="0">
                <a:cs typeface="Times New Roman" panose="02020603050405020304" pitchFamily="18" charset="0"/>
              </a:rPr>
              <a:t> </a:t>
            </a:r>
            <a:r>
              <a:rPr lang="en-US" b="1" dirty="0" err="1">
                <a:cs typeface="Times New Roman" panose="02020603050405020304" pitchFamily="18" charset="0"/>
              </a:rPr>
              <a:t>sonra</a:t>
            </a:r>
            <a:r>
              <a:rPr lang="en-US" b="1" dirty="0">
                <a:cs typeface="Times New Roman" panose="02020603050405020304" pitchFamily="18" charset="0"/>
              </a:rPr>
              <a:t> </a:t>
            </a:r>
            <a:r>
              <a:rPr lang="en-US" b="1" dirty="0" err="1">
                <a:cs typeface="Times New Roman" panose="02020603050405020304" pitchFamily="18" charset="0"/>
              </a:rPr>
              <a:t>kendisine</a:t>
            </a:r>
            <a:r>
              <a:rPr lang="en-US" b="1" dirty="0">
                <a:cs typeface="Times New Roman" panose="02020603050405020304" pitchFamily="18" charset="0"/>
              </a:rPr>
              <a:t> </a:t>
            </a:r>
            <a:r>
              <a:rPr lang="en-US" b="1" dirty="0" err="1">
                <a:cs typeface="Times New Roman" panose="02020603050405020304" pitchFamily="18" charset="0"/>
              </a:rPr>
              <a:t>eşlik</a:t>
            </a:r>
            <a:r>
              <a:rPr lang="en-US" b="1" dirty="0">
                <a:cs typeface="Times New Roman" panose="02020603050405020304" pitchFamily="18" charset="0"/>
              </a:rPr>
              <a:t> </a:t>
            </a:r>
            <a:r>
              <a:rPr lang="en-US" b="1" dirty="0" err="1">
                <a:cs typeface="Times New Roman" panose="02020603050405020304" pitchFamily="18" charset="0"/>
              </a:rPr>
              <a:t>eden</a:t>
            </a:r>
            <a:r>
              <a:rPr lang="en-US" b="1" dirty="0">
                <a:cs typeface="Times New Roman" panose="02020603050405020304" pitchFamily="18" charset="0"/>
              </a:rPr>
              <a:t> </a:t>
            </a:r>
            <a:r>
              <a:rPr lang="en-US" b="1" dirty="0" err="1">
                <a:cs typeface="Times New Roman" panose="02020603050405020304" pitchFamily="18" charset="0"/>
              </a:rPr>
              <a:t>Kızılhaç</a:t>
            </a:r>
            <a:r>
              <a:rPr lang="en-US" b="1" dirty="0">
                <a:cs typeface="Times New Roman" panose="02020603050405020304" pitchFamily="18" charset="0"/>
              </a:rPr>
              <a:t> </a:t>
            </a:r>
            <a:r>
              <a:rPr lang="en-US" b="1" dirty="0" err="1">
                <a:cs typeface="Times New Roman" panose="02020603050405020304" pitchFamily="18" charset="0"/>
              </a:rPr>
              <a:t>görevlisi</a:t>
            </a:r>
            <a:r>
              <a:rPr lang="en-US" b="1" dirty="0">
                <a:cs typeface="Times New Roman" panose="02020603050405020304" pitchFamily="18" charset="0"/>
              </a:rPr>
              <a:t> </a:t>
            </a:r>
            <a:r>
              <a:rPr lang="en-US" b="1" dirty="0" err="1">
                <a:cs typeface="Times New Roman" panose="02020603050405020304" pitchFamily="18" charset="0"/>
              </a:rPr>
              <a:t>bayana</a:t>
            </a:r>
            <a:r>
              <a:rPr lang="en-US" b="1" dirty="0">
                <a:cs typeface="Times New Roman" panose="02020603050405020304" pitchFamily="18" charset="0"/>
              </a:rPr>
              <a:t> </a:t>
            </a:r>
            <a:r>
              <a:rPr lang="en-US" b="1" dirty="0" err="1">
                <a:cs typeface="Times New Roman" panose="02020603050405020304" pitchFamily="18" charset="0"/>
              </a:rPr>
              <a:t>teşekkür</a:t>
            </a:r>
            <a:r>
              <a:rPr lang="en-US" b="1" dirty="0">
                <a:cs typeface="Times New Roman" panose="02020603050405020304" pitchFamily="18" charset="0"/>
              </a:rPr>
              <a:t> </a:t>
            </a:r>
            <a:r>
              <a:rPr lang="en-US" b="1" dirty="0" err="1">
                <a:cs typeface="Times New Roman" panose="02020603050405020304" pitchFamily="18" charset="0"/>
              </a:rPr>
              <a:t>ederken</a:t>
            </a:r>
            <a:r>
              <a:rPr lang="en-US" b="1" dirty="0">
                <a:cs typeface="Times New Roman" panose="02020603050405020304" pitchFamily="18" charset="0"/>
              </a:rPr>
              <a:t> </a:t>
            </a:r>
            <a:r>
              <a:rPr lang="en-US" b="1" dirty="0" err="1">
                <a:cs typeface="Times New Roman" panose="02020603050405020304" pitchFamily="18" charset="0"/>
              </a:rPr>
              <a:t>görülüyor</a:t>
            </a:r>
            <a:r>
              <a:rPr lang="en-US" b="1" dirty="0">
                <a:cs typeface="Times New Roman" panose="02020603050405020304" pitchFamily="18" charset="0"/>
              </a:rPr>
              <a:t> (</a:t>
            </a:r>
            <a:r>
              <a:rPr lang="en-US" b="1" dirty="0" err="1">
                <a:cs typeface="Times New Roman" panose="02020603050405020304" pitchFamily="18" charset="0"/>
              </a:rPr>
              <a:t>Resimler</a:t>
            </a:r>
            <a:r>
              <a:rPr lang="en-US" b="1" dirty="0">
                <a:cs typeface="Times New Roman" panose="02020603050405020304" pitchFamily="18" charset="0"/>
              </a:rPr>
              <a:t>: ERGÜN AYDOĞAN)</a:t>
            </a:r>
            <a:endParaRPr lang="tr-TR" b="1" dirty="0">
              <a:cs typeface="Times New Roman" panose="02020603050405020304" pitchFamily="18" charset="0"/>
            </a:endParaRPr>
          </a:p>
          <a:p>
            <a:pPr algn="just"/>
            <a:r>
              <a:rPr lang="el-GR" b="1" dirty="0">
                <a:cs typeface="Times New Roman" panose="02020603050405020304" pitchFamily="18" charset="0"/>
              </a:rPr>
              <a:t>Ο </a:t>
            </a:r>
            <a:r>
              <a:rPr lang="el-GR" b="1" dirty="0" err="1">
                <a:cs typeface="Times New Roman" panose="02020603050405020304" pitchFamily="18" charset="0"/>
              </a:rPr>
              <a:t>Ergin</a:t>
            </a:r>
            <a:r>
              <a:rPr lang="el-GR" b="1" dirty="0">
                <a:cs typeface="Times New Roman" panose="02020603050405020304" pitchFamily="18" charset="0"/>
              </a:rPr>
              <a:t> </a:t>
            </a:r>
            <a:r>
              <a:rPr lang="el-GR" b="1" dirty="0" err="1">
                <a:cs typeface="Times New Roman" panose="02020603050405020304" pitchFamily="18" charset="0"/>
              </a:rPr>
              <a:t>Konuksever</a:t>
            </a:r>
            <a:r>
              <a:rPr lang="el-GR" b="1" dirty="0">
                <a:cs typeface="Times New Roman" panose="02020603050405020304" pitchFamily="18" charset="0"/>
              </a:rPr>
              <a:t> μετά την άφιξη του στο τουρκικό μέρος ευχαριστεί την αξιωματικό του Ερυθρού Σταυρού που τον συνόδευσε. (Εικόνες: ERGÜN AYDOĞAN)</a:t>
            </a:r>
            <a:r>
              <a:rPr lang="en-US" b="1" dirty="0">
                <a:cs typeface="Times New Roman" panose="02020603050405020304" pitchFamily="18" charset="0"/>
              </a:rPr>
              <a:t> </a:t>
            </a:r>
            <a:endParaRPr lang="el-CY" b="1" dirty="0">
              <a:cs typeface="Times New Roman" panose="02020603050405020304" pitchFamily="18" charset="0"/>
            </a:endParaRPr>
          </a:p>
        </p:txBody>
      </p:sp>
    </p:spTree>
    <p:extLst>
      <p:ext uri="{BB962C8B-B14F-4D97-AF65-F5344CB8AC3E}">
        <p14:creationId xmlns:p14="http://schemas.microsoft.com/office/powerpoint/2010/main" val="6669032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εφημερίδα, κείμενο, χαρτί εφημερίδας, Δημοσίευση&#10;&#10;Περιγραφή που δημιουργήθηκε αυτόματα">
            <a:extLst>
              <a:ext uri="{FF2B5EF4-FFF2-40B4-BE49-F238E27FC236}">
                <a16:creationId xmlns:a16="http://schemas.microsoft.com/office/drawing/2014/main" id="{61BB5DE8-CF66-F646-B446-C802CAC300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Ορθογώνιο 1">
            <a:extLst>
              <a:ext uri="{FF2B5EF4-FFF2-40B4-BE49-F238E27FC236}">
                <a16:creationId xmlns:a16="http://schemas.microsoft.com/office/drawing/2014/main" id="{F87F4DAC-8DD2-9967-7315-D9F1A5C04717}"/>
              </a:ext>
            </a:extLst>
          </p:cNvPr>
          <p:cNvSpPr/>
          <p:nvPr/>
        </p:nvSpPr>
        <p:spPr>
          <a:xfrm rot="21141019">
            <a:off x="1246909" y="4445134"/>
            <a:ext cx="3158836" cy="1826291"/>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l-GR" sz="4000" dirty="0">
                <a:solidFill>
                  <a:schemeClr val="tx1"/>
                </a:solidFill>
              </a:rPr>
              <a:t>28 Αυγούστου  1974 </a:t>
            </a:r>
            <a:endParaRPr lang="el-CY" sz="4000" dirty="0">
              <a:solidFill>
                <a:schemeClr val="tx1"/>
              </a:solidFill>
            </a:endParaRPr>
          </a:p>
        </p:txBody>
      </p:sp>
    </p:spTree>
    <p:extLst>
      <p:ext uri="{BB962C8B-B14F-4D97-AF65-F5344CB8AC3E}">
        <p14:creationId xmlns:p14="http://schemas.microsoft.com/office/powerpoint/2010/main" val="36404088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εφημερίδα, κείμενο, χαρτί εφημερίδας, Δημοσίευση&#10;&#10;Περιγραφή που δημιουργήθηκε αυτόματα">
            <a:extLst>
              <a:ext uri="{FF2B5EF4-FFF2-40B4-BE49-F238E27FC236}">
                <a16:creationId xmlns:a16="http://schemas.microsoft.com/office/drawing/2014/main" id="{61BB5DE8-CF66-F646-B446-C802CAC30009}"/>
              </a:ext>
            </a:extLst>
          </p:cNvPr>
          <p:cNvPicPr>
            <a:picLocks noChangeAspect="1"/>
          </p:cNvPicPr>
          <p:nvPr/>
        </p:nvPicPr>
        <p:blipFill rotWithShape="1">
          <a:blip r:embed="rId2">
            <a:extLst>
              <a:ext uri="{28A0092B-C50C-407E-A947-70E740481C1C}">
                <a14:useLocalDpi xmlns:a14="http://schemas.microsoft.com/office/drawing/2010/main" val="0"/>
              </a:ext>
            </a:extLst>
          </a:blip>
          <a:srcRect l="58972" t="32888" r="7103" b="43408"/>
          <a:stretch/>
        </p:blipFill>
        <p:spPr>
          <a:xfrm>
            <a:off x="177799" y="1538514"/>
            <a:ext cx="11763828" cy="5163734"/>
          </a:xfrm>
          <a:prstGeom prst="rect">
            <a:avLst/>
          </a:prstGeom>
          <a:solidFill>
            <a:schemeClr val="bg1"/>
          </a:solidFill>
          <a:ln>
            <a:solidFill>
              <a:schemeClr val="tx1"/>
            </a:solidFill>
          </a:ln>
        </p:spPr>
      </p:pic>
      <p:sp>
        <p:nvSpPr>
          <p:cNvPr id="4" name="TextBox 3">
            <a:extLst>
              <a:ext uri="{FF2B5EF4-FFF2-40B4-BE49-F238E27FC236}">
                <a16:creationId xmlns:a16="http://schemas.microsoft.com/office/drawing/2014/main" id="{BA1A3023-2D16-C313-7E07-30C1E57F3568}"/>
              </a:ext>
            </a:extLst>
          </p:cNvPr>
          <p:cNvSpPr txBox="1"/>
          <p:nvPr/>
        </p:nvSpPr>
        <p:spPr>
          <a:xfrm>
            <a:off x="177799" y="155752"/>
            <a:ext cx="11763829" cy="1200329"/>
          </a:xfrm>
          <a:prstGeom prst="rect">
            <a:avLst/>
          </a:prstGeom>
          <a:solidFill>
            <a:schemeClr val="accent6">
              <a:lumMod val="20000"/>
              <a:lumOff val="80000"/>
            </a:schemeClr>
          </a:solidFill>
          <a:ln>
            <a:solidFill>
              <a:schemeClr val="tx1"/>
            </a:solidFill>
          </a:ln>
        </p:spPr>
        <p:txBody>
          <a:bodyPr wrap="square">
            <a:spAutoFit/>
          </a:bodyPr>
          <a:lstStyle/>
          <a:p>
            <a:pPr algn="just"/>
            <a:r>
              <a:rPr lang="en-US" b="1" dirty="0" err="1">
                <a:cs typeface="Times New Roman" panose="02020603050405020304" pitchFamily="18" charset="0"/>
              </a:rPr>
              <a:t>Orgeneralliğe</a:t>
            </a:r>
            <a:r>
              <a:rPr lang="en-US" b="1" dirty="0">
                <a:cs typeface="Times New Roman" panose="02020603050405020304" pitchFamily="18" charset="0"/>
              </a:rPr>
              <a:t> </a:t>
            </a:r>
            <a:r>
              <a:rPr lang="en-US" b="1" dirty="0" err="1">
                <a:cs typeface="Times New Roman" panose="02020603050405020304" pitchFamily="18" charset="0"/>
              </a:rPr>
              <a:t>terfi</a:t>
            </a:r>
            <a:r>
              <a:rPr lang="en-US" b="1" dirty="0">
                <a:cs typeface="Times New Roman" panose="02020603050405020304" pitchFamily="18" charset="0"/>
              </a:rPr>
              <a:t> </a:t>
            </a:r>
            <a:r>
              <a:rPr lang="en-US" b="1" dirty="0" err="1">
                <a:cs typeface="Times New Roman" panose="02020603050405020304" pitchFamily="18" charset="0"/>
              </a:rPr>
              <a:t>ederek</a:t>
            </a:r>
            <a:r>
              <a:rPr lang="en-US" b="1" dirty="0">
                <a:cs typeface="Times New Roman" panose="02020603050405020304" pitchFamily="18" charset="0"/>
              </a:rPr>
              <a:t> </a:t>
            </a:r>
            <a:r>
              <a:rPr lang="en-US" b="1" dirty="0" err="1">
                <a:cs typeface="Times New Roman" panose="02020603050405020304" pitchFamily="18" charset="0"/>
              </a:rPr>
              <a:t>Yüksek</a:t>
            </a:r>
            <a:r>
              <a:rPr lang="en-US" b="1" dirty="0">
                <a:cs typeface="Times New Roman" panose="02020603050405020304" pitchFamily="18" charset="0"/>
              </a:rPr>
              <a:t> </a:t>
            </a:r>
            <a:r>
              <a:rPr lang="en-US" b="1" dirty="0" err="1">
                <a:cs typeface="Times New Roman" panose="02020603050405020304" pitchFamily="18" charset="0"/>
              </a:rPr>
              <a:t>Askeri</a:t>
            </a:r>
            <a:r>
              <a:rPr lang="en-US" b="1" dirty="0">
                <a:cs typeface="Times New Roman" panose="02020603050405020304" pitchFamily="18" charset="0"/>
              </a:rPr>
              <a:t> </a:t>
            </a:r>
            <a:r>
              <a:rPr lang="en-US" b="1" dirty="0" err="1">
                <a:cs typeface="Times New Roman" panose="02020603050405020304" pitchFamily="18" charset="0"/>
              </a:rPr>
              <a:t>Şûra</a:t>
            </a:r>
            <a:r>
              <a:rPr lang="en-US" b="1" dirty="0">
                <a:cs typeface="Times New Roman" panose="02020603050405020304" pitchFamily="18" charset="0"/>
              </a:rPr>
              <a:t> </a:t>
            </a:r>
            <a:r>
              <a:rPr lang="en-US" b="1" dirty="0" err="1">
                <a:cs typeface="Times New Roman" panose="02020603050405020304" pitchFamily="18" charset="0"/>
              </a:rPr>
              <a:t>Üyeliğine</a:t>
            </a:r>
            <a:r>
              <a:rPr lang="en-US" b="1" dirty="0">
                <a:cs typeface="Times New Roman" panose="02020603050405020304" pitchFamily="18" charset="0"/>
              </a:rPr>
              <a:t> </a:t>
            </a:r>
            <a:r>
              <a:rPr lang="en-US" b="1" dirty="0" err="1">
                <a:cs typeface="Times New Roman" panose="02020603050405020304" pitchFamily="18" charset="0"/>
              </a:rPr>
              <a:t>atanan</a:t>
            </a:r>
            <a:r>
              <a:rPr lang="en-US" b="1" dirty="0">
                <a:cs typeface="Times New Roman" panose="02020603050405020304" pitchFamily="18" charset="0"/>
              </a:rPr>
              <a:t> </a:t>
            </a:r>
            <a:r>
              <a:rPr lang="en-US" b="1" dirty="0" err="1">
                <a:cs typeface="Times New Roman" panose="02020603050405020304" pitchFamily="18" charset="0"/>
              </a:rPr>
              <a:t>Kıbrıs</a:t>
            </a:r>
            <a:r>
              <a:rPr lang="en-US" b="1" dirty="0">
                <a:cs typeface="Times New Roman" panose="02020603050405020304" pitchFamily="18" charset="0"/>
              </a:rPr>
              <a:t> </a:t>
            </a:r>
            <a:r>
              <a:rPr lang="en-US" b="1" dirty="0" err="1">
                <a:cs typeface="Times New Roman" panose="02020603050405020304" pitchFamily="18" charset="0"/>
              </a:rPr>
              <a:t>Türk</a:t>
            </a:r>
            <a:r>
              <a:rPr lang="en-US" b="1" dirty="0">
                <a:cs typeface="Times New Roman" panose="02020603050405020304" pitchFamily="18" charset="0"/>
              </a:rPr>
              <a:t> </a:t>
            </a:r>
            <a:r>
              <a:rPr lang="en-US" b="1" dirty="0" err="1">
                <a:cs typeface="Times New Roman" panose="02020603050405020304" pitchFamily="18" charset="0"/>
              </a:rPr>
              <a:t>Barış</a:t>
            </a:r>
            <a:r>
              <a:rPr lang="en-US" b="1" dirty="0">
                <a:cs typeface="Times New Roman" panose="02020603050405020304" pitchFamily="18" charset="0"/>
              </a:rPr>
              <a:t> </a:t>
            </a:r>
            <a:r>
              <a:rPr lang="en-US" b="1" dirty="0" err="1">
                <a:cs typeface="Times New Roman" panose="02020603050405020304" pitchFamily="18" charset="0"/>
              </a:rPr>
              <a:t>Kuvvetleri</a:t>
            </a:r>
            <a:r>
              <a:rPr lang="en-US" b="1" dirty="0">
                <a:cs typeface="Times New Roman" panose="02020603050405020304" pitchFamily="18" charset="0"/>
              </a:rPr>
              <a:t> </a:t>
            </a:r>
            <a:r>
              <a:rPr lang="en-US" b="1" dirty="0" err="1">
                <a:cs typeface="Times New Roman" panose="02020603050405020304" pitchFamily="18" charset="0"/>
              </a:rPr>
              <a:t>Komutanı</a:t>
            </a:r>
            <a:r>
              <a:rPr lang="en-US" b="1" dirty="0">
                <a:cs typeface="Times New Roman" panose="02020603050405020304" pitchFamily="18" charset="0"/>
              </a:rPr>
              <a:t> </a:t>
            </a:r>
            <a:r>
              <a:rPr lang="en-US" b="1" dirty="0" err="1">
                <a:cs typeface="Times New Roman" panose="02020603050405020304" pitchFamily="18" charset="0"/>
              </a:rPr>
              <a:t>Nurettin</a:t>
            </a:r>
            <a:r>
              <a:rPr lang="en-US" b="1" dirty="0">
                <a:cs typeface="Times New Roman" panose="02020603050405020304" pitchFamily="18" charset="0"/>
              </a:rPr>
              <a:t> </a:t>
            </a:r>
            <a:r>
              <a:rPr lang="en-US" b="1" dirty="0" err="1">
                <a:cs typeface="Times New Roman" panose="02020603050405020304" pitchFamily="18" charset="0"/>
              </a:rPr>
              <a:t>Ersin</a:t>
            </a:r>
            <a:r>
              <a:rPr lang="en-US" b="1" dirty="0">
                <a:cs typeface="Times New Roman" panose="02020603050405020304" pitchFamily="18" charset="0"/>
              </a:rPr>
              <a:t>, </a:t>
            </a:r>
            <a:r>
              <a:rPr lang="en-US" b="1" dirty="0" err="1">
                <a:cs typeface="Times New Roman" panose="02020603050405020304" pitchFamily="18" charset="0"/>
              </a:rPr>
              <a:t>dün</a:t>
            </a:r>
            <a:r>
              <a:rPr lang="en-US" b="1" dirty="0">
                <a:cs typeface="Times New Roman" panose="02020603050405020304" pitchFamily="18" charset="0"/>
              </a:rPr>
              <a:t> yeni </a:t>
            </a:r>
            <a:r>
              <a:rPr lang="en-US" b="1" dirty="0" err="1">
                <a:cs typeface="Times New Roman" panose="02020603050405020304" pitchFamily="18" charset="0"/>
              </a:rPr>
              <a:t>görevine</a:t>
            </a:r>
            <a:r>
              <a:rPr lang="en-US" b="1" dirty="0">
                <a:cs typeface="Times New Roman" panose="02020603050405020304" pitchFamily="18" charset="0"/>
              </a:rPr>
              <a:t> </a:t>
            </a:r>
            <a:r>
              <a:rPr lang="en-US" b="1" dirty="0" err="1">
                <a:cs typeface="Times New Roman" panose="02020603050405020304" pitchFamily="18" charset="0"/>
              </a:rPr>
              <a:t>başlamak</a:t>
            </a:r>
            <a:r>
              <a:rPr lang="en-US" b="1" dirty="0">
                <a:cs typeface="Times New Roman" panose="02020603050405020304" pitchFamily="18" charset="0"/>
              </a:rPr>
              <a:t> </a:t>
            </a:r>
            <a:r>
              <a:rPr lang="en-US" b="1" dirty="0" err="1">
                <a:cs typeface="Times New Roman" panose="02020603050405020304" pitchFamily="18" charset="0"/>
              </a:rPr>
              <a:t>üzere</a:t>
            </a:r>
            <a:r>
              <a:rPr lang="en-US" b="1" dirty="0">
                <a:cs typeface="Times New Roman" panose="02020603050405020304" pitchFamily="18" charset="0"/>
              </a:rPr>
              <a:t> </a:t>
            </a:r>
            <a:r>
              <a:rPr lang="en-US" b="1" dirty="0" err="1">
                <a:cs typeface="Times New Roman" panose="02020603050405020304" pitchFamily="18" charset="0"/>
              </a:rPr>
              <a:t>Anavatana</a:t>
            </a:r>
            <a:r>
              <a:rPr lang="en-US" b="1" dirty="0">
                <a:cs typeface="Times New Roman" panose="02020603050405020304" pitchFamily="18" charset="0"/>
              </a:rPr>
              <a:t> </a:t>
            </a:r>
            <a:r>
              <a:rPr lang="en-US" b="1" dirty="0" err="1">
                <a:cs typeface="Times New Roman" panose="02020603050405020304" pitchFamily="18" charset="0"/>
              </a:rPr>
              <a:t>dönmüştür</a:t>
            </a:r>
            <a:r>
              <a:rPr lang="en-US" b="1" dirty="0">
                <a:cs typeface="Times New Roman" panose="02020603050405020304" pitchFamily="18" charset="0"/>
              </a:rPr>
              <a:t>. </a:t>
            </a:r>
            <a:endParaRPr lang="el-GR" b="1" dirty="0">
              <a:cs typeface="Times New Roman" panose="02020603050405020304" pitchFamily="18" charset="0"/>
            </a:endParaRPr>
          </a:p>
          <a:p>
            <a:pPr algn="just"/>
            <a:r>
              <a:rPr lang="el-GR" b="1" dirty="0">
                <a:cs typeface="Times New Roman" panose="02020603050405020304" pitchFamily="18" charset="0"/>
              </a:rPr>
              <a:t>Στην Τουρκία επέστρεψε χθες ο Διοικητής των Τουρκικών Ειρηνευτικών Δυνάμεων </a:t>
            </a:r>
            <a:r>
              <a:rPr lang="en-US" b="1" dirty="0" err="1">
                <a:cs typeface="Times New Roman" panose="02020603050405020304" pitchFamily="18" charset="0"/>
              </a:rPr>
              <a:t>Nurettin</a:t>
            </a:r>
            <a:r>
              <a:rPr lang="en-US" b="1" dirty="0">
                <a:cs typeface="Times New Roman" panose="02020603050405020304" pitchFamily="18" charset="0"/>
              </a:rPr>
              <a:t> </a:t>
            </a:r>
            <a:r>
              <a:rPr lang="en-US" b="1" dirty="0" err="1">
                <a:cs typeface="Times New Roman" panose="02020603050405020304" pitchFamily="18" charset="0"/>
              </a:rPr>
              <a:t>Ersin</a:t>
            </a:r>
            <a:r>
              <a:rPr lang="el-GR" b="1" dirty="0">
                <a:cs typeface="Times New Roman" panose="02020603050405020304" pitchFamily="18" charset="0"/>
              </a:rPr>
              <a:t>, ο οποίος προήχθη σε Στρατηγό και διορίστηκε μέλος του Ανώτατου Στρατιωτικού Συμβουλίου.</a:t>
            </a:r>
            <a:endParaRPr lang="el-CY" b="1" dirty="0">
              <a:cs typeface="Times New Roman" panose="02020603050405020304" pitchFamily="18" charset="0"/>
            </a:endParaRPr>
          </a:p>
        </p:txBody>
      </p:sp>
    </p:spTree>
    <p:extLst>
      <p:ext uri="{BB962C8B-B14F-4D97-AF65-F5344CB8AC3E}">
        <p14:creationId xmlns:p14="http://schemas.microsoft.com/office/powerpoint/2010/main" val="15550823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εφημερίδα, χαρτί εφημερίδας, χαρτί&#10;&#10;Περιγραφή που δημιουργήθηκε αυτόματα">
            <a:extLst>
              <a:ext uri="{FF2B5EF4-FFF2-40B4-BE49-F238E27FC236}">
                <a16:creationId xmlns:a16="http://schemas.microsoft.com/office/drawing/2014/main" id="{066FFDA2-C0DB-2A1D-529B-E895A8E141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Ορθογώνιο 1">
            <a:extLst>
              <a:ext uri="{FF2B5EF4-FFF2-40B4-BE49-F238E27FC236}">
                <a16:creationId xmlns:a16="http://schemas.microsoft.com/office/drawing/2014/main" id="{97112637-3CF6-620E-8FC9-26943AE25036}"/>
              </a:ext>
            </a:extLst>
          </p:cNvPr>
          <p:cNvSpPr/>
          <p:nvPr/>
        </p:nvSpPr>
        <p:spPr>
          <a:xfrm rot="21141019">
            <a:off x="1246909" y="4445134"/>
            <a:ext cx="3158836" cy="1826291"/>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l-GR" sz="4000" dirty="0">
                <a:solidFill>
                  <a:schemeClr val="tx1"/>
                </a:solidFill>
              </a:rPr>
              <a:t>29 Αυγούστου  1974 </a:t>
            </a:r>
            <a:endParaRPr lang="el-CY" sz="4000" dirty="0">
              <a:solidFill>
                <a:schemeClr val="tx1"/>
              </a:solidFill>
            </a:endParaRPr>
          </a:p>
        </p:txBody>
      </p:sp>
    </p:spTree>
    <p:extLst>
      <p:ext uri="{BB962C8B-B14F-4D97-AF65-F5344CB8AC3E}">
        <p14:creationId xmlns:p14="http://schemas.microsoft.com/office/powerpoint/2010/main" val="35237289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a:extLst>
              <a:ext uri="{FF2B5EF4-FFF2-40B4-BE49-F238E27FC236}">
                <a16:creationId xmlns:a16="http://schemas.microsoft.com/office/drawing/2014/main" id="{774EB93B-8E4D-4697-B9F8-8133D8E3B340}"/>
              </a:ext>
            </a:extLst>
          </p:cNvPr>
          <p:cNvPicPr>
            <a:picLocks noChangeAspect="1"/>
          </p:cNvPicPr>
          <p:nvPr/>
        </p:nvPicPr>
        <p:blipFill rotWithShape="1">
          <a:blip r:embed="rId2">
            <a:extLst>
              <a:ext uri="{28A0092B-C50C-407E-A947-70E740481C1C}">
                <a14:useLocalDpi xmlns:a14="http://schemas.microsoft.com/office/drawing/2010/main" val="0"/>
              </a:ext>
            </a:extLst>
          </a:blip>
          <a:srcRect l="47381" t="10160" r="12620" b="16190"/>
          <a:stretch/>
        </p:blipFill>
        <p:spPr>
          <a:xfrm>
            <a:off x="108854" y="98355"/>
            <a:ext cx="11876317" cy="6171816"/>
          </a:xfrm>
          <a:prstGeom prst="rect">
            <a:avLst/>
          </a:prstGeom>
        </p:spPr>
      </p:pic>
      <p:sp>
        <p:nvSpPr>
          <p:cNvPr id="4" name="TextBox 3">
            <a:extLst>
              <a:ext uri="{FF2B5EF4-FFF2-40B4-BE49-F238E27FC236}">
                <a16:creationId xmlns:a16="http://schemas.microsoft.com/office/drawing/2014/main" id="{137BEB36-7294-83C0-D833-E38317BC8BD8}"/>
              </a:ext>
            </a:extLst>
          </p:cNvPr>
          <p:cNvSpPr txBox="1"/>
          <p:nvPr/>
        </p:nvSpPr>
        <p:spPr>
          <a:xfrm>
            <a:off x="108855" y="6390313"/>
            <a:ext cx="7434945" cy="369332"/>
          </a:xfrm>
          <a:prstGeom prst="rect">
            <a:avLst/>
          </a:prstGeom>
          <a:solidFill>
            <a:schemeClr val="bg1"/>
          </a:solidFill>
          <a:ln>
            <a:solidFill>
              <a:schemeClr val="tx1"/>
            </a:solidFill>
          </a:ln>
        </p:spPr>
        <p:txBody>
          <a:bodyPr wrap="square">
            <a:spAutoFit/>
          </a:bodyPr>
          <a:lstStyle/>
          <a:p>
            <a:r>
              <a:rPr lang="en-US" dirty="0"/>
              <a:t>Muzaffer Sever</a:t>
            </a:r>
            <a:r>
              <a:rPr lang="tr-TR" dirty="0"/>
              <a:t>, </a:t>
            </a:r>
            <a:r>
              <a:rPr lang="en-US" i="1" dirty="0" err="1"/>
              <a:t>Kıbrıs</a:t>
            </a:r>
            <a:r>
              <a:rPr lang="en-US" i="1" dirty="0"/>
              <a:t> </a:t>
            </a:r>
            <a:r>
              <a:rPr lang="en-US" i="1" dirty="0" err="1"/>
              <a:t>bitmeyen</a:t>
            </a:r>
            <a:r>
              <a:rPr lang="en-US" i="1" dirty="0"/>
              <a:t> </a:t>
            </a:r>
            <a:r>
              <a:rPr lang="en-US" i="1" dirty="0" err="1"/>
              <a:t>gece</a:t>
            </a:r>
            <a:r>
              <a:rPr lang="tr-TR" i="1" dirty="0"/>
              <a:t>, </a:t>
            </a:r>
            <a:r>
              <a:rPr lang="en-US" i="1" dirty="0"/>
              <a:t> </a:t>
            </a:r>
            <a:r>
              <a:rPr lang="tr-TR" dirty="0" err="1"/>
              <a:t>Kastaş</a:t>
            </a:r>
            <a:r>
              <a:rPr lang="tr-TR" i="1" dirty="0"/>
              <a:t>,  </a:t>
            </a:r>
            <a:r>
              <a:rPr lang="tr-TR" dirty="0"/>
              <a:t>İstanbul, 2010</a:t>
            </a:r>
            <a:r>
              <a:rPr lang="el-GR" dirty="0"/>
              <a:t>, σελ. 125.</a:t>
            </a:r>
            <a:endParaRPr lang="en-US" dirty="0"/>
          </a:p>
        </p:txBody>
      </p:sp>
      <p:sp>
        <p:nvSpPr>
          <p:cNvPr id="5" name="Βέλος: Κάτω 4">
            <a:extLst>
              <a:ext uri="{FF2B5EF4-FFF2-40B4-BE49-F238E27FC236}">
                <a16:creationId xmlns:a16="http://schemas.microsoft.com/office/drawing/2014/main" id="{8B6E28A2-07A3-B7E6-2087-4F3900D3A275}"/>
              </a:ext>
            </a:extLst>
          </p:cNvPr>
          <p:cNvSpPr/>
          <p:nvPr/>
        </p:nvSpPr>
        <p:spPr>
          <a:xfrm>
            <a:off x="10194471" y="912681"/>
            <a:ext cx="1077686" cy="1328057"/>
          </a:xfrm>
          <a:prstGeom prst="downArrow">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CY" dirty="0"/>
          </a:p>
        </p:txBody>
      </p:sp>
    </p:spTree>
    <p:extLst>
      <p:ext uri="{BB962C8B-B14F-4D97-AF65-F5344CB8AC3E}">
        <p14:creationId xmlns:p14="http://schemas.microsoft.com/office/powerpoint/2010/main" val="7514473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εφημερίδα, χαρτί εφημερίδας, χαρτί&#10;&#10;Περιγραφή που δημιουργήθηκε αυτόματα">
            <a:extLst>
              <a:ext uri="{FF2B5EF4-FFF2-40B4-BE49-F238E27FC236}">
                <a16:creationId xmlns:a16="http://schemas.microsoft.com/office/drawing/2014/main" id="{066FFDA2-C0DB-2A1D-529B-E895A8E14146}"/>
              </a:ext>
            </a:extLst>
          </p:cNvPr>
          <p:cNvPicPr>
            <a:picLocks noChangeAspect="1"/>
          </p:cNvPicPr>
          <p:nvPr/>
        </p:nvPicPr>
        <p:blipFill rotWithShape="1">
          <a:blip r:embed="rId2">
            <a:extLst>
              <a:ext uri="{28A0092B-C50C-407E-A947-70E740481C1C}">
                <a14:useLocalDpi xmlns:a14="http://schemas.microsoft.com/office/drawing/2010/main" val="0"/>
              </a:ext>
            </a:extLst>
          </a:blip>
          <a:srcRect l="58142" t="15407" r="7750" b="59259"/>
          <a:stretch/>
        </p:blipFill>
        <p:spPr>
          <a:xfrm>
            <a:off x="134257" y="1381033"/>
            <a:ext cx="11850914" cy="5444811"/>
          </a:xfrm>
          <a:prstGeom prst="rect">
            <a:avLst/>
          </a:prstGeom>
          <a:ln>
            <a:solidFill>
              <a:schemeClr val="tx1"/>
            </a:solidFill>
          </a:ln>
        </p:spPr>
      </p:pic>
      <p:sp>
        <p:nvSpPr>
          <p:cNvPr id="4" name="TextBox 3">
            <a:extLst>
              <a:ext uri="{FF2B5EF4-FFF2-40B4-BE49-F238E27FC236}">
                <a16:creationId xmlns:a16="http://schemas.microsoft.com/office/drawing/2014/main" id="{C8E7F50F-3404-8C27-8386-9CC0A91FDBE0}"/>
              </a:ext>
            </a:extLst>
          </p:cNvPr>
          <p:cNvSpPr txBox="1"/>
          <p:nvPr/>
        </p:nvSpPr>
        <p:spPr>
          <a:xfrm>
            <a:off x="134256" y="32155"/>
            <a:ext cx="11850915" cy="1200329"/>
          </a:xfrm>
          <a:prstGeom prst="rect">
            <a:avLst/>
          </a:prstGeom>
          <a:solidFill>
            <a:schemeClr val="accent6">
              <a:lumMod val="20000"/>
              <a:lumOff val="80000"/>
            </a:schemeClr>
          </a:solidFill>
          <a:ln>
            <a:solidFill>
              <a:schemeClr val="tx1"/>
            </a:solidFill>
          </a:ln>
        </p:spPr>
        <p:txBody>
          <a:bodyPr wrap="square">
            <a:spAutoFit/>
          </a:bodyPr>
          <a:lstStyle/>
          <a:p>
            <a:pPr algn="just"/>
            <a:r>
              <a:rPr lang="en-US" b="1" dirty="0" err="1"/>
              <a:t>İkinci</a:t>
            </a:r>
            <a:r>
              <a:rPr lang="en-US" b="1" dirty="0"/>
              <a:t> </a:t>
            </a:r>
            <a:r>
              <a:rPr lang="en-US" b="1" dirty="0" err="1"/>
              <a:t>Komando</a:t>
            </a:r>
            <a:r>
              <a:rPr lang="en-US" b="1" dirty="0"/>
              <a:t> </a:t>
            </a:r>
            <a:r>
              <a:rPr lang="en-US" b="1" dirty="0" err="1"/>
              <a:t>Tugayına</a:t>
            </a:r>
            <a:r>
              <a:rPr lang="en-US" b="1" dirty="0"/>
              <a:t> </a:t>
            </a:r>
            <a:r>
              <a:rPr lang="en-US" b="1" dirty="0" err="1"/>
              <a:t>mensup</a:t>
            </a:r>
            <a:r>
              <a:rPr lang="en-US" b="1" dirty="0"/>
              <a:t> </a:t>
            </a:r>
            <a:r>
              <a:rPr lang="en-US" b="1" dirty="0" err="1"/>
              <a:t>Mehmetçikler</a:t>
            </a:r>
            <a:r>
              <a:rPr lang="en-US" b="1" dirty="0"/>
              <a:t> </a:t>
            </a:r>
            <a:r>
              <a:rPr lang="en-US" b="1" dirty="0" err="1"/>
              <a:t>dün</a:t>
            </a:r>
            <a:r>
              <a:rPr lang="en-US" b="1" dirty="0"/>
              <a:t> </a:t>
            </a:r>
            <a:r>
              <a:rPr lang="en-US" b="1" dirty="0" err="1"/>
              <a:t>Sihhari'deki</a:t>
            </a:r>
            <a:r>
              <a:rPr lang="en-US" b="1" dirty="0"/>
              <a:t> RMM </a:t>
            </a:r>
            <a:r>
              <a:rPr lang="en-US" b="1" dirty="0" err="1"/>
              <a:t>Karargâhında</a:t>
            </a:r>
            <a:r>
              <a:rPr lang="en-US" b="1" dirty="0"/>
              <a:t> </a:t>
            </a:r>
            <a:r>
              <a:rPr lang="en-US" b="1" dirty="0" err="1"/>
              <a:t>Yunan</a:t>
            </a:r>
            <a:r>
              <a:rPr lang="en-US" b="1" dirty="0"/>
              <a:t> </a:t>
            </a:r>
            <a:r>
              <a:rPr lang="en-US" b="1" dirty="0" err="1"/>
              <a:t>bayrağını</a:t>
            </a:r>
            <a:r>
              <a:rPr lang="en-US" b="1" dirty="0"/>
              <a:t> </a:t>
            </a:r>
            <a:r>
              <a:rPr lang="en-US" b="1" dirty="0" err="1"/>
              <a:t>indirmişler</a:t>
            </a:r>
            <a:r>
              <a:rPr lang="en-US" b="1" dirty="0"/>
              <a:t> </a:t>
            </a:r>
            <a:r>
              <a:rPr lang="en-US" b="1" dirty="0" err="1"/>
              <a:t>ve</a:t>
            </a:r>
            <a:r>
              <a:rPr lang="en-US" b="1" dirty="0"/>
              <a:t> </a:t>
            </a:r>
            <a:r>
              <a:rPr lang="en-US" b="1" dirty="0" err="1"/>
              <a:t>yerine</a:t>
            </a:r>
            <a:r>
              <a:rPr lang="en-US" b="1" dirty="0"/>
              <a:t> </a:t>
            </a:r>
            <a:r>
              <a:rPr lang="en-US" b="1" dirty="0" err="1"/>
              <a:t>şanlı</a:t>
            </a:r>
            <a:r>
              <a:rPr lang="en-US" b="1" dirty="0"/>
              <a:t> </a:t>
            </a:r>
            <a:r>
              <a:rPr lang="en-US" b="1" dirty="0" err="1"/>
              <a:t>Türk</a:t>
            </a:r>
            <a:r>
              <a:rPr lang="en-US" b="1" dirty="0"/>
              <a:t> </a:t>
            </a:r>
            <a:r>
              <a:rPr lang="en-US" b="1" dirty="0" err="1"/>
              <a:t>bayrağını</a:t>
            </a:r>
            <a:r>
              <a:rPr lang="en-US" b="1" dirty="0"/>
              <a:t> </a:t>
            </a:r>
            <a:r>
              <a:rPr lang="en-US" b="1" dirty="0" err="1"/>
              <a:t>çekmişlerdir</a:t>
            </a:r>
            <a:r>
              <a:rPr lang="en-US" b="1" dirty="0"/>
              <a:t>. </a:t>
            </a:r>
            <a:endParaRPr lang="el-GR" b="1" dirty="0"/>
          </a:p>
          <a:p>
            <a:pPr algn="just"/>
            <a:r>
              <a:rPr lang="el-GR" b="1" dirty="0"/>
              <a:t>Τα μέλη της Δεύτερης Ταξιαρχίας Καταδρομών κατέβασαν την ελληνική σημαία από το  φυλάκιο της  Εθνικής Φρουράς στο χωριό </a:t>
            </a:r>
            <a:r>
              <a:rPr lang="el-GR" b="1" dirty="0" err="1"/>
              <a:t>Συγχαρί</a:t>
            </a:r>
            <a:r>
              <a:rPr lang="el-GR" b="1" dirty="0"/>
              <a:t> χθες και ύψωσαν την ένδοξη τουρκική σημαία. </a:t>
            </a:r>
            <a:endParaRPr lang="el-CY" b="1" dirty="0"/>
          </a:p>
        </p:txBody>
      </p:sp>
    </p:spTree>
    <p:extLst>
      <p:ext uri="{BB962C8B-B14F-4D97-AF65-F5344CB8AC3E}">
        <p14:creationId xmlns:p14="http://schemas.microsoft.com/office/powerpoint/2010/main" val="7324989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εφημερίδα, κείμενο, χαρτί εφημερίδας, Δημοσίευση&#10;&#10;Περιγραφή που δημιουργήθηκε αυτόματα">
            <a:extLst>
              <a:ext uri="{FF2B5EF4-FFF2-40B4-BE49-F238E27FC236}">
                <a16:creationId xmlns:a16="http://schemas.microsoft.com/office/drawing/2014/main" id="{28470894-4618-235C-749A-83AAB19A0E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Ορθογώνιο 1">
            <a:extLst>
              <a:ext uri="{FF2B5EF4-FFF2-40B4-BE49-F238E27FC236}">
                <a16:creationId xmlns:a16="http://schemas.microsoft.com/office/drawing/2014/main" id="{81FA0C94-5E95-9D7D-73AC-D7145D4B92AF}"/>
              </a:ext>
            </a:extLst>
          </p:cNvPr>
          <p:cNvSpPr/>
          <p:nvPr/>
        </p:nvSpPr>
        <p:spPr>
          <a:xfrm rot="21141019">
            <a:off x="1246909" y="4445134"/>
            <a:ext cx="3158836" cy="1826291"/>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l-GR" sz="4000" dirty="0">
                <a:solidFill>
                  <a:schemeClr val="tx1"/>
                </a:solidFill>
              </a:rPr>
              <a:t>31 Αυγούστου  1974 </a:t>
            </a:r>
            <a:endParaRPr lang="el-CY" sz="4000" dirty="0">
              <a:solidFill>
                <a:schemeClr val="tx1"/>
              </a:solidFill>
            </a:endParaRPr>
          </a:p>
        </p:txBody>
      </p:sp>
    </p:spTree>
    <p:extLst>
      <p:ext uri="{BB962C8B-B14F-4D97-AF65-F5344CB8AC3E}">
        <p14:creationId xmlns:p14="http://schemas.microsoft.com/office/powerpoint/2010/main" val="33014854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CAEAB6-5DE5-7C08-86B0-41B16E4B7D3C}"/>
              </a:ext>
            </a:extLst>
          </p:cNvPr>
          <p:cNvSpPr txBox="1"/>
          <p:nvPr/>
        </p:nvSpPr>
        <p:spPr>
          <a:xfrm>
            <a:off x="4297680" y="289679"/>
            <a:ext cx="7569200" cy="5970865"/>
          </a:xfrm>
          <a:prstGeom prst="rect">
            <a:avLst/>
          </a:prstGeom>
          <a:solidFill>
            <a:schemeClr val="accent6">
              <a:lumMod val="20000"/>
              <a:lumOff val="80000"/>
            </a:schemeClr>
          </a:solidFill>
          <a:ln>
            <a:solidFill>
              <a:schemeClr val="tx1"/>
            </a:solidFill>
          </a:ln>
        </p:spPr>
        <p:txBody>
          <a:bodyPr wrap="square" rtlCol="0">
            <a:spAutoFit/>
          </a:bodyPr>
          <a:lstStyle/>
          <a:p>
            <a:r>
              <a:rPr lang="tr-TR" dirty="0"/>
              <a:t>Kurmay  Binbaşı  rütbesi  ile İstihbarat  ve Hareket</a:t>
            </a:r>
            <a:r>
              <a:rPr lang="en-US" dirty="0"/>
              <a:t>/E</a:t>
            </a:r>
            <a:r>
              <a:rPr lang="tr-TR" dirty="0" err="1"/>
              <a:t>ğitim</a:t>
            </a:r>
            <a:r>
              <a:rPr lang="tr-TR" dirty="0"/>
              <a:t>  subayı  olarak Kıbrıs  Türk  Kuvvetleri Alayı </a:t>
            </a:r>
          </a:p>
          <a:p>
            <a:endParaRPr lang="tr-TR" dirty="0"/>
          </a:p>
          <a:p>
            <a:r>
              <a:rPr lang="el-GR" dirty="0"/>
              <a:t>Φεβρουάριος  1974- Μάρτιος 1975</a:t>
            </a:r>
          </a:p>
          <a:p>
            <a:r>
              <a:rPr lang="el-GR" dirty="0"/>
              <a:t> </a:t>
            </a:r>
            <a:endParaRPr lang="tr-TR" dirty="0"/>
          </a:p>
          <a:p>
            <a:r>
              <a:rPr lang="el-GR" dirty="0"/>
              <a:t>Σύνταγμα Τουρκοκυπριακών Δυνάμεων </a:t>
            </a:r>
          </a:p>
          <a:p>
            <a:r>
              <a:rPr lang="el-GR" dirty="0"/>
              <a:t>Αξιωματικός του  γραφείου  πληροφοριών και δράσης/εκπαίδευσης με τον βαθμό του ταγματάρχη</a:t>
            </a:r>
          </a:p>
          <a:p>
            <a:endParaRPr lang="el-GR" dirty="0"/>
          </a:p>
          <a:p>
            <a:pPr algn="just"/>
            <a:r>
              <a:rPr lang="tr-TR" sz="1200" dirty="0"/>
              <a:t>KIBRIS</a:t>
            </a:r>
            <a:r>
              <a:rPr lang="en-US" sz="1200" dirty="0"/>
              <a:t>’</a:t>
            </a:r>
            <a:r>
              <a:rPr lang="tr-TR" sz="1200" dirty="0" err="1"/>
              <a:t>ın</a:t>
            </a:r>
            <a:r>
              <a:rPr lang="tr-TR" sz="1200" dirty="0"/>
              <a:t> bağımsızlık ve  özgürlüğüne son vermek  isteyen  faşist cunta rejimlerini yıkarken, yalnız KIBRIS TÜRKÜ</a:t>
            </a:r>
            <a:r>
              <a:rPr lang="en-US" sz="1200" dirty="0"/>
              <a:t>’ne  de</a:t>
            </a:r>
            <a:r>
              <a:rPr lang="tr-TR" sz="1200" dirty="0" err="1"/>
              <a:t>ğil</a:t>
            </a:r>
            <a:r>
              <a:rPr lang="tr-TR" sz="1200" dirty="0"/>
              <a:t>, KIBRIS ve YUNAN Milletine de  özgürlük  ve bağımsızlık  getirmiştir. Milletinin emrinde onun refah ve saadetinin teminatı olan  TÜRK  SİLAHLI KUVVETLERİ, </a:t>
            </a:r>
            <a:r>
              <a:rPr lang="tr-TR" sz="1200" dirty="0">
                <a:latin typeface="Times New Roman" panose="02020603050405020304" pitchFamily="18" charset="0"/>
                <a:cs typeface="Times New Roman" panose="02020603050405020304" pitchFamily="18" charset="0"/>
              </a:rPr>
              <a:t>"</a:t>
            </a:r>
            <a:r>
              <a:rPr lang="tr-TR" sz="1200" dirty="0"/>
              <a:t>YURITTA SULH, CİHANDA SULH</a:t>
            </a:r>
            <a:r>
              <a:rPr lang="tr-TR" sz="1200" dirty="0">
                <a:latin typeface="Times New Roman" panose="02020603050405020304" pitchFamily="18" charset="0"/>
                <a:cs typeface="Times New Roman" panose="02020603050405020304" pitchFamily="18" charset="0"/>
              </a:rPr>
              <a:t>"</a:t>
            </a:r>
            <a:r>
              <a:rPr lang="tr-TR" sz="1200" dirty="0"/>
              <a:t> ilkesi ile  Dünya Barışının da bekçisidir.</a:t>
            </a:r>
          </a:p>
          <a:p>
            <a:pPr algn="just"/>
            <a:endParaRPr lang="tr-TR" sz="1200" dirty="0"/>
          </a:p>
          <a:p>
            <a:pPr algn="just"/>
            <a:r>
              <a:rPr lang="el-GR" sz="2000" dirty="0"/>
              <a:t>[…]καταστρέφοντας τα φασιστικά καθεστώτα της χούντας που ήθελαν να τερματίσουν την ανεξαρτησία και την ελευθερία της ΚΥΠΡΟΥ, έφερε ελευθερία και ανεξαρτησία όχι μόνο στους Τουρκοκυπρίους, αλλά και στην Κύπρο και στο ΕΛΛΗΝΙΚΟ Έθνος. ΟΙ ΤΟΥΡΚΙΚΕΣ ΕΝΟΠΛΕΣ ΔΥΝΑΜΕΙΣ, που είναι υπό τις διαταγές του έθνους  και εγγυητής της ευημερίας και της ευτυχίας του, είναι επίσης ο θεματοφύλακας της Παγκόσμιας Ειρήνης με την αρχή της «ΕΙΡΗΝΗ ΣΤΟ ΣΠΙΤΙ, ΕΙΡΗΝΗ ΣΤΟΝ ΚΟΣΜΟ»</a:t>
            </a:r>
            <a:endParaRPr lang="tr-TR" sz="2000" dirty="0"/>
          </a:p>
        </p:txBody>
      </p:sp>
      <p:pic>
        <p:nvPicPr>
          <p:cNvPr id="4" name="Εικόνα 3" descr="Εικόνα που περιέχει εφημερίδα, κείμενο, χαρτί εφημερίδας, Δημοσίευση&#10;&#10;Περιγραφή που δημιουργήθηκε αυτόματα">
            <a:extLst>
              <a:ext uri="{FF2B5EF4-FFF2-40B4-BE49-F238E27FC236}">
                <a16:creationId xmlns:a16="http://schemas.microsoft.com/office/drawing/2014/main" id="{28470894-4618-235C-749A-83AAB19A0E37}"/>
              </a:ext>
            </a:extLst>
          </p:cNvPr>
          <p:cNvPicPr>
            <a:picLocks noChangeAspect="1"/>
          </p:cNvPicPr>
          <p:nvPr/>
        </p:nvPicPr>
        <p:blipFill rotWithShape="1">
          <a:blip r:embed="rId2">
            <a:extLst>
              <a:ext uri="{28A0092B-C50C-407E-A947-70E740481C1C}">
                <a14:useLocalDpi xmlns:a14="http://schemas.microsoft.com/office/drawing/2010/main" val="0"/>
              </a:ext>
            </a:extLst>
          </a:blip>
          <a:srcRect l="12374" t="30074" r="72366" b="40445"/>
          <a:stretch/>
        </p:blipFill>
        <p:spPr>
          <a:xfrm>
            <a:off x="81280" y="1361380"/>
            <a:ext cx="3967480" cy="5313620"/>
          </a:xfrm>
          <a:prstGeom prst="rect">
            <a:avLst/>
          </a:prstGeom>
          <a:ln>
            <a:solidFill>
              <a:schemeClr val="tx1"/>
            </a:solidFill>
          </a:ln>
        </p:spPr>
      </p:pic>
      <p:sp>
        <p:nvSpPr>
          <p:cNvPr id="6" name="TextBox 5">
            <a:extLst>
              <a:ext uri="{FF2B5EF4-FFF2-40B4-BE49-F238E27FC236}">
                <a16:creationId xmlns:a16="http://schemas.microsoft.com/office/drawing/2014/main" id="{7FDDE1B0-E965-A1B5-D1E7-3DA3080ACB16}"/>
              </a:ext>
            </a:extLst>
          </p:cNvPr>
          <p:cNvSpPr txBox="1"/>
          <p:nvPr/>
        </p:nvSpPr>
        <p:spPr>
          <a:xfrm>
            <a:off x="81280" y="8711"/>
            <a:ext cx="3967480" cy="1200329"/>
          </a:xfrm>
          <a:prstGeom prst="rect">
            <a:avLst/>
          </a:prstGeom>
          <a:solidFill>
            <a:schemeClr val="accent6">
              <a:lumMod val="20000"/>
              <a:lumOff val="80000"/>
            </a:schemeClr>
          </a:solidFill>
          <a:ln>
            <a:solidFill>
              <a:schemeClr val="tx1"/>
            </a:solidFill>
          </a:ln>
        </p:spPr>
        <p:txBody>
          <a:bodyPr wrap="square">
            <a:spAutoFit/>
          </a:bodyPr>
          <a:lstStyle/>
          <a:p>
            <a:pPr algn="just"/>
            <a:r>
              <a:rPr lang="en-US" b="1" dirty="0" err="1">
                <a:cs typeface="Times New Roman" panose="02020603050405020304" pitchFamily="18" charset="0"/>
              </a:rPr>
              <a:t>Kurmay</a:t>
            </a:r>
            <a:r>
              <a:rPr lang="en-US" b="1" dirty="0">
                <a:cs typeface="Times New Roman" panose="02020603050405020304" pitchFamily="18" charset="0"/>
              </a:rPr>
              <a:t> </a:t>
            </a:r>
            <a:r>
              <a:rPr lang="en-US" b="1" dirty="0" err="1">
                <a:cs typeface="Times New Roman" panose="02020603050405020304" pitchFamily="18" charset="0"/>
              </a:rPr>
              <a:t>Binbaşı</a:t>
            </a:r>
            <a:r>
              <a:rPr lang="en-US" b="1" dirty="0">
                <a:cs typeface="Times New Roman" panose="02020603050405020304" pitchFamily="18" charset="0"/>
              </a:rPr>
              <a:t> SEDAT METİN </a:t>
            </a:r>
            <a:r>
              <a:rPr lang="en-US" b="1" dirty="0" err="1">
                <a:cs typeface="Times New Roman" panose="02020603050405020304" pitchFamily="18" charset="0"/>
              </a:rPr>
              <a:t>konuşmasını</a:t>
            </a:r>
            <a:r>
              <a:rPr lang="en-US" b="1" dirty="0">
                <a:cs typeface="Times New Roman" panose="02020603050405020304" pitchFamily="18" charset="0"/>
              </a:rPr>
              <a:t> </a:t>
            </a:r>
            <a:r>
              <a:rPr lang="en-US" b="1" dirty="0" err="1">
                <a:cs typeface="Times New Roman" panose="02020603050405020304" pitchFamily="18" charset="0"/>
              </a:rPr>
              <a:t>yaparken</a:t>
            </a:r>
            <a:r>
              <a:rPr lang="en-US" b="1" dirty="0">
                <a:cs typeface="Times New Roman" panose="02020603050405020304" pitchFamily="18" charset="0"/>
              </a:rPr>
              <a:t>.</a:t>
            </a:r>
            <a:endParaRPr lang="el-GR" b="1" dirty="0">
              <a:cs typeface="Times New Roman" panose="02020603050405020304" pitchFamily="18" charset="0"/>
            </a:endParaRPr>
          </a:p>
          <a:p>
            <a:pPr algn="just"/>
            <a:r>
              <a:rPr lang="el-GR" b="1" dirty="0">
                <a:cs typeface="Times New Roman" panose="02020603050405020304" pitchFamily="18" charset="0"/>
              </a:rPr>
              <a:t>Ο ταγματάρχη  SEDAT METİN κατά την ομιλία του.</a:t>
            </a:r>
            <a:r>
              <a:rPr lang="en-US" b="1" dirty="0">
                <a:cs typeface="Times New Roman" panose="02020603050405020304" pitchFamily="18" charset="0"/>
              </a:rPr>
              <a:t> </a:t>
            </a:r>
            <a:endParaRPr lang="el-CY" b="1" dirty="0">
              <a:cs typeface="Times New Roman" panose="02020603050405020304" pitchFamily="18" charset="0"/>
            </a:endParaRPr>
          </a:p>
        </p:txBody>
      </p:sp>
      <p:sp>
        <p:nvSpPr>
          <p:cNvPr id="7" name="TextBox 6">
            <a:extLst>
              <a:ext uri="{FF2B5EF4-FFF2-40B4-BE49-F238E27FC236}">
                <a16:creationId xmlns:a16="http://schemas.microsoft.com/office/drawing/2014/main" id="{EB8EC310-BC52-65C4-8FD9-0DB58A8E2412}"/>
              </a:ext>
            </a:extLst>
          </p:cNvPr>
          <p:cNvSpPr txBox="1"/>
          <p:nvPr/>
        </p:nvSpPr>
        <p:spPr>
          <a:xfrm>
            <a:off x="4297680" y="6413390"/>
            <a:ext cx="7569200" cy="261610"/>
          </a:xfrm>
          <a:prstGeom prst="rect">
            <a:avLst/>
          </a:prstGeom>
          <a:solidFill>
            <a:schemeClr val="bg1"/>
          </a:solidFill>
          <a:ln>
            <a:solidFill>
              <a:schemeClr val="tx1"/>
            </a:solidFill>
          </a:ln>
        </p:spPr>
        <p:txBody>
          <a:bodyPr wrap="square">
            <a:spAutoFit/>
          </a:bodyPr>
          <a:lstStyle/>
          <a:p>
            <a:r>
              <a:rPr lang="en-US" sz="1100" dirty="0"/>
              <a:t>Sedat </a:t>
            </a:r>
            <a:r>
              <a:rPr lang="en-US" sz="1100" dirty="0" err="1"/>
              <a:t>Metin</a:t>
            </a:r>
            <a:r>
              <a:rPr lang="el-GR" sz="1100" dirty="0"/>
              <a:t>, </a:t>
            </a:r>
            <a:r>
              <a:rPr lang="en-US" sz="1100" i="1" dirty="0" err="1"/>
              <a:t>Kıbrıs</a:t>
            </a:r>
            <a:r>
              <a:rPr lang="en-US" sz="1100" i="1" dirty="0"/>
              <a:t> </a:t>
            </a:r>
            <a:r>
              <a:rPr lang="en-US" sz="1100" i="1" dirty="0" err="1"/>
              <a:t>Türk</a:t>
            </a:r>
            <a:r>
              <a:rPr lang="en-US" sz="1100" i="1" dirty="0"/>
              <a:t> </a:t>
            </a:r>
            <a:r>
              <a:rPr lang="en-US" sz="1100" i="1" dirty="0" err="1"/>
              <a:t>Kuvvetleri</a:t>
            </a:r>
            <a:r>
              <a:rPr lang="el-GR" sz="1100" i="1" dirty="0"/>
              <a:t> </a:t>
            </a:r>
            <a:r>
              <a:rPr lang="en-US" sz="1100" i="1" dirty="0" err="1"/>
              <a:t>Alayı</a:t>
            </a:r>
            <a:r>
              <a:rPr lang="en-US" sz="1100" i="1" dirty="0"/>
              <a:t> </a:t>
            </a:r>
            <a:r>
              <a:rPr lang="en-US" sz="1100" i="1" dirty="0" err="1"/>
              <a:t>sancak</a:t>
            </a:r>
            <a:r>
              <a:rPr lang="en-US" sz="1100" i="1" dirty="0"/>
              <a:t> </a:t>
            </a:r>
            <a:r>
              <a:rPr lang="en-US" sz="1100" i="1" dirty="0" err="1"/>
              <a:t>destanı</a:t>
            </a:r>
            <a:r>
              <a:rPr lang="en-US" sz="1100" i="1" dirty="0"/>
              <a:t> </a:t>
            </a:r>
            <a:r>
              <a:rPr lang="en-US" sz="1100" dirty="0"/>
              <a:t>: </a:t>
            </a:r>
            <a:r>
              <a:rPr lang="en-US" sz="1100" i="1" dirty="0"/>
              <a:t>14 Mart 1974-30 </a:t>
            </a:r>
            <a:r>
              <a:rPr lang="en-US" sz="1100" i="1" dirty="0" err="1"/>
              <a:t>Ağustos</a:t>
            </a:r>
            <a:r>
              <a:rPr lang="en-US" sz="1100" i="1" dirty="0"/>
              <a:t> 1974 </a:t>
            </a:r>
            <a:r>
              <a:rPr lang="el-GR" sz="1100" i="1" dirty="0"/>
              <a:t>, </a:t>
            </a:r>
            <a:r>
              <a:rPr lang="tr-TR" sz="1100" dirty="0" err="1"/>
              <a:t>AjansTürk</a:t>
            </a:r>
            <a:r>
              <a:rPr lang="el-GR" sz="1100" dirty="0"/>
              <a:t>,</a:t>
            </a:r>
            <a:r>
              <a:rPr lang="tr-TR" sz="1100" i="1" dirty="0"/>
              <a:t> </a:t>
            </a:r>
            <a:r>
              <a:rPr lang="en-US" sz="1100" dirty="0"/>
              <a:t>Ankara</a:t>
            </a:r>
            <a:r>
              <a:rPr lang="el-GR" sz="1100" dirty="0"/>
              <a:t>,</a:t>
            </a:r>
            <a:r>
              <a:rPr lang="en-US" sz="1100" dirty="0"/>
              <a:t> 1996</a:t>
            </a:r>
            <a:r>
              <a:rPr lang="el-GR" sz="1100" dirty="0"/>
              <a:t>, σελ. 112.</a:t>
            </a:r>
            <a:endParaRPr lang="el-CY" sz="1100" dirty="0"/>
          </a:p>
        </p:txBody>
      </p:sp>
    </p:spTree>
    <p:extLst>
      <p:ext uri="{BB962C8B-B14F-4D97-AF65-F5344CB8AC3E}">
        <p14:creationId xmlns:p14="http://schemas.microsoft.com/office/powerpoint/2010/main" val="16274201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εφημερίδα, κείμενο, χαρτί εφημερίδας, Δημοσίευση&#10;&#10;Περιγραφή που δημιουργήθηκε αυτόματα">
            <a:extLst>
              <a:ext uri="{FF2B5EF4-FFF2-40B4-BE49-F238E27FC236}">
                <a16:creationId xmlns:a16="http://schemas.microsoft.com/office/drawing/2014/main" id="{28470894-4618-235C-749A-83AAB19A0E37}"/>
              </a:ext>
            </a:extLst>
          </p:cNvPr>
          <p:cNvPicPr>
            <a:picLocks noChangeAspect="1"/>
          </p:cNvPicPr>
          <p:nvPr/>
        </p:nvPicPr>
        <p:blipFill rotWithShape="1">
          <a:blip r:embed="rId2">
            <a:extLst>
              <a:ext uri="{28A0092B-C50C-407E-A947-70E740481C1C}">
                <a14:useLocalDpi xmlns:a14="http://schemas.microsoft.com/office/drawing/2010/main" val="0"/>
              </a:ext>
            </a:extLst>
          </a:blip>
          <a:srcRect l="59772" t="30222" r="6852" b="46593"/>
          <a:stretch/>
        </p:blipFill>
        <p:spPr>
          <a:xfrm>
            <a:off x="185057" y="2007325"/>
            <a:ext cx="11723912" cy="4757558"/>
          </a:xfrm>
          <a:prstGeom prst="rect">
            <a:avLst/>
          </a:prstGeom>
          <a:ln>
            <a:solidFill>
              <a:schemeClr val="tx1"/>
            </a:solidFill>
          </a:ln>
        </p:spPr>
      </p:pic>
      <p:sp>
        <p:nvSpPr>
          <p:cNvPr id="4" name="TextBox 3">
            <a:extLst>
              <a:ext uri="{FF2B5EF4-FFF2-40B4-BE49-F238E27FC236}">
                <a16:creationId xmlns:a16="http://schemas.microsoft.com/office/drawing/2014/main" id="{17EC651C-F435-7475-0D04-53B5297A5E3A}"/>
              </a:ext>
            </a:extLst>
          </p:cNvPr>
          <p:cNvSpPr txBox="1"/>
          <p:nvPr/>
        </p:nvSpPr>
        <p:spPr>
          <a:xfrm>
            <a:off x="185057" y="93117"/>
            <a:ext cx="11723913" cy="2031325"/>
          </a:xfrm>
          <a:prstGeom prst="rect">
            <a:avLst/>
          </a:prstGeom>
          <a:solidFill>
            <a:schemeClr val="accent6">
              <a:lumMod val="20000"/>
              <a:lumOff val="80000"/>
            </a:schemeClr>
          </a:solidFill>
          <a:ln>
            <a:solidFill>
              <a:schemeClr val="tx1"/>
            </a:solidFill>
          </a:ln>
        </p:spPr>
        <p:txBody>
          <a:bodyPr wrap="square">
            <a:spAutoFit/>
          </a:bodyPr>
          <a:lstStyle/>
          <a:p>
            <a:pPr algn="just"/>
            <a:r>
              <a:rPr lang="en-US" b="1" dirty="0" err="1"/>
              <a:t>Dün</a:t>
            </a:r>
            <a:r>
              <a:rPr lang="en-US" b="1" dirty="0"/>
              <a:t> G</a:t>
            </a:r>
            <a:r>
              <a:rPr lang="tr-TR" b="1" dirty="0"/>
              <a:t>i</a:t>
            </a:r>
            <a:r>
              <a:rPr lang="en-US" b="1" dirty="0" err="1"/>
              <a:t>rne'deki</a:t>
            </a:r>
            <a:r>
              <a:rPr lang="en-US" b="1" dirty="0"/>
              <a:t> </a:t>
            </a:r>
            <a:r>
              <a:rPr lang="en-US" b="1" dirty="0" err="1"/>
              <a:t>Karaoğlanoğlu</a:t>
            </a:r>
            <a:r>
              <a:rPr lang="en-US" b="1" dirty="0"/>
              <a:t> </a:t>
            </a:r>
            <a:r>
              <a:rPr lang="en-US" b="1" dirty="0" err="1"/>
              <a:t>Şehitliğini</a:t>
            </a:r>
            <a:r>
              <a:rPr lang="en-US" b="1" dirty="0"/>
              <a:t> </a:t>
            </a:r>
            <a:r>
              <a:rPr lang="en-US" b="1" dirty="0" err="1"/>
              <a:t>ziyaret</a:t>
            </a:r>
            <a:r>
              <a:rPr lang="en-US" b="1" dirty="0"/>
              <a:t> </a:t>
            </a:r>
            <a:r>
              <a:rPr lang="en-US" b="1" dirty="0" err="1"/>
              <a:t>eden</a:t>
            </a:r>
            <a:r>
              <a:rPr lang="en-US" b="1" dirty="0"/>
              <a:t> </a:t>
            </a:r>
            <a:r>
              <a:rPr lang="en-US" b="1" dirty="0" err="1"/>
              <a:t>subaylarımız</a:t>
            </a:r>
            <a:r>
              <a:rPr lang="en-US" b="1" dirty="0"/>
              <a:t> </a:t>
            </a:r>
            <a:r>
              <a:rPr lang="en-US" b="1" dirty="0" err="1"/>
              <a:t>ve</a:t>
            </a:r>
            <a:r>
              <a:rPr lang="en-US" b="1" dirty="0"/>
              <a:t> </a:t>
            </a:r>
            <a:r>
              <a:rPr lang="en-US" b="1" dirty="0" err="1"/>
              <a:t>Mehmetçikler</a:t>
            </a:r>
            <a:r>
              <a:rPr lang="en-US" b="1" dirty="0"/>
              <a:t>, </a:t>
            </a:r>
            <a:r>
              <a:rPr lang="en-US" b="1" dirty="0" err="1"/>
              <a:t>şehit</a:t>
            </a:r>
            <a:r>
              <a:rPr lang="en-US" b="1" dirty="0"/>
              <a:t> </a:t>
            </a:r>
            <a:r>
              <a:rPr lang="en-US" b="1" dirty="0" err="1"/>
              <a:t>düşen</a:t>
            </a:r>
            <a:r>
              <a:rPr lang="en-US" b="1" dirty="0"/>
              <a:t> </a:t>
            </a:r>
            <a:r>
              <a:rPr lang="en-US" b="1" dirty="0" err="1"/>
              <a:t>silâh</a:t>
            </a:r>
            <a:r>
              <a:rPr lang="en-US" b="1" dirty="0"/>
              <a:t> </a:t>
            </a:r>
            <a:r>
              <a:rPr lang="en-US" b="1" dirty="0" err="1"/>
              <a:t>arkadaşları</a:t>
            </a:r>
            <a:r>
              <a:rPr lang="en-US" b="1" dirty="0"/>
              <a:t> </a:t>
            </a:r>
            <a:r>
              <a:rPr lang="en-US" b="1" dirty="0" err="1"/>
              <a:t>için</a:t>
            </a:r>
            <a:r>
              <a:rPr lang="en-US" b="1" dirty="0"/>
              <a:t> </a:t>
            </a:r>
            <a:r>
              <a:rPr lang="en-US" b="1" dirty="0" err="1"/>
              <a:t>saygı</a:t>
            </a:r>
            <a:r>
              <a:rPr lang="en-US" b="1" dirty="0"/>
              <a:t> </a:t>
            </a:r>
            <a:r>
              <a:rPr lang="en-US" b="1" dirty="0" err="1"/>
              <a:t>duruşunda</a:t>
            </a:r>
            <a:r>
              <a:rPr lang="en-US" b="1" dirty="0"/>
              <a:t> </a:t>
            </a:r>
            <a:r>
              <a:rPr lang="en-US" b="1" dirty="0" err="1"/>
              <a:t>bulunmuşlar</a:t>
            </a:r>
            <a:r>
              <a:rPr lang="en-US" b="1" dirty="0"/>
              <a:t> </a:t>
            </a:r>
            <a:r>
              <a:rPr lang="en-US" b="1" dirty="0" err="1"/>
              <a:t>ve</a:t>
            </a:r>
            <a:r>
              <a:rPr lang="en-US" b="1" dirty="0"/>
              <a:t> </a:t>
            </a:r>
            <a:r>
              <a:rPr lang="en-US" b="1" dirty="0" err="1"/>
              <a:t>mezarlarına</a:t>
            </a:r>
            <a:r>
              <a:rPr lang="en-US" b="1" dirty="0"/>
              <a:t> </a:t>
            </a:r>
            <a:r>
              <a:rPr lang="en-US" b="1" dirty="0" err="1"/>
              <a:t>çelenkler</a:t>
            </a:r>
            <a:r>
              <a:rPr lang="en-US" b="1" dirty="0"/>
              <a:t> </a:t>
            </a:r>
            <a:r>
              <a:rPr lang="en-US" b="1" dirty="0" err="1"/>
              <a:t>bırakmışlardır</a:t>
            </a:r>
            <a:r>
              <a:rPr lang="en-US" b="1" dirty="0"/>
              <a:t>. </a:t>
            </a:r>
            <a:r>
              <a:rPr lang="en-US" b="1" dirty="0" err="1"/>
              <a:t>Resim</a:t>
            </a:r>
            <a:r>
              <a:rPr lang="en-US" b="1" dirty="0"/>
              <a:t>, </a:t>
            </a:r>
            <a:r>
              <a:rPr lang="en-US" b="1" dirty="0" err="1"/>
              <a:t>şehit</a:t>
            </a:r>
            <a:r>
              <a:rPr lang="en-US" b="1" dirty="0"/>
              <a:t> </a:t>
            </a:r>
            <a:r>
              <a:rPr lang="en-US" b="1" dirty="0" err="1"/>
              <a:t>mezarları</a:t>
            </a:r>
            <a:r>
              <a:rPr lang="en-US" b="1" dirty="0"/>
              <a:t> </a:t>
            </a:r>
            <a:r>
              <a:rPr lang="en-US" b="1" dirty="0" err="1"/>
              <a:t>başında</a:t>
            </a:r>
            <a:r>
              <a:rPr lang="en-US" b="1" dirty="0"/>
              <a:t> dua </a:t>
            </a:r>
            <a:r>
              <a:rPr lang="en-US" b="1" dirty="0" err="1"/>
              <a:t>okuyan</a:t>
            </a:r>
            <a:r>
              <a:rPr lang="en-US" b="1" dirty="0"/>
              <a:t> </a:t>
            </a:r>
            <a:r>
              <a:rPr lang="en-US" b="1" dirty="0" err="1"/>
              <a:t>subaylarımızı</a:t>
            </a:r>
            <a:r>
              <a:rPr lang="en-US" b="1" dirty="0"/>
              <a:t> </a:t>
            </a:r>
            <a:r>
              <a:rPr lang="en-US" b="1" dirty="0" err="1"/>
              <a:t>yansıtmaktadır</a:t>
            </a:r>
            <a:r>
              <a:rPr lang="en-US" b="1" dirty="0"/>
              <a:t>. (</a:t>
            </a:r>
            <a:r>
              <a:rPr lang="en-US" b="1" dirty="0" err="1"/>
              <a:t>Fotoğraf</a:t>
            </a:r>
            <a:r>
              <a:rPr lang="en-US" b="1" dirty="0"/>
              <a:t>: BILBAY EMINOGLU</a:t>
            </a:r>
            <a:r>
              <a:rPr lang="el-GR" b="1" dirty="0"/>
              <a:t>)</a:t>
            </a:r>
          </a:p>
          <a:p>
            <a:pPr algn="just"/>
            <a:r>
              <a:rPr lang="el-GR" b="1" dirty="0"/>
              <a:t>Οι αξιωματικοί μας και οι Τούρκοι στρατιώτες που επισκέφθηκαν χθες το Μνημείο </a:t>
            </a:r>
            <a:r>
              <a:rPr lang="el-GR" b="1" dirty="0" err="1"/>
              <a:t>Karaoğlanoğlu</a:t>
            </a:r>
            <a:r>
              <a:rPr lang="el-GR" b="1" dirty="0"/>
              <a:t> στην Κερύνεια. Τήρησαν ενός λεπτού σιγή προς τους πεσόντες συναγωνιστές τους και κατέθεσαν στεφάνια στους τάφους τους. Οι αξιωματικοί μας  προσεύχονται στους τάφους των μαρτύρων. (Φωτογραφία: BILBAY EMINOGLU)</a:t>
            </a:r>
          </a:p>
        </p:txBody>
      </p:sp>
    </p:spTree>
    <p:extLst>
      <p:ext uri="{BB962C8B-B14F-4D97-AF65-F5344CB8AC3E}">
        <p14:creationId xmlns:p14="http://schemas.microsoft.com/office/powerpoint/2010/main" val="26815957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εφημερίδα, χαρτί εφημερίδας, Δημοσίευση&#10;&#10;Περιγραφή που δημιουργήθηκε αυτόματα">
            <a:extLst>
              <a:ext uri="{FF2B5EF4-FFF2-40B4-BE49-F238E27FC236}">
                <a16:creationId xmlns:a16="http://schemas.microsoft.com/office/drawing/2014/main" id="{5FF2193E-F823-05F3-6983-1B9D4A710E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826" y="0"/>
            <a:ext cx="12123174" cy="6764594"/>
          </a:xfrm>
          <a:prstGeom prst="rect">
            <a:avLst/>
          </a:prstGeom>
        </p:spPr>
      </p:pic>
      <p:sp>
        <p:nvSpPr>
          <p:cNvPr id="2" name="Ορθογώνιο 1">
            <a:extLst>
              <a:ext uri="{FF2B5EF4-FFF2-40B4-BE49-F238E27FC236}">
                <a16:creationId xmlns:a16="http://schemas.microsoft.com/office/drawing/2014/main" id="{F14419B2-5295-D55A-DF7F-A9E7F052D224}"/>
              </a:ext>
            </a:extLst>
          </p:cNvPr>
          <p:cNvSpPr/>
          <p:nvPr/>
        </p:nvSpPr>
        <p:spPr>
          <a:xfrm rot="21141019">
            <a:off x="1246909" y="4445134"/>
            <a:ext cx="3158836" cy="1826291"/>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l-GR" sz="4000" dirty="0">
                <a:solidFill>
                  <a:schemeClr val="tx1"/>
                </a:solidFill>
              </a:rPr>
              <a:t>16 Οκτωβρίου  1974 </a:t>
            </a:r>
            <a:endParaRPr lang="el-CY" sz="4000" dirty="0">
              <a:solidFill>
                <a:schemeClr val="tx1"/>
              </a:solidFill>
            </a:endParaRPr>
          </a:p>
        </p:txBody>
      </p:sp>
    </p:spTree>
    <p:extLst>
      <p:ext uri="{BB962C8B-B14F-4D97-AF65-F5344CB8AC3E}">
        <p14:creationId xmlns:p14="http://schemas.microsoft.com/office/powerpoint/2010/main" val="23238446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Εικόνα 1" descr="Εικόνα που περιέχει κείμενο, εφημερίδα, χαρτί εφημερίδας, Δημοσίευση&#10;&#10;Περιγραφή που δημιουργήθηκε αυτόματα">
            <a:extLst>
              <a:ext uri="{FF2B5EF4-FFF2-40B4-BE49-F238E27FC236}">
                <a16:creationId xmlns:a16="http://schemas.microsoft.com/office/drawing/2014/main" id="{0234B6E9-55AC-3DD6-3ADD-CB9F94E865FB}"/>
              </a:ext>
            </a:extLst>
          </p:cNvPr>
          <p:cNvPicPr>
            <a:picLocks noChangeAspect="1"/>
          </p:cNvPicPr>
          <p:nvPr/>
        </p:nvPicPr>
        <p:blipFill rotWithShape="1">
          <a:blip r:embed="rId2">
            <a:extLst>
              <a:ext uri="{28A0092B-C50C-407E-A947-70E740481C1C}">
                <a14:useLocalDpi xmlns:a14="http://schemas.microsoft.com/office/drawing/2010/main" val="0"/>
              </a:ext>
            </a:extLst>
          </a:blip>
          <a:srcRect l="48562" t="15627" r="7750" b="63298"/>
          <a:stretch/>
        </p:blipFill>
        <p:spPr>
          <a:xfrm>
            <a:off x="191235" y="1487128"/>
            <a:ext cx="11826594" cy="5153158"/>
          </a:xfrm>
          <a:prstGeom prst="rect">
            <a:avLst/>
          </a:prstGeom>
          <a:ln>
            <a:solidFill>
              <a:schemeClr val="tx1"/>
            </a:solidFill>
          </a:ln>
        </p:spPr>
      </p:pic>
      <p:sp>
        <p:nvSpPr>
          <p:cNvPr id="5" name="TextBox 4">
            <a:extLst>
              <a:ext uri="{FF2B5EF4-FFF2-40B4-BE49-F238E27FC236}">
                <a16:creationId xmlns:a16="http://schemas.microsoft.com/office/drawing/2014/main" id="{470569E6-84F5-4A84-9A7D-0C46D13E55A4}"/>
              </a:ext>
            </a:extLst>
          </p:cNvPr>
          <p:cNvSpPr txBox="1"/>
          <p:nvPr/>
        </p:nvSpPr>
        <p:spPr>
          <a:xfrm>
            <a:off x="191235" y="98029"/>
            <a:ext cx="11826594" cy="1200329"/>
          </a:xfrm>
          <a:prstGeom prst="rect">
            <a:avLst/>
          </a:prstGeom>
          <a:solidFill>
            <a:schemeClr val="accent6">
              <a:lumMod val="20000"/>
              <a:lumOff val="80000"/>
            </a:schemeClr>
          </a:solidFill>
          <a:ln>
            <a:solidFill>
              <a:schemeClr val="tx1"/>
            </a:solidFill>
          </a:ln>
        </p:spPr>
        <p:txBody>
          <a:bodyPr wrap="square">
            <a:spAutoFit/>
          </a:bodyPr>
          <a:lstStyle/>
          <a:p>
            <a:pPr algn="just"/>
            <a:r>
              <a:rPr lang="en-US" b="1" dirty="0" err="1">
                <a:cs typeface="Times New Roman" panose="02020603050405020304" pitchFamily="18" charset="0"/>
              </a:rPr>
              <a:t>Rumların</a:t>
            </a:r>
            <a:r>
              <a:rPr lang="en-US" b="1" dirty="0">
                <a:cs typeface="Times New Roman" panose="02020603050405020304" pitchFamily="18" charset="0"/>
              </a:rPr>
              <a:t>, </a:t>
            </a:r>
            <a:r>
              <a:rPr lang="en-US" b="1" dirty="0" err="1">
                <a:cs typeface="Times New Roman" panose="02020603050405020304" pitchFamily="18" charset="0"/>
              </a:rPr>
              <a:t>Yunan</a:t>
            </a:r>
            <a:r>
              <a:rPr lang="en-US" b="1" dirty="0">
                <a:cs typeface="Times New Roman" panose="02020603050405020304" pitchFamily="18" charset="0"/>
              </a:rPr>
              <a:t> </a:t>
            </a:r>
            <a:r>
              <a:rPr lang="en-US" b="1" dirty="0" err="1">
                <a:cs typeface="Times New Roman" panose="02020603050405020304" pitchFamily="18" charset="0"/>
              </a:rPr>
              <a:t>uyrukluların</a:t>
            </a:r>
            <a:r>
              <a:rPr lang="en-US" b="1" dirty="0">
                <a:cs typeface="Times New Roman" panose="02020603050405020304" pitchFamily="18" charset="0"/>
              </a:rPr>
              <a:t> </a:t>
            </a:r>
            <a:r>
              <a:rPr lang="en-US" b="1" dirty="0" err="1">
                <a:cs typeface="Times New Roman" panose="02020603050405020304" pitchFamily="18" charset="0"/>
              </a:rPr>
              <a:t>serbest</a:t>
            </a:r>
            <a:r>
              <a:rPr lang="en-US" b="1" dirty="0">
                <a:cs typeface="Times New Roman" panose="02020603050405020304" pitchFamily="18" charset="0"/>
              </a:rPr>
              <a:t> </a:t>
            </a:r>
            <a:r>
              <a:rPr lang="en-US" b="1" dirty="0" err="1">
                <a:cs typeface="Times New Roman" panose="02020603050405020304" pitchFamily="18" charset="0"/>
              </a:rPr>
              <a:t>bırakılmasına</a:t>
            </a:r>
            <a:r>
              <a:rPr lang="en-US" b="1" dirty="0">
                <a:cs typeface="Times New Roman" panose="02020603050405020304" pitchFamily="18" charset="0"/>
              </a:rPr>
              <a:t> </a:t>
            </a:r>
            <a:r>
              <a:rPr lang="en-US" b="1" dirty="0" err="1">
                <a:cs typeface="Times New Roman" panose="02020603050405020304" pitchFamily="18" charset="0"/>
              </a:rPr>
              <a:t>karşılık</a:t>
            </a:r>
            <a:r>
              <a:rPr lang="en-US" b="1" dirty="0">
                <a:cs typeface="Times New Roman" panose="02020603050405020304" pitchFamily="18" charset="0"/>
              </a:rPr>
              <a:t> </a:t>
            </a:r>
            <a:r>
              <a:rPr lang="en-US" b="1" dirty="0" err="1">
                <a:cs typeface="Times New Roman" panose="02020603050405020304" pitchFamily="18" charset="0"/>
              </a:rPr>
              <a:t>dün</a:t>
            </a:r>
            <a:r>
              <a:rPr lang="en-US" b="1" dirty="0">
                <a:cs typeface="Times New Roman" panose="02020603050405020304" pitchFamily="18" charset="0"/>
              </a:rPr>
              <a:t> </a:t>
            </a:r>
            <a:r>
              <a:rPr lang="en-US" b="1" dirty="0" err="1">
                <a:cs typeface="Times New Roman" panose="02020603050405020304" pitchFamily="18" charset="0"/>
              </a:rPr>
              <a:t>serbest</a:t>
            </a:r>
            <a:r>
              <a:rPr lang="en-US" b="1" dirty="0">
                <a:cs typeface="Times New Roman" panose="02020603050405020304" pitchFamily="18" charset="0"/>
              </a:rPr>
              <a:t> </a:t>
            </a:r>
            <a:r>
              <a:rPr lang="en-US" b="1" dirty="0" err="1">
                <a:cs typeface="Times New Roman" panose="02020603050405020304" pitchFamily="18" charset="0"/>
              </a:rPr>
              <a:t>bıraktıkları</a:t>
            </a:r>
            <a:r>
              <a:rPr lang="en-US" b="1" dirty="0">
                <a:cs typeface="Times New Roman" panose="02020603050405020304" pitchFamily="18" charset="0"/>
              </a:rPr>
              <a:t> </a:t>
            </a:r>
            <a:r>
              <a:rPr lang="en-US" b="1" dirty="0" err="1">
                <a:cs typeface="Times New Roman" panose="02020603050405020304" pitchFamily="18" charset="0"/>
              </a:rPr>
              <a:t>Türk</a:t>
            </a:r>
            <a:r>
              <a:rPr lang="en-US" b="1" dirty="0">
                <a:cs typeface="Times New Roman" panose="02020603050405020304" pitchFamily="18" charset="0"/>
              </a:rPr>
              <a:t> </a:t>
            </a:r>
            <a:r>
              <a:rPr lang="en-US" b="1" dirty="0" err="1">
                <a:cs typeface="Times New Roman" panose="02020603050405020304" pitchFamily="18" charset="0"/>
              </a:rPr>
              <a:t>uyruklu</a:t>
            </a:r>
            <a:r>
              <a:rPr lang="en-US" b="1" dirty="0">
                <a:cs typeface="Times New Roman" panose="02020603050405020304" pitchFamily="18" charset="0"/>
              </a:rPr>
              <a:t> </a:t>
            </a:r>
            <a:r>
              <a:rPr lang="en-US" b="1" dirty="0" err="1">
                <a:cs typeface="Times New Roman" panose="02020603050405020304" pitchFamily="18" charset="0"/>
              </a:rPr>
              <a:t>yaşlı</a:t>
            </a:r>
            <a:r>
              <a:rPr lang="en-US" b="1" dirty="0">
                <a:cs typeface="Times New Roman" panose="02020603050405020304" pitchFamily="18" charset="0"/>
              </a:rPr>
              <a:t> </a:t>
            </a:r>
            <a:r>
              <a:rPr lang="en-US" b="1" dirty="0" err="1">
                <a:cs typeface="Times New Roman" panose="02020603050405020304" pitchFamily="18" charset="0"/>
              </a:rPr>
              <a:t>bir</a:t>
            </a:r>
            <a:r>
              <a:rPr lang="en-US" b="1" dirty="0">
                <a:cs typeface="Times New Roman" panose="02020603050405020304" pitchFamily="18" charset="0"/>
              </a:rPr>
              <a:t> </a:t>
            </a:r>
            <a:r>
              <a:rPr lang="en-US" b="1" dirty="0" err="1">
                <a:cs typeface="Times New Roman" panose="02020603050405020304" pitchFamily="18" charset="0"/>
              </a:rPr>
              <a:t>kadın</a:t>
            </a:r>
            <a:r>
              <a:rPr lang="en-US" b="1" dirty="0">
                <a:cs typeface="Times New Roman" panose="02020603050405020304" pitchFamily="18" charset="0"/>
              </a:rPr>
              <a:t> </a:t>
            </a:r>
            <a:r>
              <a:rPr lang="en-US" b="1" dirty="0" err="1">
                <a:cs typeface="Times New Roman" panose="02020603050405020304" pitchFamily="18" charset="0"/>
              </a:rPr>
              <a:t>yakın</a:t>
            </a:r>
            <a:r>
              <a:rPr lang="en-US" b="1" dirty="0">
                <a:cs typeface="Times New Roman" panose="02020603050405020304" pitchFamily="18" charset="0"/>
              </a:rPr>
              <a:t> </a:t>
            </a:r>
            <a:r>
              <a:rPr lang="en-US" b="1" dirty="0" err="1">
                <a:cs typeface="Times New Roman" panose="02020603050405020304" pitchFamily="18" charset="0"/>
              </a:rPr>
              <a:t>larının</a:t>
            </a:r>
            <a:r>
              <a:rPr lang="en-US" b="1" dirty="0">
                <a:cs typeface="Times New Roman" panose="02020603050405020304" pitchFamily="18" charset="0"/>
              </a:rPr>
              <a:t> </a:t>
            </a:r>
            <a:r>
              <a:rPr lang="en-US" b="1" dirty="0" err="1">
                <a:cs typeface="Times New Roman" panose="02020603050405020304" pitchFamily="18" charset="0"/>
              </a:rPr>
              <a:t>yardımı</a:t>
            </a:r>
            <a:r>
              <a:rPr lang="en-US" b="1" dirty="0">
                <a:cs typeface="Times New Roman" panose="02020603050405020304" pitchFamily="18" charset="0"/>
              </a:rPr>
              <a:t> </a:t>
            </a:r>
            <a:r>
              <a:rPr lang="en-US" b="1" dirty="0" err="1">
                <a:cs typeface="Times New Roman" panose="02020603050405020304" pitchFamily="18" charset="0"/>
              </a:rPr>
              <a:t>ile</a:t>
            </a:r>
            <a:r>
              <a:rPr lang="en-US" b="1" dirty="0">
                <a:cs typeface="Times New Roman" panose="02020603050405020304" pitchFamily="18" charset="0"/>
              </a:rPr>
              <a:t> </a:t>
            </a:r>
            <a:r>
              <a:rPr lang="en-US" b="1" dirty="0" err="1">
                <a:cs typeface="Times New Roman" panose="02020603050405020304" pitchFamily="18" charset="0"/>
              </a:rPr>
              <a:t>yürümeye</a:t>
            </a:r>
            <a:r>
              <a:rPr lang="en-US" b="1" dirty="0">
                <a:cs typeface="Times New Roman" panose="02020603050405020304" pitchFamily="18" charset="0"/>
              </a:rPr>
              <a:t> </a:t>
            </a:r>
            <a:r>
              <a:rPr lang="en-US" b="1" dirty="0" err="1">
                <a:cs typeface="Times New Roman" panose="02020603050405020304" pitchFamily="18" charset="0"/>
              </a:rPr>
              <a:t>çalışırken</a:t>
            </a:r>
            <a:r>
              <a:rPr lang="en-US" b="1" dirty="0">
                <a:cs typeface="Times New Roman" panose="02020603050405020304" pitchFamily="18" charset="0"/>
              </a:rPr>
              <a:t>.</a:t>
            </a:r>
            <a:endParaRPr lang="tr-TR" b="1" dirty="0">
              <a:cs typeface="Times New Roman" panose="02020603050405020304" pitchFamily="18" charset="0"/>
            </a:endParaRPr>
          </a:p>
          <a:p>
            <a:pPr algn="just"/>
            <a:r>
              <a:rPr lang="el-GR" b="1" dirty="0">
                <a:cs typeface="Times New Roman" panose="02020603050405020304" pitchFamily="18" charset="0"/>
              </a:rPr>
              <a:t>Μια ηλικιωμένη, την οποία άφησαν ελεύθερη χθες οι Ε/κ με αντάλλαγμα την απελευθέρωση Ε/κ. Προσπαθεί να περπατήσει με τη βοήθεια συγγενών της.</a:t>
            </a:r>
            <a:endParaRPr lang="el-CY" b="1" dirty="0">
              <a:cs typeface="Times New Roman" panose="02020603050405020304" pitchFamily="18" charset="0"/>
            </a:endParaRPr>
          </a:p>
        </p:txBody>
      </p:sp>
    </p:spTree>
    <p:extLst>
      <p:ext uri="{BB962C8B-B14F-4D97-AF65-F5344CB8AC3E}">
        <p14:creationId xmlns:p14="http://schemas.microsoft.com/office/powerpoint/2010/main" val="20108228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εφημερίδα, χαρτί εφημερίδας, Δημοσίευση&#10;&#10;Περιγραφή που δημιουργήθηκε αυτόματα">
            <a:extLst>
              <a:ext uri="{FF2B5EF4-FFF2-40B4-BE49-F238E27FC236}">
                <a16:creationId xmlns:a16="http://schemas.microsoft.com/office/drawing/2014/main" id="{69C7CE32-BBE8-B019-4137-2AF1F9C3FC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4609" y="196644"/>
            <a:ext cx="11742781" cy="6287729"/>
          </a:xfrm>
          <a:prstGeom prst="rect">
            <a:avLst/>
          </a:prstGeom>
        </p:spPr>
      </p:pic>
      <p:sp>
        <p:nvSpPr>
          <p:cNvPr id="2" name="Ορθογώνιο 1">
            <a:extLst>
              <a:ext uri="{FF2B5EF4-FFF2-40B4-BE49-F238E27FC236}">
                <a16:creationId xmlns:a16="http://schemas.microsoft.com/office/drawing/2014/main" id="{E9D12D35-FDB3-8D9B-A730-2348418A37BD}"/>
              </a:ext>
            </a:extLst>
          </p:cNvPr>
          <p:cNvSpPr/>
          <p:nvPr/>
        </p:nvSpPr>
        <p:spPr>
          <a:xfrm rot="21141019">
            <a:off x="1246909" y="4445134"/>
            <a:ext cx="3158836" cy="1826291"/>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l-GR" sz="4000" dirty="0">
                <a:solidFill>
                  <a:schemeClr val="tx1"/>
                </a:solidFill>
              </a:rPr>
              <a:t>26 Οκτωβρίου 1974 </a:t>
            </a:r>
            <a:endParaRPr lang="el-CY" sz="4000" dirty="0">
              <a:solidFill>
                <a:schemeClr val="tx1"/>
              </a:solidFill>
            </a:endParaRPr>
          </a:p>
        </p:txBody>
      </p:sp>
    </p:spTree>
    <p:extLst>
      <p:ext uri="{BB962C8B-B14F-4D97-AF65-F5344CB8AC3E}">
        <p14:creationId xmlns:p14="http://schemas.microsoft.com/office/powerpoint/2010/main" val="42159468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εφημερίδα, χαρτί εφημερίδας, Δημοσίευση&#10;&#10;Περιγραφή που δημιουργήθηκε αυτόματα">
            <a:extLst>
              <a:ext uri="{FF2B5EF4-FFF2-40B4-BE49-F238E27FC236}">
                <a16:creationId xmlns:a16="http://schemas.microsoft.com/office/drawing/2014/main" id="{69C7CE32-BBE8-B019-4137-2AF1F9C3FCC9}"/>
              </a:ext>
            </a:extLst>
          </p:cNvPr>
          <p:cNvPicPr>
            <a:picLocks noChangeAspect="1"/>
          </p:cNvPicPr>
          <p:nvPr/>
        </p:nvPicPr>
        <p:blipFill rotWithShape="1">
          <a:blip r:embed="rId2">
            <a:extLst>
              <a:ext uri="{28A0092B-C50C-407E-A947-70E740481C1C}">
                <a14:useLocalDpi xmlns:a14="http://schemas.microsoft.com/office/drawing/2010/main" val="0"/>
              </a:ext>
            </a:extLst>
          </a:blip>
          <a:srcRect l="46979" t="54338" r="5298" b="3512"/>
          <a:stretch/>
        </p:blipFill>
        <p:spPr>
          <a:xfrm>
            <a:off x="230659" y="152401"/>
            <a:ext cx="5930067" cy="6323422"/>
          </a:xfrm>
          <a:prstGeom prst="rect">
            <a:avLst/>
          </a:prstGeom>
          <a:ln>
            <a:solidFill>
              <a:schemeClr val="tx1"/>
            </a:solidFill>
          </a:ln>
        </p:spPr>
      </p:pic>
      <p:sp>
        <p:nvSpPr>
          <p:cNvPr id="2" name="TextBox 1">
            <a:extLst>
              <a:ext uri="{FF2B5EF4-FFF2-40B4-BE49-F238E27FC236}">
                <a16:creationId xmlns:a16="http://schemas.microsoft.com/office/drawing/2014/main" id="{49F5812F-C409-2C98-D86B-2A16D70340E3}"/>
              </a:ext>
            </a:extLst>
          </p:cNvPr>
          <p:cNvSpPr txBox="1"/>
          <p:nvPr/>
        </p:nvSpPr>
        <p:spPr>
          <a:xfrm>
            <a:off x="6261933" y="152401"/>
            <a:ext cx="5930067" cy="5909310"/>
          </a:xfrm>
          <a:prstGeom prst="rect">
            <a:avLst/>
          </a:prstGeom>
          <a:solidFill>
            <a:schemeClr val="accent6">
              <a:lumMod val="20000"/>
              <a:lumOff val="80000"/>
            </a:schemeClr>
          </a:solidFill>
          <a:ln>
            <a:solidFill>
              <a:schemeClr val="tx1"/>
            </a:solidFill>
          </a:ln>
        </p:spPr>
        <p:txBody>
          <a:bodyPr wrap="square">
            <a:spAutoFit/>
          </a:bodyPr>
          <a:lstStyle/>
          <a:p>
            <a:pPr algn="just"/>
            <a:r>
              <a:rPr lang="en-US" b="1" dirty="0" err="1">
                <a:cs typeface="Times New Roman" panose="02020603050405020304" pitchFamily="18" charset="0"/>
              </a:rPr>
              <a:t>Rumların</a:t>
            </a:r>
            <a:r>
              <a:rPr lang="en-US" b="1" dirty="0">
                <a:cs typeface="Times New Roman" panose="02020603050405020304" pitchFamily="18" charset="0"/>
              </a:rPr>
              <a:t> </a:t>
            </a:r>
            <a:r>
              <a:rPr lang="en-US" b="1" dirty="0" err="1">
                <a:cs typeface="Times New Roman" panose="02020603050405020304" pitchFamily="18" charset="0"/>
              </a:rPr>
              <a:t>kontrolü</a:t>
            </a:r>
            <a:r>
              <a:rPr lang="en-US" b="1" dirty="0">
                <a:cs typeface="Times New Roman" panose="02020603050405020304" pitchFamily="18" charset="0"/>
              </a:rPr>
              <a:t> </a:t>
            </a:r>
            <a:r>
              <a:rPr lang="en-US" b="1" dirty="0" err="1">
                <a:cs typeface="Times New Roman" panose="02020603050405020304" pitchFamily="18" charset="0"/>
              </a:rPr>
              <a:t>altında</a:t>
            </a:r>
            <a:r>
              <a:rPr lang="en-US" b="1" dirty="0">
                <a:cs typeface="Times New Roman" panose="02020603050405020304" pitchFamily="18" charset="0"/>
              </a:rPr>
              <a:t> </a:t>
            </a:r>
            <a:r>
              <a:rPr lang="en-US" b="1" dirty="0" err="1">
                <a:cs typeface="Times New Roman" panose="02020603050405020304" pitchFamily="18" charset="0"/>
              </a:rPr>
              <a:t>bulunan</a:t>
            </a:r>
            <a:r>
              <a:rPr lang="en-US" b="1" dirty="0">
                <a:cs typeface="Times New Roman" panose="02020603050405020304" pitchFamily="18" charset="0"/>
              </a:rPr>
              <a:t> </a:t>
            </a:r>
            <a:r>
              <a:rPr lang="en-US" b="1" dirty="0" err="1">
                <a:cs typeface="Times New Roman" panose="02020603050405020304" pitchFamily="18" charset="0"/>
              </a:rPr>
              <a:t>Lârnaka</a:t>
            </a:r>
            <a:r>
              <a:rPr lang="en-US" b="1" dirty="0">
                <a:cs typeface="Times New Roman" panose="02020603050405020304" pitchFamily="18" charset="0"/>
              </a:rPr>
              <a:t> </a:t>
            </a:r>
            <a:r>
              <a:rPr lang="en-US" b="1" dirty="0" err="1">
                <a:cs typeface="Times New Roman" panose="02020603050405020304" pitchFamily="18" charset="0"/>
              </a:rPr>
              <a:t>kazasına</a:t>
            </a:r>
            <a:r>
              <a:rPr lang="en-US" b="1" dirty="0">
                <a:cs typeface="Times New Roman" panose="02020603050405020304" pitchFamily="18" charset="0"/>
              </a:rPr>
              <a:t> </a:t>
            </a:r>
            <a:r>
              <a:rPr lang="en-US" b="1" dirty="0" err="1">
                <a:cs typeface="Times New Roman" panose="02020603050405020304" pitchFamily="18" charset="0"/>
              </a:rPr>
              <a:t>bağlı</a:t>
            </a:r>
            <a:r>
              <a:rPr lang="en-US" b="1" dirty="0">
                <a:cs typeface="Times New Roman" panose="02020603050405020304" pitchFamily="18" charset="0"/>
              </a:rPr>
              <a:t> </a:t>
            </a:r>
            <a:r>
              <a:rPr lang="en-US" b="1" dirty="0" err="1">
                <a:cs typeface="Times New Roman" panose="02020603050405020304" pitchFamily="18" charset="0"/>
              </a:rPr>
              <a:t>Taşkent</a:t>
            </a:r>
            <a:r>
              <a:rPr lang="en-US" b="1" dirty="0">
                <a:cs typeface="Times New Roman" panose="02020603050405020304" pitchFamily="18" charset="0"/>
              </a:rPr>
              <a:t>, </a:t>
            </a:r>
            <a:r>
              <a:rPr lang="en-US" b="1" dirty="0" err="1">
                <a:cs typeface="Times New Roman" panose="02020603050405020304" pitchFamily="18" charset="0"/>
              </a:rPr>
              <a:t>eski</a:t>
            </a:r>
            <a:r>
              <a:rPr lang="en-US" b="1" dirty="0">
                <a:cs typeface="Times New Roman" panose="02020603050405020304" pitchFamily="18" charset="0"/>
              </a:rPr>
              <a:t> </a:t>
            </a:r>
            <a:r>
              <a:rPr lang="en-US" b="1" dirty="0" err="1">
                <a:cs typeface="Times New Roman" panose="02020603050405020304" pitchFamily="18" charset="0"/>
              </a:rPr>
              <a:t>adiyle</a:t>
            </a:r>
            <a:r>
              <a:rPr lang="en-US" b="1" dirty="0">
                <a:cs typeface="Times New Roman" panose="02020603050405020304" pitchFamily="18" charset="0"/>
              </a:rPr>
              <a:t> </a:t>
            </a:r>
            <a:r>
              <a:rPr lang="en-US" b="1" dirty="0" err="1">
                <a:cs typeface="Times New Roman" panose="02020603050405020304" pitchFamily="18" charset="0"/>
              </a:rPr>
              <a:t>Dohnl</a:t>
            </a:r>
            <a:r>
              <a:rPr lang="en-US" b="1" dirty="0">
                <a:cs typeface="Times New Roman" panose="02020603050405020304" pitchFamily="18" charset="0"/>
              </a:rPr>
              <a:t> </a:t>
            </a:r>
            <a:r>
              <a:rPr lang="en-US" b="1" dirty="0" err="1">
                <a:cs typeface="Times New Roman" panose="02020603050405020304" pitchFamily="18" charset="0"/>
              </a:rPr>
              <a:t>köyünde</a:t>
            </a:r>
            <a:r>
              <a:rPr lang="en-US" b="1" dirty="0">
                <a:cs typeface="Times New Roman" panose="02020603050405020304" pitchFamily="18" charset="0"/>
              </a:rPr>
              <a:t> </a:t>
            </a:r>
            <a:r>
              <a:rPr lang="en-US" b="1" dirty="0" err="1">
                <a:cs typeface="Times New Roman" panose="02020603050405020304" pitchFamily="18" charset="0"/>
              </a:rPr>
              <a:t>yaşayan</a:t>
            </a:r>
            <a:r>
              <a:rPr lang="en-US" b="1" dirty="0">
                <a:cs typeface="Times New Roman" panose="02020603050405020304" pitchFamily="18" charset="0"/>
              </a:rPr>
              <a:t> </a:t>
            </a:r>
            <a:r>
              <a:rPr lang="en-US" b="1" dirty="0" err="1">
                <a:cs typeface="Times New Roman" panose="02020603050405020304" pitchFamily="18" charset="0"/>
              </a:rPr>
              <a:t>Türklerin</a:t>
            </a:r>
            <a:r>
              <a:rPr lang="en-US" b="1" dirty="0">
                <a:cs typeface="Times New Roman" panose="02020603050405020304" pitchFamily="18" charset="0"/>
              </a:rPr>
              <a:t> </a:t>
            </a:r>
            <a:r>
              <a:rPr lang="en-US" b="1" dirty="0" err="1">
                <a:cs typeface="Times New Roman" panose="02020603050405020304" pitchFamily="18" charset="0"/>
              </a:rPr>
              <a:t>Birleşmiş</a:t>
            </a:r>
            <a:r>
              <a:rPr lang="en-US" b="1" dirty="0">
                <a:cs typeface="Times New Roman" panose="02020603050405020304" pitchFamily="18" charset="0"/>
              </a:rPr>
              <a:t> </a:t>
            </a:r>
            <a:r>
              <a:rPr lang="en-US" b="1" dirty="0" err="1">
                <a:cs typeface="Times New Roman" panose="02020603050405020304" pitchFamily="18" charset="0"/>
              </a:rPr>
              <a:t>Milletler</a:t>
            </a:r>
            <a:r>
              <a:rPr lang="en-US" b="1" dirty="0">
                <a:cs typeface="Times New Roman" panose="02020603050405020304" pitchFamily="18" charset="0"/>
              </a:rPr>
              <a:t> </a:t>
            </a:r>
            <a:r>
              <a:rPr lang="en-US" b="1" dirty="0" err="1">
                <a:cs typeface="Times New Roman" panose="02020603050405020304" pitchFamily="18" charset="0"/>
              </a:rPr>
              <a:t>Barış</a:t>
            </a:r>
            <a:r>
              <a:rPr lang="en-US" b="1" dirty="0">
                <a:cs typeface="Times New Roman" panose="02020603050405020304" pitchFamily="18" charset="0"/>
              </a:rPr>
              <a:t> </a:t>
            </a:r>
            <a:r>
              <a:rPr lang="en-US" b="1" dirty="0" err="1">
                <a:cs typeface="Times New Roman" panose="02020603050405020304" pitchFamily="18" charset="0"/>
              </a:rPr>
              <a:t>Gücü</a:t>
            </a:r>
            <a:r>
              <a:rPr lang="en-US" b="1" dirty="0">
                <a:cs typeface="Times New Roman" panose="02020603050405020304" pitchFamily="18" charset="0"/>
              </a:rPr>
              <a:t> </a:t>
            </a:r>
            <a:r>
              <a:rPr lang="en-US" b="1" dirty="0" err="1">
                <a:cs typeface="Times New Roman" panose="02020603050405020304" pitchFamily="18" charset="0"/>
              </a:rPr>
              <a:t>tarafından</a:t>
            </a:r>
            <a:r>
              <a:rPr lang="en-US" b="1" dirty="0">
                <a:cs typeface="Times New Roman" panose="02020603050405020304" pitchFamily="18" charset="0"/>
              </a:rPr>
              <a:t> </a:t>
            </a:r>
            <a:r>
              <a:rPr lang="en-US" b="1" dirty="0" err="1">
                <a:cs typeface="Times New Roman" panose="02020603050405020304" pitchFamily="18" charset="0"/>
              </a:rPr>
              <a:t>eşyalarıyla</a:t>
            </a:r>
            <a:r>
              <a:rPr lang="en-US" b="1" dirty="0">
                <a:cs typeface="Times New Roman" panose="02020603050405020304" pitchFamily="18" charset="0"/>
              </a:rPr>
              <a:t> </a:t>
            </a:r>
            <a:r>
              <a:rPr lang="en-US" b="1" dirty="0" err="1">
                <a:cs typeface="Times New Roman" panose="02020603050405020304" pitchFamily="18" charset="0"/>
              </a:rPr>
              <a:t>birlikte</a:t>
            </a:r>
            <a:r>
              <a:rPr lang="en-US" b="1" dirty="0">
                <a:cs typeface="Times New Roman" panose="02020603050405020304" pitchFamily="18" charset="0"/>
              </a:rPr>
              <a:t> </a:t>
            </a:r>
            <a:r>
              <a:rPr lang="en-US" b="1" dirty="0" err="1">
                <a:cs typeface="Times New Roman" panose="02020603050405020304" pitchFamily="18" charset="0"/>
              </a:rPr>
              <a:t>Türk</a:t>
            </a:r>
            <a:r>
              <a:rPr lang="en-US" b="1" dirty="0">
                <a:cs typeface="Times New Roman" panose="02020603050405020304" pitchFamily="18" charset="0"/>
              </a:rPr>
              <a:t> </a:t>
            </a:r>
            <a:r>
              <a:rPr lang="en-US" b="1" dirty="0" err="1">
                <a:cs typeface="Times New Roman" panose="02020603050405020304" pitchFamily="18" charset="0"/>
              </a:rPr>
              <a:t>Bölgesine</a:t>
            </a:r>
            <a:r>
              <a:rPr lang="en-US" b="1" dirty="0">
                <a:cs typeface="Times New Roman" panose="02020603050405020304" pitchFamily="18" charset="0"/>
              </a:rPr>
              <a:t> </a:t>
            </a:r>
            <a:r>
              <a:rPr lang="en-US" b="1" dirty="0" err="1">
                <a:cs typeface="Times New Roman" panose="02020603050405020304" pitchFamily="18" charset="0"/>
              </a:rPr>
              <a:t>taşınmasına</a:t>
            </a:r>
            <a:r>
              <a:rPr lang="en-US" b="1" dirty="0">
                <a:cs typeface="Times New Roman" panose="02020603050405020304" pitchFamily="18" charset="0"/>
              </a:rPr>
              <a:t> </a:t>
            </a:r>
            <a:r>
              <a:rPr lang="en-US" b="1" dirty="0" err="1">
                <a:cs typeface="Times New Roman" panose="02020603050405020304" pitchFamily="18" charset="0"/>
              </a:rPr>
              <a:t>dün</a:t>
            </a:r>
            <a:r>
              <a:rPr lang="en-US" b="1" dirty="0">
                <a:cs typeface="Times New Roman" panose="02020603050405020304" pitchFamily="18" charset="0"/>
              </a:rPr>
              <a:t> de </a:t>
            </a:r>
            <a:r>
              <a:rPr lang="en-US" b="1" dirty="0" err="1">
                <a:cs typeface="Times New Roman" panose="02020603050405020304" pitchFamily="18" charset="0"/>
              </a:rPr>
              <a:t>devam</a:t>
            </a:r>
            <a:r>
              <a:rPr lang="en-US" b="1" dirty="0">
                <a:cs typeface="Times New Roman" panose="02020603050405020304" pitchFamily="18" charset="0"/>
              </a:rPr>
              <a:t> </a:t>
            </a:r>
            <a:r>
              <a:rPr lang="en-US" b="1" dirty="0" err="1">
                <a:cs typeface="Times New Roman" panose="02020603050405020304" pitchFamily="18" charset="0"/>
              </a:rPr>
              <a:t>edilmiştir</a:t>
            </a:r>
            <a:r>
              <a:rPr lang="en-US" b="1" dirty="0">
                <a:cs typeface="Times New Roman" panose="02020603050405020304" pitchFamily="18" charset="0"/>
              </a:rPr>
              <a:t>. </a:t>
            </a:r>
            <a:r>
              <a:rPr lang="el-GR" b="1" dirty="0">
                <a:cs typeface="Times New Roman" panose="02020603050405020304" pitchFamily="18" charset="0"/>
              </a:rPr>
              <a:t>[…]</a:t>
            </a:r>
            <a:r>
              <a:rPr lang="en-US" b="1" dirty="0" err="1">
                <a:cs typeface="Times New Roman" panose="02020603050405020304" pitchFamily="18" charset="0"/>
              </a:rPr>
              <a:t>Taşkent</a:t>
            </a:r>
            <a:r>
              <a:rPr lang="en-US" b="1" dirty="0">
                <a:cs typeface="Times New Roman" panose="02020603050405020304" pitchFamily="18" charset="0"/>
              </a:rPr>
              <a:t> </a:t>
            </a:r>
            <a:r>
              <a:rPr lang="en-US" b="1" dirty="0" err="1">
                <a:cs typeface="Times New Roman" panose="02020603050405020304" pitchFamily="18" charset="0"/>
              </a:rPr>
              <a:t>köyü</a:t>
            </a:r>
            <a:r>
              <a:rPr lang="en-US" b="1" dirty="0">
                <a:cs typeface="Times New Roman" panose="02020603050405020304" pitchFamily="18" charset="0"/>
              </a:rPr>
              <a:t> </a:t>
            </a:r>
            <a:r>
              <a:rPr lang="en-US" b="1" dirty="0" err="1">
                <a:cs typeface="Times New Roman" panose="02020603050405020304" pitchFamily="18" charset="0"/>
              </a:rPr>
              <a:t>halkının</a:t>
            </a:r>
            <a:r>
              <a:rPr lang="en-US" b="1" dirty="0">
                <a:cs typeface="Times New Roman" panose="02020603050405020304" pitchFamily="18" charset="0"/>
              </a:rPr>
              <a:t> </a:t>
            </a:r>
            <a:r>
              <a:rPr lang="en-US" b="1" dirty="0" err="1">
                <a:cs typeface="Times New Roman" panose="02020603050405020304" pitchFamily="18" charset="0"/>
              </a:rPr>
              <a:t>kuzeye</a:t>
            </a:r>
            <a:r>
              <a:rPr lang="en-US" b="1" dirty="0">
                <a:cs typeface="Times New Roman" panose="02020603050405020304" pitchFamily="18" charset="0"/>
              </a:rPr>
              <a:t> </a:t>
            </a:r>
            <a:r>
              <a:rPr lang="en-US" b="1" dirty="0" err="1">
                <a:cs typeface="Times New Roman" panose="02020603050405020304" pitchFamily="18" charset="0"/>
              </a:rPr>
              <a:t>taşınması</a:t>
            </a:r>
            <a:r>
              <a:rPr lang="en-US" b="1" dirty="0">
                <a:cs typeface="Times New Roman" panose="02020603050405020304" pitchFamily="18" charset="0"/>
              </a:rPr>
              <a:t> </a:t>
            </a:r>
            <a:r>
              <a:rPr lang="en-US" b="1" dirty="0" err="1">
                <a:cs typeface="Times New Roman" panose="02020603050405020304" pitchFamily="18" charset="0"/>
              </a:rPr>
              <a:t>dün</a:t>
            </a:r>
            <a:r>
              <a:rPr lang="en-US" b="1" dirty="0">
                <a:cs typeface="Times New Roman" panose="02020603050405020304" pitchFamily="18" charset="0"/>
              </a:rPr>
              <a:t> </a:t>
            </a:r>
            <a:r>
              <a:rPr lang="en-US" b="1" dirty="0" err="1">
                <a:cs typeface="Times New Roman" panose="02020603050405020304" pitchFamily="18" charset="0"/>
              </a:rPr>
              <a:t>öğleden</a:t>
            </a:r>
            <a:r>
              <a:rPr lang="en-US" b="1" dirty="0">
                <a:cs typeface="Times New Roman" panose="02020603050405020304" pitchFamily="18" charset="0"/>
              </a:rPr>
              <a:t> </a:t>
            </a:r>
            <a:r>
              <a:rPr lang="en-US" b="1" dirty="0" err="1">
                <a:cs typeface="Times New Roman" panose="02020603050405020304" pitchFamily="18" charset="0"/>
              </a:rPr>
              <a:t>sonra</a:t>
            </a:r>
            <a:r>
              <a:rPr lang="en-US" b="1" dirty="0">
                <a:cs typeface="Times New Roman" panose="02020603050405020304" pitchFamily="18" charset="0"/>
              </a:rPr>
              <a:t> da </a:t>
            </a:r>
            <a:r>
              <a:rPr lang="en-US" b="1" dirty="0" err="1">
                <a:cs typeface="Times New Roman" panose="02020603050405020304" pitchFamily="18" charset="0"/>
              </a:rPr>
              <a:t>devam</a:t>
            </a:r>
            <a:r>
              <a:rPr lang="en-US" b="1" dirty="0">
                <a:cs typeface="Times New Roman" panose="02020603050405020304" pitchFamily="18" charset="0"/>
              </a:rPr>
              <a:t> </a:t>
            </a:r>
            <a:r>
              <a:rPr lang="en-US" b="1" dirty="0" err="1">
                <a:cs typeface="Times New Roman" panose="02020603050405020304" pitchFamily="18" charset="0"/>
              </a:rPr>
              <a:t>etmiştir</a:t>
            </a:r>
            <a:r>
              <a:rPr lang="en-US" b="1" dirty="0">
                <a:cs typeface="Times New Roman" panose="02020603050405020304" pitchFamily="18" charset="0"/>
              </a:rPr>
              <a:t>, </a:t>
            </a:r>
            <a:r>
              <a:rPr lang="en-US" b="1" dirty="0" err="1">
                <a:cs typeface="Times New Roman" panose="02020603050405020304" pitchFamily="18" charset="0"/>
              </a:rPr>
              <a:t>önceki</a:t>
            </a:r>
            <a:r>
              <a:rPr lang="en-US" b="1" dirty="0">
                <a:cs typeface="Times New Roman" panose="02020603050405020304" pitchFamily="18" charset="0"/>
              </a:rPr>
              <a:t> </a:t>
            </a:r>
            <a:r>
              <a:rPr lang="en-US" b="1" dirty="0" err="1">
                <a:cs typeface="Times New Roman" panose="02020603050405020304" pitchFamily="18" charset="0"/>
              </a:rPr>
              <a:t>gün</a:t>
            </a:r>
            <a:r>
              <a:rPr lang="en-US" b="1" dirty="0">
                <a:cs typeface="Times New Roman" panose="02020603050405020304" pitchFamily="18" charset="0"/>
              </a:rPr>
              <a:t> 100 </a:t>
            </a:r>
            <a:r>
              <a:rPr lang="en-US" b="1" dirty="0" err="1">
                <a:cs typeface="Times New Roman" panose="02020603050405020304" pitchFamily="18" charset="0"/>
              </a:rPr>
              <a:t>kişilik</a:t>
            </a:r>
            <a:r>
              <a:rPr lang="en-US" b="1" dirty="0">
                <a:cs typeface="Times New Roman" panose="02020603050405020304" pitchFamily="18" charset="0"/>
              </a:rPr>
              <a:t> </a:t>
            </a:r>
            <a:r>
              <a:rPr lang="en-US" b="1" dirty="0" err="1">
                <a:cs typeface="Times New Roman" panose="02020603050405020304" pitchFamily="18" charset="0"/>
              </a:rPr>
              <a:t>bir</a:t>
            </a:r>
            <a:r>
              <a:rPr lang="en-US" b="1" dirty="0">
                <a:cs typeface="Times New Roman" panose="02020603050405020304" pitchFamily="18" charset="0"/>
              </a:rPr>
              <a:t> </a:t>
            </a:r>
            <a:r>
              <a:rPr lang="en-US" b="1" dirty="0" err="1">
                <a:cs typeface="Times New Roman" panose="02020603050405020304" pitchFamily="18" charset="0"/>
              </a:rPr>
              <a:t>kafilenin</a:t>
            </a:r>
            <a:r>
              <a:rPr lang="en-US" b="1" dirty="0">
                <a:cs typeface="Times New Roman" panose="02020603050405020304" pitchFamily="18" charset="0"/>
              </a:rPr>
              <a:t> </a:t>
            </a:r>
            <a:r>
              <a:rPr lang="en-US" b="1" dirty="0" err="1">
                <a:cs typeface="Times New Roman" panose="02020603050405020304" pitchFamily="18" charset="0"/>
              </a:rPr>
              <a:t>Türk</a:t>
            </a:r>
            <a:r>
              <a:rPr lang="en-US" b="1" dirty="0">
                <a:cs typeface="Times New Roman" panose="02020603050405020304" pitchFamily="18" charset="0"/>
              </a:rPr>
              <a:t> </a:t>
            </a:r>
            <a:r>
              <a:rPr lang="en-US" b="1" dirty="0" err="1">
                <a:cs typeface="Times New Roman" panose="02020603050405020304" pitchFamily="18" charset="0"/>
              </a:rPr>
              <a:t>bölgesine</a:t>
            </a:r>
            <a:r>
              <a:rPr lang="en-US" b="1" dirty="0">
                <a:cs typeface="Times New Roman" panose="02020603050405020304" pitchFamily="18" charset="0"/>
              </a:rPr>
              <a:t> </a:t>
            </a:r>
            <a:r>
              <a:rPr lang="en-US" b="1" dirty="0" err="1">
                <a:cs typeface="Times New Roman" panose="02020603050405020304" pitchFamily="18" charset="0"/>
              </a:rPr>
              <a:t>getirilmesiyle</a:t>
            </a:r>
            <a:r>
              <a:rPr lang="en-US" b="1" dirty="0">
                <a:cs typeface="Times New Roman" panose="02020603050405020304" pitchFamily="18" charset="0"/>
              </a:rPr>
              <a:t> </a:t>
            </a:r>
            <a:r>
              <a:rPr lang="en-US" b="1" dirty="0" err="1">
                <a:cs typeface="Times New Roman" panose="02020603050405020304" pitchFamily="18" charset="0"/>
              </a:rPr>
              <a:t>başlayan</a:t>
            </a:r>
            <a:r>
              <a:rPr lang="en-US" b="1" dirty="0">
                <a:cs typeface="Times New Roman" panose="02020603050405020304" pitchFamily="18" charset="0"/>
              </a:rPr>
              <a:t> </a:t>
            </a:r>
            <a:r>
              <a:rPr lang="en-US" b="1" dirty="0" err="1">
                <a:cs typeface="Times New Roman" panose="02020603050405020304" pitchFamily="18" charset="0"/>
              </a:rPr>
              <a:t>nakil</a:t>
            </a:r>
            <a:r>
              <a:rPr lang="en-US" b="1" dirty="0">
                <a:cs typeface="Times New Roman" panose="02020603050405020304" pitchFamily="18" charset="0"/>
              </a:rPr>
              <a:t> </a:t>
            </a:r>
            <a:r>
              <a:rPr lang="en-US" b="1" dirty="0" err="1">
                <a:cs typeface="Times New Roman" panose="02020603050405020304" pitchFamily="18" charset="0"/>
              </a:rPr>
              <a:t>hareketi</a:t>
            </a:r>
            <a:r>
              <a:rPr lang="en-US" b="1" dirty="0">
                <a:cs typeface="Times New Roman" panose="02020603050405020304" pitchFamily="18" charset="0"/>
              </a:rPr>
              <a:t> </a:t>
            </a:r>
            <a:r>
              <a:rPr lang="en-US" b="1" dirty="0" err="1">
                <a:cs typeface="Times New Roman" panose="02020603050405020304" pitchFamily="18" charset="0"/>
              </a:rPr>
              <a:t>Türklyen</a:t>
            </a:r>
            <a:r>
              <a:rPr lang="tr-TR" b="1" dirty="0">
                <a:cs typeface="Times New Roman" panose="02020603050405020304" pitchFamily="18" charset="0"/>
              </a:rPr>
              <a:t>i</a:t>
            </a:r>
            <a:r>
              <a:rPr lang="en-US" b="1" dirty="0">
                <a:cs typeface="Times New Roman" panose="02020603050405020304" pitchFamily="18" charset="0"/>
              </a:rPr>
              <a:t>n </a:t>
            </a:r>
            <a:r>
              <a:rPr lang="en-US" b="1" dirty="0" err="1">
                <a:cs typeface="Times New Roman" panose="02020603050405020304" pitchFamily="18" charset="0"/>
              </a:rPr>
              <a:t>Kıbrıs'ta</a:t>
            </a:r>
            <a:r>
              <a:rPr lang="en-US" b="1" dirty="0">
                <a:cs typeface="Times New Roman" panose="02020603050405020304" pitchFamily="18" charset="0"/>
              </a:rPr>
              <a:t> </a:t>
            </a:r>
            <a:r>
              <a:rPr lang="en-US" b="1" dirty="0" err="1">
                <a:cs typeface="Times New Roman" panose="02020603050405020304" pitchFamily="18" charset="0"/>
              </a:rPr>
              <a:t>giriştiği</a:t>
            </a:r>
            <a:r>
              <a:rPr lang="en-US" b="1" dirty="0">
                <a:cs typeface="Times New Roman" panose="02020603050405020304" pitchFamily="18" charset="0"/>
              </a:rPr>
              <a:t> </a:t>
            </a:r>
            <a:r>
              <a:rPr lang="en-US" b="1" dirty="0" err="1">
                <a:cs typeface="Times New Roman" panose="02020603050405020304" pitchFamily="18" charset="0"/>
              </a:rPr>
              <a:t>barış</a:t>
            </a:r>
            <a:r>
              <a:rPr lang="en-US" b="1" dirty="0">
                <a:cs typeface="Times New Roman" panose="02020603050405020304" pitchFamily="18" charset="0"/>
              </a:rPr>
              <a:t> </a:t>
            </a:r>
            <a:r>
              <a:rPr lang="en-US" b="1" dirty="0" err="1">
                <a:cs typeface="Times New Roman" panose="02020603050405020304" pitchFamily="18" charset="0"/>
              </a:rPr>
              <a:t>harekâtından</a:t>
            </a:r>
            <a:r>
              <a:rPr lang="en-US" b="1" dirty="0">
                <a:cs typeface="Times New Roman" panose="02020603050405020304" pitchFamily="18" charset="0"/>
              </a:rPr>
              <a:t> </a:t>
            </a:r>
            <a:r>
              <a:rPr lang="en-US" b="1" dirty="0" err="1">
                <a:cs typeface="Times New Roman" panose="02020603050405020304" pitchFamily="18" charset="0"/>
              </a:rPr>
              <a:t>sonra</a:t>
            </a:r>
            <a:r>
              <a:rPr lang="en-US" b="1" dirty="0">
                <a:cs typeface="Times New Roman" panose="02020603050405020304" pitchFamily="18" charset="0"/>
              </a:rPr>
              <a:t> Rum </a:t>
            </a:r>
            <a:r>
              <a:rPr lang="en-US" b="1" dirty="0" err="1">
                <a:cs typeface="Times New Roman" panose="02020603050405020304" pitchFamily="18" charset="0"/>
              </a:rPr>
              <a:t>Yönetiminin</a:t>
            </a:r>
            <a:r>
              <a:rPr lang="en-US" b="1" dirty="0">
                <a:cs typeface="Times New Roman" panose="02020603050405020304" pitchFamily="18" charset="0"/>
              </a:rPr>
              <a:t> </a:t>
            </a:r>
            <a:r>
              <a:rPr lang="en-US" b="1" dirty="0" err="1">
                <a:cs typeface="Times New Roman" panose="02020603050405020304" pitchFamily="18" charset="0"/>
              </a:rPr>
              <a:t>rızasıyla</a:t>
            </a:r>
            <a:r>
              <a:rPr lang="en-US" b="1" dirty="0">
                <a:cs typeface="Times New Roman" panose="02020603050405020304" pitchFamily="18" charset="0"/>
              </a:rPr>
              <a:t> </a:t>
            </a:r>
            <a:r>
              <a:rPr lang="en-US" b="1" dirty="0" err="1">
                <a:cs typeface="Times New Roman" panose="02020603050405020304" pitchFamily="18" charset="0"/>
              </a:rPr>
              <a:t>gerçekleştirilen</a:t>
            </a:r>
            <a:r>
              <a:rPr lang="en-US" b="1" dirty="0">
                <a:cs typeface="Times New Roman" panose="02020603050405020304" pitchFamily="18" charset="0"/>
              </a:rPr>
              <a:t> İlk </a:t>
            </a:r>
            <a:r>
              <a:rPr lang="en-US" b="1" dirty="0" err="1">
                <a:cs typeface="Times New Roman" panose="02020603050405020304" pitchFamily="18" charset="0"/>
              </a:rPr>
              <a:t>nüfus</a:t>
            </a:r>
            <a:r>
              <a:rPr lang="en-US" b="1" dirty="0">
                <a:cs typeface="Times New Roman" panose="02020603050405020304" pitchFamily="18" charset="0"/>
              </a:rPr>
              <a:t> </a:t>
            </a:r>
            <a:r>
              <a:rPr lang="en-US" b="1" dirty="0" err="1">
                <a:cs typeface="Times New Roman" panose="02020603050405020304" pitchFamily="18" charset="0"/>
              </a:rPr>
              <a:t>kaydırmasıdır</a:t>
            </a:r>
            <a:r>
              <a:rPr lang="en-US" b="1" dirty="0">
                <a:cs typeface="Times New Roman" panose="02020603050405020304" pitchFamily="18" charset="0"/>
              </a:rPr>
              <a:t>. </a:t>
            </a:r>
            <a:endParaRPr lang="el-GR" b="1" dirty="0">
              <a:cs typeface="Times New Roman" panose="02020603050405020304" pitchFamily="18" charset="0"/>
            </a:endParaRPr>
          </a:p>
          <a:p>
            <a:pPr algn="just"/>
            <a:r>
              <a:rPr lang="el-GR" b="1" dirty="0">
                <a:cs typeface="Times New Roman" panose="02020603050405020304" pitchFamily="18" charset="0"/>
              </a:rPr>
              <a:t>Συνεχίστηκε χθες από την Ειρηνευτική Δύναμη των Ηνωμένων Εθνών η μεταφορά των Τ/κ που κατοικούν στο χωριό </a:t>
            </a:r>
            <a:r>
              <a:rPr lang="en-US" b="1" dirty="0" err="1">
                <a:cs typeface="Times New Roman" panose="02020603050405020304" pitchFamily="18" charset="0"/>
              </a:rPr>
              <a:t>Taşkent</a:t>
            </a:r>
            <a:r>
              <a:rPr lang="tr-TR" b="1" dirty="0">
                <a:cs typeface="Times New Roman" panose="02020603050405020304" pitchFamily="18" charset="0"/>
              </a:rPr>
              <a:t> </a:t>
            </a:r>
            <a:r>
              <a:rPr lang="el-GR" b="1" dirty="0">
                <a:cs typeface="Times New Roman" panose="02020603050405020304" pitchFamily="18" charset="0"/>
              </a:rPr>
              <a:t>της επαρχίας Λάρνακας,  παλαιότερα γνωστό ως </a:t>
            </a:r>
            <a:r>
              <a:rPr lang="el-GR" b="1" dirty="0" err="1">
                <a:cs typeface="Times New Roman" panose="02020603050405020304" pitchFamily="18" charset="0"/>
              </a:rPr>
              <a:t>Τόχνη</a:t>
            </a:r>
            <a:r>
              <a:rPr lang="el-GR" b="1" dirty="0">
                <a:cs typeface="Times New Roman" panose="02020603050405020304" pitchFamily="18" charset="0"/>
              </a:rPr>
              <a:t>, που τελεί υπό τον έλεγχο των Ε/κ. […].</a:t>
            </a:r>
          </a:p>
          <a:p>
            <a:pPr algn="just"/>
            <a:r>
              <a:rPr lang="el-GR" b="1" dirty="0">
                <a:cs typeface="Times New Roman" panose="02020603050405020304" pitchFamily="18" charset="0"/>
              </a:rPr>
              <a:t>Η μετακίνηση μιας ομάδας 100 ατόμων στην τουρκική περιοχή, που ξεκίνησε προχθές, είναι η πρώτη πληθυσμιακή μετακίνηση που πραγματοποιήθηκε με τη συγκατάθεση των Ε/κ, μετά τις ειρηνευτικές επιχειρήσεις  των Τούρκων  στην Κύπρο.</a:t>
            </a:r>
          </a:p>
        </p:txBody>
      </p:sp>
    </p:spTree>
    <p:extLst>
      <p:ext uri="{BB962C8B-B14F-4D97-AF65-F5344CB8AC3E}">
        <p14:creationId xmlns:p14="http://schemas.microsoft.com/office/powerpoint/2010/main" val="31900391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εφημερίδα, κείμενο, χαρτί εφημερίδας, Δημοσίευση&#10;&#10;Περιγραφή που δημιουργήθηκε αυτόματα">
            <a:extLst>
              <a:ext uri="{FF2B5EF4-FFF2-40B4-BE49-F238E27FC236}">
                <a16:creationId xmlns:a16="http://schemas.microsoft.com/office/drawing/2014/main" id="{2E647D62-B851-E294-BE07-753727018A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054348" cy="6725265"/>
          </a:xfrm>
          <a:prstGeom prst="rect">
            <a:avLst/>
          </a:prstGeom>
        </p:spPr>
      </p:pic>
      <p:sp>
        <p:nvSpPr>
          <p:cNvPr id="2" name="Ορθογώνιο 1">
            <a:extLst>
              <a:ext uri="{FF2B5EF4-FFF2-40B4-BE49-F238E27FC236}">
                <a16:creationId xmlns:a16="http://schemas.microsoft.com/office/drawing/2014/main" id="{6477EB86-614F-3B13-0415-C33486C817A5}"/>
              </a:ext>
            </a:extLst>
          </p:cNvPr>
          <p:cNvSpPr/>
          <p:nvPr/>
        </p:nvSpPr>
        <p:spPr>
          <a:xfrm rot="21141019">
            <a:off x="1246909" y="4445134"/>
            <a:ext cx="3158836" cy="1826291"/>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l-GR" sz="4000" dirty="0">
                <a:solidFill>
                  <a:schemeClr val="tx1"/>
                </a:solidFill>
              </a:rPr>
              <a:t>15 Νοεμβρίου  1974 </a:t>
            </a:r>
            <a:endParaRPr lang="el-CY" sz="4000" dirty="0">
              <a:solidFill>
                <a:schemeClr val="tx1"/>
              </a:solidFill>
            </a:endParaRPr>
          </a:p>
        </p:txBody>
      </p:sp>
    </p:spTree>
    <p:extLst>
      <p:ext uri="{BB962C8B-B14F-4D97-AF65-F5344CB8AC3E}">
        <p14:creationId xmlns:p14="http://schemas.microsoft.com/office/powerpoint/2010/main" val="30196104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εφημερίδα, κείμενο, χαρτί εφημερίδας, Δημοσίευση&#10;&#10;Περιγραφή που δημιουργήθηκε αυτόματα">
            <a:extLst>
              <a:ext uri="{FF2B5EF4-FFF2-40B4-BE49-F238E27FC236}">
                <a16:creationId xmlns:a16="http://schemas.microsoft.com/office/drawing/2014/main" id="{2E647D62-B851-E294-BE07-753727018AAF}"/>
              </a:ext>
            </a:extLst>
          </p:cNvPr>
          <p:cNvPicPr>
            <a:picLocks noChangeAspect="1"/>
          </p:cNvPicPr>
          <p:nvPr/>
        </p:nvPicPr>
        <p:blipFill rotWithShape="1">
          <a:blip r:embed="rId2">
            <a:extLst>
              <a:ext uri="{28A0092B-C50C-407E-A947-70E740481C1C}">
                <a14:useLocalDpi xmlns:a14="http://schemas.microsoft.com/office/drawing/2010/main" val="0"/>
              </a:ext>
            </a:extLst>
          </a:blip>
          <a:srcRect l="34362" t="74028" r="18119" b="4259"/>
          <a:stretch/>
        </p:blipFill>
        <p:spPr>
          <a:xfrm>
            <a:off x="392066" y="1588185"/>
            <a:ext cx="11408047" cy="5095027"/>
          </a:xfrm>
          <a:prstGeom prst="rect">
            <a:avLst/>
          </a:prstGeom>
          <a:ln>
            <a:solidFill>
              <a:schemeClr val="tx1"/>
            </a:solidFill>
          </a:ln>
        </p:spPr>
      </p:pic>
      <p:sp>
        <p:nvSpPr>
          <p:cNvPr id="4" name="TextBox 3">
            <a:extLst>
              <a:ext uri="{FF2B5EF4-FFF2-40B4-BE49-F238E27FC236}">
                <a16:creationId xmlns:a16="http://schemas.microsoft.com/office/drawing/2014/main" id="{F3118E45-F502-FD69-4B13-65F37F5E7DBD}"/>
              </a:ext>
            </a:extLst>
          </p:cNvPr>
          <p:cNvSpPr txBox="1"/>
          <p:nvPr/>
        </p:nvSpPr>
        <p:spPr>
          <a:xfrm>
            <a:off x="392066" y="174787"/>
            <a:ext cx="11408047" cy="1200329"/>
          </a:xfrm>
          <a:prstGeom prst="rect">
            <a:avLst/>
          </a:prstGeom>
          <a:solidFill>
            <a:schemeClr val="accent6">
              <a:lumMod val="20000"/>
              <a:lumOff val="80000"/>
            </a:schemeClr>
          </a:solidFill>
          <a:ln>
            <a:solidFill>
              <a:schemeClr val="tx1"/>
            </a:solidFill>
          </a:ln>
        </p:spPr>
        <p:txBody>
          <a:bodyPr wrap="square">
            <a:spAutoFit/>
          </a:bodyPr>
          <a:lstStyle/>
          <a:p>
            <a:pPr algn="just"/>
            <a:r>
              <a:rPr lang="en-US" b="1" dirty="0" err="1">
                <a:cs typeface="Times New Roman" panose="02020603050405020304" pitchFamily="18" charset="0"/>
              </a:rPr>
              <a:t>Yediği</a:t>
            </a:r>
            <a:r>
              <a:rPr lang="en-US" b="1" dirty="0">
                <a:cs typeface="Times New Roman" panose="02020603050405020304" pitchFamily="18" charset="0"/>
              </a:rPr>
              <a:t> </a:t>
            </a:r>
            <a:r>
              <a:rPr lang="en-US" b="1" dirty="0" err="1">
                <a:cs typeface="Times New Roman" panose="02020603050405020304" pitchFamily="18" charset="0"/>
              </a:rPr>
              <a:t>dayaktan</a:t>
            </a:r>
            <a:r>
              <a:rPr lang="en-US" b="1" dirty="0">
                <a:cs typeface="Times New Roman" panose="02020603050405020304" pitchFamily="18" charset="0"/>
              </a:rPr>
              <a:t> </a:t>
            </a:r>
            <a:r>
              <a:rPr lang="en-US" b="1" dirty="0" err="1">
                <a:cs typeface="Times New Roman" panose="02020603050405020304" pitchFamily="18" charset="0"/>
              </a:rPr>
              <a:t>sonra</a:t>
            </a:r>
            <a:r>
              <a:rPr lang="en-US" b="1" dirty="0">
                <a:cs typeface="Times New Roman" panose="02020603050405020304" pitchFamily="18" charset="0"/>
              </a:rPr>
              <a:t> </a:t>
            </a:r>
            <a:r>
              <a:rPr lang="en-US" b="1" dirty="0" err="1">
                <a:cs typeface="Times New Roman" panose="02020603050405020304" pitchFamily="18" charset="0"/>
              </a:rPr>
              <a:t>vücudunun</a:t>
            </a:r>
            <a:r>
              <a:rPr lang="en-US" b="1" dirty="0">
                <a:cs typeface="Times New Roman" panose="02020603050405020304" pitchFamily="18" charset="0"/>
              </a:rPr>
              <a:t> </a:t>
            </a:r>
            <a:r>
              <a:rPr lang="en-US" b="1" dirty="0" err="1">
                <a:cs typeface="Times New Roman" panose="02020603050405020304" pitchFamily="18" charset="0"/>
              </a:rPr>
              <a:t>heryanı</a:t>
            </a:r>
            <a:r>
              <a:rPr lang="en-US" b="1" dirty="0">
                <a:cs typeface="Times New Roman" panose="02020603050405020304" pitchFamily="18" charset="0"/>
              </a:rPr>
              <a:t> </a:t>
            </a:r>
            <a:r>
              <a:rPr lang="en-US" b="1" dirty="0" err="1">
                <a:cs typeface="Times New Roman" panose="02020603050405020304" pitchFamily="18" charset="0"/>
              </a:rPr>
              <a:t>yara</a:t>
            </a:r>
            <a:r>
              <a:rPr lang="en-US" b="1" dirty="0">
                <a:cs typeface="Times New Roman" panose="02020603050405020304" pitchFamily="18" charset="0"/>
              </a:rPr>
              <a:t> </a:t>
            </a:r>
            <a:r>
              <a:rPr lang="en-US" b="1" dirty="0" err="1">
                <a:cs typeface="Times New Roman" panose="02020603050405020304" pitchFamily="18" charset="0"/>
              </a:rPr>
              <a:t>ve</a:t>
            </a:r>
            <a:r>
              <a:rPr lang="en-US" b="1" dirty="0">
                <a:cs typeface="Times New Roman" panose="02020603050405020304" pitchFamily="18" charset="0"/>
              </a:rPr>
              <a:t> </a:t>
            </a:r>
            <a:r>
              <a:rPr lang="en-US" b="1" dirty="0" err="1">
                <a:cs typeface="Times New Roman" panose="02020603050405020304" pitchFamily="18" charset="0"/>
              </a:rPr>
              <a:t>bere</a:t>
            </a:r>
            <a:r>
              <a:rPr lang="en-US" b="1" dirty="0">
                <a:cs typeface="Times New Roman" panose="02020603050405020304" pitchFamily="18" charset="0"/>
              </a:rPr>
              <a:t> </a:t>
            </a:r>
            <a:r>
              <a:rPr lang="tr-TR" b="1" dirty="0">
                <a:cs typeface="Times New Roman" panose="02020603050405020304" pitchFamily="18" charset="0"/>
              </a:rPr>
              <a:t>i</a:t>
            </a:r>
            <a:r>
              <a:rPr lang="en-US" b="1" dirty="0" err="1">
                <a:cs typeface="Times New Roman" panose="02020603050405020304" pitchFamily="18" charset="0"/>
              </a:rPr>
              <a:t>çinde</a:t>
            </a:r>
            <a:r>
              <a:rPr lang="en-US" b="1" dirty="0">
                <a:cs typeface="Times New Roman" panose="02020603050405020304" pitchFamily="18" charset="0"/>
              </a:rPr>
              <a:t> </a:t>
            </a:r>
            <a:r>
              <a:rPr lang="en-US" b="1" dirty="0" err="1">
                <a:cs typeface="Times New Roman" panose="02020603050405020304" pitchFamily="18" charset="0"/>
              </a:rPr>
              <a:t>kalan</a:t>
            </a:r>
            <a:r>
              <a:rPr lang="en-US" b="1" dirty="0">
                <a:cs typeface="Times New Roman" panose="02020603050405020304" pitchFamily="18" charset="0"/>
              </a:rPr>
              <a:t> </a:t>
            </a:r>
            <a:r>
              <a:rPr lang="en-US" b="1" dirty="0" err="1">
                <a:cs typeface="Times New Roman" panose="02020603050405020304" pitchFamily="18" charset="0"/>
              </a:rPr>
              <a:t>Bilâl</a:t>
            </a:r>
            <a:r>
              <a:rPr lang="en-US" b="1" dirty="0">
                <a:cs typeface="Times New Roman" panose="02020603050405020304" pitchFamily="18" charset="0"/>
              </a:rPr>
              <a:t> </a:t>
            </a:r>
            <a:r>
              <a:rPr lang="en-US" b="1" dirty="0" err="1">
                <a:cs typeface="Times New Roman" panose="02020603050405020304" pitchFamily="18" charset="0"/>
              </a:rPr>
              <a:t>Nalm</a:t>
            </a:r>
            <a:r>
              <a:rPr lang="en-US" b="1" dirty="0">
                <a:cs typeface="Times New Roman" panose="02020603050405020304" pitchFamily="18" charset="0"/>
              </a:rPr>
              <a:t> </a:t>
            </a:r>
            <a:r>
              <a:rPr lang="en-US" b="1" dirty="0" err="1">
                <a:cs typeface="Times New Roman" panose="02020603050405020304" pitchFamily="18" charset="0"/>
              </a:rPr>
              <a:t>objektifimiz</a:t>
            </a:r>
            <a:r>
              <a:rPr lang="en-US" b="1" dirty="0">
                <a:cs typeface="Times New Roman" panose="02020603050405020304" pitchFamily="18" charset="0"/>
              </a:rPr>
              <a:t> </a:t>
            </a:r>
            <a:r>
              <a:rPr lang="en-US" b="1" dirty="0" err="1">
                <a:cs typeface="Times New Roman" panose="02020603050405020304" pitchFamily="18" charset="0"/>
              </a:rPr>
              <a:t>karşısında</a:t>
            </a:r>
            <a:r>
              <a:rPr lang="en-US" b="1" dirty="0">
                <a:cs typeface="Times New Roman" panose="02020603050405020304" pitchFamily="18" charset="0"/>
              </a:rPr>
              <a:t>. (Foto: BOZKURT)</a:t>
            </a:r>
            <a:endParaRPr lang="el-GR" b="1" dirty="0">
              <a:cs typeface="Times New Roman" panose="02020603050405020304" pitchFamily="18" charset="0"/>
            </a:endParaRPr>
          </a:p>
          <a:p>
            <a:pPr algn="just"/>
            <a:r>
              <a:rPr lang="el-GR" b="1" dirty="0">
                <a:cs typeface="Times New Roman" panose="02020603050405020304" pitchFamily="18" charset="0"/>
              </a:rPr>
              <a:t>Ο </a:t>
            </a:r>
            <a:r>
              <a:rPr lang="en-US" b="1" dirty="0" err="1">
                <a:cs typeface="Times New Roman" panose="02020603050405020304" pitchFamily="18" charset="0"/>
              </a:rPr>
              <a:t>Bilâl</a:t>
            </a:r>
            <a:r>
              <a:rPr lang="en-US" b="1" dirty="0">
                <a:cs typeface="Times New Roman" panose="02020603050405020304" pitchFamily="18" charset="0"/>
              </a:rPr>
              <a:t> </a:t>
            </a:r>
            <a:r>
              <a:rPr lang="en-US" b="1" dirty="0" err="1">
                <a:cs typeface="Times New Roman" panose="02020603050405020304" pitchFamily="18" charset="0"/>
              </a:rPr>
              <a:t>Nalm</a:t>
            </a:r>
            <a:r>
              <a:rPr lang="el-GR" b="1" dirty="0">
                <a:cs typeface="Times New Roman" panose="02020603050405020304" pitchFamily="18" charset="0"/>
              </a:rPr>
              <a:t>, του οποίου το σώμα είναι γεμάτο  με πληγές και μώλωπες μετά τον ξυλοδαρμό που δέχτηκε. (Φωτογραφία: BOZKURT)</a:t>
            </a:r>
            <a:endParaRPr lang="el-CY" b="1" dirty="0">
              <a:cs typeface="Times New Roman" panose="02020603050405020304" pitchFamily="18" charset="0"/>
            </a:endParaRPr>
          </a:p>
        </p:txBody>
      </p:sp>
    </p:spTree>
    <p:extLst>
      <p:ext uri="{BB962C8B-B14F-4D97-AF65-F5344CB8AC3E}">
        <p14:creationId xmlns:p14="http://schemas.microsoft.com/office/powerpoint/2010/main" val="40037671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εφημερίδα, χαρτί εφημερίδας, ειδήσεις&#10;&#10;Περιγραφή που δημιουργήθηκε αυτόματα">
            <a:extLst>
              <a:ext uri="{FF2B5EF4-FFF2-40B4-BE49-F238E27FC236}">
                <a16:creationId xmlns:a16="http://schemas.microsoft.com/office/drawing/2014/main" id="{BE4932E8-3296-6E3B-163F-C39666A29B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120" y="0"/>
            <a:ext cx="12263119" cy="6858000"/>
          </a:xfrm>
          <a:prstGeom prst="rect">
            <a:avLst/>
          </a:prstGeom>
        </p:spPr>
      </p:pic>
      <p:sp>
        <p:nvSpPr>
          <p:cNvPr id="2" name="Ορθογώνιο 1">
            <a:extLst>
              <a:ext uri="{FF2B5EF4-FFF2-40B4-BE49-F238E27FC236}">
                <a16:creationId xmlns:a16="http://schemas.microsoft.com/office/drawing/2014/main" id="{40309940-B4EE-1C0A-103C-C3DEC0F7930C}"/>
              </a:ext>
            </a:extLst>
          </p:cNvPr>
          <p:cNvSpPr/>
          <p:nvPr/>
        </p:nvSpPr>
        <p:spPr>
          <a:xfrm rot="21141019">
            <a:off x="1246909" y="4445134"/>
            <a:ext cx="3158836" cy="1826291"/>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l-GR" sz="4000" dirty="0">
                <a:solidFill>
                  <a:schemeClr val="tx1"/>
                </a:solidFill>
              </a:rPr>
              <a:t>15 Ιουλίου 1975 </a:t>
            </a:r>
            <a:endParaRPr lang="el-CY" sz="4000" dirty="0">
              <a:solidFill>
                <a:schemeClr val="tx1"/>
              </a:solidFill>
            </a:endParaRPr>
          </a:p>
        </p:txBody>
      </p:sp>
    </p:spTree>
    <p:extLst>
      <p:ext uri="{BB962C8B-B14F-4D97-AF65-F5344CB8AC3E}">
        <p14:creationId xmlns:p14="http://schemas.microsoft.com/office/powerpoint/2010/main" val="30733472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εφημερίδα, χαρτί εφημερίδας, ειδήσεις&#10;&#10;Περιγραφή που δημιουργήθηκε αυτόματα">
            <a:extLst>
              <a:ext uri="{FF2B5EF4-FFF2-40B4-BE49-F238E27FC236}">
                <a16:creationId xmlns:a16="http://schemas.microsoft.com/office/drawing/2014/main" id="{BE4932E8-3296-6E3B-163F-C39666A29BA0}"/>
              </a:ext>
            </a:extLst>
          </p:cNvPr>
          <p:cNvPicPr>
            <a:picLocks noChangeAspect="1"/>
          </p:cNvPicPr>
          <p:nvPr/>
        </p:nvPicPr>
        <p:blipFill rotWithShape="1">
          <a:blip r:embed="rId2">
            <a:extLst>
              <a:ext uri="{28A0092B-C50C-407E-A947-70E740481C1C}">
                <a14:useLocalDpi xmlns:a14="http://schemas.microsoft.com/office/drawing/2010/main" val="0"/>
              </a:ext>
            </a:extLst>
          </a:blip>
          <a:srcRect l="35902" t="67852" r="27610"/>
          <a:stretch/>
        </p:blipFill>
        <p:spPr>
          <a:xfrm>
            <a:off x="304799" y="1014293"/>
            <a:ext cx="11103429" cy="5734850"/>
          </a:xfrm>
          <a:prstGeom prst="rect">
            <a:avLst/>
          </a:prstGeom>
        </p:spPr>
      </p:pic>
      <p:sp>
        <p:nvSpPr>
          <p:cNvPr id="2" name="Ορθογώνιο 1">
            <a:extLst>
              <a:ext uri="{FF2B5EF4-FFF2-40B4-BE49-F238E27FC236}">
                <a16:creationId xmlns:a16="http://schemas.microsoft.com/office/drawing/2014/main" id="{38D5222C-A98F-F9AC-A481-E736C560A8C8}"/>
              </a:ext>
            </a:extLst>
          </p:cNvPr>
          <p:cNvSpPr/>
          <p:nvPr/>
        </p:nvSpPr>
        <p:spPr>
          <a:xfrm>
            <a:off x="304800" y="226210"/>
            <a:ext cx="8321040" cy="629920"/>
          </a:xfrm>
          <a:prstGeom prst="rec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just"/>
            <a:r>
              <a:rPr lang="el-GR" b="1" dirty="0">
                <a:cs typeface="Times New Roman" panose="02020603050405020304" pitchFamily="18" charset="0"/>
              </a:rPr>
              <a:t>«</a:t>
            </a:r>
            <a:r>
              <a:rPr lang="tr-TR" b="1" dirty="0">
                <a:cs typeface="Times New Roman" panose="02020603050405020304" pitchFamily="18" charset="0"/>
              </a:rPr>
              <a:t>Türklerin  Barış Hareketini telkin ediyoruz</a:t>
            </a:r>
            <a:r>
              <a:rPr lang="el-GR" b="1" dirty="0">
                <a:cs typeface="Times New Roman" panose="02020603050405020304" pitchFamily="18" charset="0"/>
              </a:rPr>
              <a:t>»</a:t>
            </a:r>
            <a:endParaRPr lang="tr-TR" b="1" dirty="0">
              <a:cs typeface="Times New Roman" panose="02020603050405020304" pitchFamily="18" charset="0"/>
            </a:endParaRPr>
          </a:p>
          <a:p>
            <a:pPr algn="just"/>
            <a:r>
              <a:rPr lang="el-GR" b="1" dirty="0">
                <a:cs typeface="Times New Roman" panose="02020603050405020304" pitchFamily="18" charset="0"/>
              </a:rPr>
              <a:t>«Προτείνουμε την  ειρηνευτική  επιχείρηση  των Τούρκων» </a:t>
            </a:r>
            <a:r>
              <a:rPr lang="tr-TR" b="1" dirty="0">
                <a:cs typeface="Times New Roman" panose="02020603050405020304" pitchFamily="18" charset="0"/>
              </a:rPr>
              <a:t> </a:t>
            </a:r>
            <a:endParaRPr lang="el-CY" b="1" dirty="0">
              <a:cs typeface="Times New Roman" panose="02020603050405020304" pitchFamily="18" charset="0"/>
            </a:endParaRPr>
          </a:p>
        </p:txBody>
      </p:sp>
    </p:spTree>
    <p:extLst>
      <p:ext uri="{BB962C8B-B14F-4D97-AF65-F5344CB8AC3E}">
        <p14:creationId xmlns:p14="http://schemas.microsoft.com/office/powerpoint/2010/main" val="287391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εφημερίδα, κείμενο, χαρτί εφημερίδας, ειδήσεις&#10;&#10;Περιγραφή που δημιουργήθηκε αυτόματα">
            <a:extLst>
              <a:ext uri="{FF2B5EF4-FFF2-40B4-BE49-F238E27FC236}">
                <a16:creationId xmlns:a16="http://schemas.microsoft.com/office/drawing/2014/main" id="{7C25AF7E-9CD6-BD2A-8452-277972BA7B59}"/>
              </a:ext>
            </a:extLst>
          </p:cNvPr>
          <p:cNvPicPr>
            <a:picLocks noChangeAspect="1"/>
          </p:cNvPicPr>
          <p:nvPr/>
        </p:nvPicPr>
        <p:blipFill rotWithShape="1">
          <a:blip r:embed="rId2">
            <a:extLst>
              <a:ext uri="{28A0092B-C50C-407E-A947-70E740481C1C}">
                <a14:useLocalDpi xmlns:a14="http://schemas.microsoft.com/office/drawing/2010/main" val="0"/>
              </a:ext>
            </a:extLst>
          </a:blip>
          <a:srcRect l="2335" t="5873" r="6149" b="2381"/>
          <a:stretch/>
        </p:blipFill>
        <p:spPr>
          <a:xfrm>
            <a:off x="108858" y="87084"/>
            <a:ext cx="12083142" cy="6770915"/>
          </a:xfrm>
          <a:prstGeom prst="rect">
            <a:avLst/>
          </a:prstGeom>
        </p:spPr>
      </p:pic>
      <p:sp>
        <p:nvSpPr>
          <p:cNvPr id="2" name="Ορθογώνιο 1">
            <a:extLst>
              <a:ext uri="{FF2B5EF4-FFF2-40B4-BE49-F238E27FC236}">
                <a16:creationId xmlns:a16="http://schemas.microsoft.com/office/drawing/2014/main" id="{43127437-6637-B11D-007E-CAED5AF62DD7}"/>
              </a:ext>
            </a:extLst>
          </p:cNvPr>
          <p:cNvSpPr/>
          <p:nvPr/>
        </p:nvSpPr>
        <p:spPr>
          <a:xfrm rot="21141019">
            <a:off x="1246909" y="4445134"/>
            <a:ext cx="3158836" cy="1826291"/>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l-GR" sz="4000" dirty="0">
                <a:solidFill>
                  <a:schemeClr val="tx1"/>
                </a:solidFill>
              </a:rPr>
              <a:t>20 Ιουλίου 1975 </a:t>
            </a:r>
            <a:endParaRPr lang="el-CY" sz="4000" dirty="0">
              <a:solidFill>
                <a:schemeClr val="tx1"/>
              </a:solidFill>
            </a:endParaRPr>
          </a:p>
        </p:txBody>
      </p:sp>
    </p:spTree>
    <p:extLst>
      <p:ext uri="{BB962C8B-B14F-4D97-AF65-F5344CB8AC3E}">
        <p14:creationId xmlns:p14="http://schemas.microsoft.com/office/powerpoint/2010/main" val="30540324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εφημερίδα, κείμενο, χαρτί εφημερίδας, ειδήσεις&#10;&#10;Περιγραφή που δημιουργήθηκε αυτόματα">
            <a:extLst>
              <a:ext uri="{FF2B5EF4-FFF2-40B4-BE49-F238E27FC236}">
                <a16:creationId xmlns:a16="http://schemas.microsoft.com/office/drawing/2014/main" id="{7C25AF7E-9CD6-BD2A-8452-277972BA7B59}"/>
              </a:ext>
            </a:extLst>
          </p:cNvPr>
          <p:cNvPicPr>
            <a:picLocks noChangeAspect="1"/>
          </p:cNvPicPr>
          <p:nvPr/>
        </p:nvPicPr>
        <p:blipFill rotWithShape="1">
          <a:blip r:embed="rId2">
            <a:extLst>
              <a:ext uri="{28A0092B-C50C-407E-A947-70E740481C1C}">
                <a14:useLocalDpi xmlns:a14="http://schemas.microsoft.com/office/drawing/2010/main" val="0"/>
              </a:ext>
            </a:extLst>
          </a:blip>
          <a:srcRect l="3442" t="17926" r="5603" b="42125"/>
          <a:stretch/>
        </p:blipFill>
        <p:spPr>
          <a:xfrm>
            <a:off x="141513" y="1628276"/>
            <a:ext cx="11919857" cy="5229723"/>
          </a:xfrm>
          <a:prstGeom prst="rect">
            <a:avLst/>
          </a:prstGeom>
          <a:ln>
            <a:solidFill>
              <a:schemeClr val="tx1"/>
            </a:solidFill>
          </a:ln>
        </p:spPr>
      </p:pic>
      <p:sp>
        <p:nvSpPr>
          <p:cNvPr id="4" name="TextBox 3">
            <a:extLst>
              <a:ext uri="{FF2B5EF4-FFF2-40B4-BE49-F238E27FC236}">
                <a16:creationId xmlns:a16="http://schemas.microsoft.com/office/drawing/2014/main" id="{838D1933-BF3C-CC6C-D173-E326B59A65FF}"/>
              </a:ext>
            </a:extLst>
          </p:cNvPr>
          <p:cNvSpPr txBox="1"/>
          <p:nvPr/>
        </p:nvSpPr>
        <p:spPr>
          <a:xfrm>
            <a:off x="141513" y="85635"/>
            <a:ext cx="11843657" cy="1477328"/>
          </a:xfrm>
          <a:prstGeom prst="rect">
            <a:avLst/>
          </a:prstGeom>
          <a:solidFill>
            <a:schemeClr val="accent6">
              <a:lumMod val="20000"/>
              <a:lumOff val="80000"/>
            </a:schemeClr>
          </a:solidFill>
          <a:ln>
            <a:solidFill>
              <a:schemeClr val="tx1"/>
            </a:solidFill>
          </a:ln>
        </p:spPr>
        <p:txBody>
          <a:bodyPr wrap="square">
            <a:spAutoFit/>
          </a:bodyPr>
          <a:lstStyle/>
          <a:p>
            <a:pPr algn="just"/>
            <a:r>
              <a:rPr lang="en-US" b="1" dirty="0" err="1"/>
              <a:t>Kıbrıs</a:t>
            </a:r>
            <a:r>
              <a:rPr lang="en-US" b="1" dirty="0"/>
              <a:t> </a:t>
            </a:r>
            <a:r>
              <a:rPr lang="en-US" b="1" dirty="0" err="1"/>
              <a:t>Türk</a:t>
            </a:r>
            <a:r>
              <a:rPr lang="en-US" b="1" dirty="0"/>
              <a:t> </a:t>
            </a:r>
            <a:r>
              <a:rPr lang="en-US" b="1" dirty="0" err="1"/>
              <a:t>Toplum</a:t>
            </a:r>
            <a:r>
              <a:rPr lang="en-US" b="1" dirty="0"/>
              <a:t> </a:t>
            </a:r>
            <a:r>
              <a:rPr lang="en-US" b="1" dirty="0" err="1"/>
              <a:t>una</a:t>
            </a:r>
            <a:r>
              <a:rPr lang="en-US" b="1" dirty="0"/>
              <a:t> </a:t>
            </a:r>
            <a:r>
              <a:rPr lang="en-US" b="1" dirty="0" err="1"/>
              <a:t>kurtuluşu</a:t>
            </a:r>
            <a:r>
              <a:rPr lang="en-US" b="1" dirty="0"/>
              <a:t> </a:t>
            </a:r>
            <a:r>
              <a:rPr lang="en-US" b="1" dirty="0" err="1"/>
              <a:t>ve</a:t>
            </a:r>
            <a:r>
              <a:rPr lang="en-US" b="1" dirty="0"/>
              <a:t> </a:t>
            </a:r>
            <a:r>
              <a:rPr lang="en-US" b="1" dirty="0" err="1"/>
              <a:t>özgürlüğü</a:t>
            </a:r>
            <a:r>
              <a:rPr lang="en-US" b="1" dirty="0"/>
              <a:t> </a:t>
            </a:r>
            <a:r>
              <a:rPr lang="en-US" b="1" dirty="0" err="1"/>
              <a:t>getiren</a:t>
            </a:r>
            <a:r>
              <a:rPr lang="en-US" b="1" dirty="0"/>
              <a:t> </a:t>
            </a:r>
            <a:r>
              <a:rPr lang="en-US" b="1" dirty="0" err="1"/>
              <a:t>Barış</a:t>
            </a:r>
            <a:r>
              <a:rPr lang="en-US" b="1" dirty="0"/>
              <a:t> </a:t>
            </a:r>
            <a:r>
              <a:rPr lang="en-US" b="1" dirty="0" err="1"/>
              <a:t>Kuvvetlerimizin</a:t>
            </a:r>
            <a:r>
              <a:rPr lang="en-US" b="1" dirty="0"/>
              <a:t> </a:t>
            </a:r>
            <a:r>
              <a:rPr lang="en-US" b="1" dirty="0" err="1"/>
              <a:t>üç</a:t>
            </a:r>
            <a:r>
              <a:rPr lang="en-US" b="1" dirty="0"/>
              <a:t> </a:t>
            </a:r>
            <a:r>
              <a:rPr lang="en-US" b="1" dirty="0" err="1"/>
              <a:t>Komutanı</a:t>
            </a:r>
            <a:r>
              <a:rPr lang="en-US" b="1" dirty="0"/>
              <a:t> </a:t>
            </a:r>
            <a:r>
              <a:rPr lang="en-US" b="1" dirty="0" err="1"/>
              <a:t>görülüyor</a:t>
            </a:r>
            <a:r>
              <a:rPr lang="en-US" b="1" dirty="0"/>
              <a:t>. Soldan Sa </a:t>
            </a:r>
            <a:r>
              <a:rPr lang="en-US" b="1" dirty="0" err="1"/>
              <a:t>ğa</a:t>
            </a:r>
            <a:r>
              <a:rPr lang="en-US" b="1" dirty="0"/>
              <a:t> </a:t>
            </a:r>
            <a:r>
              <a:rPr lang="en-US" b="1" dirty="0" err="1"/>
              <a:t>doğru</a:t>
            </a:r>
            <a:r>
              <a:rPr lang="en-US" b="1" dirty="0"/>
              <a:t>: </a:t>
            </a:r>
            <a:r>
              <a:rPr lang="en-US" b="1" dirty="0" err="1"/>
              <a:t>Korgeneral</a:t>
            </a:r>
            <a:r>
              <a:rPr lang="en-US" b="1" dirty="0"/>
              <a:t> NURETTİN ERSİN, </a:t>
            </a:r>
            <a:r>
              <a:rPr lang="en-US" b="1" dirty="0" err="1"/>
              <a:t>Korgeneral</a:t>
            </a:r>
            <a:r>
              <a:rPr lang="en-US" b="1" dirty="0"/>
              <a:t> BEDRETTİN DEM</a:t>
            </a:r>
            <a:r>
              <a:rPr lang="tr-TR" b="1" dirty="0"/>
              <a:t>İ</a:t>
            </a:r>
            <a:r>
              <a:rPr lang="en-US" b="1" dirty="0"/>
              <a:t>REL </a:t>
            </a:r>
            <a:r>
              <a:rPr lang="en-US" b="1" dirty="0" err="1"/>
              <a:t>ve</a:t>
            </a:r>
            <a:r>
              <a:rPr lang="en-US" b="1" dirty="0"/>
              <a:t> </a:t>
            </a:r>
            <a:r>
              <a:rPr lang="en-US" b="1" dirty="0" err="1"/>
              <a:t>Korgeneral</a:t>
            </a:r>
            <a:r>
              <a:rPr lang="en-US" b="1" dirty="0"/>
              <a:t> VAHİT GÜNERİ.</a:t>
            </a:r>
            <a:endParaRPr lang="el-GR" b="1" dirty="0"/>
          </a:p>
          <a:p>
            <a:pPr algn="just"/>
            <a:r>
              <a:rPr lang="el-GR" b="1" dirty="0"/>
              <a:t>Οι τρεις Διοικητές των Ειρηνευτικών μας Δυνάμεων που έφεραν σωτηρία και ελευθερία στην τουρκοκυπριακή κοινότητα. Από τα αριστερά προς τα δεξιά: </a:t>
            </a:r>
          </a:p>
          <a:p>
            <a:pPr algn="just"/>
            <a:r>
              <a:rPr lang="el-GR" b="1" dirty="0"/>
              <a:t>Αντιστράτηγος NURETTİN ERSİN, Αντιστράτηγος BEDRETTİN DEM</a:t>
            </a:r>
            <a:r>
              <a:rPr lang="tr-TR" b="1" dirty="0"/>
              <a:t>İ</a:t>
            </a:r>
            <a:r>
              <a:rPr lang="el-GR" b="1" dirty="0"/>
              <a:t>REL και Αντιστράτηγος VAHİT GÜNERİ.</a:t>
            </a:r>
            <a:endParaRPr lang="el-CY" b="1" dirty="0"/>
          </a:p>
        </p:txBody>
      </p:sp>
    </p:spTree>
    <p:extLst>
      <p:ext uri="{BB962C8B-B14F-4D97-AF65-F5344CB8AC3E}">
        <p14:creationId xmlns:p14="http://schemas.microsoft.com/office/powerpoint/2010/main" val="31700303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τέχνη, ανθρώπινο πρόσωπο, ζωγραφιά&#10;&#10;Περιγραφή που δημιουργήθηκε αυτόματα">
            <a:extLst>
              <a:ext uri="{FF2B5EF4-FFF2-40B4-BE49-F238E27FC236}">
                <a16:creationId xmlns:a16="http://schemas.microsoft.com/office/drawing/2014/main" id="{06ED2C35-6332-E738-C2B6-15A686C4AE47}"/>
              </a:ext>
            </a:extLst>
          </p:cNvPr>
          <p:cNvPicPr>
            <a:picLocks noChangeAspect="1"/>
          </p:cNvPicPr>
          <p:nvPr/>
        </p:nvPicPr>
        <p:blipFill rotWithShape="1">
          <a:blip r:embed="rId2">
            <a:extLst>
              <a:ext uri="{28A0092B-C50C-407E-A947-70E740481C1C}">
                <a14:useLocalDpi xmlns:a14="http://schemas.microsoft.com/office/drawing/2010/main" val="0"/>
              </a:ext>
            </a:extLst>
          </a:blip>
          <a:srcRect t="14815"/>
          <a:stretch/>
        </p:blipFill>
        <p:spPr>
          <a:xfrm rot="5400000">
            <a:off x="-105228" y="3265715"/>
            <a:ext cx="3853543" cy="3004457"/>
          </a:xfrm>
          <a:prstGeom prst="rect">
            <a:avLst/>
          </a:prstGeom>
          <a:ln>
            <a:solidFill>
              <a:schemeClr val="tx1"/>
            </a:solidFill>
          </a:ln>
        </p:spPr>
      </p:pic>
      <p:pic>
        <p:nvPicPr>
          <p:cNvPr id="5" name="Εικόνα 4" descr="Εικόνα που περιέχει κείμενο, βιβλίο, χαρτί, έγγραφο&#10;&#10;Περιγραφή που δημιουργήθηκε αυτόματα">
            <a:extLst>
              <a:ext uri="{FF2B5EF4-FFF2-40B4-BE49-F238E27FC236}">
                <a16:creationId xmlns:a16="http://schemas.microsoft.com/office/drawing/2014/main" id="{7FEEDE65-1DF4-D293-0491-946E6FBF7881}"/>
              </a:ext>
            </a:extLst>
          </p:cNvPr>
          <p:cNvPicPr>
            <a:picLocks noChangeAspect="1"/>
          </p:cNvPicPr>
          <p:nvPr/>
        </p:nvPicPr>
        <p:blipFill rotWithShape="1">
          <a:blip r:embed="rId3">
            <a:extLst>
              <a:ext uri="{28A0092B-C50C-407E-A947-70E740481C1C}">
                <a14:useLocalDpi xmlns:a14="http://schemas.microsoft.com/office/drawing/2010/main" val="0"/>
              </a:ext>
            </a:extLst>
          </a:blip>
          <a:srcRect l="10847" t="8972" r="11305" b="5981"/>
          <a:stretch/>
        </p:blipFill>
        <p:spPr>
          <a:xfrm rot="5400000">
            <a:off x="2979056" y="3305631"/>
            <a:ext cx="3853545" cy="2924627"/>
          </a:xfrm>
          <a:prstGeom prst="rect">
            <a:avLst/>
          </a:prstGeom>
          <a:solidFill>
            <a:schemeClr val="accent6">
              <a:lumMod val="20000"/>
              <a:lumOff val="80000"/>
            </a:schemeClr>
          </a:solidFill>
          <a:ln>
            <a:solidFill>
              <a:schemeClr val="tx1"/>
            </a:solidFill>
          </a:ln>
          <a:effectLst>
            <a:outerShdw blurRad="292100" dist="139700" dir="2700000" algn="tl" rotWithShape="0">
              <a:srgbClr val="333333">
                <a:alpha val="65000"/>
              </a:srgbClr>
            </a:outerShdw>
          </a:effectLst>
        </p:spPr>
      </p:pic>
      <p:graphicFrame>
        <p:nvGraphicFramePr>
          <p:cNvPr id="4" name="Πίνακας 3">
            <a:extLst>
              <a:ext uri="{FF2B5EF4-FFF2-40B4-BE49-F238E27FC236}">
                <a16:creationId xmlns:a16="http://schemas.microsoft.com/office/drawing/2014/main" id="{7FB009B6-1CD0-6377-4828-CEF6894A9433}"/>
              </a:ext>
            </a:extLst>
          </p:cNvPr>
          <p:cNvGraphicFramePr>
            <a:graphicFrameLocks noGrp="1"/>
          </p:cNvGraphicFramePr>
          <p:nvPr/>
        </p:nvGraphicFramePr>
        <p:xfrm>
          <a:off x="319315" y="252790"/>
          <a:ext cx="11208656" cy="2286000"/>
        </p:xfrm>
        <a:graphic>
          <a:graphicData uri="http://schemas.openxmlformats.org/drawingml/2006/table">
            <a:tbl>
              <a:tblPr firstRow="1" bandRow="1">
                <a:tableStyleId>{5940675A-B579-460E-94D1-54222C63F5DA}</a:tableStyleId>
              </a:tblPr>
              <a:tblGrid>
                <a:gridCol w="1915969">
                  <a:extLst>
                    <a:ext uri="{9D8B030D-6E8A-4147-A177-3AD203B41FA5}">
                      <a16:colId xmlns:a16="http://schemas.microsoft.com/office/drawing/2014/main" val="3165183696"/>
                    </a:ext>
                  </a:extLst>
                </a:gridCol>
                <a:gridCol w="9292687">
                  <a:extLst>
                    <a:ext uri="{9D8B030D-6E8A-4147-A177-3AD203B41FA5}">
                      <a16:colId xmlns:a16="http://schemas.microsoft.com/office/drawing/2014/main" val="2720384448"/>
                    </a:ext>
                  </a:extLst>
                </a:gridCol>
              </a:tblGrid>
              <a:tr h="370840">
                <a:tc>
                  <a:txBody>
                    <a:bodyPr/>
                    <a:lstStyle/>
                    <a:p>
                      <a:r>
                        <a:rPr lang="el-GR" dirty="0"/>
                        <a:t>1933</a:t>
                      </a:r>
                    </a:p>
                    <a:p>
                      <a:r>
                        <a:rPr lang="el-GR" dirty="0"/>
                        <a:t>1955</a:t>
                      </a:r>
                    </a:p>
                    <a:p>
                      <a:r>
                        <a:rPr lang="el-GR" dirty="0"/>
                        <a:t>1960</a:t>
                      </a:r>
                    </a:p>
                    <a:p>
                      <a:r>
                        <a:rPr lang="el-GR" dirty="0"/>
                        <a:t>1965</a:t>
                      </a:r>
                    </a:p>
                    <a:p>
                      <a:r>
                        <a:rPr lang="el-GR" dirty="0"/>
                        <a:t>1968</a:t>
                      </a:r>
                    </a:p>
                    <a:p>
                      <a:r>
                        <a:rPr lang="el-GR" dirty="0"/>
                        <a:t>1970-1971</a:t>
                      </a:r>
                    </a:p>
                    <a:p>
                      <a:r>
                        <a:rPr lang="el-GR" dirty="0"/>
                        <a:t>1974</a:t>
                      </a:r>
                    </a:p>
                    <a:p>
                      <a:r>
                        <a:rPr lang="el-GR" dirty="0"/>
                        <a:t>1976-1977</a:t>
                      </a:r>
                    </a:p>
                  </a:txBody>
                  <a:tcPr>
                    <a:solidFill>
                      <a:schemeClr val="accent6">
                        <a:lumMod val="20000"/>
                        <a:lumOff val="80000"/>
                      </a:schemeClr>
                    </a:solidFill>
                  </a:tcPr>
                </a:tc>
                <a:tc>
                  <a:txBody>
                    <a:bodyPr/>
                    <a:lstStyle/>
                    <a:p>
                      <a:r>
                        <a:rPr lang="el-GR" dirty="0"/>
                        <a:t>Γεννήθηκε  στη Σαμψούντα </a:t>
                      </a:r>
                    </a:p>
                    <a:p>
                      <a:r>
                        <a:rPr lang="el-GR" dirty="0"/>
                        <a:t>Σχολή  πολέμου  στρατού ξηράς &amp; Σχολή Πεζικού </a:t>
                      </a:r>
                    </a:p>
                    <a:p>
                      <a:r>
                        <a:rPr lang="el-GR" dirty="0"/>
                        <a:t>Σχολή  καταδρομέων</a:t>
                      </a:r>
                    </a:p>
                    <a:p>
                      <a:r>
                        <a:rPr lang="el-GR" dirty="0"/>
                        <a:t>Μαθήματα  Ειδικού Πολέμου </a:t>
                      </a:r>
                    </a:p>
                    <a:p>
                      <a:r>
                        <a:rPr lang="el-GR" dirty="0"/>
                        <a:t>Απόφοιτος   Ακαδημίας Πολέμου  Στρατού Ξηράς </a:t>
                      </a:r>
                    </a:p>
                    <a:p>
                      <a:r>
                        <a:rPr lang="tr-TR" dirty="0"/>
                        <a:t>Kıbrıs  Bayraktarlık</a:t>
                      </a:r>
                      <a:endParaRPr lang="el-GR" dirty="0"/>
                    </a:p>
                    <a:p>
                      <a:r>
                        <a:rPr lang="el-GR" dirty="0"/>
                        <a:t>Ειρηνευτική επιχείρηση Κύπρου -</a:t>
                      </a:r>
                      <a:r>
                        <a:rPr lang="tr-TR" dirty="0"/>
                        <a:t>6o  </a:t>
                      </a:r>
                      <a:r>
                        <a:rPr lang="el-GR" dirty="0"/>
                        <a:t>σώμα  στρατού</a:t>
                      </a:r>
                    </a:p>
                    <a:p>
                      <a:r>
                        <a:rPr lang="el-GR" dirty="0"/>
                        <a:t>Διοίκηση 14</a:t>
                      </a:r>
                      <a:r>
                        <a:rPr lang="el-GR" baseline="30000" dirty="0"/>
                        <a:t>ο</a:t>
                      </a:r>
                      <a:r>
                        <a:rPr lang="el-GR" dirty="0"/>
                        <a:t>  συντάγματος  πεζικού </a:t>
                      </a:r>
                      <a:endParaRPr lang="el-CY" dirty="0"/>
                    </a:p>
                  </a:txBody>
                  <a:tcPr>
                    <a:solidFill>
                      <a:schemeClr val="accent6">
                        <a:lumMod val="20000"/>
                        <a:lumOff val="80000"/>
                      </a:schemeClr>
                    </a:solidFill>
                  </a:tcPr>
                </a:tc>
                <a:extLst>
                  <a:ext uri="{0D108BD9-81ED-4DB2-BD59-A6C34878D82A}">
                    <a16:rowId xmlns:a16="http://schemas.microsoft.com/office/drawing/2014/main" val="2657818862"/>
                  </a:ext>
                </a:extLst>
              </a:tr>
            </a:tbl>
          </a:graphicData>
        </a:graphic>
      </p:graphicFrame>
      <p:pic>
        <p:nvPicPr>
          <p:cNvPr id="6" name="Εικόνα 5" descr="Εικόνα που περιέχει κείμενο, χαρτί, Δημοσίευση, τυπογραφία&#10;&#10;Περιγραφή που δημιουργήθηκε αυτόματα">
            <a:extLst>
              <a:ext uri="{FF2B5EF4-FFF2-40B4-BE49-F238E27FC236}">
                <a16:creationId xmlns:a16="http://schemas.microsoft.com/office/drawing/2014/main" id="{E2B4BB93-D397-0403-EE83-B1E1941A1A7D}"/>
              </a:ext>
            </a:extLst>
          </p:cNvPr>
          <p:cNvPicPr>
            <a:picLocks noChangeAspect="1"/>
          </p:cNvPicPr>
          <p:nvPr/>
        </p:nvPicPr>
        <p:blipFill rotWithShape="1">
          <a:blip r:embed="rId4">
            <a:extLst>
              <a:ext uri="{28A0092B-C50C-407E-A947-70E740481C1C}">
                <a14:useLocalDpi xmlns:a14="http://schemas.microsoft.com/office/drawing/2010/main" val="0"/>
              </a:ext>
            </a:extLst>
          </a:blip>
          <a:srcRect l="49949" t="18134" r="12818" b="49021"/>
          <a:stretch/>
        </p:blipFill>
        <p:spPr>
          <a:xfrm>
            <a:off x="6487885" y="2841172"/>
            <a:ext cx="5486399" cy="3853543"/>
          </a:xfrm>
          <a:prstGeom prst="rect">
            <a:avLst/>
          </a:prstGeom>
          <a:ln>
            <a:solidFill>
              <a:schemeClr val="tx1"/>
            </a:solidFill>
          </a:ln>
        </p:spPr>
      </p:pic>
      <p:sp>
        <p:nvSpPr>
          <p:cNvPr id="7" name="TextBox 6">
            <a:extLst>
              <a:ext uri="{FF2B5EF4-FFF2-40B4-BE49-F238E27FC236}">
                <a16:creationId xmlns:a16="http://schemas.microsoft.com/office/drawing/2014/main" id="{AD0A3B06-617C-6561-DC55-B719608E116E}"/>
              </a:ext>
            </a:extLst>
          </p:cNvPr>
          <p:cNvSpPr txBox="1"/>
          <p:nvPr/>
        </p:nvSpPr>
        <p:spPr>
          <a:xfrm>
            <a:off x="319315" y="6325383"/>
            <a:ext cx="7434945" cy="369332"/>
          </a:xfrm>
          <a:prstGeom prst="rect">
            <a:avLst/>
          </a:prstGeom>
          <a:solidFill>
            <a:schemeClr val="bg1"/>
          </a:solidFill>
          <a:ln>
            <a:solidFill>
              <a:schemeClr val="tx1"/>
            </a:solidFill>
          </a:ln>
        </p:spPr>
        <p:txBody>
          <a:bodyPr wrap="square">
            <a:spAutoFit/>
          </a:bodyPr>
          <a:lstStyle/>
          <a:p>
            <a:r>
              <a:rPr lang="en-US" dirty="0"/>
              <a:t>Muzaffer Sever</a:t>
            </a:r>
            <a:r>
              <a:rPr lang="tr-TR" dirty="0"/>
              <a:t>, </a:t>
            </a:r>
            <a:r>
              <a:rPr lang="en-US" i="1" dirty="0" err="1"/>
              <a:t>Kıbrıs</a:t>
            </a:r>
            <a:r>
              <a:rPr lang="en-US" i="1" dirty="0"/>
              <a:t> </a:t>
            </a:r>
            <a:r>
              <a:rPr lang="en-US" i="1" dirty="0" err="1"/>
              <a:t>bitmeyen</a:t>
            </a:r>
            <a:r>
              <a:rPr lang="en-US" i="1" dirty="0"/>
              <a:t> </a:t>
            </a:r>
            <a:r>
              <a:rPr lang="en-US" i="1" dirty="0" err="1"/>
              <a:t>gece</a:t>
            </a:r>
            <a:r>
              <a:rPr lang="tr-TR" i="1" dirty="0"/>
              <a:t>, </a:t>
            </a:r>
            <a:r>
              <a:rPr lang="en-US" i="1" dirty="0"/>
              <a:t> </a:t>
            </a:r>
            <a:r>
              <a:rPr lang="tr-TR" dirty="0" err="1"/>
              <a:t>Kastaş</a:t>
            </a:r>
            <a:r>
              <a:rPr lang="tr-TR" i="1" dirty="0"/>
              <a:t>,  </a:t>
            </a:r>
            <a:r>
              <a:rPr lang="tr-TR" dirty="0"/>
              <a:t>İstanbul, 2010</a:t>
            </a:r>
            <a:r>
              <a:rPr lang="el-GR" dirty="0"/>
              <a:t>, </a:t>
            </a:r>
            <a:r>
              <a:rPr lang="el-GR" dirty="0" err="1"/>
              <a:t>σσ</a:t>
            </a:r>
            <a:r>
              <a:rPr lang="el-GR" dirty="0"/>
              <a:t>. 82-83.</a:t>
            </a:r>
            <a:endParaRPr lang="en-US" dirty="0"/>
          </a:p>
        </p:txBody>
      </p:sp>
    </p:spTree>
    <p:extLst>
      <p:ext uri="{BB962C8B-B14F-4D97-AF65-F5344CB8AC3E}">
        <p14:creationId xmlns:p14="http://schemas.microsoft.com/office/powerpoint/2010/main" val="2174172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Εικόνα 1" descr="Εικόνα που περιέχει κείμενο, χαρτί, χάρτης&#10;&#10;Περιγραφή που δημιουργήθηκε αυτόματα">
            <a:extLst>
              <a:ext uri="{FF2B5EF4-FFF2-40B4-BE49-F238E27FC236}">
                <a16:creationId xmlns:a16="http://schemas.microsoft.com/office/drawing/2014/main" id="{E1771E6A-EF0E-1153-432F-84FDBF764712}"/>
              </a:ext>
            </a:extLst>
          </p:cNvPr>
          <p:cNvPicPr>
            <a:picLocks noChangeAspect="1"/>
          </p:cNvPicPr>
          <p:nvPr/>
        </p:nvPicPr>
        <p:blipFill rotWithShape="1">
          <a:blip r:embed="rId2">
            <a:extLst>
              <a:ext uri="{28A0092B-C50C-407E-A947-70E740481C1C}">
                <a14:useLocalDpi xmlns:a14="http://schemas.microsoft.com/office/drawing/2010/main" val="0"/>
              </a:ext>
            </a:extLst>
          </a:blip>
          <a:srcRect l="8888" t="11259" r="8667" b="10370"/>
          <a:stretch/>
        </p:blipFill>
        <p:spPr>
          <a:xfrm rot="10800000">
            <a:off x="172716" y="119727"/>
            <a:ext cx="11846564" cy="3640911"/>
          </a:xfrm>
          <a:prstGeom prst="rect">
            <a:avLst/>
          </a:prstGeom>
          <a:ln>
            <a:solidFill>
              <a:schemeClr val="tx1"/>
            </a:solidFill>
          </a:ln>
        </p:spPr>
      </p:pic>
      <p:pic>
        <p:nvPicPr>
          <p:cNvPr id="4" name="Εικόνα 3" descr="Εικόνα που περιέχει κείμενο, χαρτί, μελάνη, βιβλίο&#10;&#10;Περιγραφή που δημιουργήθηκε αυτόματα">
            <a:extLst>
              <a:ext uri="{FF2B5EF4-FFF2-40B4-BE49-F238E27FC236}">
                <a16:creationId xmlns:a16="http://schemas.microsoft.com/office/drawing/2014/main" id="{923A88D6-4C9B-AA5F-F7DA-0DE1D6BC06CE}"/>
              </a:ext>
            </a:extLst>
          </p:cNvPr>
          <p:cNvPicPr>
            <a:picLocks noChangeAspect="1"/>
          </p:cNvPicPr>
          <p:nvPr/>
        </p:nvPicPr>
        <p:blipFill rotWithShape="1">
          <a:blip r:embed="rId3">
            <a:extLst>
              <a:ext uri="{28A0092B-C50C-407E-A947-70E740481C1C}">
                <a14:useLocalDpi xmlns:a14="http://schemas.microsoft.com/office/drawing/2010/main" val="0"/>
              </a:ext>
            </a:extLst>
          </a:blip>
          <a:srcRect l="12333" t="31111" r="12666" b="3999"/>
          <a:stretch/>
        </p:blipFill>
        <p:spPr>
          <a:xfrm rot="10800000">
            <a:off x="172717" y="3923949"/>
            <a:ext cx="6260737" cy="2281681"/>
          </a:xfrm>
          <a:prstGeom prst="rect">
            <a:avLst/>
          </a:prstGeom>
          <a:ln>
            <a:solidFill>
              <a:schemeClr val="tx1"/>
            </a:solidFill>
          </a:ln>
        </p:spPr>
      </p:pic>
      <p:pic>
        <p:nvPicPr>
          <p:cNvPr id="5" name="Εικόνα 4" descr="Εικόνα που περιέχει κείμενο, σκίτσο/σχέδιο, ζωγραφιά, χαρτί&#10;&#10;Περιγραφή που δημιουργήθηκε αυτόματα">
            <a:extLst>
              <a:ext uri="{FF2B5EF4-FFF2-40B4-BE49-F238E27FC236}">
                <a16:creationId xmlns:a16="http://schemas.microsoft.com/office/drawing/2014/main" id="{02E6F1E2-06EA-4682-7CB4-66162F3FEB73}"/>
              </a:ext>
            </a:extLst>
          </p:cNvPr>
          <p:cNvPicPr>
            <a:picLocks noChangeAspect="1"/>
          </p:cNvPicPr>
          <p:nvPr/>
        </p:nvPicPr>
        <p:blipFill rotWithShape="1">
          <a:blip r:embed="rId4">
            <a:extLst>
              <a:ext uri="{28A0092B-C50C-407E-A947-70E740481C1C}">
                <a14:useLocalDpi xmlns:a14="http://schemas.microsoft.com/office/drawing/2010/main" val="0"/>
              </a:ext>
            </a:extLst>
          </a:blip>
          <a:srcRect l="47250" t="6472" r="5842" b="10151"/>
          <a:stretch/>
        </p:blipFill>
        <p:spPr>
          <a:xfrm>
            <a:off x="6634480" y="3923950"/>
            <a:ext cx="5366125" cy="2281681"/>
          </a:xfrm>
          <a:prstGeom prst="rect">
            <a:avLst/>
          </a:prstGeom>
          <a:ln>
            <a:solidFill>
              <a:schemeClr val="tx1"/>
            </a:solidFill>
          </a:ln>
        </p:spPr>
      </p:pic>
      <p:sp>
        <p:nvSpPr>
          <p:cNvPr id="6" name="TextBox 5">
            <a:extLst>
              <a:ext uri="{FF2B5EF4-FFF2-40B4-BE49-F238E27FC236}">
                <a16:creationId xmlns:a16="http://schemas.microsoft.com/office/drawing/2014/main" id="{0FB94FAA-8227-F0D5-999E-07CC00EDDD9D}"/>
              </a:ext>
            </a:extLst>
          </p:cNvPr>
          <p:cNvSpPr txBox="1"/>
          <p:nvPr/>
        </p:nvSpPr>
        <p:spPr>
          <a:xfrm>
            <a:off x="172716" y="6368937"/>
            <a:ext cx="9872812" cy="369332"/>
          </a:xfrm>
          <a:prstGeom prst="rect">
            <a:avLst/>
          </a:prstGeom>
          <a:solidFill>
            <a:schemeClr val="bg1"/>
          </a:solidFill>
          <a:ln>
            <a:solidFill>
              <a:schemeClr val="tx1"/>
            </a:solidFill>
          </a:ln>
        </p:spPr>
        <p:txBody>
          <a:bodyPr wrap="square">
            <a:spAutoFit/>
          </a:bodyPr>
          <a:lstStyle/>
          <a:p>
            <a:r>
              <a:rPr lang="en-US" dirty="0"/>
              <a:t>Muzaffer Sever</a:t>
            </a:r>
            <a:r>
              <a:rPr lang="tr-TR" dirty="0"/>
              <a:t>, </a:t>
            </a:r>
            <a:r>
              <a:rPr lang="en-US" i="1" dirty="0" err="1"/>
              <a:t>Kıbrıs</a:t>
            </a:r>
            <a:r>
              <a:rPr lang="en-US" i="1" dirty="0"/>
              <a:t> </a:t>
            </a:r>
            <a:r>
              <a:rPr lang="en-US" i="1" dirty="0" err="1"/>
              <a:t>bitmeyen</a:t>
            </a:r>
            <a:r>
              <a:rPr lang="en-US" i="1" dirty="0"/>
              <a:t> </a:t>
            </a:r>
            <a:r>
              <a:rPr lang="en-US" i="1" dirty="0" err="1"/>
              <a:t>gece</a:t>
            </a:r>
            <a:r>
              <a:rPr lang="tr-TR" i="1" dirty="0"/>
              <a:t>, </a:t>
            </a:r>
            <a:r>
              <a:rPr lang="en-US" i="1" dirty="0"/>
              <a:t> </a:t>
            </a:r>
            <a:r>
              <a:rPr lang="tr-TR" dirty="0" err="1"/>
              <a:t>Kastaş</a:t>
            </a:r>
            <a:r>
              <a:rPr lang="tr-TR" i="1" dirty="0"/>
              <a:t>,  </a:t>
            </a:r>
            <a:r>
              <a:rPr lang="tr-TR" dirty="0"/>
              <a:t>İstanbul, 2010</a:t>
            </a:r>
            <a:r>
              <a:rPr lang="el-GR" dirty="0"/>
              <a:t>, </a:t>
            </a:r>
            <a:r>
              <a:rPr lang="el-GR" dirty="0" err="1"/>
              <a:t>σσ</a:t>
            </a:r>
            <a:r>
              <a:rPr lang="el-GR" dirty="0"/>
              <a:t>. 36, 53, 56, 59.</a:t>
            </a:r>
            <a:endParaRPr lang="en-US" dirty="0"/>
          </a:p>
        </p:txBody>
      </p:sp>
    </p:spTree>
    <p:extLst>
      <p:ext uri="{BB962C8B-B14F-4D97-AF65-F5344CB8AC3E}">
        <p14:creationId xmlns:p14="http://schemas.microsoft.com/office/powerpoint/2010/main" val="20020340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εφημερίδα, χαρτί εφημερίδας, ειδήσεις&#10;&#10;Περιγραφή που δημιουργήθηκε αυτόματα">
            <a:extLst>
              <a:ext uri="{FF2B5EF4-FFF2-40B4-BE49-F238E27FC236}">
                <a16:creationId xmlns:a16="http://schemas.microsoft.com/office/drawing/2014/main" id="{DDB5119A-C296-09C6-F871-8EBCDE02B5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sp>
        <p:nvSpPr>
          <p:cNvPr id="2" name="Ορθογώνιο 1">
            <a:extLst>
              <a:ext uri="{FF2B5EF4-FFF2-40B4-BE49-F238E27FC236}">
                <a16:creationId xmlns:a16="http://schemas.microsoft.com/office/drawing/2014/main" id="{A5E66666-1688-BD79-78D3-F90A3C0CE068}"/>
              </a:ext>
            </a:extLst>
          </p:cNvPr>
          <p:cNvSpPr/>
          <p:nvPr/>
        </p:nvSpPr>
        <p:spPr>
          <a:xfrm rot="21141019">
            <a:off x="1246909" y="4445134"/>
            <a:ext cx="3158836" cy="1826291"/>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l-GR" sz="4000" dirty="0">
                <a:solidFill>
                  <a:schemeClr val="tx1"/>
                </a:solidFill>
              </a:rPr>
              <a:t>14 Αυγούστου  1975</a:t>
            </a:r>
            <a:endParaRPr lang="el-CY" sz="4000" dirty="0">
              <a:solidFill>
                <a:schemeClr val="tx1"/>
              </a:solidFill>
            </a:endParaRPr>
          </a:p>
        </p:txBody>
      </p:sp>
    </p:spTree>
    <p:extLst>
      <p:ext uri="{BB962C8B-B14F-4D97-AF65-F5344CB8AC3E}">
        <p14:creationId xmlns:p14="http://schemas.microsoft.com/office/powerpoint/2010/main" val="117016696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εφημερίδα, χαρτί εφημερίδας, Δημοσίευση&#10;&#10;Περιγραφή που δημιουργήθηκε αυτόματα">
            <a:extLst>
              <a:ext uri="{FF2B5EF4-FFF2-40B4-BE49-F238E27FC236}">
                <a16:creationId xmlns:a16="http://schemas.microsoft.com/office/drawing/2014/main" id="{F73C4328-C74E-5D36-7E71-B96187234B4F}"/>
              </a:ext>
            </a:extLst>
          </p:cNvPr>
          <p:cNvPicPr>
            <a:picLocks noChangeAspect="1"/>
          </p:cNvPicPr>
          <p:nvPr/>
        </p:nvPicPr>
        <p:blipFill rotWithShape="1">
          <a:blip r:embed="rId2">
            <a:extLst>
              <a:ext uri="{28A0092B-C50C-407E-A947-70E740481C1C}">
                <a14:useLocalDpi xmlns:a14="http://schemas.microsoft.com/office/drawing/2010/main" val="0"/>
              </a:ext>
            </a:extLst>
          </a:blip>
          <a:srcRect l="73613" t="58990" r="13860" b="19812"/>
          <a:stretch/>
        </p:blipFill>
        <p:spPr>
          <a:xfrm>
            <a:off x="316889" y="3606800"/>
            <a:ext cx="3035911" cy="2701403"/>
          </a:xfrm>
          <a:prstGeom prst="rect">
            <a:avLst/>
          </a:prstGeom>
        </p:spPr>
      </p:pic>
      <p:sp>
        <p:nvSpPr>
          <p:cNvPr id="4" name="TextBox 3">
            <a:extLst>
              <a:ext uri="{FF2B5EF4-FFF2-40B4-BE49-F238E27FC236}">
                <a16:creationId xmlns:a16="http://schemas.microsoft.com/office/drawing/2014/main" id="{FF0C71F0-8F6D-C8A4-25FA-F7BBEBD3FB7E}"/>
              </a:ext>
            </a:extLst>
          </p:cNvPr>
          <p:cNvSpPr txBox="1"/>
          <p:nvPr/>
        </p:nvSpPr>
        <p:spPr>
          <a:xfrm>
            <a:off x="316889" y="143373"/>
            <a:ext cx="3035911" cy="3139321"/>
          </a:xfrm>
          <a:prstGeom prst="rect">
            <a:avLst/>
          </a:prstGeom>
          <a:solidFill>
            <a:schemeClr val="accent6">
              <a:lumMod val="20000"/>
              <a:lumOff val="80000"/>
            </a:schemeClr>
          </a:solidFill>
          <a:ln>
            <a:solidFill>
              <a:schemeClr val="tx1"/>
            </a:solidFill>
          </a:ln>
        </p:spPr>
        <p:txBody>
          <a:bodyPr wrap="square">
            <a:spAutoFit/>
          </a:bodyPr>
          <a:lstStyle/>
          <a:p>
            <a:pPr algn="just"/>
            <a:r>
              <a:rPr lang="en-US" b="1" dirty="0">
                <a:cs typeface="Times New Roman" panose="02020603050405020304" pitchFamily="18" charset="0"/>
              </a:rPr>
              <a:t>14 </a:t>
            </a:r>
            <a:r>
              <a:rPr lang="en-US" b="1" dirty="0" err="1">
                <a:cs typeface="Times New Roman" panose="02020603050405020304" pitchFamily="18" charset="0"/>
              </a:rPr>
              <a:t>Ağustos</a:t>
            </a:r>
            <a:r>
              <a:rPr lang="en-US" b="1" dirty="0">
                <a:cs typeface="Times New Roman" panose="02020603050405020304" pitchFamily="18" charset="0"/>
              </a:rPr>
              <a:t> 1974 </a:t>
            </a:r>
            <a:r>
              <a:rPr lang="en-US" b="1" dirty="0" err="1">
                <a:cs typeface="Times New Roman" panose="02020603050405020304" pitchFamily="18" charset="0"/>
              </a:rPr>
              <a:t>tarihinde</a:t>
            </a:r>
            <a:r>
              <a:rPr lang="en-US" b="1" dirty="0">
                <a:cs typeface="Times New Roman" panose="02020603050405020304" pitchFamily="18" charset="0"/>
              </a:rPr>
              <a:t> </a:t>
            </a:r>
            <a:r>
              <a:rPr lang="en-US" b="1" dirty="0" err="1">
                <a:cs typeface="Times New Roman" panose="02020603050405020304" pitchFamily="18" charset="0"/>
              </a:rPr>
              <a:t>Atlılar</a:t>
            </a:r>
            <a:r>
              <a:rPr lang="en-US" b="1" dirty="0">
                <a:cs typeface="Times New Roman" panose="02020603050405020304" pitchFamily="18" charset="0"/>
              </a:rPr>
              <a:t> </a:t>
            </a:r>
            <a:r>
              <a:rPr lang="en-US" b="1" dirty="0" err="1">
                <a:cs typeface="Times New Roman" panose="02020603050405020304" pitchFamily="18" charset="0"/>
              </a:rPr>
              <a:t>köyünde</a:t>
            </a:r>
            <a:r>
              <a:rPr lang="en-US" b="1" dirty="0">
                <a:cs typeface="Times New Roman" panose="02020603050405020304" pitchFamily="18" charset="0"/>
              </a:rPr>
              <a:t> </a:t>
            </a:r>
            <a:r>
              <a:rPr lang="en-US" b="1" dirty="0" err="1">
                <a:cs typeface="Times New Roman" panose="02020603050405020304" pitchFamily="18" charset="0"/>
              </a:rPr>
              <a:t>barbar</a:t>
            </a:r>
            <a:r>
              <a:rPr lang="en-US" b="1" dirty="0">
                <a:cs typeface="Times New Roman" panose="02020603050405020304" pitchFamily="18" charset="0"/>
              </a:rPr>
              <a:t> Rum </a:t>
            </a:r>
            <a:r>
              <a:rPr lang="en-US" b="1" dirty="0" err="1">
                <a:cs typeface="Times New Roman" panose="02020603050405020304" pitchFamily="18" charset="0"/>
              </a:rPr>
              <a:t>sürüler</a:t>
            </a:r>
            <a:r>
              <a:rPr lang="tr-TR" b="1" dirty="0">
                <a:cs typeface="Times New Roman" panose="02020603050405020304" pitchFamily="18" charset="0"/>
              </a:rPr>
              <a:t>i</a:t>
            </a:r>
            <a:r>
              <a:rPr lang="en-US" b="1" dirty="0">
                <a:cs typeface="Times New Roman" panose="02020603050405020304" pitchFamily="18" charset="0"/>
              </a:rPr>
              <a:t> </a:t>
            </a:r>
            <a:r>
              <a:rPr lang="en-US" b="1" dirty="0" err="1">
                <a:cs typeface="Times New Roman" panose="02020603050405020304" pitchFamily="18" charset="0"/>
              </a:rPr>
              <a:t>tarafından</a:t>
            </a:r>
            <a:r>
              <a:rPr lang="en-US" b="1" dirty="0">
                <a:cs typeface="Times New Roman" panose="02020603050405020304" pitchFamily="18" charset="0"/>
              </a:rPr>
              <a:t> </a:t>
            </a:r>
            <a:r>
              <a:rPr lang="en-US" b="1" dirty="0" err="1">
                <a:cs typeface="Times New Roman" panose="02020603050405020304" pitchFamily="18" charset="0"/>
              </a:rPr>
              <a:t>hunarca</a:t>
            </a:r>
            <a:r>
              <a:rPr lang="en-US" b="1" dirty="0">
                <a:cs typeface="Times New Roman" panose="02020603050405020304" pitchFamily="18" charset="0"/>
              </a:rPr>
              <a:t> </a:t>
            </a:r>
            <a:r>
              <a:rPr lang="en-US" b="1" dirty="0" err="1">
                <a:cs typeface="Times New Roman" panose="02020603050405020304" pitchFamily="18" charset="0"/>
              </a:rPr>
              <a:t>katledilen</a:t>
            </a:r>
            <a:r>
              <a:rPr lang="en-US" b="1" dirty="0">
                <a:cs typeface="Times New Roman" panose="02020603050405020304" pitchFamily="18" charset="0"/>
              </a:rPr>
              <a:t> 16 </a:t>
            </a:r>
            <a:r>
              <a:rPr lang="en-US" b="1" dirty="0" err="1">
                <a:cs typeface="Times New Roman" panose="02020603050405020304" pitchFamily="18" charset="0"/>
              </a:rPr>
              <a:t>aylık</a:t>
            </a:r>
            <a:r>
              <a:rPr lang="en-US" b="1" dirty="0">
                <a:cs typeface="Times New Roman" panose="02020603050405020304" pitchFamily="18" charset="0"/>
              </a:rPr>
              <a:t> </a:t>
            </a:r>
            <a:r>
              <a:rPr lang="en-US" b="1" dirty="0" err="1">
                <a:cs typeface="Times New Roman" panose="02020603050405020304" pitchFamily="18" charset="0"/>
              </a:rPr>
              <a:t>masum</a:t>
            </a:r>
            <a:r>
              <a:rPr lang="en-US" b="1" dirty="0">
                <a:cs typeface="Times New Roman" panose="02020603050405020304" pitchFamily="18" charset="0"/>
              </a:rPr>
              <a:t> </a:t>
            </a:r>
            <a:r>
              <a:rPr lang="en-US" b="1" dirty="0" err="1">
                <a:cs typeface="Times New Roman" panose="02020603050405020304" pitchFamily="18" charset="0"/>
              </a:rPr>
              <a:t>yavrumuz</a:t>
            </a:r>
            <a:r>
              <a:rPr lang="en-US" b="1" dirty="0">
                <a:cs typeface="Times New Roman" panose="02020603050405020304" pitchFamily="18" charset="0"/>
              </a:rPr>
              <a:t> BET</a:t>
            </a:r>
            <a:r>
              <a:rPr lang="tr-TR" b="1" dirty="0">
                <a:cs typeface="Times New Roman" panose="02020603050405020304" pitchFamily="18" charset="0"/>
              </a:rPr>
              <a:t>Ü</a:t>
            </a:r>
            <a:r>
              <a:rPr lang="en-US" b="1" dirty="0">
                <a:cs typeface="Times New Roman" panose="02020603050405020304" pitchFamily="18" charset="0"/>
              </a:rPr>
              <a:t>L</a:t>
            </a:r>
            <a:endParaRPr lang="el-GR" b="1" dirty="0">
              <a:cs typeface="Times New Roman" panose="02020603050405020304" pitchFamily="18" charset="0"/>
            </a:endParaRPr>
          </a:p>
          <a:p>
            <a:pPr algn="just"/>
            <a:r>
              <a:rPr lang="el-GR" b="1" dirty="0">
                <a:cs typeface="Times New Roman" panose="02020603050405020304" pitchFamily="18" charset="0"/>
              </a:rPr>
              <a:t>Το 16 μηνών αθώο μωρό μας, η BETUL, το οποίο σφαγιάστηκε από βάρβαρες  ε/κ ορδές  στο χωριό </a:t>
            </a:r>
            <a:r>
              <a:rPr lang="el-GR" b="1" dirty="0" err="1">
                <a:cs typeface="Times New Roman" panose="02020603050405020304" pitchFamily="18" charset="0"/>
              </a:rPr>
              <a:t>Atlılar</a:t>
            </a:r>
            <a:r>
              <a:rPr lang="el-GR" b="1" dirty="0">
                <a:cs typeface="Times New Roman" panose="02020603050405020304" pitchFamily="18" charset="0"/>
              </a:rPr>
              <a:t> στις 14 Αυγούστου 1974.</a:t>
            </a:r>
            <a:endParaRPr lang="el-CY" b="1" dirty="0">
              <a:cs typeface="Times New Roman" panose="02020603050405020304" pitchFamily="18" charset="0"/>
            </a:endParaRPr>
          </a:p>
        </p:txBody>
      </p:sp>
      <p:pic>
        <p:nvPicPr>
          <p:cNvPr id="7" name="Εικόνα 6" descr="Εικόνα που περιέχει κείμενο, εφημερίδα, χαρτί εφημερίδας, Δημοσίευση&#10;&#10;Περιγραφή που δημιουργήθηκε αυτόματα">
            <a:extLst>
              <a:ext uri="{FF2B5EF4-FFF2-40B4-BE49-F238E27FC236}">
                <a16:creationId xmlns:a16="http://schemas.microsoft.com/office/drawing/2014/main" id="{F73C4328-C74E-5D36-7E71-B96187234B4F}"/>
              </a:ext>
            </a:extLst>
          </p:cNvPr>
          <p:cNvPicPr>
            <a:picLocks noChangeAspect="1"/>
          </p:cNvPicPr>
          <p:nvPr/>
        </p:nvPicPr>
        <p:blipFill rotWithShape="1">
          <a:blip r:embed="rId2">
            <a:extLst>
              <a:ext uri="{28A0092B-C50C-407E-A947-70E740481C1C}">
                <a14:useLocalDpi xmlns:a14="http://schemas.microsoft.com/office/drawing/2010/main" val="0"/>
              </a:ext>
            </a:extLst>
          </a:blip>
          <a:srcRect l="52450" t="9037" r="24727" b="69037"/>
          <a:stretch/>
        </p:blipFill>
        <p:spPr>
          <a:xfrm>
            <a:off x="3514717" y="3575307"/>
            <a:ext cx="4044323" cy="2732896"/>
          </a:xfrm>
          <a:prstGeom prst="rect">
            <a:avLst/>
          </a:prstGeom>
          <a:ln>
            <a:solidFill>
              <a:schemeClr val="tx1"/>
            </a:solidFill>
          </a:ln>
        </p:spPr>
      </p:pic>
      <p:sp>
        <p:nvSpPr>
          <p:cNvPr id="8" name="TextBox 7">
            <a:extLst>
              <a:ext uri="{FF2B5EF4-FFF2-40B4-BE49-F238E27FC236}">
                <a16:creationId xmlns:a16="http://schemas.microsoft.com/office/drawing/2014/main" id="{A8A58C2C-7616-934F-51FA-6B155E2EABE2}"/>
              </a:ext>
            </a:extLst>
          </p:cNvPr>
          <p:cNvSpPr txBox="1"/>
          <p:nvPr/>
        </p:nvSpPr>
        <p:spPr>
          <a:xfrm>
            <a:off x="3514717" y="143373"/>
            <a:ext cx="4044323" cy="3139321"/>
          </a:xfrm>
          <a:prstGeom prst="rect">
            <a:avLst/>
          </a:prstGeom>
          <a:solidFill>
            <a:schemeClr val="accent6">
              <a:lumMod val="20000"/>
              <a:lumOff val="80000"/>
            </a:schemeClr>
          </a:solidFill>
          <a:ln>
            <a:solidFill>
              <a:schemeClr val="tx1"/>
            </a:solidFill>
          </a:ln>
        </p:spPr>
        <p:txBody>
          <a:bodyPr wrap="square">
            <a:spAutoFit/>
          </a:bodyPr>
          <a:lstStyle/>
          <a:p>
            <a:pPr algn="just"/>
            <a:r>
              <a:rPr lang="en-US" b="1" dirty="0">
                <a:cs typeface="Times New Roman" panose="02020603050405020304" pitchFamily="18" charset="0"/>
              </a:rPr>
              <a:t>14 </a:t>
            </a:r>
            <a:r>
              <a:rPr lang="en-US" b="1" dirty="0" err="1">
                <a:cs typeface="Times New Roman" panose="02020603050405020304" pitchFamily="18" charset="0"/>
              </a:rPr>
              <a:t>Ağustos</a:t>
            </a:r>
            <a:r>
              <a:rPr lang="en-US" b="1" dirty="0">
                <a:cs typeface="Times New Roman" panose="02020603050405020304" pitchFamily="18" charset="0"/>
              </a:rPr>
              <a:t> 1974 </a:t>
            </a:r>
            <a:r>
              <a:rPr lang="en-US" b="1" dirty="0" err="1">
                <a:cs typeface="Times New Roman" panose="02020603050405020304" pitchFamily="18" charset="0"/>
              </a:rPr>
              <a:t>tarihinde</a:t>
            </a:r>
            <a:r>
              <a:rPr lang="en-US" b="1" dirty="0">
                <a:cs typeface="Times New Roman" panose="02020603050405020304" pitchFamily="18" charset="0"/>
              </a:rPr>
              <a:t> At</a:t>
            </a:r>
            <a:r>
              <a:rPr lang="tr-TR" b="1" dirty="0" err="1">
                <a:cs typeface="Times New Roman" panose="02020603050405020304" pitchFamily="18" charset="0"/>
              </a:rPr>
              <a:t>lı</a:t>
            </a:r>
            <a:r>
              <a:rPr lang="en-US" b="1" dirty="0">
                <a:cs typeface="Times New Roman" panose="02020603050405020304" pitchFamily="18" charset="0"/>
              </a:rPr>
              <a:t>lar </a:t>
            </a:r>
            <a:r>
              <a:rPr lang="en-US" b="1" dirty="0" err="1">
                <a:cs typeface="Times New Roman" panose="02020603050405020304" pitchFamily="18" charset="0"/>
              </a:rPr>
              <a:t>köyünde</a:t>
            </a:r>
            <a:r>
              <a:rPr lang="en-US" b="1" dirty="0">
                <a:cs typeface="Times New Roman" panose="02020603050405020304" pitchFamily="18" charset="0"/>
              </a:rPr>
              <a:t> </a:t>
            </a:r>
            <a:r>
              <a:rPr lang="en-US" b="1" dirty="0" err="1">
                <a:cs typeface="Times New Roman" panose="02020603050405020304" pitchFamily="18" charset="0"/>
              </a:rPr>
              <a:t>barbar</a:t>
            </a:r>
            <a:r>
              <a:rPr lang="en-US" b="1" dirty="0">
                <a:cs typeface="Times New Roman" panose="02020603050405020304" pitchFamily="18" charset="0"/>
              </a:rPr>
              <a:t> Rum </a:t>
            </a:r>
            <a:r>
              <a:rPr lang="en-US" b="1" dirty="0" err="1">
                <a:cs typeface="Times New Roman" panose="02020603050405020304" pitchFamily="18" charset="0"/>
              </a:rPr>
              <a:t>sürülerinin</a:t>
            </a:r>
            <a:r>
              <a:rPr lang="en-US" b="1" dirty="0">
                <a:cs typeface="Times New Roman" panose="02020603050405020304" pitchFamily="18" charset="0"/>
              </a:rPr>
              <a:t> </a:t>
            </a:r>
            <a:r>
              <a:rPr lang="en-US" b="1" dirty="0" err="1">
                <a:cs typeface="Times New Roman" panose="02020603050405020304" pitchFamily="18" charset="0"/>
              </a:rPr>
              <a:t>giriştikleri</a:t>
            </a:r>
            <a:r>
              <a:rPr lang="en-US" b="1" dirty="0">
                <a:cs typeface="Times New Roman" panose="02020603050405020304" pitchFamily="18" charset="0"/>
              </a:rPr>
              <a:t> </a:t>
            </a:r>
            <a:r>
              <a:rPr lang="en-US" b="1" dirty="0" err="1">
                <a:cs typeface="Times New Roman" panose="02020603050405020304" pitchFamily="18" charset="0"/>
              </a:rPr>
              <a:t>katliam</a:t>
            </a:r>
            <a:r>
              <a:rPr lang="en-US" b="1" dirty="0">
                <a:cs typeface="Times New Roman" panose="02020603050405020304" pitchFamily="18" charset="0"/>
              </a:rPr>
              <a:t> </a:t>
            </a:r>
            <a:r>
              <a:rPr lang="en-US" b="1" dirty="0" err="1">
                <a:cs typeface="Times New Roman" panose="02020603050405020304" pitchFamily="18" charset="0"/>
              </a:rPr>
              <a:t>sırasında</a:t>
            </a:r>
            <a:r>
              <a:rPr lang="en-US" b="1" dirty="0">
                <a:cs typeface="Times New Roman" panose="02020603050405020304" pitchFamily="18" charset="0"/>
              </a:rPr>
              <a:t> </a:t>
            </a:r>
            <a:r>
              <a:rPr lang="en-US" b="1" dirty="0" err="1">
                <a:cs typeface="Times New Roman" panose="02020603050405020304" pitchFamily="18" charset="0"/>
              </a:rPr>
              <a:t>katledilen</a:t>
            </a:r>
            <a:r>
              <a:rPr lang="en-US" b="1" dirty="0">
                <a:cs typeface="Times New Roman" panose="02020603050405020304" pitchFamily="18" charset="0"/>
              </a:rPr>
              <a:t> </a:t>
            </a:r>
            <a:r>
              <a:rPr lang="en-US" b="1" dirty="0" err="1">
                <a:cs typeface="Times New Roman" panose="02020603050405020304" pitchFamily="18" charset="0"/>
              </a:rPr>
              <a:t>değerli</a:t>
            </a:r>
            <a:r>
              <a:rPr lang="en-US" b="1" dirty="0">
                <a:cs typeface="Times New Roman" panose="02020603050405020304" pitchFamily="18" charset="0"/>
              </a:rPr>
              <a:t> </a:t>
            </a:r>
            <a:r>
              <a:rPr lang="en-US" b="1" dirty="0" err="1">
                <a:cs typeface="Times New Roman" panose="02020603050405020304" pitchFamily="18" charset="0"/>
              </a:rPr>
              <a:t>eşim</a:t>
            </a:r>
            <a:r>
              <a:rPr lang="en-US" b="1" dirty="0">
                <a:cs typeface="Times New Roman" panose="02020603050405020304" pitchFamily="18" charset="0"/>
              </a:rPr>
              <a:t> </a:t>
            </a:r>
            <a:r>
              <a:rPr lang="en-US" b="1" dirty="0" err="1">
                <a:cs typeface="Times New Roman" panose="02020603050405020304" pitchFamily="18" charset="0"/>
              </a:rPr>
              <a:t>Tülây</a:t>
            </a:r>
            <a:r>
              <a:rPr lang="en-US" b="1" dirty="0">
                <a:cs typeface="Times New Roman" panose="02020603050405020304" pitchFamily="18" charset="0"/>
              </a:rPr>
              <a:t>, </a:t>
            </a:r>
            <a:r>
              <a:rPr lang="en-US" b="1" dirty="0" err="1">
                <a:cs typeface="Times New Roman" panose="02020603050405020304" pitchFamily="18" charset="0"/>
              </a:rPr>
              <a:t>kıymetli</a:t>
            </a:r>
            <a:r>
              <a:rPr lang="en-US" b="1" dirty="0">
                <a:cs typeface="Times New Roman" panose="02020603050405020304" pitchFamily="18" charset="0"/>
              </a:rPr>
              <a:t> </a:t>
            </a:r>
            <a:r>
              <a:rPr lang="en-US" b="1" dirty="0" err="1">
                <a:cs typeface="Times New Roman" panose="02020603050405020304" pitchFamily="18" charset="0"/>
              </a:rPr>
              <a:t>çocukarım</a:t>
            </a:r>
            <a:r>
              <a:rPr lang="en-US" b="1" dirty="0">
                <a:cs typeface="Times New Roman" panose="02020603050405020304" pitchFamily="18" charset="0"/>
              </a:rPr>
              <a:t> (Hasan (9), Kemal (5) </a:t>
            </a:r>
            <a:r>
              <a:rPr lang="en-US" b="1" dirty="0" err="1">
                <a:cs typeface="Times New Roman" panose="02020603050405020304" pitchFamily="18" charset="0"/>
              </a:rPr>
              <a:t>ve</a:t>
            </a:r>
            <a:r>
              <a:rPr lang="en-US" b="1" dirty="0">
                <a:cs typeface="Times New Roman" panose="02020603050405020304" pitchFamily="18" charset="0"/>
              </a:rPr>
              <a:t> Okan (3) </a:t>
            </a:r>
            <a:endParaRPr lang="tr-TR" b="1" dirty="0">
              <a:cs typeface="Times New Roman" panose="02020603050405020304" pitchFamily="18" charset="0"/>
            </a:endParaRPr>
          </a:p>
          <a:p>
            <a:pPr algn="just"/>
            <a:r>
              <a:rPr lang="el-GR" b="1" dirty="0">
                <a:cs typeface="Times New Roman" panose="02020603050405020304" pitchFamily="18" charset="0"/>
              </a:rPr>
              <a:t>Η πολύτιμη σύζυγός μου </a:t>
            </a:r>
            <a:r>
              <a:rPr lang="el-GR" b="1" dirty="0" err="1">
                <a:cs typeface="Times New Roman" panose="02020603050405020304" pitchFamily="18" charset="0"/>
              </a:rPr>
              <a:t>Tülay</a:t>
            </a:r>
            <a:r>
              <a:rPr lang="el-GR" b="1" dirty="0">
                <a:cs typeface="Times New Roman" panose="02020603050405020304" pitchFamily="18" charset="0"/>
              </a:rPr>
              <a:t>, η οποία δολοφονήθηκε κατά τη σφαγή στο χωριό </a:t>
            </a:r>
            <a:r>
              <a:rPr lang="el-GR" b="1" dirty="0" err="1">
                <a:cs typeface="Times New Roman" panose="02020603050405020304" pitchFamily="18" charset="0"/>
              </a:rPr>
              <a:t>Atlılar</a:t>
            </a:r>
            <a:r>
              <a:rPr lang="el-GR" b="1" dirty="0">
                <a:cs typeface="Times New Roman" panose="02020603050405020304" pitchFamily="18" charset="0"/>
              </a:rPr>
              <a:t> στις 14 Αυγούστου 1974, και τα παιδιά μου (</a:t>
            </a:r>
            <a:r>
              <a:rPr lang="el-GR" b="1" dirty="0" err="1">
                <a:cs typeface="Times New Roman" panose="02020603050405020304" pitchFamily="18" charset="0"/>
              </a:rPr>
              <a:t>Hasan</a:t>
            </a:r>
            <a:r>
              <a:rPr lang="el-GR" b="1" dirty="0">
                <a:cs typeface="Times New Roman" panose="02020603050405020304" pitchFamily="18" charset="0"/>
              </a:rPr>
              <a:t> (9), </a:t>
            </a:r>
            <a:r>
              <a:rPr lang="el-GR" b="1" dirty="0" err="1">
                <a:cs typeface="Times New Roman" panose="02020603050405020304" pitchFamily="18" charset="0"/>
              </a:rPr>
              <a:t>Kemal</a:t>
            </a:r>
            <a:r>
              <a:rPr lang="el-GR" b="1" dirty="0">
                <a:cs typeface="Times New Roman" panose="02020603050405020304" pitchFamily="18" charset="0"/>
              </a:rPr>
              <a:t> (5) και </a:t>
            </a:r>
            <a:r>
              <a:rPr lang="el-GR" b="1" dirty="0" err="1">
                <a:cs typeface="Times New Roman" panose="02020603050405020304" pitchFamily="18" charset="0"/>
              </a:rPr>
              <a:t>Okan</a:t>
            </a:r>
            <a:r>
              <a:rPr lang="el-GR" b="1" dirty="0">
                <a:cs typeface="Times New Roman" panose="02020603050405020304" pitchFamily="18" charset="0"/>
              </a:rPr>
              <a:t> (3)</a:t>
            </a:r>
            <a:r>
              <a:rPr lang="tr-TR" b="1" dirty="0">
                <a:cs typeface="Times New Roman" panose="02020603050405020304" pitchFamily="18" charset="0"/>
              </a:rPr>
              <a:t>.</a:t>
            </a:r>
            <a:endParaRPr lang="el-CY" b="1" dirty="0">
              <a:cs typeface="Times New Roman" panose="02020603050405020304" pitchFamily="18" charset="0"/>
            </a:endParaRPr>
          </a:p>
        </p:txBody>
      </p:sp>
      <p:pic>
        <p:nvPicPr>
          <p:cNvPr id="2" name="Εικόνα 1" descr="Εικόνα που περιέχει κείμενο, εφημερίδα, χαρτί εφημερίδας, Δημοσίευση&#10;&#10;Περιγραφή που δημιουργήθηκε αυτόματα">
            <a:extLst>
              <a:ext uri="{FF2B5EF4-FFF2-40B4-BE49-F238E27FC236}">
                <a16:creationId xmlns:a16="http://schemas.microsoft.com/office/drawing/2014/main" id="{F73C4328-C74E-5D36-7E71-B96187234B4F}"/>
              </a:ext>
            </a:extLst>
          </p:cNvPr>
          <p:cNvPicPr>
            <a:picLocks noChangeAspect="1"/>
          </p:cNvPicPr>
          <p:nvPr/>
        </p:nvPicPr>
        <p:blipFill rotWithShape="1">
          <a:blip r:embed="rId2">
            <a:extLst>
              <a:ext uri="{28A0092B-C50C-407E-A947-70E740481C1C}">
                <a14:useLocalDpi xmlns:a14="http://schemas.microsoft.com/office/drawing/2010/main" val="0"/>
              </a:ext>
            </a:extLst>
          </a:blip>
          <a:srcRect l="52848" t="28593" r="24381" b="44429"/>
          <a:stretch/>
        </p:blipFill>
        <p:spPr>
          <a:xfrm>
            <a:off x="7720957" y="3575307"/>
            <a:ext cx="4227203" cy="2701403"/>
          </a:xfrm>
          <a:prstGeom prst="rect">
            <a:avLst/>
          </a:prstGeom>
          <a:ln>
            <a:solidFill>
              <a:schemeClr val="tx1"/>
            </a:solidFill>
          </a:ln>
        </p:spPr>
      </p:pic>
      <p:sp>
        <p:nvSpPr>
          <p:cNvPr id="5" name="TextBox 4">
            <a:extLst>
              <a:ext uri="{FF2B5EF4-FFF2-40B4-BE49-F238E27FC236}">
                <a16:creationId xmlns:a16="http://schemas.microsoft.com/office/drawing/2014/main" id="{BBD2D23D-3F10-0F47-3555-E817B62DC73A}"/>
              </a:ext>
            </a:extLst>
          </p:cNvPr>
          <p:cNvSpPr txBox="1"/>
          <p:nvPr/>
        </p:nvSpPr>
        <p:spPr>
          <a:xfrm>
            <a:off x="7645980" y="143373"/>
            <a:ext cx="4302180" cy="3139321"/>
          </a:xfrm>
          <a:prstGeom prst="rect">
            <a:avLst/>
          </a:prstGeom>
          <a:solidFill>
            <a:schemeClr val="accent6">
              <a:lumMod val="20000"/>
              <a:lumOff val="80000"/>
            </a:schemeClr>
          </a:solidFill>
          <a:ln>
            <a:solidFill>
              <a:schemeClr val="tx1"/>
            </a:solidFill>
          </a:ln>
        </p:spPr>
        <p:txBody>
          <a:bodyPr wrap="square">
            <a:spAutoFit/>
          </a:bodyPr>
          <a:lstStyle/>
          <a:p>
            <a:pPr algn="just"/>
            <a:r>
              <a:rPr lang="en-US" b="1" dirty="0">
                <a:cs typeface="Times New Roman" panose="02020603050405020304" pitchFamily="18" charset="0"/>
              </a:rPr>
              <a:t>14 </a:t>
            </a:r>
            <a:r>
              <a:rPr lang="en-US" b="1" dirty="0" err="1">
                <a:cs typeface="Times New Roman" panose="02020603050405020304" pitchFamily="18" charset="0"/>
              </a:rPr>
              <a:t>Ağustos</a:t>
            </a:r>
            <a:r>
              <a:rPr lang="en-US" b="1" dirty="0">
                <a:cs typeface="Times New Roman" panose="02020603050405020304" pitchFamily="18" charset="0"/>
              </a:rPr>
              <a:t> 1974 </a:t>
            </a:r>
            <a:r>
              <a:rPr lang="en-US" b="1" dirty="0" err="1">
                <a:cs typeface="Times New Roman" panose="02020603050405020304" pitchFamily="18" charset="0"/>
              </a:rPr>
              <a:t>tarihinde</a:t>
            </a:r>
            <a:r>
              <a:rPr lang="en-US" b="1" dirty="0">
                <a:cs typeface="Times New Roman" panose="02020603050405020304" pitchFamily="18" charset="0"/>
              </a:rPr>
              <a:t> </a:t>
            </a:r>
            <a:r>
              <a:rPr lang="en-US" b="1" dirty="0" err="1">
                <a:cs typeface="Times New Roman" panose="02020603050405020304" pitchFamily="18" charset="0"/>
              </a:rPr>
              <a:t>Atlılar</a:t>
            </a:r>
            <a:r>
              <a:rPr lang="en-US" b="1" dirty="0">
                <a:cs typeface="Times New Roman" panose="02020603050405020304" pitchFamily="18" charset="0"/>
              </a:rPr>
              <a:t> </a:t>
            </a:r>
            <a:r>
              <a:rPr lang="en-US" b="1" dirty="0" err="1">
                <a:cs typeface="Times New Roman" panose="02020603050405020304" pitchFamily="18" charset="0"/>
              </a:rPr>
              <a:t>köyünde</a:t>
            </a:r>
            <a:r>
              <a:rPr lang="en-US" b="1" dirty="0">
                <a:cs typeface="Times New Roman" panose="02020603050405020304" pitchFamily="18" charset="0"/>
              </a:rPr>
              <a:t> </a:t>
            </a:r>
            <a:r>
              <a:rPr lang="en-US" b="1" dirty="0" err="1">
                <a:cs typeface="Times New Roman" panose="02020603050405020304" pitchFamily="18" charset="0"/>
              </a:rPr>
              <a:t>barbar</a:t>
            </a:r>
            <a:r>
              <a:rPr lang="en-US" b="1" dirty="0">
                <a:cs typeface="Times New Roman" panose="02020603050405020304" pitchFamily="18" charset="0"/>
              </a:rPr>
              <a:t> Rum </a:t>
            </a:r>
            <a:r>
              <a:rPr lang="en-US" b="1" dirty="0" err="1">
                <a:cs typeface="Times New Roman" panose="02020603050405020304" pitchFamily="18" charset="0"/>
              </a:rPr>
              <a:t>sürüleri</a:t>
            </a:r>
            <a:r>
              <a:rPr lang="en-US" b="1" dirty="0">
                <a:cs typeface="Times New Roman" panose="02020603050405020304" pitchFamily="18" charset="0"/>
              </a:rPr>
              <a:t> </a:t>
            </a:r>
            <a:r>
              <a:rPr lang="en-US" b="1" dirty="0" err="1">
                <a:cs typeface="Times New Roman" panose="02020603050405020304" pitchFamily="18" charset="0"/>
              </a:rPr>
              <a:t>tarafından</a:t>
            </a:r>
            <a:r>
              <a:rPr lang="en-US" b="1" dirty="0">
                <a:cs typeface="Times New Roman" panose="02020603050405020304" pitchFamily="18" charset="0"/>
              </a:rPr>
              <a:t> </a:t>
            </a:r>
            <a:r>
              <a:rPr lang="en-US" b="1" dirty="0" err="1">
                <a:cs typeface="Times New Roman" panose="02020603050405020304" pitchFamily="18" charset="0"/>
              </a:rPr>
              <a:t>hunharca</a:t>
            </a:r>
            <a:r>
              <a:rPr lang="en-US" b="1" dirty="0">
                <a:cs typeface="Times New Roman" panose="02020603050405020304" pitchFamily="18" charset="0"/>
              </a:rPr>
              <a:t> </a:t>
            </a:r>
            <a:r>
              <a:rPr lang="en-US" b="1" dirty="0" err="1">
                <a:cs typeface="Times New Roman" panose="02020603050405020304" pitchFamily="18" charset="0"/>
              </a:rPr>
              <a:t>katledilen</a:t>
            </a:r>
            <a:r>
              <a:rPr lang="en-US" b="1" dirty="0">
                <a:cs typeface="Times New Roman" panose="02020603050405020304" pitchFamily="18" charset="0"/>
              </a:rPr>
              <a:t> </a:t>
            </a:r>
            <a:r>
              <a:rPr lang="en-US" b="1" dirty="0" err="1">
                <a:cs typeface="Times New Roman" panose="02020603050405020304" pitchFamily="18" charset="0"/>
              </a:rPr>
              <a:t>biricik</a:t>
            </a:r>
            <a:r>
              <a:rPr lang="en-US" b="1" dirty="0">
                <a:cs typeface="Times New Roman" panose="02020603050405020304" pitchFamily="18" charset="0"/>
              </a:rPr>
              <a:t> </a:t>
            </a:r>
            <a:r>
              <a:rPr lang="en-US" b="1" dirty="0" err="1">
                <a:cs typeface="Times New Roman" panose="02020603050405020304" pitchFamily="18" charset="0"/>
              </a:rPr>
              <a:t>eşim</a:t>
            </a:r>
            <a:r>
              <a:rPr lang="en-US" b="1" dirty="0">
                <a:cs typeface="Times New Roman" panose="02020603050405020304" pitchFamily="18" charset="0"/>
              </a:rPr>
              <a:t> </a:t>
            </a:r>
            <a:r>
              <a:rPr lang="en-US" b="1" dirty="0" err="1">
                <a:cs typeface="Times New Roman" panose="02020603050405020304" pitchFamily="18" charset="0"/>
              </a:rPr>
              <a:t>Mualla</a:t>
            </a:r>
            <a:r>
              <a:rPr lang="en-US" b="1" dirty="0">
                <a:cs typeface="Times New Roman" panose="02020603050405020304" pitchFamily="18" charset="0"/>
              </a:rPr>
              <a:t> </a:t>
            </a:r>
            <a:r>
              <a:rPr lang="en-US" b="1" dirty="0" err="1">
                <a:cs typeface="Times New Roman" panose="02020603050405020304" pitchFamily="18" charset="0"/>
              </a:rPr>
              <a:t>ve</a:t>
            </a:r>
            <a:r>
              <a:rPr lang="en-US" b="1" dirty="0">
                <a:cs typeface="Times New Roman" panose="02020603050405020304" pitchFamily="18" charset="0"/>
              </a:rPr>
              <a:t> </a:t>
            </a:r>
            <a:r>
              <a:rPr lang="en-US" b="1" dirty="0" err="1">
                <a:cs typeface="Times New Roman" panose="02020603050405020304" pitchFamily="18" charset="0"/>
              </a:rPr>
              <a:t>sevimli</a:t>
            </a:r>
            <a:r>
              <a:rPr lang="en-US" b="1" dirty="0">
                <a:cs typeface="Times New Roman" panose="02020603050405020304" pitchFamily="18" charset="0"/>
              </a:rPr>
              <a:t> </a:t>
            </a:r>
            <a:r>
              <a:rPr lang="en-US" b="1" dirty="0" err="1">
                <a:cs typeface="Times New Roman" panose="02020603050405020304" pitchFamily="18" charset="0"/>
              </a:rPr>
              <a:t>yavrularım</a:t>
            </a:r>
            <a:r>
              <a:rPr lang="en-US" b="1" dirty="0">
                <a:cs typeface="Times New Roman" panose="02020603050405020304" pitchFamily="18" charset="0"/>
              </a:rPr>
              <a:t> </a:t>
            </a:r>
            <a:r>
              <a:rPr lang="en-US" b="1" dirty="0" err="1">
                <a:cs typeface="Times New Roman" panose="02020603050405020304" pitchFamily="18" charset="0"/>
              </a:rPr>
              <a:t>Güldem</a:t>
            </a:r>
            <a:r>
              <a:rPr lang="en-US" b="1" dirty="0">
                <a:cs typeface="Times New Roman" panose="02020603050405020304" pitchFamily="18" charset="0"/>
              </a:rPr>
              <a:t> (4), </a:t>
            </a:r>
            <a:r>
              <a:rPr lang="tr-TR" b="1" dirty="0">
                <a:cs typeface="Times New Roman" panose="02020603050405020304" pitchFamily="18" charset="0"/>
              </a:rPr>
              <a:t>Ö</a:t>
            </a:r>
            <a:r>
              <a:rPr lang="en-US" b="1" dirty="0" err="1">
                <a:cs typeface="Times New Roman" panose="02020603050405020304" pitchFamily="18" charset="0"/>
              </a:rPr>
              <a:t>zlem</a:t>
            </a:r>
            <a:r>
              <a:rPr lang="en-US" b="1" dirty="0">
                <a:cs typeface="Times New Roman" panose="02020603050405020304" pitchFamily="18" charset="0"/>
              </a:rPr>
              <a:t> (2), </a:t>
            </a:r>
            <a:r>
              <a:rPr lang="en-US" b="1" dirty="0" err="1">
                <a:cs typeface="Times New Roman" panose="02020603050405020304" pitchFamily="18" charset="0"/>
              </a:rPr>
              <a:t>ve</a:t>
            </a:r>
            <a:r>
              <a:rPr lang="en-US" b="1" dirty="0">
                <a:cs typeface="Times New Roman" panose="02020603050405020304" pitchFamily="18" charset="0"/>
              </a:rPr>
              <a:t> </a:t>
            </a:r>
            <a:r>
              <a:rPr lang="en-US" b="1" dirty="0" err="1">
                <a:cs typeface="Times New Roman" panose="02020603050405020304" pitchFamily="18" charset="0"/>
              </a:rPr>
              <a:t>Seldem</a:t>
            </a:r>
            <a:r>
              <a:rPr lang="en-US" b="1" dirty="0">
                <a:cs typeface="Times New Roman" panose="02020603050405020304" pitchFamily="18" charset="0"/>
              </a:rPr>
              <a:t> (17 </a:t>
            </a:r>
            <a:r>
              <a:rPr lang="en-US" b="1" dirty="0" err="1">
                <a:cs typeface="Times New Roman" panose="02020603050405020304" pitchFamily="18" charset="0"/>
              </a:rPr>
              <a:t>günlük</a:t>
            </a:r>
            <a:r>
              <a:rPr lang="en-US" b="1" dirty="0">
                <a:cs typeface="Times New Roman" panose="02020603050405020304" pitchFamily="18" charset="0"/>
              </a:rPr>
              <a:t>)</a:t>
            </a:r>
            <a:endParaRPr lang="el-GR" b="1" dirty="0">
              <a:cs typeface="Times New Roman" panose="02020603050405020304" pitchFamily="18" charset="0"/>
            </a:endParaRPr>
          </a:p>
          <a:p>
            <a:pPr algn="just"/>
            <a:r>
              <a:rPr lang="el-GR" b="1" dirty="0">
                <a:cs typeface="Times New Roman" panose="02020603050405020304" pitchFamily="18" charset="0"/>
              </a:rPr>
              <a:t>Η μοναδική μου γυναίκα, </a:t>
            </a:r>
            <a:r>
              <a:rPr lang="en-US" b="1" dirty="0" err="1">
                <a:cs typeface="Times New Roman" panose="02020603050405020304" pitchFamily="18" charset="0"/>
              </a:rPr>
              <a:t>Mualla</a:t>
            </a:r>
            <a:r>
              <a:rPr lang="en-US" b="1" dirty="0">
                <a:cs typeface="Times New Roman" panose="02020603050405020304" pitchFamily="18" charset="0"/>
              </a:rPr>
              <a:t>, </a:t>
            </a:r>
            <a:r>
              <a:rPr lang="el-GR" b="1" dirty="0">
                <a:cs typeface="Times New Roman" panose="02020603050405020304" pitchFamily="18" charset="0"/>
              </a:rPr>
              <a:t>που δολοφονήθηκε βάναυσα από βάρβαρες ε/κ ορδές στο χωριό </a:t>
            </a:r>
            <a:r>
              <a:rPr lang="en-US" b="1" dirty="0" err="1">
                <a:cs typeface="Times New Roman" panose="02020603050405020304" pitchFamily="18" charset="0"/>
              </a:rPr>
              <a:t>Atlılar</a:t>
            </a:r>
            <a:r>
              <a:rPr lang="el-GR" b="1" dirty="0">
                <a:cs typeface="Times New Roman" panose="02020603050405020304" pitchFamily="18" charset="0"/>
              </a:rPr>
              <a:t> (</a:t>
            </a:r>
            <a:r>
              <a:rPr lang="el-GR" b="1" dirty="0" err="1">
                <a:cs typeface="Times New Roman" panose="02020603050405020304" pitchFamily="18" charset="0"/>
              </a:rPr>
              <a:t>Αλόα</a:t>
            </a:r>
            <a:r>
              <a:rPr lang="el-GR" b="1" dirty="0">
                <a:cs typeface="Times New Roman" panose="02020603050405020304" pitchFamily="18" charset="0"/>
              </a:rPr>
              <a:t>)</a:t>
            </a:r>
            <a:r>
              <a:rPr lang="en-US" b="1" dirty="0">
                <a:cs typeface="Times New Roman" panose="02020603050405020304" pitchFamily="18" charset="0"/>
              </a:rPr>
              <a:t> </a:t>
            </a:r>
            <a:r>
              <a:rPr lang="el-GR" b="1" dirty="0">
                <a:cs typeface="Times New Roman" panose="02020603050405020304" pitchFamily="18" charset="0"/>
              </a:rPr>
              <a:t>στις 14 Αυγούστου 1974, και τα υπέροχα μωρά μου, </a:t>
            </a:r>
            <a:r>
              <a:rPr lang="en-US" b="1" dirty="0" err="1">
                <a:cs typeface="Times New Roman" panose="02020603050405020304" pitchFamily="18" charset="0"/>
              </a:rPr>
              <a:t>Güldem</a:t>
            </a:r>
            <a:r>
              <a:rPr lang="en-US" b="1" dirty="0">
                <a:cs typeface="Times New Roman" panose="02020603050405020304" pitchFamily="18" charset="0"/>
              </a:rPr>
              <a:t> (4), </a:t>
            </a:r>
            <a:r>
              <a:rPr lang="tr-TR" b="1" dirty="0">
                <a:cs typeface="Times New Roman" panose="02020603050405020304" pitchFamily="18" charset="0"/>
              </a:rPr>
              <a:t>Ö</a:t>
            </a:r>
            <a:r>
              <a:rPr lang="en-US" b="1" dirty="0" err="1">
                <a:cs typeface="Times New Roman" panose="02020603050405020304" pitchFamily="18" charset="0"/>
              </a:rPr>
              <a:t>zlem</a:t>
            </a:r>
            <a:r>
              <a:rPr lang="en-US" b="1" dirty="0">
                <a:cs typeface="Times New Roman" panose="02020603050405020304" pitchFamily="18" charset="0"/>
              </a:rPr>
              <a:t> (2) </a:t>
            </a:r>
            <a:r>
              <a:rPr lang="el-GR" b="1" dirty="0">
                <a:cs typeface="Times New Roman" panose="02020603050405020304" pitchFamily="18" charset="0"/>
              </a:rPr>
              <a:t>και </a:t>
            </a:r>
            <a:r>
              <a:rPr lang="en-US" b="1" dirty="0" err="1">
                <a:cs typeface="Times New Roman" panose="02020603050405020304" pitchFamily="18" charset="0"/>
              </a:rPr>
              <a:t>Seldem</a:t>
            </a:r>
            <a:r>
              <a:rPr lang="en-US" b="1" dirty="0">
                <a:cs typeface="Times New Roman" panose="02020603050405020304" pitchFamily="18" charset="0"/>
              </a:rPr>
              <a:t> (17 </a:t>
            </a:r>
            <a:r>
              <a:rPr lang="el-GR" b="1" dirty="0">
                <a:cs typeface="Times New Roman" panose="02020603050405020304" pitchFamily="18" charset="0"/>
              </a:rPr>
              <a:t>ημερών).</a:t>
            </a:r>
            <a:endParaRPr lang="el-CY" b="1" dirty="0">
              <a:cs typeface="Times New Roman" panose="02020603050405020304" pitchFamily="18" charset="0"/>
            </a:endParaRPr>
          </a:p>
        </p:txBody>
      </p:sp>
    </p:spTree>
    <p:extLst>
      <p:ext uri="{BB962C8B-B14F-4D97-AF65-F5344CB8AC3E}">
        <p14:creationId xmlns:p14="http://schemas.microsoft.com/office/powerpoint/2010/main" val="36812104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εφημερίδα, κείμενο, χαρτί εφημερίδας, ειδήσεις&#10;&#10;Περιγραφή που δημιουργήθηκε αυτόματα">
            <a:extLst>
              <a:ext uri="{FF2B5EF4-FFF2-40B4-BE49-F238E27FC236}">
                <a16:creationId xmlns:a16="http://schemas.microsoft.com/office/drawing/2014/main" id="{6C1E3800-5E90-A24A-BB21-B4E31569A1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Ορθογώνιο 1">
            <a:extLst>
              <a:ext uri="{FF2B5EF4-FFF2-40B4-BE49-F238E27FC236}">
                <a16:creationId xmlns:a16="http://schemas.microsoft.com/office/drawing/2014/main" id="{91128FF6-7931-51A0-77BE-0AD86949D242}"/>
              </a:ext>
            </a:extLst>
          </p:cNvPr>
          <p:cNvSpPr/>
          <p:nvPr/>
        </p:nvSpPr>
        <p:spPr>
          <a:xfrm rot="21141019">
            <a:off x="1246909" y="4445134"/>
            <a:ext cx="3158836" cy="1826291"/>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l-GR" sz="4000" dirty="0">
                <a:solidFill>
                  <a:schemeClr val="tx1"/>
                </a:solidFill>
              </a:rPr>
              <a:t>15 Αυγούστου  1975 </a:t>
            </a:r>
            <a:endParaRPr lang="el-CY" sz="4000" dirty="0">
              <a:solidFill>
                <a:schemeClr val="tx1"/>
              </a:solidFill>
            </a:endParaRPr>
          </a:p>
        </p:txBody>
      </p:sp>
    </p:spTree>
    <p:extLst>
      <p:ext uri="{BB962C8B-B14F-4D97-AF65-F5344CB8AC3E}">
        <p14:creationId xmlns:p14="http://schemas.microsoft.com/office/powerpoint/2010/main" val="7493678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εφημερίδα, κείμενο, χαρτί εφημερίδας, ειδήσεις&#10;&#10;Περιγραφή που δημιουργήθηκε αυτόματα">
            <a:extLst>
              <a:ext uri="{FF2B5EF4-FFF2-40B4-BE49-F238E27FC236}">
                <a16:creationId xmlns:a16="http://schemas.microsoft.com/office/drawing/2014/main" id="{6C1E3800-5E90-A24A-BB21-B4E31569A1BF}"/>
              </a:ext>
            </a:extLst>
          </p:cNvPr>
          <p:cNvPicPr>
            <a:picLocks noChangeAspect="1"/>
          </p:cNvPicPr>
          <p:nvPr/>
        </p:nvPicPr>
        <p:blipFill rotWithShape="1">
          <a:blip r:embed="rId2">
            <a:extLst>
              <a:ext uri="{28A0092B-C50C-407E-A947-70E740481C1C}">
                <a14:useLocalDpi xmlns:a14="http://schemas.microsoft.com/office/drawing/2010/main" val="0"/>
              </a:ext>
            </a:extLst>
          </a:blip>
          <a:srcRect l="3964" t="45926" r="52915" b="31259"/>
          <a:stretch/>
        </p:blipFill>
        <p:spPr>
          <a:xfrm>
            <a:off x="257629" y="1555094"/>
            <a:ext cx="11520714" cy="4986746"/>
          </a:xfrm>
          <a:prstGeom prst="rect">
            <a:avLst/>
          </a:prstGeom>
        </p:spPr>
      </p:pic>
      <p:sp>
        <p:nvSpPr>
          <p:cNvPr id="4" name="TextBox 3">
            <a:extLst>
              <a:ext uri="{FF2B5EF4-FFF2-40B4-BE49-F238E27FC236}">
                <a16:creationId xmlns:a16="http://schemas.microsoft.com/office/drawing/2014/main" id="{8D23A4DF-81F9-AB1D-40D6-421C4B295193}"/>
              </a:ext>
            </a:extLst>
          </p:cNvPr>
          <p:cNvSpPr txBox="1"/>
          <p:nvPr/>
        </p:nvSpPr>
        <p:spPr>
          <a:xfrm>
            <a:off x="257629" y="229076"/>
            <a:ext cx="11520714" cy="1200329"/>
          </a:xfrm>
          <a:prstGeom prst="rect">
            <a:avLst/>
          </a:prstGeom>
          <a:solidFill>
            <a:schemeClr val="accent6">
              <a:lumMod val="20000"/>
              <a:lumOff val="80000"/>
            </a:schemeClr>
          </a:solidFill>
          <a:ln>
            <a:solidFill>
              <a:schemeClr val="tx1"/>
            </a:solidFill>
          </a:ln>
        </p:spPr>
        <p:txBody>
          <a:bodyPr wrap="square">
            <a:spAutoFit/>
          </a:bodyPr>
          <a:lstStyle/>
          <a:p>
            <a:pPr algn="just"/>
            <a:r>
              <a:rPr lang="en-US" b="1" dirty="0" err="1">
                <a:cs typeface="Times New Roman" panose="02020603050405020304" pitchFamily="18" charset="0"/>
              </a:rPr>
              <a:t>Dün</a:t>
            </a:r>
            <a:r>
              <a:rPr lang="en-US" b="1" dirty="0">
                <a:cs typeface="Times New Roman" panose="02020603050405020304" pitchFamily="18" charset="0"/>
              </a:rPr>
              <a:t> </a:t>
            </a:r>
            <a:r>
              <a:rPr lang="en-US" b="1" dirty="0" err="1">
                <a:cs typeface="Times New Roman" panose="02020603050405020304" pitchFamily="18" charset="0"/>
              </a:rPr>
              <a:t>özgürlüğe</a:t>
            </a:r>
            <a:r>
              <a:rPr lang="en-US" b="1" dirty="0">
                <a:cs typeface="Times New Roman" panose="02020603050405020304" pitchFamily="18" charset="0"/>
              </a:rPr>
              <a:t> </a:t>
            </a:r>
            <a:r>
              <a:rPr lang="en-US" b="1" dirty="0" err="1">
                <a:cs typeface="Times New Roman" panose="02020603050405020304" pitchFamily="18" charset="0"/>
              </a:rPr>
              <a:t>kavuşan</a:t>
            </a:r>
            <a:r>
              <a:rPr lang="en-US" b="1" dirty="0">
                <a:cs typeface="Times New Roman" panose="02020603050405020304" pitchFamily="18" charset="0"/>
              </a:rPr>
              <a:t> </a:t>
            </a:r>
            <a:r>
              <a:rPr lang="en-US" b="1" dirty="0" err="1">
                <a:cs typeface="Times New Roman" panose="02020603050405020304" pitchFamily="18" charset="0"/>
              </a:rPr>
              <a:t>Baflı</a:t>
            </a:r>
            <a:r>
              <a:rPr lang="en-US" b="1" dirty="0">
                <a:cs typeface="Times New Roman" panose="02020603050405020304" pitchFamily="18" charset="0"/>
              </a:rPr>
              <a:t> </a:t>
            </a:r>
            <a:r>
              <a:rPr lang="en-US" b="1" dirty="0" err="1">
                <a:cs typeface="Times New Roman" panose="02020603050405020304" pitchFamily="18" charset="0"/>
              </a:rPr>
              <a:t>soydaşlarımız</a:t>
            </a:r>
            <a:r>
              <a:rPr lang="en-US" b="1" dirty="0">
                <a:cs typeface="Times New Roman" panose="02020603050405020304" pitchFamily="18" charset="0"/>
              </a:rPr>
              <a:t> </a:t>
            </a:r>
            <a:r>
              <a:rPr lang="en-US" b="1" dirty="0" err="1">
                <a:cs typeface="Times New Roman" panose="02020603050405020304" pitchFamily="18" charset="0"/>
              </a:rPr>
              <a:t>Göçmen</a:t>
            </a:r>
            <a:r>
              <a:rPr lang="en-US" b="1" dirty="0">
                <a:cs typeface="Times New Roman" panose="02020603050405020304" pitchFamily="18" charset="0"/>
              </a:rPr>
              <a:t> </a:t>
            </a:r>
            <a:r>
              <a:rPr lang="en-US" b="1" dirty="0" err="1">
                <a:cs typeface="Times New Roman" panose="02020603050405020304" pitchFamily="18" charset="0"/>
              </a:rPr>
              <a:t>Yurdunda</a:t>
            </a:r>
            <a:r>
              <a:rPr lang="en-US" b="1" dirty="0">
                <a:cs typeface="Times New Roman" panose="02020603050405020304" pitchFamily="18" charset="0"/>
              </a:rPr>
              <a:t> </a:t>
            </a:r>
            <a:r>
              <a:rPr lang="en-US" b="1" dirty="0" err="1">
                <a:cs typeface="Times New Roman" panose="02020603050405020304" pitchFamily="18" charset="0"/>
              </a:rPr>
              <a:t>kayıtlarını</a:t>
            </a:r>
            <a:r>
              <a:rPr lang="en-US" b="1" dirty="0">
                <a:cs typeface="Times New Roman" panose="02020603050405020304" pitchFamily="18" charset="0"/>
              </a:rPr>
              <a:t> </a:t>
            </a:r>
            <a:r>
              <a:rPr lang="en-US" b="1" dirty="0" err="1">
                <a:cs typeface="Times New Roman" panose="02020603050405020304" pitchFamily="18" charset="0"/>
              </a:rPr>
              <a:t>yaptırıyorlar</a:t>
            </a:r>
            <a:r>
              <a:rPr lang="en-US" b="1" dirty="0">
                <a:cs typeface="Times New Roman" panose="02020603050405020304" pitchFamily="18" charset="0"/>
              </a:rPr>
              <a:t>. (</a:t>
            </a:r>
            <a:r>
              <a:rPr lang="en-US" b="1" dirty="0" err="1">
                <a:cs typeface="Times New Roman" panose="02020603050405020304" pitchFamily="18" charset="0"/>
              </a:rPr>
              <a:t>Fotoğraf</a:t>
            </a:r>
            <a:r>
              <a:rPr lang="en-US" b="1" dirty="0">
                <a:cs typeface="Times New Roman" panose="02020603050405020304" pitchFamily="18" charset="0"/>
              </a:rPr>
              <a:t>: MUSTAFA BAĞDIKEN)</a:t>
            </a:r>
            <a:endParaRPr lang="el-GR" b="1" dirty="0">
              <a:cs typeface="Times New Roman" panose="02020603050405020304" pitchFamily="18" charset="0"/>
            </a:endParaRPr>
          </a:p>
          <a:p>
            <a:pPr algn="just"/>
            <a:r>
              <a:rPr lang="el-GR" b="1" dirty="0">
                <a:cs typeface="Times New Roman" panose="02020603050405020304" pitchFamily="18" charset="0"/>
              </a:rPr>
              <a:t>Στο Κοιτώνα Προσφύγων  εγγράφονται οι συμπατριώτες μας</a:t>
            </a:r>
            <a:r>
              <a:rPr lang="tr-TR" b="1" dirty="0">
                <a:cs typeface="Times New Roman" panose="02020603050405020304" pitchFamily="18" charset="0"/>
              </a:rPr>
              <a:t> </a:t>
            </a:r>
            <a:r>
              <a:rPr lang="el-GR" b="1" dirty="0">
                <a:cs typeface="Times New Roman" panose="02020603050405020304" pitchFamily="18" charset="0"/>
              </a:rPr>
              <a:t>από την Πάφο που απελευθερώθηκαν χθες. (Φωτογραφία: MUSTAFA BAĞDIKEN)</a:t>
            </a:r>
            <a:endParaRPr lang="el-CY" b="1" dirty="0">
              <a:cs typeface="Times New Roman" panose="02020603050405020304" pitchFamily="18" charset="0"/>
            </a:endParaRPr>
          </a:p>
        </p:txBody>
      </p:sp>
    </p:spTree>
    <p:extLst>
      <p:ext uri="{BB962C8B-B14F-4D97-AF65-F5344CB8AC3E}">
        <p14:creationId xmlns:p14="http://schemas.microsoft.com/office/powerpoint/2010/main" val="6024836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εφημερίδα, χαρτί εφημερίδας, Δημοσίευση&#10;&#10;Περιγραφή που δημιουργήθηκε αυτόματα">
            <a:extLst>
              <a:ext uri="{FF2B5EF4-FFF2-40B4-BE49-F238E27FC236}">
                <a16:creationId xmlns:a16="http://schemas.microsoft.com/office/drawing/2014/main" id="{12B680CB-7E52-E7C3-4C47-18C90A4854CB}"/>
              </a:ext>
            </a:extLst>
          </p:cNvPr>
          <p:cNvPicPr>
            <a:picLocks noChangeAspect="1"/>
          </p:cNvPicPr>
          <p:nvPr/>
        </p:nvPicPr>
        <p:blipFill rotWithShape="1">
          <a:blip r:embed="rId2">
            <a:extLst>
              <a:ext uri="{28A0092B-C50C-407E-A947-70E740481C1C}">
                <a14:useLocalDpi xmlns:a14="http://schemas.microsoft.com/office/drawing/2010/main" val="0"/>
              </a:ext>
            </a:extLst>
          </a:blip>
          <a:srcRect l="43905" t="51699" r="31643" b="18501"/>
          <a:stretch/>
        </p:blipFill>
        <p:spPr>
          <a:xfrm>
            <a:off x="250921" y="1476462"/>
            <a:ext cx="11614508" cy="5246836"/>
          </a:xfrm>
          <a:prstGeom prst="rect">
            <a:avLst/>
          </a:prstGeom>
          <a:ln>
            <a:solidFill>
              <a:schemeClr val="tx1"/>
            </a:solidFill>
          </a:ln>
        </p:spPr>
      </p:pic>
      <p:sp>
        <p:nvSpPr>
          <p:cNvPr id="4" name="TextBox 3">
            <a:extLst>
              <a:ext uri="{FF2B5EF4-FFF2-40B4-BE49-F238E27FC236}">
                <a16:creationId xmlns:a16="http://schemas.microsoft.com/office/drawing/2014/main" id="{139E4055-D246-1360-5E2F-4F4FFCCC8926}"/>
              </a:ext>
            </a:extLst>
          </p:cNvPr>
          <p:cNvSpPr txBox="1"/>
          <p:nvPr/>
        </p:nvSpPr>
        <p:spPr>
          <a:xfrm>
            <a:off x="250921" y="134702"/>
            <a:ext cx="11614508" cy="1200329"/>
          </a:xfrm>
          <a:prstGeom prst="rect">
            <a:avLst/>
          </a:prstGeom>
          <a:solidFill>
            <a:schemeClr val="accent6">
              <a:lumMod val="20000"/>
              <a:lumOff val="80000"/>
            </a:schemeClr>
          </a:solidFill>
          <a:ln>
            <a:solidFill>
              <a:schemeClr val="tx1"/>
            </a:solidFill>
          </a:ln>
        </p:spPr>
        <p:txBody>
          <a:bodyPr wrap="square">
            <a:spAutoFit/>
          </a:bodyPr>
          <a:lstStyle/>
          <a:p>
            <a:pPr algn="just"/>
            <a:r>
              <a:rPr lang="en-US" b="1" dirty="0" err="1">
                <a:cs typeface="Times New Roman" panose="02020603050405020304" pitchFamily="18" charset="0"/>
              </a:rPr>
              <a:t>Atlılar</a:t>
            </a:r>
            <a:r>
              <a:rPr lang="en-US" b="1" dirty="0">
                <a:cs typeface="Times New Roman" panose="02020603050405020304" pitchFamily="18" charset="0"/>
              </a:rPr>
              <a:t> </a:t>
            </a:r>
            <a:r>
              <a:rPr lang="en-US" b="1" dirty="0" err="1">
                <a:cs typeface="Times New Roman" panose="02020603050405020304" pitchFamily="18" charset="0"/>
              </a:rPr>
              <a:t>kaltiamında</a:t>
            </a:r>
            <a:r>
              <a:rPr lang="en-US" b="1" dirty="0">
                <a:cs typeface="Times New Roman" panose="02020603050405020304" pitchFamily="18" charset="0"/>
              </a:rPr>
              <a:t> </a:t>
            </a:r>
            <a:r>
              <a:rPr lang="en-US" b="1" dirty="0" err="1">
                <a:cs typeface="Times New Roman" panose="02020603050405020304" pitchFamily="18" charset="0"/>
              </a:rPr>
              <a:t>kaybettiğim</a:t>
            </a:r>
            <a:r>
              <a:rPr lang="en-US" b="1" dirty="0">
                <a:cs typeface="Times New Roman" panose="02020603050405020304" pitchFamily="18" charset="0"/>
              </a:rPr>
              <a:t> </a:t>
            </a:r>
            <a:r>
              <a:rPr lang="en-US" b="1" dirty="0" err="1">
                <a:cs typeface="Times New Roman" panose="02020603050405020304" pitchFamily="18" charset="0"/>
              </a:rPr>
              <a:t>eşim</a:t>
            </a:r>
            <a:r>
              <a:rPr lang="en-US" b="1" dirty="0">
                <a:cs typeface="Times New Roman" panose="02020603050405020304" pitchFamily="18" charset="0"/>
              </a:rPr>
              <a:t> Fatma </a:t>
            </a:r>
            <a:r>
              <a:rPr lang="en-US" b="1" dirty="0" err="1">
                <a:cs typeface="Times New Roman" panose="02020603050405020304" pitchFamily="18" charset="0"/>
              </a:rPr>
              <a:t>Kâmil</a:t>
            </a:r>
            <a:r>
              <a:rPr lang="en-US" b="1" dirty="0">
                <a:cs typeface="Times New Roman" panose="02020603050405020304" pitchFamily="18" charset="0"/>
              </a:rPr>
              <a:t> </a:t>
            </a:r>
            <a:r>
              <a:rPr lang="en-US" b="1" dirty="0" err="1">
                <a:cs typeface="Times New Roman" panose="02020603050405020304" pitchFamily="18" charset="0"/>
              </a:rPr>
              <a:t>Meriç</a:t>
            </a:r>
            <a:r>
              <a:rPr lang="en-US" b="1" dirty="0">
                <a:cs typeface="Times New Roman" panose="02020603050405020304" pitchFamily="18" charset="0"/>
              </a:rPr>
              <a:t> </a:t>
            </a:r>
            <a:r>
              <a:rPr lang="en-US" b="1" dirty="0" err="1">
                <a:cs typeface="Times New Roman" panose="02020603050405020304" pitchFamily="18" charset="0"/>
              </a:rPr>
              <a:t>ve</a:t>
            </a:r>
            <a:r>
              <a:rPr lang="en-US" b="1" dirty="0">
                <a:cs typeface="Times New Roman" panose="02020603050405020304" pitchFamily="18" charset="0"/>
              </a:rPr>
              <a:t> </a:t>
            </a:r>
            <a:r>
              <a:rPr lang="en-US" b="1" dirty="0" err="1">
                <a:cs typeface="Times New Roman" panose="02020603050405020304" pitchFamily="18" charset="0"/>
              </a:rPr>
              <a:t>evlâtlarım</a:t>
            </a:r>
            <a:r>
              <a:rPr lang="en-US" b="1" dirty="0">
                <a:cs typeface="Times New Roman" panose="02020603050405020304" pitchFamily="18" charset="0"/>
              </a:rPr>
              <a:t> </a:t>
            </a:r>
            <a:r>
              <a:rPr lang="en-US" b="1" dirty="0" err="1">
                <a:cs typeface="Times New Roman" panose="02020603050405020304" pitchFamily="18" charset="0"/>
              </a:rPr>
              <a:t>Vedia</a:t>
            </a:r>
            <a:r>
              <a:rPr lang="en-US" b="1" dirty="0">
                <a:cs typeface="Times New Roman" panose="02020603050405020304" pitchFamily="18" charset="0"/>
              </a:rPr>
              <a:t> (7), </a:t>
            </a:r>
            <a:r>
              <a:rPr lang="en-US" b="1" dirty="0" err="1">
                <a:cs typeface="Times New Roman" panose="02020603050405020304" pitchFamily="18" charset="0"/>
              </a:rPr>
              <a:t>Yonca</a:t>
            </a:r>
            <a:r>
              <a:rPr lang="en-US" b="1" dirty="0">
                <a:cs typeface="Times New Roman" panose="02020603050405020304" pitchFamily="18" charset="0"/>
              </a:rPr>
              <a:t> (6), Ozan (5), </a:t>
            </a:r>
            <a:r>
              <a:rPr lang="en-US" b="1" dirty="0" err="1">
                <a:cs typeface="Times New Roman" panose="02020603050405020304" pitchFamily="18" charset="0"/>
              </a:rPr>
              <a:t>Hakan</a:t>
            </a:r>
            <a:r>
              <a:rPr lang="en-US" b="1" dirty="0">
                <a:cs typeface="Times New Roman" panose="02020603050405020304" pitchFamily="18" charset="0"/>
              </a:rPr>
              <a:t> (4) </a:t>
            </a:r>
            <a:r>
              <a:rPr lang="en-US" b="1" dirty="0" err="1">
                <a:cs typeface="Times New Roman" panose="02020603050405020304" pitchFamily="18" charset="0"/>
              </a:rPr>
              <a:t>ve</a:t>
            </a:r>
            <a:r>
              <a:rPr lang="en-US" b="1" dirty="0">
                <a:cs typeface="Times New Roman" panose="02020603050405020304" pitchFamily="18" charset="0"/>
              </a:rPr>
              <a:t> </a:t>
            </a:r>
            <a:r>
              <a:rPr lang="en-US" b="1" dirty="0" err="1">
                <a:cs typeface="Times New Roman" panose="02020603050405020304" pitchFamily="18" charset="0"/>
              </a:rPr>
              <a:t>Kaan</a:t>
            </a:r>
            <a:r>
              <a:rPr lang="en-US" b="1" dirty="0">
                <a:cs typeface="Times New Roman" panose="02020603050405020304" pitchFamily="18" charset="0"/>
              </a:rPr>
              <a:t>' (2) m </a:t>
            </a:r>
            <a:r>
              <a:rPr lang="en-US" b="1" dirty="0" err="1">
                <a:cs typeface="Times New Roman" panose="02020603050405020304" pitchFamily="18" charset="0"/>
              </a:rPr>
              <a:t>ruhlarının</a:t>
            </a:r>
            <a:r>
              <a:rPr lang="en-US" b="1" dirty="0">
                <a:cs typeface="Times New Roman" panose="02020603050405020304" pitchFamily="18" charset="0"/>
              </a:rPr>
              <a:t> </a:t>
            </a:r>
            <a:r>
              <a:rPr lang="en-US" b="1" dirty="0" err="1">
                <a:cs typeface="Times New Roman" panose="02020603050405020304" pitchFamily="18" charset="0"/>
              </a:rPr>
              <a:t>istirahatı</a:t>
            </a:r>
            <a:r>
              <a:rPr lang="en-US" b="1" dirty="0">
                <a:cs typeface="Times New Roman" panose="02020603050405020304" pitchFamily="18" charset="0"/>
              </a:rPr>
              <a:t> </a:t>
            </a:r>
            <a:r>
              <a:rPr lang="en-US" b="1" dirty="0" err="1">
                <a:cs typeface="Times New Roman" panose="02020603050405020304" pitchFamily="18" charset="0"/>
              </a:rPr>
              <a:t>için</a:t>
            </a:r>
            <a:r>
              <a:rPr lang="en-US" b="1" dirty="0">
                <a:cs typeface="Times New Roman" panose="02020603050405020304" pitchFamily="18" charset="0"/>
              </a:rPr>
              <a:t> </a:t>
            </a:r>
            <a:endParaRPr lang="el-GR" b="1" dirty="0">
              <a:cs typeface="Times New Roman" panose="02020603050405020304" pitchFamily="18" charset="0"/>
            </a:endParaRPr>
          </a:p>
          <a:p>
            <a:pPr algn="just"/>
            <a:r>
              <a:rPr lang="el-GR" b="1" dirty="0">
                <a:cs typeface="Times New Roman" panose="02020603050405020304" pitchFamily="18" charset="0"/>
              </a:rPr>
              <a:t>Για την ανάπαυση των ψυχών της συζύγου μου </a:t>
            </a:r>
            <a:r>
              <a:rPr lang="el-GR" b="1" dirty="0" err="1">
                <a:cs typeface="Times New Roman" panose="02020603050405020304" pitchFamily="18" charset="0"/>
              </a:rPr>
              <a:t>Fatma</a:t>
            </a:r>
            <a:r>
              <a:rPr lang="el-GR" b="1" dirty="0">
                <a:cs typeface="Times New Roman" panose="02020603050405020304" pitchFamily="18" charset="0"/>
              </a:rPr>
              <a:t> </a:t>
            </a:r>
            <a:r>
              <a:rPr lang="el-GR" b="1" dirty="0" err="1">
                <a:cs typeface="Times New Roman" panose="02020603050405020304" pitchFamily="18" charset="0"/>
              </a:rPr>
              <a:t>Kâmil</a:t>
            </a:r>
            <a:r>
              <a:rPr lang="el-GR" b="1" dirty="0">
                <a:cs typeface="Times New Roman" panose="02020603050405020304" pitchFamily="18" charset="0"/>
              </a:rPr>
              <a:t> </a:t>
            </a:r>
            <a:r>
              <a:rPr lang="el-GR" b="1" dirty="0" err="1">
                <a:cs typeface="Times New Roman" panose="02020603050405020304" pitchFamily="18" charset="0"/>
              </a:rPr>
              <a:t>Meriç</a:t>
            </a:r>
            <a:r>
              <a:rPr lang="el-GR" b="1" dirty="0">
                <a:cs typeface="Times New Roman" panose="02020603050405020304" pitchFamily="18" charset="0"/>
              </a:rPr>
              <a:t> και των παιδιών μου </a:t>
            </a:r>
            <a:r>
              <a:rPr lang="el-GR" b="1" dirty="0" err="1">
                <a:cs typeface="Times New Roman" panose="02020603050405020304" pitchFamily="18" charset="0"/>
              </a:rPr>
              <a:t>Vedia</a:t>
            </a:r>
            <a:r>
              <a:rPr lang="el-GR" b="1" dirty="0">
                <a:cs typeface="Times New Roman" panose="02020603050405020304" pitchFamily="18" charset="0"/>
              </a:rPr>
              <a:t> (7), </a:t>
            </a:r>
            <a:r>
              <a:rPr lang="el-GR" b="1" dirty="0" err="1">
                <a:cs typeface="Times New Roman" panose="02020603050405020304" pitchFamily="18" charset="0"/>
              </a:rPr>
              <a:t>Yonca</a:t>
            </a:r>
            <a:r>
              <a:rPr lang="el-GR" b="1" dirty="0">
                <a:cs typeface="Times New Roman" panose="02020603050405020304" pitchFamily="18" charset="0"/>
              </a:rPr>
              <a:t> (6), </a:t>
            </a:r>
            <a:r>
              <a:rPr lang="el-GR" b="1" dirty="0" err="1">
                <a:cs typeface="Times New Roman" panose="02020603050405020304" pitchFamily="18" charset="0"/>
              </a:rPr>
              <a:t>Ozan</a:t>
            </a:r>
            <a:r>
              <a:rPr lang="el-GR" b="1" dirty="0">
                <a:cs typeface="Times New Roman" panose="02020603050405020304" pitchFamily="18" charset="0"/>
              </a:rPr>
              <a:t> (5), </a:t>
            </a:r>
            <a:r>
              <a:rPr lang="el-GR" b="1" dirty="0" err="1">
                <a:cs typeface="Times New Roman" panose="02020603050405020304" pitchFamily="18" charset="0"/>
              </a:rPr>
              <a:t>Hakan</a:t>
            </a:r>
            <a:r>
              <a:rPr lang="el-GR" b="1" dirty="0">
                <a:cs typeface="Times New Roman" panose="02020603050405020304" pitchFamily="18" charset="0"/>
              </a:rPr>
              <a:t> (4) και </a:t>
            </a:r>
            <a:r>
              <a:rPr lang="el-GR" b="1" dirty="0" err="1">
                <a:cs typeface="Times New Roman" panose="02020603050405020304" pitchFamily="18" charset="0"/>
              </a:rPr>
              <a:t>Kaan</a:t>
            </a:r>
            <a:r>
              <a:rPr lang="el-GR" b="1" dirty="0">
                <a:cs typeface="Times New Roman" panose="02020603050405020304" pitchFamily="18" charset="0"/>
              </a:rPr>
              <a:t> (2), τα οποία έχασαν τη ζωή τους στη  σφαγή  στο  χωριό </a:t>
            </a:r>
            <a:r>
              <a:rPr lang="el-GR" b="1" dirty="0" err="1">
                <a:cs typeface="Times New Roman" panose="02020603050405020304" pitchFamily="18" charset="0"/>
              </a:rPr>
              <a:t>Atliler</a:t>
            </a:r>
            <a:endParaRPr lang="el-CY" b="1" dirty="0">
              <a:cs typeface="Times New Roman" panose="02020603050405020304" pitchFamily="18" charset="0"/>
            </a:endParaRPr>
          </a:p>
        </p:txBody>
      </p:sp>
    </p:spTree>
    <p:extLst>
      <p:ext uri="{BB962C8B-B14F-4D97-AF65-F5344CB8AC3E}">
        <p14:creationId xmlns:p14="http://schemas.microsoft.com/office/powerpoint/2010/main" val="332305370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εφημερίδα, χαρτί εφημερίδας, Δημοσίευση&#10;&#10;Περιγραφή που δημιουργήθηκε αυτόματα">
            <a:extLst>
              <a:ext uri="{FF2B5EF4-FFF2-40B4-BE49-F238E27FC236}">
                <a16:creationId xmlns:a16="http://schemas.microsoft.com/office/drawing/2014/main" id="{372644DD-BE92-FC15-7AEC-BA23A2CE2D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Ορθογώνιο 1">
            <a:extLst>
              <a:ext uri="{FF2B5EF4-FFF2-40B4-BE49-F238E27FC236}">
                <a16:creationId xmlns:a16="http://schemas.microsoft.com/office/drawing/2014/main" id="{05C5BB87-F6B2-4988-6BEC-069EA70FD3AC}"/>
              </a:ext>
            </a:extLst>
          </p:cNvPr>
          <p:cNvSpPr/>
          <p:nvPr/>
        </p:nvSpPr>
        <p:spPr>
          <a:xfrm rot="21141019">
            <a:off x="1246909" y="4445134"/>
            <a:ext cx="3158836" cy="1826291"/>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l-GR" sz="4000" dirty="0">
                <a:solidFill>
                  <a:schemeClr val="tx1"/>
                </a:solidFill>
              </a:rPr>
              <a:t>14 Αυγούστου  1978 </a:t>
            </a:r>
            <a:endParaRPr lang="el-CY" sz="4000" dirty="0">
              <a:solidFill>
                <a:schemeClr val="tx1"/>
              </a:solidFill>
            </a:endParaRPr>
          </a:p>
        </p:txBody>
      </p:sp>
    </p:spTree>
    <p:extLst>
      <p:ext uri="{BB962C8B-B14F-4D97-AF65-F5344CB8AC3E}">
        <p14:creationId xmlns:p14="http://schemas.microsoft.com/office/powerpoint/2010/main" val="18787954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εφημερίδα, χαρτί εφημερίδας, Δημοσίευση&#10;&#10;Περιγραφή που δημιουργήθηκε αυτόματα">
            <a:extLst>
              <a:ext uri="{FF2B5EF4-FFF2-40B4-BE49-F238E27FC236}">
                <a16:creationId xmlns:a16="http://schemas.microsoft.com/office/drawing/2014/main" id="{372644DD-BE92-FC15-7AEC-BA23A2CE2DED}"/>
              </a:ext>
            </a:extLst>
          </p:cNvPr>
          <p:cNvPicPr>
            <a:picLocks noChangeAspect="1"/>
          </p:cNvPicPr>
          <p:nvPr/>
        </p:nvPicPr>
        <p:blipFill rotWithShape="1">
          <a:blip r:embed="rId2">
            <a:extLst>
              <a:ext uri="{28A0092B-C50C-407E-A947-70E740481C1C}">
                <a14:useLocalDpi xmlns:a14="http://schemas.microsoft.com/office/drawing/2010/main" val="0"/>
              </a:ext>
            </a:extLst>
          </a:blip>
          <a:srcRect t="14222" r="8168" b="51704"/>
          <a:stretch/>
        </p:blipFill>
        <p:spPr>
          <a:xfrm>
            <a:off x="187233" y="1496441"/>
            <a:ext cx="11863253" cy="5238074"/>
          </a:xfrm>
          <a:prstGeom prst="rect">
            <a:avLst/>
          </a:prstGeom>
          <a:ln>
            <a:solidFill>
              <a:schemeClr val="tx1"/>
            </a:solidFill>
          </a:ln>
        </p:spPr>
      </p:pic>
      <p:sp>
        <p:nvSpPr>
          <p:cNvPr id="4" name="TextBox 3">
            <a:extLst>
              <a:ext uri="{FF2B5EF4-FFF2-40B4-BE49-F238E27FC236}">
                <a16:creationId xmlns:a16="http://schemas.microsoft.com/office/drawing/2014/main" id="{E33DBD9A-44DA-813C-99D6-49A7D144620C}"/>
              </a:ext>
            </a:extLst>
          </p:cNvPr>
          <p:cNvSpPr txBox="1"/>
          <p:nvPr/>
        </p:nvSpPr>
        <p:spPr>
          <a:xfrm>
            <a:off x="187233" y="123485"/>
            <a:ext cx="11863253" cy="1200329"/>
          </a:xfrm>
          <a:prstGeom prst="rect">
            <a:avLst/>
          </a:prstGeom>
          <a:solidFill>
            <a:schemeClr val="accent6">
              <a:lumMod val="20000"/>
              <a:lumOff val="80000"/>
            </a:schemeClr>
          </a:solidFill>
          <a:ln>
            <a:solidFill>
              <a:schemeClr val="tx1"/>
            </a:solidFill>
          </a:ln>
        </p:spPr>
        <p:txBody>
          <a:bodyPr wrap="square">
            <a:spAutoFit/>
          </a:bodyPr>
          <a:lstStyle/>
          <a:p>
            <a:pPr algn="just"/>
            <a:r>
              <a:rPr lang="en-US" b="1" dirty="0" err="1">
                <a:cs typeface="Times New Roman" panose="02020603050405020304" pitchFamily="18" charset="0"/>
              </a:rPr>
              <a:t>Muratağa</a:t>
            </a:r>
            <a:r>
              <a:rPr lang="en-US" b="1" dirty="0">
                <a:cs typeface="Times New Roman" panose="02020603050405020304" pitchFamily="18" charset="0"/>
              </a:rPr>
              <a:t>, </a:t>
            </a:r>
            <a:r>
              <a:rPr lang="en-US" b="1" dirty="0" err="1">
                <a:cs typeface="Times New Roman" panose="02020603050405020304" pitchFamily="18" charset="0"/>
              </a:rPr>
              <a:t>Atlılar</a:t>
            </a:r>
            <a:r>
              <a:rPr lang="en-US" b="1" dirty="0">
                <a:cs typeface="Times New Roman" panose="02020603050405020304" pitchFamily="18" charset="0"/>
              </a:rPr>
              <a:t> </a:t>
            </a:r>
            <a:r>
              <a:rPr lang="en-US" b="1" dirty="0" err="1">
                <a:cs typeface="Times New Roman" panose="02020603050405020304" pitchFamily="18" charset="0"/>
              </a:rPr>
              <a:t>ve</a:t>
            </a:r>
            <a:r>
              <a:rPr lang="en-US" b="1" dirty="0">
                <a:cs typeface="Times New Roman" panose="02020603050405020304" pitchFamily="18" charset="0"/>
              </a:rPr>
              <a:t> </a:t>
            </a:r>
            <a:r>
              <a:rPr lang="en-US" b="1" dirty="0" err="1">
                <a:cs typeface="Times New Roman" panose="02020603050405020304" pitchFamily="18" charset="0"/>
              </a:rPr>
              <a:t>Sandallardaki</a:t>
            </a:r>
            <a:r>
              <a:rPr lang="en-US" b="1" dirty="0">
                <a:cs typeface="Times New Roman" panose="02020603050405020304" pitchFamily="18" charset="0"/>
              </a:rPr>
              <a:t> </a:t>
            </a:r>
            <a:r>
              <a:rPr lang="en-US" b="1" dirty="0" err="1">
                <a:cs typeface="Times New Roman" panose="02020603050405020304" pitchFamily="18" charset="0"/>
              </a:rPr>
              <a:t>katliamdan</a:t>
            </a:r>
            <a:r>
              <a:rPr lang="en-US" b="1" dirty="0">
                <a:cs typeface="Times New Roman" panose="02020603050405020304" pitchFamily="18" charset="0"/>
              </a:rPr>
              <a:t> </a:t>
            </a:r>
            <a:r>
              <a:rPr lang="en-US" b="1" dirty="0" err="1">
                <a:cs typeface="Times New Roman" panose="02020603050405020304" pitchFamily="18" charset="0"/>
              </a:rPr>
              <a:t>köyde</a:t>
            </a:r>
            <a:r>
              <a:rPr lang="en-US" b="1" dirty="0">
                <a:cs typeface="Times New Roman" panose="02020603050405020304" pitchFamily="18" charset="0"/>
              </a:rPr>
              <a:t> </a:t>
            </a:r>
            <a:r>
              <a:rPr lang="en-US" b="1" dirty="0" err="1">
                <a:cs typeface="Times New Roman" panose="02020603050405020304" pitchFamily="18" charset="0"/>
              </a:rPr>
              <a:t>bulunmadığı</a:t>
            </a:r>
            <a:r>
              <a:rPr lang="en-US" b="1" dirty="0">
                <a:cs typeface="Times New Roman" panose="02020603050405020304" pitchFamily="18" charset="0"/>
              </a:rPr>
              <a:t> </a:t>
            </a:r>
            <a:r>
              <a:rPr lang="en-US" b="1" dirty="0" err="1">
                <a:cs typeface="Times New Roman" panose="02020603050405020304" pitchFamily="18" charset="0"/>
              </a:rPr>
              <a:t>için</a:t>
            </a:r>
            <a:r>
              <a:rPr lang="en-US" b="1" dirty="0">
                <a:cs typeface="Times New Roman" panose="02020603050405020304" pitchFamily="18" charset="0"/>
              </a:rPr>
              <a:t> </a:t>
            </a:r>
            <a:r>
              <a:rPr lang="en-US" b="1" dirty="0" err="1">
                <a:cs typeface="Times New Roman" panose="02020603050405020304" pitchFamily="18" charset="0"/>
              </a:rPr>
              <a:t>kurtulmuş</a:t>
            </a:r>
            <a:r>
              <a:rPr lang="en-US" b="1" dirty="0">
                <a:cs typeface="Times New Roman" panose="02020603050405020304" pitchFamily="18" charset="0"/>
              </a:rPr>
              <a:t> </a:t>
            </a:r>
            <a:r>
              <a:rPr lang="en-US" b="1" dirty="0" err="1">
                <a:cs typeface="Times New Roman" panose="02020603050405020304" pitchFamily="18" charset="0"/>
              </a:rPr>
              <a:t>bir</a:t>
            </a:r>
            <a:r>
              <a:rPr lang="en-US" b="1" dirty="0">
                <a:cs typeface="Times New Roman" panose="02020603050405020304" pitchFamily="18" charset="0"/>
              </a:rPr>
              <a:t> k</a:t>
            </a:r>
            <a:r>
              <a:rPr lang="tr-TR" b="1" dirty="0">
                <a:cs typeface="Times New Roman" panose="02020603050405020304" pitchFamily="18" charset="0"/>
              </a:rPr>
              <a:t>a</a:t>
            </a:r>
            <a:r>
              <a:rPr lang="en-US" b="1" dirty="0">
                <a:cs typeface="Times New Roman" panose="02020603050405020304" pitchFamily="18" charset="0"/>
              </a:rPr>
              <a:t>din </a:t>
            </a:r>
            <a:r>
              <a:rPr lang="en-US" b="1" dirty="0" err="1">
                <a:cs typeface="Times New Roman" panose="02020603050405020304" pitchFamily="18" charset="0"/>
              </a:rPr>
              <a:t>yakınlarının</a:t>
            </a:r>
            <a:r>
              <a:rPr lang="en-US" b="1" dirty="0">
                <a:cs typeface="Times New Roman" panose="02020603050405020304" pitchFamily="18" charset="0"/>
              </a:rPr>
              <a:t> </a:t>
            </a:r>
            <a:r>
              <a:rPr lang="en-US" b="1" dirty="0" err="1">
                <a:cs typeface="Times New Roman" panose="02020603050405020304" pitchFamily="18" charset="0"/>
              </a:rPr>
              <a:t>yanmış</a:t>
            </a:r>
            <a:r>
              <a:rPr lang="en-US" b="1" dirty="0">
                <a:cs typeface="Times New Roman" panose="02020603050405020304" pitchFamily="18" charset="0"/>
              </a:rPr>
              <a:t>, </a:t>
            </a:r>
            <a:r>
              <a:rPr lang="en-US" b="1" dirty="0" err="1">
                <a:cs typeface="Times New Roman" panose="02020603050405020304" pitchFamily="18" charset="0"/>
              </a:rPr>
              <a:t>parçalanmış</a:t>
            </a:r>
            <a:r>
              <a:rPr lang="en-US" b="1" dirty="0">
                <a:cs typeface="Times New Roman" panose="02020603050405020304" pitchFamily="18" charset="0"/>
              </a:rPr>
              <a:t> </a:t>
            </a:r>
            <a:r>
              <a:rPr lang="en-US" b="1" dirty="0" err="1">
                <a:cs typeface="Times New Roman" panose="02020603050405020304" pitchFamily="18" charset="0"/>
              </a:rPr>
              <a:t>cesetleri</a:t>
            </a:r>
            <a:r>
              <a:rPr lang="en-US" b="1" dirty="0">
                <a:cs typeface="Times New Roman" panose="02020603050405020304" pitchFamily="18" charset="0"/>
              </a:rPr>
              <a:t> </a:t>
            </a:r>
            <a:r>
              <a:rPr lang="en-US" b="1" dirty="0" err="1">
                <a:cs typeface="Times New Roman" panose="02020603050405020304" pitchFamily="18" charset="0"/>
              </a:rPr>
              <a:t>başında</a:t>
            </a:r>
            <a:r>
              <a:rPr lang="en-US" b="1" dirty="0">
                <a:cs typeface="Times New Roman" panose="02020603050405020304" pitchFamily="18" charset="0"/>
              </a:rPr>
              <a:t> </a:t>
            </a:r>
            <a:r>
              <a:rPr lang="en-US" b="1" dirty="0" err="1">
                <a:cs typeface="Times New Roman" panose="02020603050405020304" pitchFamily="18" charset="0"/>
              </a:rPr>
              <a:t>dili</a:t>
            </a:r>
            <a:r>
              <a:rPr lang="en-US" b="1" dirty="0">
                <a:cs typeface="Times New Roman" panose="02020603050405020304" pitchFamily="18" charset="0"/>
              </a:rPr>
              <a:t> </a:t>
            </a:r>
            <a:r>
              <a:rPr lang="en-US" b="1" dirty="0" err="1">
                <a:cs typeface="Times New Roman" panose="02020603050405020304" pitchFamily="18" charset="0"/>
              </a:rPr>
              <a:t>tutulmuş</a:t>
            </a:r>
            <a:endParaRPr lang="tr-TR" b="1" dirty="0">
              <a:cs typeface="Times New Roman" panose="02020603050405020304" pitchFamily="18" charset="0"/>
            </a:endParaRPr>
          </a:p>
          <a:p>
            <a:pPr algn="just"/>
            <a:r>
              <a:rPr lang="el-GR" b="1" dirty="0">
                <a:cs typeface="Times New Roman" panose="02020603050405020304" pitchFamily="18" charset="0"/>
              </a:rPr>
              <a:t>Μια γυναίκα που επέζησε από τη σφαγή στα χωριά </a:t>
            </a:r>
            <a:r>
              <a:rPr lang="el-GR" b="1" dirty="0" err="1">
                <a:cs typeface="Times New Roman" panose="02020603050405020304" pitchFamily="18" charset="0"/>
              </a:rPr>
              <a:t>Muratağa</a:t>
            </a:r>
            <a:r>
              <a:rPr lang="el-GR" b="1" dirty="0">
                <a:cs typeface="Times New Roman" panose="02020603050405020304" pitchFamily="18" charset="0"/>
              </a:rPr>
              <a:t>, </a:t>
            </a:r>
            <a:r>
              <a:rPr lang="el-GR" b="1" dirty="0" err="1">
                <a:cs typeface="Times New Roman" panose="02020603050405020304" pitchFamily="18" charset="0"/>
              </a:rPr>
              <a:t>Atlılar</a:t>
            </a:r>
            <a:r>
              <a:rPr lang="el-GR" b="1" dirty="0">
                <a:cs typeface="Times New Roman" panose="02020603050405020304" pitchFamily="18" charset="0"/>
              </a:rPr>
              <a:t> και </a:t>
            </a:r>
            <a:r>
              <a:rPr lang="el-GR" b="1" dirty="0" err="1">
                <a:cs typeface="Times New Roman" panose="02020603050405020304" pitchFamily="18" charset="0"/>
              </a:rPr>
              <a:t>Sandal</a:t>
            </a:r>
            <a:r>
              <a:rPr lang="tr-TR" b="1" dirty="0">
                <a:cs typeface="Times New Roman" panose="02020603050405020304" pitchFamily="18" charset="0"/>
              </a:rPr>
              <a:t>lar</a:t>
            </a:r>
            <a:r>
              <a:rPr lang="el-GR" b="1" dirty="0">
                <a:cs typeface="Times New Roman" panose="02020603050405020304" pitchFamily="18" charset="0"/>
              </a:rPr>
              <a:t>, επειδή δεν ήταν στο χωριό.</a:t>
            </a:r>
          </a:p>
          <a:p>
            <a:pPr algn="just"/>
            <a:r>
              <a:rPr lang="el-GR" b="1" dirty="0">
                <a:cs typeface="Times New Roman" panose="02020603050405020304" pitchFamily="18" charset="0"/>
              </a:rPr>
              <a:t>Έμεινε άφωνη πάνω από τα καμένα και ακρωτηριασμένα πτώματα των συγγενών της.</a:t>
            </a:r>
            <a:endParaRPr lang="el-CY" b="1" dirty="0">
              <a:cs typeface="Times New Roman" panose="02020603050405020304" pitchFamily="18" charset="0"/>
            </a:endParaRPr>
          </a:p>
        </p:txBody>
      </p:sp>
    </p:spTree>
    <p:extLst>
      <p:ext uri="{BB962C8B-B14F-4D97-AF65-F5344CB8AC3E}">
        <p14:creationId xmlns:p14="http://schemas.microsoft.com/office/powerpoint/2010/main" val="37799779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χαρτί, στατικό, χάρτινο προϊόν&#10;&#10;Περιγραφή που δημιουργήθηκε αυτόματα">
            <a:extLst>
              <a:ext uri="{FF2B5EF4-FFF2-40B4-BE49-F238E27FC236}">
                <a16:creationId xmlns:a16="http://schemas.microsoft.com/office/drawing/2014/main" id="{74CFA6A2-600A-8E72-8958-76A060896F71}"/>
              </a:ext>
            </a:extLst>
          </p:cNvPr>
          <p:cNvPicPr>
            <a:picLocks noChangeAspect="1"/>
          </p:cNvPicPr>
          <p:nvPr/>
        </p:nvPicPr>
        <p:blipFill>
          <a:blip r:embed="rId2">
            <a:extLst>
              <a:ext uri="{28A0092B-C50C-407E-A947-70E740481C1C}">
                <a14:useLocalDpi xmlns:a14="http://schemas.microsoft.com/office/drawing/2010/main" val="0"/>
              </a:ext>
            </a:extLst>
          </a:blip>
          <a:srcRect l="11588" t="21429" r="13016" b="10423"/>
          <a:stretch/>
        </p:blipFill>
        <p:spPr>
          <a:xfrm rot="5400000">
            <a:off x="8142510" y="-642257"/>
            <a:ext cx="2982693" cy="4746172"/>
          </a:xfrm>
          <a:prstGeom prst="rect">
            <a:avLst/>
          </a:prstGeom>
          <a:ln>
            <a:solidFill>
              <a:schemeClr val="tx1"/>
            </a:solidFill>
          </a:ln>
        </p:spPr>
      </p:pic>
      <p:pic>
        <p:nvPicPr>
          <p:cNvPr id="5" name="Εικόνα 4" descr="Εικόνα που περιέχει κείμενο, βιβλίο, τυπογραφία, τέχνη&#10;&#10;Περιγραφή που δημιουργήθηκε αυτόματα">
            <a:extLst>
              <a:ext uri="{FF2B5EF4-FFF2-40B4-BE49-F238E27FC236}">
                <a16:creationId xmlns:a16="http://schemas.microsoft.com/office/drawing/2014/main" id="{AED139BC-BF83-7D16-E573-5B8F37D4B9C7}"/>
              </a:ext>
            </a:extLst>
          </p:cNvPr>
          <p:cNvPicPr>
            <a:picLocks noChangeAspect="1"/>
          </p:cNvPicPr>
          <p:nvPr/>
        </p:nvPicPr>
        <p:blipFill>
          <a:blip r:embed="rId3">
            <a:extLst>
              <a:ext uri="{28A0092B-C50C-407E-A947-70E740481C1C}">
                <a14:useLocalDpi xmlns:a14="http://schemas.microsoft.com/office/drawing/2010/main" val="0"/>
              </a:ext>
            </a:extLst>
          </a:blip>
          <a:srcRect l="10317" t="14021" r="16032" b="8942"/>
          <a:stretch/>
        </p:blipFill>
        <p:spPr>
          <a:xfrm rot="5400000">
            <a:off x="7995554" y="2694217"/>
            <a:ext cx="3276603" cy="4746172"/>
          </a:xfrm>
          <a:prstGeom prst="rect">
            <a:avLst/>
          </a:prstGeom>
          <a:ln>
            <a:solidFill>
              <a:schemeClr val="tx1"/>
            </a:solidFill>
          </a:ln>
        </p:spPr>
      </p:pic>
      <p:pic>
        <p:nvPicPr>
          <p:cNvPr id="7" name="Εικόνα 6" descr="Εικόνα που περιέχει σκίτσο/σχέδιο, ζωγραφιά, κείμενο, χαρτί&#10;&#10;Περιγραφή που δημιουργήθηκε αυτόματα">
            <a:extLst>
              <a:ext uri="{FF2B5EF4-FFF2-40B4-BE49-F238E27FC236}">
                <a16:creationId xmlns:a16="http://schemas.microsoft.com/office/drawing/2014/main" id="{0C9A1533-FC82-5F4A-782D-DF4D5C2D15C0}"/>
              </a:ext>
            </a:extLst>
          </p:cNvPr>
          <p:cNvPicPr>
            <a:picLocks noChangeAspect="1"/>
          </p:cNvPicPr>
          <p:nvPr/>
        </p:nvPicPr>
        <p:blipFill>
          <a:blip r:embed="rId4">
            <a:extLst>
              <a:ext uri="{28A0092B-C50C-407E-A947-70E740481C1C}">
                <a14:useLocalDpi xmlns:a14="http://schemas.microsoft.com/office/drawing/2010/main" val="0"/>
              </a:ext>
            </a:extLst>
          </a:blip>
          <a:srcRect l="10794" t="21216" r="20000" b="14868"/>
          <a:stretch/>
        </p:blipFill>
        <p:spPr>
          <a:xfrm rot="5400000">
            <a:off x="1730822" y="1338945"/>
            <a:ext cx="3940635" cy="6792689"/>
          </a:xfrm>
          <a:prstGeom prst="rect">
            <a:avLst/>
          </a:prstGeom>
          <a:ln>
            <a:solidFill>
              <a:schemeClr val="tx1"/>
            </a:solidFill>
          </a:ln>
        </p:spPr>
      </p:pic>
      <p:sp>
        <p:nvSpPr>
          <p:cNvPr id="2" name="Ορθογώνιο 1">
            <a:extLst>
              <a:ext uri="{FF2B5EF4-FFF2-40B4-BE49-F238E27FC236}">
                <a16:creationId xmlns:a16="http://schemas.microsoft.com/office/drawing/2014/main" id="{0FF4FD23-BCBE-E64D-B6E8-4B02F86B2760}"/>
              </a:ext>
            </a:extLst>
          </p:cNvPr>
          <p:cNvSpPr/>
          <p:nvPr/>
        </p:nvSpPr>
        <p:spPr>
          <a:xfrm>
            <a:off x="3554184" y="865412"/>
            <a:ext cx="3543301" cy="1823359"/>
          </a:xfrm>
          <a:prstGeom prst="rec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l-GR" dirty="0"/>
              <a:t>Αυτοί οι οποίοι κατηγορούν τους  Τούρκους ότι είναι βάρβαροι,  πρέπει να  κοιτάξουν αυτήν τη  γενοκτονία  </a:t>
            </a:r>
            <a:r>
              <a:rPr lang="el-GR"/>
              <a:t>και να </a:t>
            </a:r>
            <a:r>
              <a:rPr lang="el-GR" dirty="0"/>
              <a:t>μάθουν ποιοι είναι οι  πραγματικοί    βάρβαροι.</a:t>
            </a:r>
            <a:endParaRPr lang="el-CY" dirty="0"/>
          </a:p>
        </p:txBody>
      </p:sp>
      <p:pic>
        <p:nvPicPr>
          <p:cNvPr id="11" name="Εικόνα 10" descr="Εικόνα που περιέχει κείμενο, εφημερίδα, χαρτί εφημερίδας, Δημοσίευση&#10;&#10;Περιγραφή που δημιουργήθηκε αυτόματα">
            <a:extLst>
              <a:ext uri="{FF2B5EF4-FFF2-40B4-BE49-F238E27FC236}">
                <a16:creationId xmlns:a16="http://schemas.microsoft.com/office/drawing/2014/main" id="{4EA6A47B-3603-5284-51C4-905CE1EEA8FF}"/>
              </a:ext>
            </a:extLst>
          </p:cNvPr>
          <p:cNvPicPr>
            <a:picLocks noChangeAspect="1"/>
          </p:cNvPicPr>
          <p:nvPr/>
        </p:nvPicPr>
        <p:blipFill rotWithShape="1">
          <a:blip r:embed="rId5">
            <a:extLst>
              <a:ext uri="{28A0092B-C50C-407E-A947-70E740481C1C}">
                <a14:useLocalDpi xmlns:a14="http://schemas.microsoft.com/office/drawing/2010/main" val="0"/>
              </a:ext>
            </a:extLst>
          </a:blip>
          <a:srcRect l="33278" t="68463" r="43311" b="1764"/>
          <a:stretch/>
        </p:blipFill>
        <p:spPr>
          <a:xfrm>
            <a:off x="304795" y="152394"/>
            <a:ext cx="3135091" cy="2536377"/>
          </a:xfrm>
          <a:prstGeom prst="rect">
            <a:avLst/>
          </a:prstGeom>
          <a:ln>
            <a:solidFill>
              <a:schemeClr val="tx1"/>
            </a:solidFill>
          </a:ln>
        </p:spPr>
      </p:pic>
      <p:sp>
        <p:nvSpPr>
          <p:cNvPr id="4" name="Ορθογώνιο 3">
            <a:extLst>
              <a:ext uri="{FF2B5EF4-FFF2-40B4-BE49-F238E27FC236}">
                <a16:creationId xmlns:a16="http://schemas.microsoft.com/office/drawing/2014/main" id="{A922FC79-6A65-23EB-CFBC-F28582030504}"/>
              </a:ext>
            </a:extLst>
          </p:cNvPr>
          <p:cNvSpPr/>
          <p:nvPr/>
        </p:nvSpPr>
        <p:spPr>
          <a:xfrm>
            <a:off x="3554183" y="152394"/>
            <a:ext cx="3543302" cy="625931"/>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l-GR" dirty="0"/>
              <a:t>Εφημερίδα  </a:t>
            </a:r>
            <a:r>
              <a:rPr lang="en-US" i="1" dirty="0"/>
              <a:t>Bozkurt</a:t>
            </a:r>
            <a:r>
              <a:rPr lang="en-US" dirty="0"/>
              <a:t>, 14 </a:t>
            </a:r>
            <a:r>
              <a:rPr lang="el-GR" dirty="0"/>
              <a:t>Αυγούστου 1978.</a:t>
            </a:r>
            <a:r>
              <a:rPr lang="en-US" dirty="0"/>
              <a:t> </a:t>
            </a:r>
            <a:endParaRPr lang="el-CY" dirty="0"/>
          </a:p>
        </p:txBody>
      </p:sp>
    </p:spTree>
    <p:extLst>
      <p:ext uri="{BB962C8B-B14F-4D97-AF65-F5344CB8AC3E}">
        <p14:creationId xmlns:p14="http://schemas.microsoft.com/office/powerpoint/2010/main" val="180029950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a:extLst>
              <a:ext uri="{FF2B5EF4-FFF2-40B4-BE49-F238E27FC236}">
                <a16:creationId xmlns:a16="http://schemas.microsoft.com/office/drawing/2014/main" id="{2B220103-54BE-94B9-5D21-6FB821C11355}"/>
              </a:ext>
            </a:extLst>
          </p:cNvPr>
          <p:cNvPicPr>
            <a:picLocks noChangeAspect="1"/>
          </p:cNvPicPr>
          <p:nvPr/>
        </p:nvPicPr>
        <p:blipFill>
          <a:blip r:embed="rId2">
            <a:extLst>
              <a:ext uri="{28A0092B-C50C-407E-A947-70E740481C1C}">
                <a14:useLocalDpi xmlns:a14="http://schemas.microsoft.com/office/drawing/2010/main" val="0"/>
              </a:ext>
            </a:extLst>
          </a:blip>
          <a:srcRect l="15772" t="15285" r="11057" b="15447"/>
          <a:stretch>
            <a:fillRect/>
          </a:stretch>
        </p:blipFill>
        <p:spPr>
          <a:xfrm>
            <a:off x="211871" y="200945"/>
            <a:ext cx="11552665" cy="458876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aphicFrame>
        <p:nvGraphicFramePr>
          <p:cNvPr id="4" name="Πίνακας 3">
            <a:extLst>
              <a:ext uri="{FF2B5EF4-FFF2-40B4-BE49-F238E27FC236}">
                <a16:creationId xmlns:a16="http://schemas.microsoft.com/office/drawing/2014/main" id="{F87BABED-7D9E-1674-D918-FBF000854E30}"/>
              </a:ext>
            </a:extLst>
          </p:cNvPr>
          <p:cNvGraphicFramePr>
            <a:graphicFrameLocks noGrp="1"/>
          </p:cNvGraphicFramePr>
          <p:nvPr>
            <p:extLst>
              <p:ext uri="{D42A27DB-BD31-4B8C-83A1-F6EECF244321}">
                <p14:modId xmlns:p14="http://schemas.microsoft.com/office/powerpoint/2010/main" val="117670902"/>
              </p:ext>
            </p:extLst>
          </p:nvPr>
        </p:nvGraphicFramePr>
        <p:xfrm>
          <a:off x="211871" y="6108415"/>
          <a:ext cx="10515600" cy="548640"/>
        </p:xfrm>
        <a:graphic>
          <a:graphicData uri="http://schemas.openxmlformats.org/drawingml/2006/table">
            <a:tbl>
              <a:tblPr/>
              <a:tblGrid>
                <a:gridCol w="10515600">
                  <a:extLst>
                    <a:ext uri="{9D8B030D-6E8A-4147-A177-3AD203B41FA5}">
                      <a16:colId xmlns:a16="http://schemas.microsoft.com/office/drawing/2014/main" val="2579777609"/>
                    </a:ext>
                  </a:extLst>
                </a:gridCol>
              </a:tblGrid>
              <a:tr h="0">
                <a:tc>
                  <a:txBody>
                    <a:bodyPr/>
                    <a:lstStyle/>
                    <a:p>
                      <a:pPr algn="l" fontAlgn="t">
                        <a:buNone/>
                      </a:pPr>
                      <a:br>
                        <a:rPr lang="el-GR" b="0" i="1" dirty="0">
                          <a:solidFill>
                            <a:schemeClr val="tx1"/>
                          </a:solidFill>
                          <a:effectLst/>
                          <a:latin typeface="Arial" panose="020B0604020202020204" pitchFamily="34" charset="0"/>
                        </a:rPr>
                      </a:br>
                      <a:r>
                        <a:rPr lang="el-GR" b="0" i="1" dirty="0">
                          <a:solidFill>
                            <a:schemeClr val="tx1"/>
                          </a:solidFill>
                          <a:effectLst/>
                          <a:latin typeface="Arial" panose="020B0604020202020204" pitchFamily="34" charset="0"/>
                        </a:rPr>
                        <a:t>Ιστορικό λεύκωμα 1974, </a:t>
                      </a:r>
                      <a:r>
                        <a:rPr lang="el-GR" b="0" i="0" dirty="0">
                          <a:solidFill>
                            <a:schemeClr val="tx1"/>
                          </a:solidFill>
                          <a:effectLst/>
                          <a:latin typeface="Arial" panose="020B0604020202020204" pitchFamily="34" charset="0"/>
                        </a:rPr>
                        <a:t>Καθημερινή, Αθήνα 1998, σ. 58-59.</a:t>
                      </a:r>
                      <a:r>
                        <a:rPr lang="el-GR" b="0" i="1" dirty="0">
                          <a:solidFill>
                            <a:schemeClr val="tx1"/>
                          </a:solidFill>
                          <a:effectLst/>
                          <a:latin typeface="Arial" panose="020B0604020202020204" pitchFamily="34" charset="0"/>
                        </a:rPr>
                        <a:t> </a:t>
                      </a:r>
                    </a:p>
                  </a:txBody>
                  <a:tcPr marL="0" marR="0" marT="0" marB="0">
                    <a:lnL>
                      <a:noFill/>
                    </a:lnL>
                    <a:lnR>
                      <a:noFill/>
                    </a:lnR>
                    <a:lnT>
                      <a:noFill/>
                    </a:lnT>
                    <a:lnB>
                      <a:noFill/>
                    </a:lnB>
                    <a:solidFill>
                      <a:srgbClr val="FFFFFF"/>
                    </a:solidFill>
                  </a:tcPr>
                </a:tc>
                <a:extLst>
                  <a:ext uri="{0D108BD9-81ED-4DB2-BD59-A6C34878D82A}">
                    <a16:rowId xmlns:a16="http://schemas.microsoft.com/office/drawing/2014/main" val="2737071509"/>
                  </a:ext>
                </a:extLst>
              </a:tr>
            </a:tbl>
          </a:graphicData>
        </a:graphic>
      </p:graphicFrame>
      <p:pic>
        <p:nvPicPr>
          <p:cNvPr id="5" name="Εικόνα 4">
            <a:extLst>
              <a:ext uri="{FF2B5EF4-FFF2-40B4-BE49-F238E27FC236}">
                <a16:creationId xmlns:a16="http://schemas.microsoft.com/office/drawing/2014/main" id="{49A3F52F-EE33-A9A0-E541-6DAF30C87F73}"/>
              </a:ext>
            </a:extLst>
          </p:cNvPr>
          <p:cNvPicPr>
            <a:picLocks noChangeAspect="1"/>
          </p:cNvPicPr>
          <p:nvPr/>
        </p:nvPicPr>
        <p:blipFill>
          <a:blip r:embed="rId3"/>
          <a:srcRect l="5873" t="41535" r="9841" b="34550"/>
          <a:stretch>
            <a:fillRect/>
          </a:stretch>
        </p:blipFill>
        <p:spPr>
          <a:xfrm>
            <a:off x="207888" y="4963886"/>
            <a:ext cx="5780315" cy="123008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2130529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Ορθογώνιο 1">
            <a:extLst>
              <a:ext uri="{FF2B5EF4-FFF2-40B4-BE49-F238E27FC236}">
                <a16:creationId xmlns:a16="http://schemas.microsoft.com/office/drawing/2014/main" id="{FC91E109-AB18-EB77-9A91-35BE9321C145}"/>
              </a:ext>
            </a:extLst>
          </p:cNvPr>
          <p:cNvSpPr/>
          <p:nvPr/>
        </p:nvSpPr>
        <p:spPr>
          <a:xfrm>
            <a:off x="150585" y="979715"/>
            <a:ext cx="5631543" cy="4005944"/>
          </a:xfrm>
          <a:prstGeom prst="rect">
            <a:avLst/>
          </a:prstGeom>
        </p:spPr>
        <p:style>
          <a:lnRef idx="2">
            <a:schemeClr val="dk1"/>
          </a:lnRef>
          <a:fillRef idx="1">
            <a:schemeClr val="lt1"/>
          </a:fillRef>
          <a:effectRef idx="0">
            <a:schemeClr val="dk1"/>
          </a:effectRef>
          <a:fontRef idx="minor">
            <a:schemeClr val="dk1"/>
          </a:fontRef>
        </p:style>
        <p:txBody>
          <a:bodyPr rtlCol="0" anchor="ctr"/>
          <a:lstStyle/>
          <a:p>
            <a:r>
              <a:rPr lang="en-US" dirty="0" err="1">
                <a:solidFill>
                  <a:schemeClr val="tx1"/>
                </a:solidFill>
              </a:rPr>
              <a:t>Serter</a:t>
            </a:r>
            <a:r>
              <a:rPr lang="en-US" dirty="0">
                <a:solidFill>
                  <a:schemeClr val="tx1"/>
                </a:solidFill>
              </a:rPr>
              <a:t> </a:t>
            </a:r>
            <a:r>
              <a:rPr lang="en-US" dirty="0" err="1">
                <a:solidFill>
                  <a:schemeClr val="tx1"/>
                </a:solidFill>
              </a:rPr>
              <a:t>Vehbi</a:t>
            </a:r>
            <a:r>
              <a:rPr lang="en-US" dirty="0">
                <a:solidFill>
                  <a:schemeClr val="tx1"/>
                </a:solidFill>
              </a:rPr>
              <a:t> Zeki</a:t>
            </a:r>
            <a:r>
              <a:rPr lang="el-GR" dirty="0">
                <a:solidFill>
                  <a:schemeClr val="tx1"/>
                </a:solidFill>
              </a:rPr>
              <a:t>, </a:t>
            </a:r>
            <a:r>
              <a:rPr lang="en-US" i="1" dirty="0" err="1">
                <a:solidFill>
                  <a:schemeClr val="tx1"/>
                </a:solidFill>
              </a:rPr>
              <a:t>Kıbrıs</a:t>
            </a:r>
            <a:r>
              <a:rPr lang="en-US" i="1" dirty="0">
                <a:solidFill>
                  <a:schemeClr val="tx1"/>
                </a:solidFill>
              </a:rPr>
              <a:t> </a:t>
            </a:r>
            <a:r>
              <a:rPr lang="en-US" i="1" dirty="0" err="1">
                <a:solidFill>
                  <a:schemeClr val="tx1"/>
                </a:solidFill>
              </a:rPr>
              <a:t>ve</a:t>
            </a:r>
            <a:r>
              <a:rPr lang="en-US" i="1" dirty="0">
                <a:solidFill>
                  <a:schemeClr val="tx1"/>
                </a:solidFill>
              </a:rPr>
              <a:t> 1974 </a:t>
            </a:r>
            <a:r>
              <a:rPr lang="en-US" i="1" dirty="0" err="1">
                <a:solidFill>
                  <a:schemeClr val="tx1"/>
                </a:solidFill>
              </a:rPr>
              <a:t>barış</a:t>
            </a:r>
            <a:r>
              <a:rPr lang="en-US" i="1" dirty="0">
                <a:solidFill>
                  <a:schemeClr val="tx1"/>
                </a:solidFill>
              </a:rPr>
              <a:t> </a:t>
            </a:r>
            <a:r>
              <a:rPr lang="en-US" i="1" dirty="0" err="1">
                <a:solidFill>
                  <a:schemeClr val="tx1"/>
                </a:solidFill>
              </a:rPr>
              <a:t>harekatı</a:t>
            </a:r>
            <a:r>
              <a:rPr lang="el-GR" dirty="0">
                <a:solidFill>
                  <a:schemeClr val="tx1"/>
                </a:solidFill>
              </a:rPr>
              <a:t>, </a:t>
            </a:r>
            <a:r>
              <a:rPr lang="en-US" dirty="0">
                <a:solidFill>
                  <a:schemeClr val="tx1"/>
                </a:solidFill>
              </a:rPr>
              <a:t> </a:t>
            </a:r>
            <a:r>
              <a:rPr lang="tr-TR" dirty="0">
                <a:solidFill>
                  <a:schemeClr val="tx1"/>
                </a:solidFill>
              </a:rPr>
              <a:t>L</a:t>
            </a:r>
            <a:r>
              <a:rPr lang="en-US" dirty="0" err="1">
                <a:solidFill>
                  <a:schemeClr val="tx1"/>
                </a:solidFill>
              </a:rPr>
              <a:t>efkoşa</a:t>
            </a:r>
            <a:r>
              <a:rPr lang="tr-TR" dirty="0">
                <a:solidFill>
                  <a:schemeClr val="tx1"/>
                </a:solidFill>
              </a:rPr>
              <a:t> </a:t>
            </a:r>
            <a:r>
              <a:rPr lang="en-US" dirty="0">
                <a:solidFill>
                  <a:schemeClr val="tx1"/>
                </a:solidFill>
              </a:rPr>
              <a:t>1976</a:t>
            </a:r>
            <a:r>
              <a:rPr lang="tr-TR" dirty="0">
                <a:solidFill>
                  <a:schemeClr val="tx1"/>
                </a:solidFill>
              </a:rPr>
              <a:t>.</a:t>
            </a:r>
            <a:endParaRPr lang="el-GR" dirty="0">
              <a:solidFill>
                <a:schemeClr val="tx1"/>
              </a:solidFill>
            </a:endParaRPr>
          </a:p>
          <a:p>
            <a:endParaRPr lang="el-GR" dirty="0">
              <a:solidFill>
                <a:schemeClr val="tx1"/>
              </a:solidFill>
            </a:endParaRPr>
          </a:p>
          <a:p>
            <a:r>
              <a:rPr lang="el-GR" dirty="0">
                <a:solidFill>
                  <a:schemeClr val="tx1"/>
                </a:solidFill>
              </a:rPr>
              <a:t>[Η Κύπρος  και η  Ειρηνευτική Επιχείρηση  του 1974]</a:t>
            </a:r>
            <a:r>
              <a:rPr lang="en-US" dirty="0">
                <a:solidFill>
                  <a:schemeClr val="tx1"/>
                </a:solidFill>
              </a:rPr>
              <a:t> </a:t>
            </a:r>
            <a:endParaRPr lang="tr-TR" dirty="0">
              <a:solidFill>
                <a:schemeClr val="tx1"/>
              </a:solidFill>
            </a:endParaRPr>
          </a:p>
          <a:p>
            <a:endParaRPr lang="tr-TR" dirty="0">
              <a:solidFill>
                <a:schemeClr val="tx1"/>
              </a:solidFill>
            </a:endParaRPr>
          </a:p>
          <a:p>
            <a:r>
              <a:rPr lang="en-US" dirty="0" err="1">
                <a:solidFill>
                  <a:schemeClr val="tx1"/>
                </a:solidFill>
              </a:rPr>
              <a:t>Serter</a:t>
            </a:r>
            <a:r>
              <a:rPr lang="en-US" dirty="0">
                <a:solidFill>
                  <a:schemeClr val="tx1"/>
                </a:solidFill>
              </a:rPr>
              <a:t> </a:t>
            </a:r>
            <a:r>
              <a:rPr lang="en-US" dirty="0" err="1">
                <a:solidFill>
                  <a:schemeClr val="tx1"/>
                </a:solidFill>
              </a:rPr>
              <a:t>Vehbi</a:t>
            </a:r>
            <a:r>
              <a:rPr lang="en-US" dirty="0">
                <a:solidFill>
                  <a:schemeClr val="tx1"/>
                </a:solidFill>
              </a:rPr>
              <a:t> Zeki</a:t>
            </a:r>
            <a:r>
              <a:rPr lang="tr-TR" dirty="0">
                <a:solidFill>
                  <a:schemeClr val="tx1"/>
                </a:solidFill>
              </a:rPr>
              <a:t>, </a:t>
            </a:r>
            <a:r>
              <a:rPr lang="en-US" i="1" dirty="0" err="1">
                <a:solidFill>
                  <a:schemeClr val="tx1"/>
                </a:solidFill>
              </a:rPr>
              <a:t>Kıbrıs'ta</a:t>
            </a:r>
            <a:r>
              <a:rPr lang="en-US" i="1" dirty="0">
                <a:solidFill>
                  <a:schemeClr val="tx1"/>
                </a:solidFill>
              </a:rPr>
              <a:t> Rum-</a:t>
            </a:r>
            <a:r>
              <a:rPr lang="en-US" i="1" dirty="0" err="1">
                <a:solidFill>
                  <a:schemeClr val="tx1"/>
                </a:solidFill>
              </a:rPr>
              <a:t>Yunan</a:t>
            </a:r>
            <a:r>
              <a:rPr lang="en-US" i="1" dirty="0">
                <a:solidFill>
                  <a:schemeClr val="tx1"/>
                </a:solidFill>
              </a:rPr>
              <a:t> </a:t>
            </a:r>
            <a:r>
              <a:rPr lang="en-US" i="1" dirty="0" err="1">
                <a:solidFill>
                  <a:schemeClr val="tx1"/>
                </a:solidFill>
              </a:rPr>
              <a:t>vahşeti</a:t>
            </a:r>
            <a:r>
              <a:rPr lang="en-US" i="1" dirty="0">
                <a:solidFill>
                  <a:schemeClr val="tx1"/>
                </a:solidFill>
              </a:rPr>
              <a:t> </a:t>
            </a:r>
            <a:r>
              <a:rPr lang="en-US" i="1" dirty="0" err="1">
                <a:solidFill>
                  <a:schemeClr val="tx1"/>
                </a:solidFill>
              </a:rPr>
              <a:t>ve</a:t>
            </a:r>
            <a:r>
              <a:rPr lang="en-US" i="1" dirty="0">
                <a:solidFill>
                  <a:schemeClr val="tx1"/>
                </a:solidFill>
              </a:rPr>
              <a:t> 20 </a:t>
            </a:r>
            <a:r>
              <a:rPr lang="en-US" i="1" dirty="0" err="1">
                <a:solidFill>
                  <a:schemeClr val="tx1"/>
                </a:solidFill>
              </a:rPr>
              <a:t>Temmuz'da</a:t>
            </a:r>
            <a:r>
              <a:rPr lang="en-US" i="1" dirty="0">
                <a:solidFill>
                  <a:schemeClr val="tx1"/>
                </a:solidFill>
              </a:rPr>
              <a:t> </a:t>
            </a:r>
            <a:r>
              <a:rPr lang="en-US" i="1" dirty="0" err="1">
                <a:solidFill>
                  <a:schemeClr val="tx1"/>
                </a:solidFill>
              </a:rPr>
              <a:t>doğan</a:t>
            </a:r>
            <a:r>
              <a:rPr lang="en-US" i="1" dirty="0">
                <a:solidFill>
                  <a:schemeClr val="tx1"/>
                </a:solidFill>
              </a:rPr>
              <a:t> </a:t>
            </a:r>
            <a:r>
              <a:rPr lang="en-US" i="1" dirty="0" err="1">
                <a:solidFill>
                  <a:schemeClr val="tx1"/>
                </a:solidFill>
              </a:rPr>
              <a:t>güneş</a:t>
            </a:r>
            <a:r>
              <a:rPr lang="en-US" i="1" dirty="0">
                <a:solidFill>
                  <a:schemeClr val="tx1"/>
                </a:solidFill>
              </a:rPr>
              <a:t> </a:t>
            </a:r>
            <a:r>
              <a:rPr lang="en-US" i="1" dirty="0" err="1">
                <a:solidFill>
                  <a:schemeClr val="tx1"/>
                </a:solidFill>
              </a:rPr>
              <a:t>Kıbrıs</a:t>
            </a:r>
            <a:r>
              <a:rPr lang="en-US" i="1" dirty="0">
                <a:solidFill>
                  <a:schemeClr val="tx1"/>
                </a:solidFill>
              </a:rPr>
              <a:t> </a:t>
            </a:r>
            <a:r>
              <a:rPr lang="en-US" i="1" dirty="0" err="1">
                <a:solidFill>
                  <a:schemeClr val="tx1"/>
                </a:solidFill>
              </a:rPr>
              <a:t>Türk</a:t>
            </a:r>
            <a:r>
              <a:rPr lang="en-US" i="1" dirty="0">
                <a:solidFill>
                  <a:schemeClr val="tx1"/>
                </a:solidFill>
              </a:rPr>
              <a:t> </a:t>
            </a:r>
            <a:r>
              <a:rPr lang="en-US" i="1" dirty="0" err="1">
                <a:solidFill>
                  <a:schemeClr val="tx1"/>
                </a:solidFill>
              </a:rPr>
              <a:t>Barış</a:t>
            </a:r>
            <a:r>
              <a:rPr lang="en-US" i="1" dirty="0">
                <a:solidFill>
                  <a:schemeClr val="tx1"/>
                </a:solidFill>
              </a:rPr>
              <a:t> </a:t>
            </a:r>
            <a:r>
              <a:rPr lang="en-US" i="1" dirty="0" err="1">
                <a:solidFill>
                  <a:schemeClr val="tx1"/>
                </a:solidFill>
              </a:rPr>
              <a:t>Harekatının</a:t>
            </a:r>
            <a:r>
              <a:rPr lang="en-US" i="1" dirty="0">
                <a:solidFill>
                  <a:schemeClr val="tx1"/>
                </a:solidFill>
              </a:rPr>
              <a:t> 4. </a:t>
            </a:r>
            <a:r>
              <a:rPr lang="en-US" i="1" dirty="0" err="1">
                <a:solidFill>
                  <a:schemeClr val="tx1"/>
                </a:solidFill>
              </a:rPr>
              <a:t>yıldönümü</a:t>
            </a:r>
            <a:r>
              <a:rPr lang="en-US" i="1" dirty="0">
                <a:solidFill>
                  <a:schemeClr val="tx1"/>
                </a:solidFill>
              </a:rPr>
              <a:t> </a:t>
            </a:r>
            <a:r>
              <a:rPr lang="en-US" i="1" dirty="0" err="1">
                <a:solidFill>
                  <a:schemeClr val="tx1"/>
                </a:solidFill>
              </a:rPr>
              <a:t>münasebetiyle</a:t>
            </a:r>
            <a:r>
              <a:rPr lang="el-GR" i="1" dirty="0">
                <a:solidFill>
                  <a:schemeClr val="tx1"/>
                </a:solidFill>
              </a:rPr>
              <a:t>,</a:t>
            </a:r>
            <a:r>
              <a:rPr lang="tr-TR" dirty="0">
                <a:solidFill>
                  <a:schemeClr val="tx1"/>
                </a:solidFill>
              </a:rPr>
              <a:t> L</a:t>
            </a:r>
            <a:r>
              <a:rPr lang="en-US" dirty="0" err="1">
                <a:solidFill>
                  <a:schemeClr val="tx1"/>
                </a:solidFill>
              </a:rPr>
              <a:t>efkoşa</a:t>
            </a:r>
            <a:r>
              <a:rPr lang="tr-TR" dirty="0">
                <a:solidFill>
                  <a:schemeClr val="tx1"/>
                </a:solidFill>
              </a:rPr>
              <a:t> </a:t>
            </a:r>
            <a:r>
              <a:rPr lang="en-US" dirty="0">
                <a:solidFill>
                  <a:schemeClr val="tx1"/>
                </a:solidFill>
              </a:rPr>
              <a:t>197</a:t>
            </a:r>
            <a:r>
              <a:rPr lang="el-GR" dirty="0">
                <a:solidFill>
                  <a:schemeClr val="tx1"/>
                </a:solidFill>
              </a:rPr>
              <a:t>8</a:t>
            </a:r>
            <a:r>
              <a:rPr lang="tr-TR" dirty="0">
                <a:solidFill>
                  <a:schemeClr val="tx1"/>
                </a:solidFill>
              </a:rPr>
              <a:t>. </a:t>
            </a:r>
            <a:r>
              <a:rPr lang="tr-TR" i="1" dirty="0">
                <a:solidFill>
                  <a:schemeClr val="tx1"/>
                </a:solidFill>
              </a:rPr>
              <a:t> </a:t>
            </a:r>
            <a:endParaRPr lang="tr-TR" dirty="0">
              <a:solidFill>
                <a:schemeClr val="tx1"/>
              </a:solidFill>
            </a:endParaRPr>
          </a:p>
          <a:p>
            <a:endParaRPr lang="el-GR" dirty="0">
              <a:solidFill>
                <a:schemeClr val="tx1"/>
              </a:solidFill>
            </a:endParaRPr>
          </a:p>
          <a:p>
            <a:r>
              <a:rPr lang="el-GR" dirty="0">
                <a:solidFill>
                  <a:schemeClr val="tx1"/>
                </a:solidFill>
              </a:rPr>
              <a:t> [Η  βαρβαρότητα  των Ε/κ  και των </a:t>
            </a:r>
            <a:r>
              <a:rPr lang="el-GR" dirty="0" err="1">
                <a:solidFill>
                  <a:schemeClr val="tx1"/>
                </a:solidFill>
              </a:rPr>
              <a:t>Ελλαδιτών</a:t>
            </a:r>
            <a:r>
              <a:rPr lang="el-GR" dirty="0">
                <a:solidFill>
                  <a:schemeClr val="tx1"/>
                </a:solidFill>
              </a:rPr>
              <a:t>  στην Κύπρο και  ο  ήλιος που  ανέτειλε  στις  20  Ιουλίου, με   αφορμή  την 4η επέτειο  της  Τουρκικής  Ειρηνευτικής Επιχείρησης]</a:t>
            </a:r>
            <a:endParaRPr lang="tr-TR" dirty="0">
              <a:solidFill>
                <a:srgbClr val="222222"/>
              </a:solidFill>
              <a:highlight>
                <a:srgbClr val="F0F3F3"/>
              </a:highlight>
              <a:latin typeface="NotoSans"/>
            </a:endParaRPr>
          </a:p>
          <a:p>
            <a:endParaRPr lang="el-CY" dirty="0"/>
          </a:p>
        </p:txBody>
      </p:sp>
      <p:sp>
        <p:nvSpPr>
          <p:cNvPr id="3" name="Ορθογώνιο 2">
            <a:extLst>
              <a:ext uri="{FF2B5EF4-FFF2-40B4-BE49-F238E27FC236}">
                <a16:creationId xmlns:a16="http://schemas.microsoft.com/office/drawing/2014/main" id="{E62AF5A9-BF92-B69D-8540-B00CABEBF518}"/>
              </a:ext>
            </a:extLst>
          </p:cNvPr>
          <p:cNvSpPr/>
          <p:nvPr/>
        </p:nvSpPr>
        <p:spPr>
          <a:xfrm>
            <a:off x="150585" y="139786"/>
            <a:ext cx="11890829" cy="646331"/>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just"/>
            <a:r>
              <a:rPr lang="tr-TR" dirty="0">
                <a:highlight>
                  <a:srgbClr val="FFFF00"/>
                </a:highlight>
                <a:cs typeface="Times New Roman" panose="02020603050405020304" pitchFamily="18" charset="0"/>
              </a:rPr>
              <a:t>IV. </a:t>
            </a:r>
            <a:r>
              <a:rPr lang="el-GR" dirty="0">
                <a:highlight>
                  <a:srgbClr val="FFFF00"/>
                </a:highlight>
              </a:rPr>
              <a:t>Η  συγκρότηση  του πιο πάνω αφηγήματος  στον τουρκοκυπριακό ιστοριογραφικό  λόγο : Η περίπτωση του</a:t>
            </a:r>
            <a:r>
              <a:rPr lang="en-US" dirty="0">
                <a:solidFill>
                  <a:schemeClr val="tx1"/>
                </a:solidFill>
                <a:highlight>
                  <a:srgbClr val="FFFF00"/>
                </a:highlight>
              </a:rPr>
              <a:t> </a:t>
            </a:r>
            <a:r>
              <a:rPr lang="el-GR" dirty="0">
                <a:highlight>
                  <a:srgbClr val="FFFF00"/>
                </a:highlight>
              </a:rPr>
              <a:t>ιστορικού </a:t>
            </a:r>
            <a:r>
              <a:rPr lang="en-US" dirty="0" err="1">
                <a:solidFill>
                  <a:schemeClr val="tx1"/>
                </a:solidFill>
                <a:highlight>
                  <a:srgbClr val="FFFF00"/>
                </a:highlight>
              </a:rPr>
              <a:t>Vehbi</a:t>
            </a:r>
            <a:r>
              <a:rPr lang="en-US" dirty="0">
                <a:solidFill>
                  <a:schemeClr val="tx1"/>
                </a:solidFill>
                <a:highlight>
                  <a:srgbClr val="FFFF00"/>
                </a:highlight>
              </a:rPr>
              <a:t> Zeki </a:t>
            </a:r>
            <a:r>
              <a:rPr lang="en-US" dirty="0" err="1">
                <a:solidFill>
                  <a:schemeClr val="tx1"/>
                </a:solidFill>
                <a:highlight>
                  <a:srgbClr val="FFFF00"/>
                </a:highlight>
              </a:rPr>
              <a:t>Serter</a:t>
            </a:r>
            <a:r>
              <a:rPr lang="el-GR" dirty="0">
                <a:highlight>
                  <a:srgbClr val="FFFF00"/>
                </a:highlight>
              </a:rPr>
              <a:t> </a:t>
            </a:r>
            <a:endParaRPr lang="tr-TR" dirty="0">
              <a:highlight>
                <a:srgbClr val="FFFF00"/>
              </a:highlight>
            </a:endParaRPr>
          </a:p>
        </p:txBody>
      </p:sp>
      <p:pic>
        <p:nvPicPr>
          <p:cNvPr id="4" name="Εικόνα 3" descr="Εικόνα που περιέχει κείμενο, βιβλίο, τέχνη, χαρτί&#10;&#10;Περιγραφή που δημιουργήθηκε αυτόματα">
            <a:extLst>
              <a:ext uri="{FF2B5EF4-FFF2-40B4-BE49-F238E27FC236}">
                <a16:creationId xmlns:a16="http://schemas.microsoft.com/office/drawing/2014/main" id="{89A54A76-EB8A-1C6A-5BAE-4995F98FB4AD}"/>
              </a:ext>
            </a:extLst>
          </p:cNvPr>
          <p:cNvPicPr>
            <a:picLocks noChangeAspect="1"/>
          </p:cNvPicPr>
          <p:nvPr/>
        </p:nvPicPr>
        <p:blipFill rotWithShape="1">
          <a:blip r:embed="rId2">
            <a:extLst>
              <a:ext uri="{28A0092B-C50C-407E-A947-70E740481C1C}">
                <a14:useLocalDpi xmlns:a14="http://schemas.microsoft.com/office/drawing/2010/main" val="0"/>
              </a:ext>
            </a:extLst>
          </a:blip>
          <a:srcRect l="38389" t="9405" r="31135" b="35877"/>
          <a:stretch/>
        </p:blipFill>
        <p:spPr>
          <a:xfrm>
            <a:off x="5903685" y="979715"/>
            <a:ext cx="6137729" cy="3049451"/>
          </a:xfrm>
          <a:prstGeom prst="rect">
            <a:avLst/>
          </a:prstGeom>
          <a:ln>
            <a:solidFill>
              <a:schemeClr val="tx1"/>
            </a:solidFill>
          </a:ln>
        </p:spPr>
      </p:pic>
      <p:sp>
        <p:nvSpPr>
          <p:cNvPr id="5" name="TextBox 4">
            <a:extLst>
              <a:ext uri="{FF2B5EF4-FFF2-40B4-BE49-F238E27FC236}">
                <a16:creationId xmlns:a16="http://schemas.microsoft.com/office/drawing/2014/main" id="{02335820-2705-01C4-7A84-651A3BF2FB71}"/>
              </a:ext>
            </a:extLst>
          </p:cNvPr>
          <p:cNvSpPr txBox="1"/>
          <p:nvPr/>
        </p:nvSpPr>
        <p:spPr>
          <a:xfrm>
            <a:off x="150584" y="5179257"/>
            <a:ext cx="5631543" cy="646331"/>
          </a:xfrm>
          <a:prstGeom prst="rect">
            <a:avLst/>
          </a:prstGeom>
          <a:noFill/>
          <a:ln>
            <a:solidFill>
              <a:schemeClr val="tx1"/>
            </a:solidFill>
          </a:ln>
        </p:spPr>
        <p:txBody>
          <a:bodyPr wrap="square">
            <a:spAutoFit/>
          </a:bodyPr>
          <a:lstStyle/>
          <a:p>
            <a:r>
              <a:rPr lang="en-US" dirty="0" err="1">
                <a:solidFill>
                  <a:schemeClr val="tx1"/>
                </a:solidFill>
              </a:rPr>
              <a:t>Serter</a:t>
            </a:r>
            <a:r>
              <a:rPr lang="en-US" dirty="0">
                <a:solidFill>
                  <a:schemeClr val="tx1"/>
                </a:solidFill>
              </a:rPr>
              <a:t> </a:t>
            </a:r>
            <a:r>
              <a:rPr lang="en-US" dirty="0" err="1">
                <a:solidFill>
                  <a:schemeClr val="tx1"/>
                </a:solidFill>
              </a:rPr>
              <a:t>Vehbi</a:t>
            </a:r>
            <a:r>
              <a:rPr lang="en-US" dirty="0">
                <a:solidFill>
                  <a:schemeClr val="tx1"/>
                </a:solidFill>
              </a:rPr>
              <a:t> Zeki</a:t>
            </a:r>
            <a:r>
              <a:rPr lang="el-GR" dirty="0">
                <a:solidFill>
                  <a:schemeClr val="tx1"/>
                </a:solidFill>
              </a:rPr>
              <a:t>, </a:t>
            </a:r>
            <a:r>
              <a:rPr lang="en-US" i="1" dirty="0" err="1">
                <a:solidFill>
                  <a:schemeClr val="tx1"/>
                </a:solidFill>
              </a:rPr>
              <a:t>Kıbrıs</a:t>
            </a:r>
            <a:r>
              <a:rPr lang="en-US" i="1" dirty="0">
                <a:solidFill>
                  <a:schemeClr val="tx1"/>
                </a:solidFill>
              </a:rPr>
              <a:t> </a:t>
            </a:r>
            <a:r>
              <a:rPr lang="en-US" i="1" dirty="0" err="1">
                <a:solidFill>
                  <a:schemeClr val="tx1"/>
                </a:solidFill>
              </a:rPr>
              <a:t>ve</a:t>
            </a:r>
            <a:r>
              <a:rPr lang="en-US" i="1" dirty="0">
                <a:solidFill>
                  <a:schemeClr val="tx1"/>
                </a:solidFill>
              </a:rPr>
              <a:t> 1974 </a:t>
            </a:r>
            <a:r>
              <a:rPr lang="en-US" i="1" dirty="0" err="1">
                <a:solidFill>
                  <a:schemeClr val="tx1"/>
                </a:solidFill>
              </a:rPr>
              <a:t>barış</a:t>
            </a:r>
            <a:r>
              <a:rPr lang="en-US" i="1" dirty="0">
                <a:solidFill>
                  <a:schemeClr val="tx1"/>
                </a:solidFill>
              </a:rPr>
              <a:t> </a:t>
            </a:r>
            <a:r>
              <a:rPr lang="en-US" i="1" dirty="0" err="1">
                <a:solidFill>
                  <a:schemeClr val="tx1"/>
                </a:solidFill>
              </a:rPr>
              <a:t>harekatı</a:t>
            </a:r>
            <a:r>
              <a:rPr lang="el-GR" dirty="0">
                <a:solidFill>
                  <a:schemeClr val="tx1"/>
                </a:solidFill>
              </a:rPr>
              <a:t>, </a:t>
            </a:r>
            <a:r>
              <a:rPr lang="en-US" dirty="0">
                <a:solidFill>
                  <a:schemeClr val="tx1"/>
                </a:solidFill>
              </a:rPr>
              <a:t> </a:t>
            </a:r>
            <a:r>
              <a:rPr lang="tr-TR" dirty="0">
                <a:solidFill>
                  <a:schemeClr val="tx1"/>
                </a:solidFill>
              </a:rPr>
              <a:t>L</a:t>
            </a:r>
            <a:r>
              <a:rPr lang="en-US" dirty="0" err="1">
                <a:solidFill>
                  <a:schemeClr val="tx1"/>
                </a:solidFill>
              </a:rPr>
              <a:t>efkoşa</a:t>
            </a:r>
            <a:r>
              <a:rPr lang="tr-TR" dirty="0">
                <a:solidFill>
                  <a:schemeClr val="tx1"/>
                </a:solidFill>
              </a:rPr>
              <a:t> </a:t>
            </a:r>
            <a:r>
              <a:rPr lang="en-US" dirty="0">
                <a:solidFill>
                  <a:schemeClr val="tx1"/>
                </a:solidFill>
              </a:rPr>
              <a:t>1976</a:t>
            </a:r>
            <a:r>
              <a:rPr lang="tr-TR" dirty="0">
                <a:solidFill>
                  <a:schemeClr val="tx1"/>
                </a:solidFill>
              </a:rPr>
              <a:t>. </a:t>
            </a:r>
            <a:endParaRPr lang="el-GR" dirty="0">
              <a:solidFill>
                <a:schemeClr val="tx1"/>
              </a:solidFill>
            </a:endParaRPr>
          </a:p>
        </p:txBody>
      </p:sp>
      <p:sp>
        <p:nvSpPr>
          <p:cNvPr id="7" name="TextBox 6">
            <a:extLst>
              <a:ext uri="{FF2B5EF4-FFF2-40B4-BE49-F238E27FC236}">
                <a16:creationId xmlns:a16="http://schemas.microsoft.com/office/drawing/2014/main" id="{96F5E22D-A5AF-7BA4-7802-7AD4D8EA89B6}"/>
              </a:ext>
            </a:extLst>
          </p:cNvPr>
          <p:cNvSpPr txBox="1"/>
          <p:nvPr/>
        </p:nvSpPr>
        <p:spPr>
          <a:xfrm>
            <a:off x="5903685" y="4223939"/>
            <a:ext cx="6137729" cy="2031325"/>
          </a:xfrm>
          <a:prstGeom prst="rect">
            <a:avLst/>
          </a:prstGeom>
          <a:solidFill>
            <a:schemeClr val="accent6">
              <a:lumMod val="20000"/>
              <a:lumOff val="80000"/>
            </a:schemeClr>
          </a:solidFill>
          <a:ln>
            <a:solidFill>
              <a:schemeClr val="tx1"/>
            </a:solidFill>
          </a:ln>
        </p:spPr>
        <p:txBody>
          <a:bodyPr wrap="square">
            <a:spAutoFit/>
          </a:bodyPr>
          <a:lstStyle/>
          <a:p>
            <a:r>
              <a:rPr lang="tr-TR" dirty="0">
                <a:solidFill>
                  <a:schemeClr val="tx1"/>
                </a:solidFill>
              </a:rPr>
              <a:t> </a:t>
            </a:r>
            <a:r>
              <a:rPr lang="tr-TR" dirty="0" err="1">
                <a:solidFill>
                  <a:schemeClr val="tx1"/>
                </a:solidFill>
              </a:rPr>
              <a:t>Ayvasıl</a:t>
            </a:r>
            <a:r>
              <a:rPr lang="tr-TR" dirty="0">
                <a:solidFill>
                  <a:schemeClr val="tx1"/>
                </a:solidFill>
              </a:rPr>
              <a:t> Yunan  kampı bayrağı, Dr.  Vehbi Z. Serter ile  </a:t>
            </a:r>
            <a:r>
              <a:rPr lang="tr-TR" dirty="0" err="1">
                <a:solidFill>
                  <a:schemeClr val="tx1"/>
                </a:solidFill>
              </a:rPr>
              <a:t>Paraşütcü</a:t>
            </a:r>
            <a:r>
              <a:rPr lang="tr-TR" dirty="0">
                <a:solidFill>
                  <a:schemeClr val="tx1"/>
                </a:solidFill>
              </a:rPr>
              <a:t> Komando  Hayri</a:t>
            </a:r>
            <a:r>
              <a:rPr lang="en-US" dirty="0">
                <a:solidFill>
                  <a:schemeClr val="tx1"/>
                </a:solidFill>
              </a:rPr>
              <a:t>’</a:t>
            </a:r>
            <a:r>
              <a:rPr lang="tr-TR" dirty="0">
                <a:solidFill>
                  <a:schemeClr val="tx1"/>
                </a:solidFill>
              </a:rPr>
              <a:t> </a:t>
            </a:r>
            <a:r>
              <a:rPr lang="tr-TR" dirty="0" err="1">
                <a:solidFill>
                  <a:schemeClr val="tx1"/>
                </a:solidFill>
              </a:rPr>
              <a:t>nin</a:t>
            </a:r>
            <a:r>
              <a:rPr lang="tr-TR" dirty="0">
                <a:solidFill>
                  <a:schemeClr val="tx1"/>
                </a:solidFill>
              </a:rPr>
              <a:t>  tüfeklerinin ucunda takılı  vaziyette. II. Barış Hareketi</a:t>
            </a:r>
            <a:r>
              <a:rPr lang="en-US" dirty="0"/>
              <a:t>’</a:t>
            </a:r>
            <a:r>
              <a:rPr lang="tr-TR" dirty="0" err="1">
                <a:solidFill>
                  <a:schemeClr val="tx1"/>
                </a:solidFill>
              </a:rPr>
              <a:t>nden</a:t>
            </a:r>
            <a:r>
              <a:rPr lang="tr-TR" dirty="0">
                <a:solidFill>
                  <a:schemeClr val="tx1"/>
                </a:solidFill>
              </a:rPr>
              <a:t> hemen sonra çekilmiştir</a:t>
            </a:r>
            <a:r>
              <a:rPr lang="en-US" dirty="0">
                <a:solidFill>
                  <a:schemeClr val="tx1"/>
                </a:solidFill>
              </a:rPr>
              <a:t>.</a:t>
            </a:r>
          </a:p>
          <a:p>
            <a:r>
              <a:rPr lang="el-GR" dirty="0">
                <a:solidFill>
                  <a:schemeClr val="tx1"/>
                </a:solidFill>
              </a:rPr>
              <a:t>Αυτή η  φωτογραφία τραβήχτηκε μετά  τη  δεύτερη  ειρηνευτική  επιχείρηση. </a:t>
            </a:r>
            <a:r>
              <a:rPr lang="el-GR" dirty="0"/>
              <a:t> </a:t>
            </a:r>
            <a:r>
              <a:rPr lang="tr-TR" dirty="0"/>
              <a:t>H </a:t>
            </a:r>
            <a:r>
              <a:rPr lang="el-GR" dirty="0"/>
              <a:t>ελληνική σημαία    από το  στρατόπεδο  του  Αγίου Βασιλείου στο   ντουφέκι   του </a:t>
            </a:r>
            <a:r>
              <a:rPr lang="tr-TR" dirty="0">
                <a:solidFill>
                  <a:schemeClr val="tx1"/>
                </a:solidFill>
              </a:rPr>
              <a:t>  Vehbi Z. Serter </a:t>
            </a:r>
            <a:r>
              <a:rPr lang="el-GR" dirty="0">
                <a:solidFill>
                  <a:schemeClr val="tx1"/>
                </a:solidFill>
              </a:rPr>
              <a:t> και </a:t>
            </a:r>
            <a:r>
              <a:rPr lang="el-GR" dirty="0"/>
              <a:t>ενός </a:t>
            </a:r>
            <a:r>
              <a:rPr lang="el-GR" dirty="0">
                <a:solidFill>
                  <a:schemeClr val="tx1"/>
                </a:solidFill>
              </a:rPr>
              <a:t>  αλεξιπτωτιστή.  </a:t>
            </a:r>
          </a:p>
        </p:txBody>
      </p:sp>
    </p:spTree>
    <p:extLst>
      <p:ext uri="{BB962C8B-B14F-4D97-AF65-F5344CB8AC3E}">
        <p14:creationId xmlns:p14="http://schemas.microsoft.com/office/powerpoint/2010/main" val="231576716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5FB9A4E-9E25-42D4-B2BF-55C114039619}"/>
              </a:ext>
            </a:extLst>
          </p:cNvPr>
          <p:cNvSpPr txBox="1"/>
          <p:nvPr/>
        </p:nvSpPr>
        <p:spPr>
          <a:xfrm>
            <a:off x="304800" y="783771"/>
            <a:ext cx="2808514" cy="5262979"/>
          </a:xfrm>
          <a:prstGeom prst="rect">
            <a:avLst/>
          </a:prstGeom>
          <a:solidFill>
            <a:schemeClr val="bg1"/>
          </a:solidFill>
          <a:ln>
            <a:solidFill>
              <a:schemeClr val="tx1"/>
            </a:solidFill>
          </a:ln>
        </p:spPr>
        <p:txBody>
          <a:bodyPr wrap="square">
            <a:spAutoFit/>
          </a:bodyPr>
          <a:lstStyle/>
          <a:p>
            <a:pPr algn="just"/>
            <a:r>
              <a:rPr lang="en-US" sz="1200" dirty="0">
                <a:effectLst/>
                <a:latin typeface="Times New Roman" panose="02020603050405020304" pitchFamily="18" charset="0"/>
                <a:ea typeface="Arial Unicode MS"/>
                <a:cs typeface="Arial Unicode MS"/>
              </a:rPr>
              <a:t>1938 </a:t>
            </a:r>
            <a:r>
              <a:rPr lang="en-US" sz="1200" dirty="0" err="1">
                <a:effectLst/>
                <a:latin typeface="Times New Roman" panose="02020603050405020304" pitchFamily="18" charset="0"/>
                <a:ea typeface="Arial Unicode MS"/>
                <a:cs typeface="Arial Unicode MS"/>
              </a:rPr>
              <a:t>yılında</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Lefkoşa’da</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doğdu</a:t>
            </a:r>
            <a:r>
              <a:rPr lang="en-US" sz="1200" dirty="0">
                <a:effectLst/>
                <a:latin typeface="Times New Roman" panose="02020603050405020304" pitchFamily="18" charset="0"/>
                <a:ea typeface="Arial Unicode MS"/>
                <a:cs typeface="Arial Unicode MS"/>
              </a:rPr>
              <a:t>. </a:t>
            </a:r>
            <a:endParaRPr lang="el-CY" sz="1200" dirty="0">
              <a:effectLst/>
              <a:latin typeface="Arial Unicode MS"/>
              <a:ea typeface="Arial Unicode MS"/>
              <a:cs typeface="Arial Unicode MS"/>
            </a:endParaRPr>
          </a:p>
          <a:p>
            <a:pPr algn="just"/>
            <a:r>
              <a:rPr lang="en-US" sz="1200" dirty="0">
                <a:effectLst/>
                <a:latin typeface="Times New Roman" panose="02020603050405020304" pitchFamily="18" charset="0"/>
                <a:ea typeface="Arial Unicode MS"/>
                <a:cs typeface="Arial Unicode MS"/>
              </a:rPr>
              <a:t>1961 </a:t>
            </a:r>
            <a:r>
              <a:rPr lang="en-US" sz="1200" dirty="0" err="1">
                <a:effectLst/>
                <a:latin typeface="Times New Roman" panose="02020603050405020304" pitchFamily="18" charset="0"/>
                <a:ea typeface="Arial Unicode MS"/>
                <a:cs typeface="Arial Unicode MS"/>
              </a:rPr>
              <a:t>yılında</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Anakara</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Üniversitesi</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Dil</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Tarih</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Coğrafya</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Fakültesi</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Tarih</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Bölümü’nden</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mezun</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oldu</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Mezuniyetini</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müteakip</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tarih</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öğretmeni</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Eğitim</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Bakanlığı’nda</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Tarih</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Müfettişi</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Baş</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Müfettiş</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ve</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Teftiş</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Dairesi</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Müdürü</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Olarak</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görev</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yaptı</a:t>
            </a:r>
            <a:r>
              <a:rPr lang="en-US" sz="1200" dirty="0">
                <a:effectLst/>
                <a:latin typeface="Times New Roman" panose="02020603050405020304" pitchFamily="18" charset="0"/>
                <a:ea typeface="Arial Unicode MS"/>
                <a:cs typeface="Arial Unicode MS"/>
              </a:rPr>
              <a:t>. 1972 </a:t>
            </a:r>
            <a:r>
              <a:rPr lang="en-US" sz="1200" dirty="0" err="1">
                <a:effectLst/>
                <a:latin typeface="Times New Roman" panose="02020603050405020304" pitchFamily="18" charset="0"/>
                <a:ea typeface="Arial Unicode MS"/>
                <a:cs typeface="Arial Unicode MS"/>
              </a:rPr>
              <a:t>yılında</a:t>
            </a:r>
            <a:r>
              <a:rPr lang="en-US" sz="1200" dirty="0">
                <a:effectLst/>
                <a:latin typeface="Times New Roman" panose="02020603050405020304" pitchFamily="18" charset="0"/>
                <a:ea typeface="Arial Unicode MS"/>
                <a:cs typeface="Arial Unicode MS"/>
              </a:rPr>
              <a:t> Ankara </a:t>
            </a:r>
            <a:r>
              <a:rPr lang="en-US" sz="1200" dirty="0" err="1">
                <a:effectLst/>
                <a:latin typeface="Times New Roman" panose="02020603050405020304" pitchFamily="18" charset="0"/>
                <a:ea typeface="Arial Unicode MS"/>
                <a:cs typeface="Arial Unicode MS"/>
              </a:rPr>
              <a:t>Üniversitesi’nden</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Tarih</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Doktoru</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ünvanını</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kazandı</a:t>
            </a:r>
            <a:r>
              <a:rPr lang="en-US" sz="1200" dirty="0">
                <a:effectLst/>
                <a:latin typeface="Times New Roman" panose="02020603050405020304" pitchFamily="18" charset="0"/>
                <a:ea typeface="Arial Unicode MS"/>
                <a:cs typeface="Arial Unicode MS"/>
              </a:rPr>
              <a:t>. </a:t>
            </a:r>
            <a:endParaRPr lang="el-CY" sz="1200" dirty="0">
              <a:effectLst/>
              <a:latin typeface="Arial Unicode MS"/>
              <a:ea typeface="Arial Unicode MS"/>
              <a:cs typeface="Arial Unicode MS"/>
            </a:endParaRPr>
          </a:p>
          <a:p>
            <a:pPr algn="just"/>
            <a:r>
              <a:rPr lang="en-US" sz="1200" dirty="0" err="1">
                <a:effectLst/>
                <a:latin typeface="Times New Roman" panose="02020603050405020304" pitchFamily="18" charset="0"/>
                <a:ea typeface="Arial Unicode MS"/>
                <a:cs typeface="Arial Unicode MS"/>
              </a:rPr>
              <a:t>Kıbrıs</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Türk</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Mücadele</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Tarihi</a:t>
            </a:r>
            <a:r>
              <a:rPr lang="en-US" sz="1200" dirty="0">
                <a:effectLst/>
                <a:latin typeface="Times New Roman" panose="02020603050405020304" pitchFamily="18" charset="0"/>
                <a:ea typeface="Arial Unicode MS"/>
                <a:cs typeface="Arial Unicode MS"/>
              </a:rPr>
              <a:t>, </a:t>
            </a:r>
            <a:r>
              <a:rPr lang="en-US" sz="1200" dirty="0">
                <a:effectLst/>
                <a:latin typeface="Arial Unicode MS"/>
                <a:ea typeface="Arial Unicode MS"/>
                <a:cs typeface="Arial Unicode MS"/>
              </a:rPr>
              <a:t>T</a:t>
            </a:r>
            <a:r>
              <a:rPr lang="en-US" sz="1200" dirty="0">
                <a:effectLst/>
                <a:latin typeface="Times New Roman" panose="02020603050405020304" pitchFamily="18" charset="0"/>
                <a:ea typeface="Arial Unicode MS"/>
                <a:cs typeface="Arial Unicode MS"/>
              </a:rPr>
              <a:t>C </a:t>
            </a:r>
            <a:r>
              <a:rPr lang="en-US" sz="1200" dirty="0" err="1">
                <a:effectLst/>
                <a:latin typeface="Times New Roman" panose="02020603050405020304" pitchFamily="18" charset="0"/>
                <a:ea typeface="Arial Unicode MS"/>
                <a:cs typeface="Arial Unicode MS"/>
              </a:rPr>
              <a:t>İnkilâp</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Tarihi</a:t>
            </a:r>
            <a:r>
              <a:rPr lang="en-US" sz="1200" dirty="0">
                <a:effectLst/>
                <a:latin typeface="Times New Roman" panose="02020603050405020304" pitchFamily="18" charset="0"/>
                <a:ea typeface="Arial Unicode MS"/>
                <a:cs typeface="Arial Unicode MS"/>
              </a:rPr>
              <a:t>, Atatürk </a:t>
            </a:r>
            <a:r>
              <a:rPr lang="en-US" sz="1200" dirty="0" err="1">
                <a:effectLst/>
                <a:latin typeface="Times New Roman" panose="02020603050405020304" pitchFamily="18" charset="0"/>
                <a:ea typeface="Arial Unicode MS"/>
                <a:cs typeface="Arial Unicode MS"/>
              </a:rPr>
              <a:t>ve</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Kıbrıs</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Sorunu</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hakkında</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yayınlanmış</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eserleri</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vardır</a:t>
            </a:r>
            <a:r>
              <a:rPr lang="en-US" sz="1200" dirty="0">
                <a:effectLst/>
                <a:latin typeface="Times New Roman" panose="02020603050405020304" pitchFamily="18" charset="0"/>
                <a:ea typeface="Arial Unicode MS"/>
                <a:cs typeface="Arial Unicode MS"/>
              </a:rPr>
              <a:t>. Halen </a:t>
            </a:r>
            <a:r>
              <a:rPr lang="en-US" sz="1200" dirty="0" err="1">
                <a:effectLst/>
                <a:latin typeface="Times New Roman" panose="02020603050405020304" pitchFamily="18" charset="0"/>
                <a:ea typeface="Arial Unicode MS"/>
                <a:cs typeface="Arial Unicode MS"/>
              </a:rPr>
              <a:t>Kıbrıs</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Türk</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Tarih</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Kurumu</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Başkanıdır</a:t>
            </a:r>
            <a:r>
              <a:rPr lang="en-US" sz="1200" dirty="0">
                <a:effectLst/>
                <a:latin typeface="Times New Roman" panose="02020603050405020304" pitchFamily="18" charset="0"/>
                <a:ea typeface="Arial Unicode MS"/>
                <a:cs typeface="Arial Unicode MS"/>
              </a:rPr>
              <a:t>. 1985, 1990 </a:t>
            </a:r>
            <a:r>
              <a:rPr lang="en-US" sz="1200" dirty="0" err="1">
                <a:effectLst/>
                <a:latin typeface="Times New Roman" panose="02020603050405020304" pitchFamily="18" charset="0"/>
                <a:ea typeface="Arial Unicode MS"/>
                <a:cs typeface="Arial Unicode MS"/>
              </a:rPr>
              <a:t>genel</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seçimlerinde</a:t>
            </a:r>
            <a:r>
              <a:rPr lang="en-US" sz="1200" dirty="0">
                <a:effectLst/>
                <a:latin typeface="Times New Roman" panose="02020603050405020304" pitchFamily="18" charset="0"/>
                <a:ea typeface="Arial Unicode MS"/>
                <a:cs typeface="Arial Unicode MS"/>
              </a:rPr>
              <a:t>, 1993 </a:t>
            </a:r>
            <a:r>
              <a:rPr lang="en-US" sz="1200" dirty="0" err="1">
                <a:effectLst/>
                <a:latin typeface="Times New Roman" panose="02020603050405020304" pitchFamily="18" charset="0"/>
                <a:ea typeface="Arial Unicode MS"/>
                <a:cs typeface="Arial Unicode MS"/>
              </a:rPr>
              <a:t>erken</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genel</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seçimlerinde</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ve</a:t>
            </a:r>
            <a:r>
              <a:rPr lang="en-US" sz="1200" dirty="0">
                <a:effectLst/>
                <a:latin typeface="Times New Roman" panose="02020603050405020304" pitchFamily="18" charset="0"/>
                <a:ea typeface="Arial Unicode MS"/>
                <a:cs typeface="Arial Unicode MS"/>
              </a:rPr>
              <a:t> 6 </a:t>
            </a:r>
            <a:r>
              <a:rPr lang="en-US" sz="1200" dirty="0" err="1">
                <a:effectLst/>
                <a:latin typeface="Times New Roman" panose="02020603050405020304" pitchFamily="18" charset="0"/>
                <a:ea typeface="Arial Unicode MS"/>
                <a:cs typeface="Arial Unicode MS"/>
              </a:rPr>
              <a:t>Aralık</a:t>
            </a:r>
            <a:r>
              <a:rPr lang="en-US" sz="1200" dirty="0">
                <a:effectLst/>
                <a:latin typeface="Times New Roman" panose="02020603050405020304" pitchFamily="18" charset="0"/>
                <a:ea typeface="Arial Unicode MS"/>
                <a:cs typeface="Arial Unicode MS"/>
              </a:rPr>
              <a:t> 1998 </a:t>
            </a:r>
            <a:r>
              <a:rPr lang="en-US" sz="1200" dirty="0" err="1">
                <a:effectLst/>
                <a:latin typeface="Times New Roman" panose="02020603050405020304" pitchFamily="18" charset="0"/>
                <a:ea typeface="Arial Unicode MS"/>
                <a:cs typeface="Arial Unicode MS"/>
              </a:rPr>
              <a:t>genel</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seçimlerinde</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Ulusal</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Birlik</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Partisi’nden</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Lefkoşa</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milletvekili</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seçildi</a:t>
            </a:r>
            <a:r>
              <a:rPr lang="en-US" sz="1200" dirty="0">
                <a:effectLst/>
                <a:latin typeface="Times New Roman" panose="02020603050405020304" pitchFamily="18" charset="0"/>
                <a:ea typeface="Arial Unicode MS"/>
                <a:cs typeface="Arial Unicode MS"/>
              </a:rPr>
              <a:t>. </a:t>
            </a:r>
            <a:r>
              <a:rPr lang="en-US" sz="1200" dirty="0">
                <a:solidFill>
                  <a:srgbClr val="000000"/>
                </a:solidFill>
                <a:effectLst/>
                <a:latin typeface="Times New Roman" panose="02020603050405020304" pitchFamily="18" charset="0"/>
                <a:ea typeface="Arial Unicode MS"/>
                <a:cs typeface="Arial Unicode MS"/>
              </a:rPr>
              <a:t>27.05.1990-01.10.1993 </a:t>
            </a:r>
            <a:r>
              <a:rPr lang="en-US" sz="1200" dirty="0" err="1">
                <a:solidFill>
                  <a:srgbClr val="000000"/>
                </a:solidFill>
                <a:effectLst/>
                <a:latin typeface="Times New Roman" panose="02020603050405020304" pitchFamily="18" charset="0"/>
                <a:ea typeface="Arial Unicode MS"/>
                <a:cs typeface="Arial Unicode MS"/>
              </a:rPr>
              <a:t>tarihleri</a:t>
            </a:r>
            <a:r>
              <a:rPr lang="en-US" sz="1200" dirty="0">
                <a:solidFill>
                  <a:srgbClr val="000000"/>
                </a:solidFill>
                <a:effectLst/>
                <a:latin typeface="Times New Roman" panose="02020603050405020304" pitchFamily="18" charset="0"/>
                <a:ea typeface="Arial Unicode MS"/>
                <a:cs typeface="Arial Unicode MS"/>
              </a:rPr>
              <a:t> </a:t>
            </a:r>
            <a:r>
              <a:rPr lang="en-US" sz="1200" dirty="0" err="1">
                <a:solidFill>
                  <a:srgbClr val="000000"/>
                </a:solidFill>
                <a:effectLst/>
                <a:latin typeface="Times New Roman" panose="02020603050405020304" pitchFamily="18" charset="0"/>
                <a:ea typeface="Arial Unicode MS"/>
                <a:cs typeface="Arial Unicode MS"/>
              </a:rPr>
              <a:t>arasında</a:t>
            </a:r>
            <a:r>
              <a:rPr lang="en-US" sz="1200" b="1" dirty="0">
                <a:solidFill>
                  <a:srgbClr val="000000"/>
                </a:solidFill>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Meclis</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Başkan</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Yardımcılığı</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ve</a:t>
            </a:r>
            <a:r>
              <a:rPr lang="en-US" sz="1200" dirty="0">
                <a:effectLst/>
                <a:latin typeface="Times New Roman" panose="02020603050405020304" pitchFamily="18" charset="0"/>
                <a:ea typeface="Arial Unicode MS"/>
                <a:cs typeface="Arial Unicode MS"/>
              </a:rPr>
              <a:t> 30.06.1993-25.12.1993 </a:t>
            </a:r>
            <a:r>
              <a:rPr lang="en-US" sz="1200" dirty="0" err="1">
                <a:effectLst/>
                <a:latin typeface="Times New Roman" panose="02020603050405020304" pitchFamily="18" charset="0"/>
                <a:ea typeface="Arial Unicode MS"/>
                <a:cs typeface="Arial Unicode MS"/>
              </a:rPr>
              <a:t>tarihleri</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arasnda</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Meclis</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Başkanlığı</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görevlerinde</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bulundu</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Ulusal</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Birlik</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Partisi</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Genel</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Sekreterliği</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yaptı</a:t>
            </a:r>
            <a:r>
              <a:rPr lang="en-US" sz="1200" dirty="0">
                <a:effectLst/>
                <a:latin typeface="Times New Roman" panose="02020603050405020304" pitchFamily="18" charset="0"/>
                <a:ea typeface="Arial Unicode MS"/>
                <a:cs typeface="Arial Unicode MS"/>
              </a:rPr>
              <a:t>.</a:t>
            </a:r>
            <a:endParaRPr lang="el-CY" sz="1200" dirty="0">
              <a:effectLst/>
              <a:latin typeface="Arial Unicode MS"/>
              <a:ea typeface="Arial Unicode MS"/>
              <a:cs typeface="Arial Unicode MS"/>
            </a:endParaRPr>
          </a:p>
          <a:p>
            <a:pPr algn="just"/>
            <a:r>
              <a:rPr lang="en-US" sz="1200" dirty="0">
                <a:effectLst/>
                <a:latin typeface="Times New Roman" panose="02020603050405020304" pitchFamily="18" charset="0"/>
                <a:ea typeface="Arial Unicode MS"/>
                <a:cs typeface="Arial Unicode MS"/>
              </a:rPr>
              <a:t> </a:t>
            </a:r>
            <a:endParaRPr lang="el-CY" sz="1200" dirty="0">
              <a:effectLst/>
              <a:latin typeface="Arial Unicode MS"/>
              <a:ea typeface="Arial Unicode MS"/>
              <a:cs typeface="Arial Unicode MS"/>
            </a:endParaRPr>
          </a:p>
          <a:p>
            <a:pPr algn="just"/>
            <a:r>
              <a:rPr lang="en-US" sz="1200" dirty="0" err="1">
                <a:effectLst/>
                <a:latin typeface="Times New Roman" panose="02020603050405020304" pitchFamily="18" charset="0"/>
                <a:ea typeface="Arial Unicode MS"/>
                <a:cs typeface="Arial Unicode MS"/>
              </a:rPr>
              <a:t>İngilizce</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ve</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Rumca</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bilen</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Serter</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evli</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olup</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iki</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çocuk</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babası</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idi</a:t>
            </a:r>
            <a:r>
              <a:rPr lang="en-US" sz="1200" dirty="0">
                <a:effectLst/>
                <a:latin typeface="Times New Roman" panose="02020603050405020304" pitchFamily="18" charset="0"/>
                <a:ea typeface="Arial Unicode MS"/>
                <a:cs typeface="Arial Unicode MS"/>
              </a:rPr>
              <a:t>.</a:t>
            </a:r>
            <a:endParaRPr lang="el-CY" sz="1200" dirty="0">
              <a:effectLst/>
              <a:latin typeface="Arial Unicode MS"/>
              <a:ea typeface="Arial Unicode MS"/>
              <a:cs typeface="Arial Unicode MS"/>
            </a:endParaRPr>
          </a:p>
          <a:p>
            <a:pPr algn="just"/>
            <a:r>
              <a:rPr lang="en-US" sz="1200" dirty="0">
                <a:effectLst/>
                <a:latin typeface="Times New Roman" panose="02020603050405020304" pitchFamily="18" charset="0"/>
                <a:ea typeface="Arial Unicode MS"/>
                <a:cs typeface="Arial Unicode MS"/>
              </a:rPr>
              <a:t> </a:t>
            </a:r>
            <a:endParaRPr lang="el-CY" sz="1200" dirty="0">
              <a:effectLst/>
              <a:latin typeface="Arial Unicode MS"/>
              <a:ea typeface="Arial Unicode MS"/>
              <a:cs typeface="Arial Unicode MS"/>
            </a:endParaRPr>
          </a:p>
          <a:p>
            <a:pPr algn="just"/>
            <a:r>
              <a:rPr lang="en-US" sz="1200" dirty="0">
                <a:effectLst/>
                <a:latin typeface="Times New Roman" panose="02020603050405020304" pitchFamily="18" charset="0"/>
                <a:ea typeface="Arial Unicode MS"/>
                <a:cs typeface="Arial Unicode MS"/>
              </a:rPr>
              <a:t>19 </a:t>
            </a:r>
            <a:r>
              <a:rPr lang="en-US" sz="1200" dirty="0" err="1">
                <a:effectLst/>
                <a:latin typeface="Times New Roman" panose="02020603050405020304" pitchFamily="18" charset="0"/>
                <a:ea typeface="Arial Unicode MS"/>
                <a:cs typeface="Arial Unicode MS"/>
              </a:rPr>
              <a:t>Haziran</a:t>
            </a:r>
            <a:r>
              <a:rPr lang="en-US" sz="1200" dirty="0">
                <a:effectLst/>
                <a:latin typeface="Times New Roman" panose="02020603050405020304" pitchFamily="18" charset="0"/>
                <a:ea typeface="Arial Unicode MS"/>
                <a:cs typeface="Arial Unicode MS"/>
              </a:rPr>
              <a:t> 2014 </a:t>
            </a:r>
            <a:r>
              <a:rPr lang="en-US" sz="1200" dirty="0" err="1">
                <a:effectLst/>
                <a:latin typeface="Times New Roman" panose="02020603050405020304" pitchFamily="18" charset="0"/>
                <a:ea typeface="Arial Unicode MS"/>
                <a:cs typeface="Arial Unicode MS"/>
              </a:rPr>
              <a:t>tarihinde</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vefat</a:t>
            </a:r>
            <a:r>
              <a:rPr lang="en-US" sz="1200" dirty="0">
                <a:effectLst/>
                <a:latin typeface="Times New Roman" panose="02020603050405020304" pitchFamily="18" charset="0"/>
                <a:ea typeface="Arial Unicode MS"/>
                <a:cs typeface="Arial Unicode MS"/>
              </a:rPr>
              <a:t> </a:t>
            </a:r>
            <a:r>
              <a:rPr lang="en-US" sz="1200" dirty="0" err="1">
                <a:effectLst/>
                <a:latin typeface="Times New Roman" panose="02020603050405020304" pitchFamily="18" charset="0"/>
                <a:ea typeface="Arial Unicode MS"/>
                <a:cs typeface="Arial Unicode MS"/>
              </a:rPr>
              <a:t>etmiştir</a:t>
            </a:r>
            <a:r>
              <a:rPr lang="en-US" sz="1200" dirty="0">
                <a:effectLst/>
                <a:latin typeface="Times New Roman" panose="02020603050405020304" pitchFamily="18" charset="0"/>
                <a:ea typeface="Arial Unicode MS"/>
                <a:cs typeface="Arial Unicode MS"/>
              </a:rPr>
              <a:t>.</a:t>
            </a:r>
            <a:endParaRPr lang="el-CY" sz="1200" dirty="0">
              <a:effectLst/>
              <a:latin typeface="Arial Unicode MS"/>
              <a:ea typeface="Arial Unicode MS"/>
              <a:cs typeface="Arial Unicode MS"/>
            </a:endParaRPr>
          </a:p>
        </p:txBody>
      </p:sp>
      <p:sp>
        <p:nvSpPr>
          <p:cNvPr id="10" name="TextBox 9">
            <a:extLst>
              <a:ext uri="{FF2B5EF4-FFF2-40B4-BE49-F238E27FC236}">
                <a16:creationId xmlns:a16="http://schemas.microsoft.com/office/drawing/2014/main" id="{D6C915C2-2AF5-1C52-D79E-F8472F7C6B99}"/>
              </a:ext>
            </a:extLst>
          </p:cNvPr>
          <p:cNvSpPr txBox="1"/>
          <p:nvPr/>
        </p:nvSpPr>
        <p:spPr>
          <a:xfrm>
            <a:off x="3265713" y="783771"/>
            <a:ext cx="8741229" cy="5355312"/>
          </a:xfrm>
          <a:prstGeom prst="rect">
            <a:avLst/>
          </a:prstGeom>
          <a:solidFill>
            <a:schemeClr val="accent6">
              <a:lumMod val="20000"/>
              <a:lumOff val="80000"/>
            </a:schemeClr>
          </a:solidFill>
          <a:ln>
            <a:solidFill>
              <a:schemeClr val="tx1"/>
            </a:solidFill>
          </a:ln>
        </p:spPr>
        <p:txBody>
          <a:bodyPr wrap="square">
            <a:spAutoFit/>
          </a:bodyPr>
          <a:lstStyle/>
          <a:p>
            <a:r>
              <a:rPr lang="el-GR" dirty="0"/>
              <a:t>1938 : </a:t>
            </a:r>
            <a:r>
              <a:rPr lang="el-CY" dirty="0"/>
              <a:t>Γεννήθηκε στη Λευκωσία.</a:t>
            </a:r>
            <a:endParaRPr lang="el-GR" dirty="0"/>
          </a:p>
          <a:p>
            <a:r>
              <a:rPr lang="el-GR" dirty="0"/>
              <a:t>1961 : Απόφοιτος Πανεπιστημίου   Άγκυρας</a:t>
            </a:r>
            <a:r>
              <a:rPr lang="el-CY" dirty="0"/>
              <a:t>, Σχολή</a:t>
            </a:r>
            <a:r>
              <a:rPr lang="el-GR" dirty="0"/>
              <a:t>ς</a:t>
            </a:r>
            <a:r>
              <a:rPr lang="el-CY" dirty="0"/>
              <a:t> Γλώσσας, Ιστορίας και Γεωγραφίας, Τμήμα</a:t>
            </a:r>
            <a:r>
              <a:rPr lang="el-GR" dirty="0"/>
              <a:t>τος</a:t>
            </a:r>
            <a:r>
              <a:rPr lang="el-CY" dirty="0"/>
              <a:t> Ιστορίας</a:t>
            </a:r>
            <a:r>
              <a:rPr lang="el-GR" dirty="0"/>
              <a:t>.</a:t>
            </a:r>
          </a:p>
          <a:p>
            <a:endParaRPr lang="el-GR" dirty="0"/>
          </a:p>
          <a:p>
            <a:r>
              <a:rPr lang="el-CY" dirty="0"/>
              <a:t>Μετά την απ</a:t>
            </a:r>
            <a:r>
              <a:rPr lang="el-CY" dirty="0" err="1"/>
              <a:t>οφοίτησ</a:t>
            </a:r>
            <a:r>
              <a:rPr lang="el-GR" dirty="0"/>
              <a:t>η</a:t>
            </a:r>
            <a:r>
              <a:rPr lang="el-CY" dirty="0"/>
              <a:t> του εργάστηκε ως </a:t>
            </a:r>
            <a:endParaRPr lang="el-GR" dirty="0"/>
          </a:p>
          <a:p>
            <a:r>
              <a:rPr lang="el-CY" dirty="0"/>
              <a:t>κα</a:t>
            </a:r>
            <a:r>
              <a:rPr lang="el-CY" dirty="0" err="1"/>
              <a:t>θηγητής</a:t>
            </a:r>
            <a:r>
              <a:rPr lang="el-GR" dirty="0"/>
              <a:t> </a:t>
            </a:r>
            <a:r>
              <a:rPr lang="el-CY" dirty="0"/>
              <a:t> </a:t>
            </a:r>
            <a:r>
              <a:rPr lang="el-CY" dirty="0" err="1"/>
              <a:t>Ιστορί</a:t>
            </a:r>
            <a:r>
              <a:rPr lang="el-CY" dirty="0"/>
              <a:t>ας, </a:t>
            </a:r>
            <a:endParaRPr lang="el-GR" dirty="0"/>
          </a:p>
          <a:p>
            <a:r>
              <a:rPr lang="el-CY" dirty="0"/>
              <a:t>Επ</a:t>
            </a:r>
            <a:r>
              <a:rPr lang="el-CY" dirty="0" err="1"/>
              <a:t>ιθεωρητής</a:t>
            </a:r>
            <a:r>
              <a:rPr lang="el-CY" dirty="0"/>
              <a:t> Ιστορίας, </a:t>
            </a:r>
            <a:endParaRPr lang="el-GR" dirty="0"/>
          </a:p>
          <a:p>
            <a:r>
              <a:rPr lang="el-CY" dirty="0" err="1"/>
              <a:t>Αρχιε</a:t>
            </a:r>
            <a:r>
              <a:rPr lang="el-CY" dirty="0"/>
              <a:t>πιθεωρητής και </a:t>
            </a:r>
            <a:endParaRPr lang="el-GR" dirty="0"/>
          </a:p>
          <a:p>
            <a:r>
              <a:rPr lang="el-CY" dirty="0"/>
              <a:t>Διευθυντής Τμήματος Επιθε</a:t>
            </a:r>
            <a:r>
              <a:rPr lang="el-GR" dirty="0" err="1"/>
              <a:t>ωρητών</a:t>
            </a:r>
            <a:r>
              <a:rPr lang="el-GR" dirty="0"/>
              <a:t> </a:t>
            </a:r>
            <a:r>
              <a:rPr lang="el-CY" dirty="0"/>
              <a:t> στο Υπουργείο Παιδείας.</a:t>
            </a:r>
            <a:endParaRPr lang="el-GR" dirty="0"/>
          </a:p>
          <a:p>
            <a:endParaRPr lang="el-GR" dirty="0"/>
          </a:p>
          <a:p>
            <a:r>
              <a:rPr lang="el-GR" dirty="0"/>
              <a:t>1972 : Απέκτησε</a:t>
            </a:r>
            <a:r>
              <a:rPr lang="el-CY" dirty="0"/>
              <a:t> τον τίτλο του «Διδάκτωρ</a:t>
            </a:r>
            <a:r>
              <a:rPr lang="el-GR" dirty="0"/>
              <a:t>α</a:t>
            </a:r>
            <a:r>
              <a:rPr lang="el-CY" dirty="0"/>
              <a:t> </a:t>
            </a:r>
            <a:r>
              <a:rPr lang="el-CY" dirty="0" err="1"/>
              <a:t>Ιστορί</a:t>
            </a:r>
            <a:r>
              <a:rPr lang="el-CY" dirty="0"/>
              <a:t>ας» από το Πανεπιστήμιο της Άγκυρας</a:t>
            </a:r>
            <a:r>
              <a:rPr lang="el-GR" dirty="0"/>
              <a:t>.</a:t>
            </a:r>
          </a:p>
          <a:p>
            <a:r>
              <a:rPr lang="el-GR" dirty="0"/>
              <a:t>Υπήρξε </a:t>
            </a:r>
            <a:r>
              <a:rPr lang="el-CY" dirty="0"/>
              <a:t> Πρόεδρος της Τουρκοκυπριακής Ιστορικής Εταιρείας. </a:t>
            </a:r>
            <a:endParaRPr lang="el-GR" dirty="0"/>
          </a:p>
          <a:p>
            <a:r>
              <a:rPr lang="el-CY" dirty="0"/>
              <a:t>Εξελέγη β</a:t>
            </a:r>
            <a:r>
              <a:rPr lang="el-CY" dirty="0" err="1"/>
              <a:t>ουλευτής</a:t>
            </a:r>
            <a:r>
              <a:rPr lang="el-CY" dirty="0"/>
              <a:t> Λευκωσίας </a:t>
            </a:r>
            <a:r>
              <a:rPr lang="el-GR" dirty="0"/>
              <a:t>με το </a:t>
            </a:r>
            <a:r>
              <a:rPr lang="el-CY" dirty="0" err="1"/>
              <a:t>Κόμμ</a:t>
            </a:r>
            <a:r>
              <a:rPr lang="el-CY" dirty="0"/>
              <a:t>α Εθνικής Ενότητας στις γενικές εκλογές του 1985 και του 1990, στις πρόωρες γενικές εκλογές του 1993 και στις γενικές εκλογές της 6ης Δεκεμβρίου 1998. </a:t>
            </a:r>
            <a:endParaRPr lang="el-GR" dirty="0"/>
          </a:p>
          <a:p>
            <a:r>
              <a:rPr lang="el-CY" dirty="0"/>
              <a:t>Διετέλεσε </a:t>
            </a:r>
            <a:r>
              <a:rPr lang="el-CY" dirty="0" err="1"/>
              <a:t>Αντι</a:t>
            </a:r>
            <a:r>
              <a:rPr lang="el-CY" dirty="0"/>
              <a:t>πρόεδρος της Βουλής </a:t>
            </a:r>
            <a:r>
              <a:rPr lang="el-GR" dirty="0"/>
              <a:t> (</a:t>
            </a:r>
            <a:r>
              <a:rPr lang="el-CY" dirty="0"/>
              <a:t>27.05.1990 </a:t>
            </a:r>
            <a:r>
              <a:rPr lang="el-GR" dirty="0"/>
              <a:t>-</a:t>
            </a:r>
            <a:r>
              <a:rPr lang="el-CY" dirty="0"/>
              <a:t> 01.10.1993</a:t>
            </a:r>
            <a:r>
              <a:rPr lang="el-GR" dirty="0"/>
              <a:t>),</a:t>
            </a:r>
            <a:r>
              <a:rPr lang="el-CY" dirty="0"/>
              <a:t>  </a:t>
            </a:r>
            <a:endParaRPr lang="el-GR" dirty="0"/>
          </a:p>
          <a:p>
            <a:r>
              <a:rPr lang="el-CY" dirty="0"/>
              <a:t>Πρόεδρος της Βουλής  </a:t>
            </a:r>
            <a:r>
              <a:rPr lang="el-GR" dirty="0"/>
              <a:t>(</a:t>
            </a:r>
            <a:r>
              <a:rPr lang="el-CY" dirty="0"/>
              <a:t>30.06.1993</a:t>
            </a:r>
            <a:r>
              <a:rPr lang="el-GR" dirty="0"/>
              <a:t>-</a:t>
            </a:r>
            <a:r>
              <a:rPr lang="el-CY" dirty="0"/>
              <a:t>25.12.1993</a:t>
            </a:r>
            <a:r>
              <a:rPr lang="el-GR" dirty="0"/>
              <a:t>) και</a:t>
            </a:r>
            <a:r>
              <a:rPr lang="el-CY" dirty="0"/>
              <a:t> </a:t>
            </a:r>
            <a:endParaRPr lang="el-GR" dirty="0"/>
          </a:p>
          <a:p>
            <a:r>
              <a:rPr lang="el-CY" dirty="0"/>
              <a:t>Γενικός </a:t>
            </a:r>
            <a:r>
              <a:rPr lang="el-CY" dirty="0" err="1"/>
              <a:t>Γρ</a:t>
            </a:r>
            <a:r>
              <a:rPr lang="el-CY" dirty="0"/>
              <a:t>αμματέας του Κόμματος Εθνικής Ενότητας.</a:t>
            </a:r>
            <a:endParaRPr lang="el-GR" dirty="0"/>
          </a:p>
          <a:p>
            <a:r>
              <a:rPr lang="el-CY" dirty="0" err="1"/>
              <a:t>Πέθ</a:t>
            </a:r>
            <a:r>
              <a:rPr lang="el-CY" dirty="0"/>
              <a:t>ανε στις 19 Ιουνίου 2014.</a:t>
            </a:r>
          </a:p>
        </p:txBody>
      </p:sp>
      <p:sp>
        <p:nvSpPr>
          <p:cNvPr id="11" name="Βέλος: Κάτω 10">
            <a:extLst>
              <a:ext uri="{FF2B5EF4-FFF2-40B4-BE49-F238E27FC236}">
                <a16:creationId xmlns:a16="http://schemas.microsoft.com/office/drawing/2014/main" id="{DA567534-CA82-E7CC-B10E-952A2D7D11FA}"/>
              </a:ext>
            </a:extLst>
          </p:cNvPr>
          <p:cNvSpPr/>
          <p:nvPr/>
        </p:nvSpPr>
        <p:spPr>
          <a:xfrm>
            <a:off x="7032171" y="1436914"/>
            <a:ext cx="533400" cy="457200"/>
          </a:xfrm>
          <a:prstGeom prst="down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CY"/>
          </a:p>
        </p:txBody>
      </p:sp>
      <p:sp>
        <p:nvSpPr>
          <p:cNvPr id="2" name="Ορθογώνιο 1">
            <a:extLst>
              <a:ext uri="{FF2B5EF4-FFF2-40B4-BE49-F238E27FC236}">
                <a16:creationId xmlns:a16="http://schemas.microsoft.com/office/drawing/2014/main" id="{045BF78B-7B75-6F71-3720-5B357BF7AF5F}"/>
              </a:ext>
            </a:extLst>
          </p:cNvPr>
          <p:cNvSpPr/>
          <p:nvPr/>
        </p:nvSpPr>
        <p:spPr>
          <a:xfrm>
            <a:off x="0" y="5707"/>
            <a:ext cx="12192000" cy="646331"/>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just"/>
            <a:r>
              <a:rPr lang="tr-TR" dirty="0">
                <a:highlight>
                  <a:srgbClr val="FFFF00"/>
                </a:highlight>
                <a:cs typeface="Times New Roman" panose="02020603050405020304" pitchFamily="18" charset="0"/>
              </a:rPr>
              <a:t>IV. </a:t>
            </a:r>
            <a:r>
              <a:rPr lang="el-GR" dirty="0">
                <a:highlight>
                  <a:srgbClr val="FFFF00"/>
                </a:highlight>
              </a:rPr>
              <a:t>Η  συγκρότηση  του πιο πάνω αφηγήματος  στον τουρκοκυπριακό ιστοριογραφικό  λόγο : Η περίπτωση του</a:t>
            </a:r>
            <a:r>
              <a:rPr lang="en-US" dirty="0">
                <a:solidFill>
                  <a:schemeClr val="tx1"/>
                </a:solidFill>
                <a:highlight>
                  <a:srgbClr val="FFFF00"/>
                </a:highlight>
              </a:rPr>
              <a:t> </a:t>
            </a:r>
            <a:r>
              <a:rPr lang="el-GR" dirty="0">
                <a:highlight>
                  <a:srgbClr val="FFFF00"/>
                </a:highlight>
              </a:rPr>
              <a:t>ιστορικού </a:t>
            </a:r>
            <a:r>
              <a:rPr lang="en-US" dirty="0" err="1">
                <a:solidFill>
                  <a:schemeClr val="tx1"/>
                </a:solidFill>
                <a:highlight>
                  <a:srgbClr val="FFFF00"/>
                </a:highlight>
              </a:rPr>
              <a:t>Vehbi</a:t>
            </a:r>
            <a:r>
              <a:rPr lang="en-US" dirty="0">
                <a:solidFill>
                  <a:schemeClr val="tx1"/>
                </a:solidFill>
                <a:highlight>
                  <a:srgbClr val="FFFF00"/>
                </a:highlight>
              </a:rPr>
              <a:t> Zeki </a:t>
            </a:r>
            <a:r>
              <a:rPr lang="en-US" dirty="0" err="1">
                <a:solidFill>
                  <a:schemeClr val="tx1"/>
                </a:solidFill>
                <a:highlight>
                  <a:srgbClr val="FFFF00"/>
                </a:highlight>
              </a:rPr>
              <a:t>Serter</a:t>
            </a:r>
            <a:r>
              <a:rPr lang="el-GR" dirty="0">
                <a:highlight>
                  <a:srgbClr val="FFFF00"/>
                </a:highlight>
              </a:rPr>
              <a:t> </a:t>
            </a:r>
            <a:endParaRPr lang="tr-TR" dirty="0">
              <a:highlight>
                <a:srgbClr val="FFFF00"/>
              </a:highlight>
            </a:endParaRPr>
          </a:p>
        </p:txBody>
      </p:sp>
      <p:sp>
        <p:nvSpPr>
          <p:cNvPr id="3" name="TextBox 2">
            <a:extLst>
              <a:ext uri="{FF2B5EF4-FFF2-40B4-BE49-F238E27FC236}">
                <a16:creationId xmlns:a16="http://schemas.microsoft.com/office/drawing/2014/main" id="{414AB241-DA13-1D55-AB9D-23B3EA243FB1}"/>
              </a:ext>
            </a:extLst>
          </p:cNvPr>
          <p:cNvSpPr txBox="1"/>
          <p:nvPr/>
        </p:nvSpPr>
        <p:spPr>
          <a:xfrm>
            <a:off x="8893627" y="2200157"/>
            <a:ext cx="2569029" cy="369332"/>
          </a:xfrm>
          <a:prstGeom prst="rect">
            <a:avLst/>
          </a:prstGeom>
          <a:solidFill>
            <a:schemeClr val="bg1"/>
          </a:solidFill>
          <a:ln>
            <a:solidFill>
              <a:schemeClr val="tx1"/>
            </a:solidFill>
          </a:ln>
        </p:spPr>
        <p:txBody>
          <a:bodyPr wrap="square">
            <a:spAutoFit/>
          </a:bodyPr>
          <a:lstStyle/>
          <a:p>
            <a:r>
              <a:rPr lang="en-US" dirty="0"/>
              <a:t>Dr. VEHBİ ZEKİ SERTER</a:t>
            </a:r>
            <a:endParaRPr lang="el-CY" dirty="0"/>
          </a:p>
        </p:txBody>
      </p:sp>
    </p:spTree>
    <p:extLst>
      <p:ext uri="{BB962C8B-B14F-4D97-AF65-F5344CB8AC3E}">
        <p14:creationId xmlns:p14="http://schemas.microsoft.com/office/powerpoint/2010/main" val="382581068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Εικόνα 4" descr="Εικόνα που περιέχει κείμενο, χαρτί, Δημοσίευση, άτομο&#10;&#10;Περιγραφή που δημιουργήθηκε αυτόματα">
            <a:extLst>
              <a:ext uri="{FF2B5EF4-FFF2-40B4-BE49-F238E27FC236}">
                <a16:creationId xmlns:a16="http://schemas.microsoft.com/office/drawing/2014/main" id="{52E64EB6-E375-FDEE-61B6-F08625897D18}"/>
              </a:ext>
            </a:extLst>
          </p:cNvPr>
          <p:cNvPicPr>
            <a:picLocks noChangeAspect="1"/>
          </p:cNvPicPr>
          <p:nvPr/>
        </p:nvPicPr>
        <p:blipFill rotWithShape="1">
          <a:blip r:embed="rId2">
            <a:extLst>
              <a:ext uri="{28A0092B-C50C-407E-A947-70E740481C1C}">
                <a14:useLocalDpi xmlns:a14="http://schemas.microsoft.com/office/drawing/2010/main" val="0"/>
              </a:ext>
            </a:extLst>
          </a:blip>
          <a:srcRect l="16666" t="11259" r="37555" b="41629"/>
          <a:stretch/>
        </p:blipFill>
        <p:spPr>
          <a:xfrm>
            <a:off x="4693920" y="162559"/>
            <a:ext cx="7284720" cy="5760721"/>
          </a:xfrm>
          <a:prstGeom prst="rect">
            <a:avLst/>
          </a:prstGeom>
          <a:ln>
            <a:solidFill>
              <a:schemeClr val="tx1"/>
            </a:solidFill>
          </a:ln>
        </p:spPr>
      </p:pic>
      <p:sp>
        <p:nvSpPr>
          <p:cNvPr id="6" name="TextBox 5">
            <a:extLst>
              <a:ext uri="{FF2B5EF4-FFF2-40B4-BE49-F238E27FC236}">
                <a16:creationId xmlns:a16="http://schemas.microsoft.com/office/drawing/2014/main" id="{036A85E9-1C4F-63D5-2CC6-D0D6D5EF8D63}"/>
              </a:ext>
            </a:extLst>
          </p:cNvPr>
          <p:cNvSpPr txBox="1"/>
          <p:nvPr/>
        </p:nvSpPr>
        <p:spPr>
          <a:xfrm rot="10800000" flipV="1">
            <a:off x="4693916" y="6233775"/>
            <a:ext cx="7284721" cy="338554"/>
          </a:xfrm>
          <a:prstGeom prst="rect">
            <a:avLst/>
          </a:prstGeom>
          <a:noFill/>
          <a:ln>
            <a:solidFill>
              <a:schemeClr val="tx1"/>
            </a:solidFill>
          </a:ln>
        </p:spPr>
        <p:txBody>
          <a:bodyPr wrap="square">
            <a:spAutoFit/>
          </a:bodyPr>
          <a:lstStyle/>
          <a:p>
            <a:r>
              <a:rPr lang="en-US" sz="1600" dirty="0" err="1"/>
              <a:t>Vehbi</a:t>
            </a:r>
            <a:r>
              <a:rPr lang="en-US" sz="1600" dirty="0"/>
              <a:t> Zeki, </a:t>
            </a:r>
            <a:r>
              <a:rPr lang="en-US" sz="1600" i="1" dirty="0" err="1"/>
              <a:t>Kıbrıs</a:t>
            </a:r>
            <a:r>
              <a:rPr lang="en-US" sz="1600" i="1" dirty="0"/>
              <a:t> </a:t>
            </a:r>
            <a:r>
              <a:rPr lang="en-US" sz="1600" i="1" dirty="0" err="1"/>
              <a:t>tarihi</a:t>
            </a:r>
            <a:r>
              <a:rPr lang="en-US" sz="1600" i="1" dirty="0"/>
              <a:t> : </a:t>
            </a:r>
            <a:r>
              <a:rPr lang="en-US" sz="1600" i="1" dirty="0" err="1"/>
              <a:t>orta</a:t>
            </a:r>
            <a:r>
              <a:rPr lang="en-US" sz="1600" i="1" dirty="0"/>
              <a:t> </a:t>
            </a:r>
            <a:r>
              <a:rPr lang="en-US" sz="1600" i="1" dirty="0" err="1"/>
              <a:t>dereceli</a:t>
            </a:r>
            <a:r>
              <a:rPr lang="en-US" sz="1600" i="1" dirty="0"/>
              <a:t> </a:t>
            </a:r>
            <a:r>
              <a:rPr lang="en-US" sz="1600" i="1" dirty="0" err="1"/>
              <a:t>okullar</a:t>
            </a:r>
            <a:r>
              <a:rPr lang="en-US" sz="1600" i="1" dirty="0"/>
              <a:t> </a:t>
            </a:r>
            <a:r>
              <a:rPr lang="en-US" sz="1600" i="1" dirty="0" err="1"/>
              <a:t>için</a:t>
            </a:r>
            <a:r>
              <a:rPr lang="en-US" sz="1600" i="1" dirty="0"/>
              <a:t>,</a:t>
            </a:r>
            <a:r>
              <a:rPr lang="en-US" sz="1600" dirty="0"/>
              <a:t> Lefkoşa</a:t>
            </a:r>
            <a:r>
              <a:rPr lang="en-US" sz="1600" dirty="0">
                <a:solidFill>
                  <a:srgbClr val="467886"/>
                </a:solidFill>
              </a:rPr>
              <a:t>,</a:t>
            </a:r>
            <a:r>
              <a:rPr lang="en-US" sz="1600" dirty="0"/>
              <a:t>1970, </a:t>
            </a:r>
            <a:r>
              <a:rPr lang="el-GR" sz="1600" dirty="0"/>
              <a:t>σελ. 144.</a:t>
            </a:r>
            <a:endParaRPr lang="el-CY" sz="1600" dirty="0"/>
          </a:p>
        </p:txBody>
      </p:sp>
      <p:pic>
        <p:nvPicPr>
          <p:cNvPr id="1026" name="Picture 2">
            <a:extLst>
              <a:ext uri="{FF2B5EF4-FFF2-40B4-BE49-F238E27FC236}">
                <a16:creationId xmlns:a16="http://schemas.microsoft.com/office/drawing/2014/main" id="{9EE6CCF3-55BE-112C-B705-AA7DA05107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0526" y="652038"/>
            <a:ext cx="4050030" cy="5920292"/>
          </a:xfrm>
          <a:prstGeom prst="rect">
            <a:avLst/>
          </a:prstGeom>
          <a:noFill/>
          <a:extLst>
            <a:ext uri="{909E8E84-426E-40DD-AFC4-6F175D3DCCD1}">
              <a14:hiddenFill xmlns:a14="http://schemas.microsoft.com/office/drawing/2010/main">
                <a:solidFill>
                  <a:srgbClr val="FFFFFF"/>
                </a:solidFill>
              </a14:hiddenFill>
            </a:ext>
          </a:extLst>
        </p:spPr>
      </p:pic>
      <p:sp>
        <p:nvSpPr>
          <p:cNvPr id="7" name="Ορθογώνιο 6">
            <a:extLst>
              <a:ext uri="{FF2B5EF4-FFF2-40B4-BE49-F238E27FC236}">
                <a16:creationId xmlns:a16="http://schemas.microsoft.com/office/drawing/2014/main" id="{FDBEB547-0912-591E-5A77-0D66DFD5DB8F}"/>
              </a:ext>
            </a:extLst>
          </p:cNvPr>
          <p:cNvSpPr/>
          <p:nvPr/>
        </p:nvSpPr>
        <p:spPr>
          <a:xfrm>
            <a:off x="4659629" y="4978400"/>
            <a:ext cx="7319007" cy="944880"/>
          </a:xfrm>
          <a:prstGeom prst="rec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tr-TR" sz="1600" dirty="0" err="1"/>
              <a:t>Geçitkale</a:t>
            </a:r>
            <a:r>
              <a:rPr lang="tr-TR" sz="1600" dirty="0"/>
              <a:t> ve Boğaziçi çarpışmaları sırasında Rumların açtığı top ateşi ile, belinden ikiye bölünmüş bir TÜRK MÜCAHİDİ.</a:t>
            </a:r>
          </a:p>
          <a:p>
            <a:pPr algn="ctr"/>
            <a:r>
              <a:rPr lang="el-GR" sz="1600" dirty="0"/>
              <a:t>Το διαμελισμένο σώμα ενός Τούρκου μαχητή από  τα πυρά  Ε/κ κατά τη διάρκεια των μαχών στα χωριά</a:t>
            </a:r>
            <a:r>
              <a:rPr lang="tr-TR" sz="1600" dirty="0"/>
              <a:t> </a:t>
            </a:r>
            <a:r>
              <a:rPr lang="el-GR" sz="1600" dirty="0"/>
              <a:t>Κοφίνου  και   Άγιο  Θεόδωρο </a:t>
            </a:r>
            <a:r>
              <a:rPr lang="el-GR" sz="1600" dirty="0" err="1"/>
              <a:t>Σκαρίνου</a:t>
            </a:r>
            <a:r>
              <a:rPr lang="el-GR" sz="1600" dirty="0"/>
              <a:t>.</a:t>
            </a:r>
            <a:endParaRPr lang="el-CY" sz="1600" dirty="0"/>
          </a:p>
        </p:txBody>
      </p:sp>
      <p:sp>
        <p:nvSpPr>
          <p:cNvPr id="2" name="Ορθογώνιο 1">
            <a:extLst>
              <a:ext uri="{FF2B5EF4-FFF2-40B4-BE49-F238E27FC236}">
                <a16:creationId xmlns:a16="http://schemas.microsoft.com/office/drawing/2014/main" id="{D5C1A96C-46C9-C813-4E67-A01C49D9B96E}"/>
              </a:ext>
            </a:extLst>
          </p:cNvPr>
          <p:cNvSpPr/>
          <p:nvPr/>
        </p:nvSpPr>
        <p:spPr>
          <a:xfrm>
            <a:off x="4693917" y="162559"/>
            <a:ext cx="7284720" cy="425269"/>
          </a:xfrm>
          <a:prstGeom prst="rec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l-GR" dirty="0"/>
              <a:t>Επισύναψη ενδεικτικών  αποσπασμάτων </a:t>
            </a:r>
            <a:endParaRPr lang="el-CY" dirty="0"/>
          </a:p>
        </p:txBody>
      </p:sp>
      <p:sp>
        <p:nvSpPr>
          <p:cNvPr id="3" name="Ορθογώνιο 2">
            <a:extLst>
              <a:ext uri="{FF2B5EF4-FFF2-40B4-BE49-F238E27FC236}">
                <a16:creationId xmlns:a16="http://schemas.microsoft.com/office/drawing/2014/main" id="{1C450702-1220-3E00-278F-FB5F250C07BF}"/>
              </a:ext>
            </a:extLst>
          </p:cNvPr>
          <p:cNvSpPr/>
          <p:nvPr/>
        </p:nvSpPr>
        <p:spPr>
          <a:xfrm>
            <a:off x="0" y="5707"/>
            <a:ext cx="12192000" cy="646331"/>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just"/>
            <a:r>
              <a:rPr lang="tr-TR" dirty="0">
                <a:highlight>
                  <a:srgbClr val="FFFF00"/>
                </a:highlight>
                <a:cs typeface="Times New Roman" panose="02020603050405020304" pitchFamily="18" charset="0"/>
              </a:rPr>
              <a:t>IV. </a:t>
            </a:r>
            <a:r>
              <a:rPr lang="el-GR" dirty="0">
                <a:highlight>
                  <a:srgbClr val="FFFF00"/>
                </a:highlight>
              </a:rPr>
              <a:t>Η  συγκρότηση  του πιο πάνω αφηγήματος  στον τουρκοκυπριακό ιστοριογραφικό  λόγο : Η περίπτωση του</a:t>
            </a:r>
            <a:r>
              <a:rPr lang="en-US" dirty="0">
                <a:solidFill>
                  <a:schemeClr val="tx1"/>
                </a:solidFill>
                <a:highlight>
                  <a:srgbClr val="FFFF00"/>
                </a:highlight>
              </a:rPr>
              <a:t> </a:t>
            </a:r>
            <a:r>
              <a:rPr lang="el-GR" dirty="0">
                <a:highlight>
                  <a:srgbClr val="FFFF00"/>
                </a:highlight>
              </a:rPr>
              <a:t>ιστορικού </a:t>
            </a:r>
            <a:r>
              <a:rPr lang="en-US" dirty="0" err="1">
                <a:solidFill>
                  <a:schemeClr val="tx1"/>
                </a:solidFill>
                <a:highlight>
                  <a:srgbClr val="FFFF00"/>
                </a:highlight>
              </a:rPr>
              <a:t>Vehbi</a:t>
            </a:r>
            <a:r>
              <a:rPr lang="en-US" dirty="0">
                <a:solidFill>
                  <a:schemeClr val="tx1"/>
                </a:solidFill>
                <a:highlight>
                  <a:srgbClr val="FFFF00"/>
                </a:highlight>
              </a:rPr>
              <a:t> Zeki </a:t>
            </a:r>
            <a:r>
              <a:rPr lang="en-US" dirty="0" err="1">
                <a:solidFill>
                  <a:schemeClr val="tx1"/>
                </a:solidFill>
                <a:highlight>
                  <a:srgbClr val="FFFF00"/>
                </a:highlight>
              </a:rPr>
              <a:t>Serter</a:t>
            </a:r>
            <a:r>
              <a:rPr lang="el-GR" dirty="0">
                <a:highlight>
                  <a:srgbClr val="FFFF00"/>
                </a:highlight>
              </a:rPr>
              <a:t> </a:t>
            </a:r>
            <a:endParaRPr lang="tr-TR" dirty="0">
              <a:highlight>
                <a:srgbClr val="FFFF00"/>
              </a:highlight>
            </a:endParaRPr>
          </a:p>
        </p:txBody>
      </p:sp>
    </p:spTree>
    <p:extLst>
      <p:ext uri="{BB962C8B-B14F-4D97-AF65-F5344CB8AC3E}">
        <p14:creationId xmlns:p14="http://schemas.microsoft.com/office/powerpoint/2010/main" val="368499426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χάρτινο προϊόν, χαρτί, παιδική τέχνη&#10;&#10;Περιγραφή που δημιουργήθηκε αυτόματα">
            <a:extLst>
              <a:ext uri="{FF2B5EF4-FFF2-40B4-BE49-F238E27FC236}">
                <a16:creationId xmlns:a16="http://schemas.microsoft.com/office/drawing/2014/main" id="{39223206-264C-BA95-3D5A-907B451177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880383" y="-202749"/>
            <a:ext cx="4495800" cy="5521780"/>
          </a:xfrm>
          <a:prstGeom prst="rect">
            <a:avLst/>
          </a:prstGeom>
          <a:ln>
            <a:solidFill>
              <a:schemeClr val="tx1"/>
            </a:solidFill>
          </a:ln>
        </p:spPr>
      </p:pic>
      <p:pic>
        <p:nvPicPr>
          <p:cNvPr id="5" name="Εικόνα 4" descr="Εικόνα που περιέχει κείμενο, ζωγραφιά, εικονογράφηση, μελάνη&#10;&#10;Περιγραφή που δημιουργήθηκε αυτόματα">
            <a:extLst>
              <a:ext uri="{FF2B5EF4-FFF2-40B4-BE49-F238E27FC236}">
                <a16:creationId xmlns:a16="http://schemas.microsoft.com/office/drawing/2014/main" id="{C255C803-5C0A-A0C3-A848-B71041B5DF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6794045" y="-180977"/>
            <a:ext cx="4495801" cy="5478236"/>
          </a:xfrm>
          <a:prstGeom prst="rect">
            <a:avLst/>
          </a:prstGeom>
          <a:ln>
            <a:solidFill>
              <a:schemeClr val="tx1"/>
            </a:solidFill>
          </a:ln>
        </p:spPr>
      </p:pic>
      <p:sp>
        <p:nvSpPr>
          <p:cNvPr id="7" name="TextBox 6">
            <a:extLst>
              <a:ext uri="{FF2B5EF4-FFF2-40B4-BE49-F238E27FC236}">
                <a16:creationId xmlns:a16="http://schemas.microsoft.com/office/drawing/2014/main" id="{E2C1F90F-0384-F359-D12D-762301627502}"/>
              </a:ext>
            </a:extLst>
          </p:cNvPr>
          <p:cNvSpPr txBox="1"/>
          <p:nvPr/>
        </p:nvSpPr>
        <p:spPr>
          <a:xfrm>
            <a:off x="367393" y="4898571"/>
            <a:ext cx="5521780" cy="646331"/>
          </a:xfrm>
          <a:prstGeom prst="rect">
            <a:avLst/>
          </a:prstGeom>
          <a:solidFill>
            <a:schemeClr val="bg1"/>
          </a:solidFill>
          <a:ln>
            <a:solidFill>
              <a:schemeClr val="tx1"/>
            </a:solidFill>
          </a:ln>
        </p:spPr>
        <p:txBody>
          <a:bodyPr wrap="square">
            <a:spAutoFit/>
          </a:bodyPr>
          <a:lstStyle/>
          <a:p>
            <a:pPr algn="l"/>
            <a:r>
              <a:rPr lang="el-CY" altLang="el-CY" dirty="0" err="1"/>
              <a:t>Vehbi</a:t>
            </a:r>
            <a:r>
              <a:rPr lang="el-CY" altLang="el-CY" dirty="0"/>
              <a:t> </a:t>
            </a:r>
            <a:r>
              <a:rPr lang="el-CY" altLang="el-CY" dirty="0" err="1"/>
              <a:t>Zeki</a:t>
            </a:r>
            <a:r>
              <a:rPr lang="el-CY" altLang="el-CY" dirty="0"/>
              <a:t> </a:t>
            </a:r>
            <a:r>
              <a:rPr lang="el-CY" altLang="el-CY" dirty="0" err="1"/>
              <a:t>Serter</a:t>
            </a:r>
            <a:r>
              <a:rPr lang="tr-TR" altLang="el-CY" dirty="0"/>
              <a:t>, </a:t>
            </a:r>
            <a:r>
              <a:rPr lang="en-US" i="1" dirty="0" err="1"/>
              <a:t>Yunan</a:t>
            </a:r>
            <a:r>
              <a:rPr lang="el-GR" i="1" dirty="0"/>
              <a:t> </a:t>
            </a:r>
            <a:r>
              <a:rPr lang="en-US" i="1" dirty="0" err="1"/>
              <a:t>emperyalizmi</a:t>
            </a:r>
            <a:r>
              <a:rPr lang="en-US" i="1" dirty="0"/>
              <a:t> </a:t>
            </a:r>
            <a:r>
              <a:rPr lang="en-US" i="1" dirty="0" err="1"/>
              <a:t>ve</a:t>
            </a:r>
            <a:r>
              <a:rPr lang="en-US" i="1" dirty="0"/>
              <a:t> </a:t>
            </a:r>
            <a:r>
              <a:rPr lang="en-US" i="1" dirty="0" err="1"/>
              <a:t>Türk</a:t>
            </a:r>
            <a:r>
              <a:rPr lang="en-US" i="1" dirty="0"/>
              <a:t> </a:t>
            </a:r>
            <a:r>
              <a:rPr lang="en-US" i="1" dirty="0" err="1"/>
              <a:t>ulusu</a:t>
            </a:r>
            <a:r>
              <a:rPr lang="en-US" i="1" dirty="0"/>
              <a:t> : (1821-1974)</a:t>
            </a:r>
            <a:r>
              <a:rPr lang="tr-TR" dirty="0"/>
              <a:t>, </a:t>
            </a:r>
            <a:r>
              <a:rPr lang="en-US" dirty="0" err="1"/>
              <a:t>Lefkoşa</a:t>
            </a:r>
            <a:r>
              <a:rPr lang="tr-TR" dirty="0"/>
              <a:t>,</a:t>
            </a:r>
            <a:r>
              <a:rPr lang="en-US" dirty="0"/>
              <a:t> </a:t>
            </a:r>
            <a:r>
              <a:rPr lang="tr-TR" dirty="0"/>
              <a:t>1974.</a:t>
            </a:r>
            <a:r>
              <a:rPr lang="en-US" dirty="0"/>
              <a:t> </a:t>
            </a:r>
            <a:endParaRPr lang="tr-TR" dirty="0"/>
          </a:p>
        </p:txBody>
      </p:sp>
      <p:sp>
        <p:nvSpPr>
          <p:cNvPr id="11" name="TextBox 10">
            <a:extLst>
              <a:ext uri="{FF2B5EF4-FFF2-40B4-BE49-F238E27FC236}">
                <a16:creationId xmlns:a16="http://schemas.microsoft.com/office/drawing/2014/main" id="{FE39B8FE-B7E1-4364-4644-CDF2BD9485B1}"/>
              </a:ext>
            </a:extLst>
          </p:cNvPr>
          <p:cNvSpPr txBox="1"/>
          <p:nvPr/>
        </p:nvSpPr>
        <p:spPr>
          <a:xfrm>
            <a:off x="6302826" y="4898571"/>
            <a:ext cx="5521781" cy="646331"/>
          </a:xfrm>
          <a:prstGeom prst="rect">
            <a:avLst/>
          </a:prstGeom>
          <a:solidFill>
            <a:schemeClr val="bg1"/>
          </a:solidFill>
          <a:ln>
            <a:solidFill>
              <a:schemeClr val="tx1"/>
            </a:solidFill>
          </a:ln>
        </p:spPr>
        <p:txBody>
          <a:bodyPr wrap="square">
            <a:spAutoFit/>
          </a:bodyPr>
          <a:lstStyle/>
          <a:p>
            <a:r>
              <a:rPr lang="el-CY" altLang="el-CY" dirty="0" err="1"/>
              <a:t>Vehbi</a:t>
            </a:r>
            <a:r>
              <a:rPr lang="el-CY" altLang="el-CY" dirty="0"/>
              <a:t> </a:t>
            </a:r>
            <a:r>
              <a:rPr lang="el-CY" altLang="el-CY" dirty="0" err="1"/>
              <a:t>Zeki</a:t>
            </a:r>
            <a:r>
              <a:rPr lang="el-CY" altLang="el-CY" dirty="0"/>
              <a:t> </a:t>
            </a:r>
            <a:r>
              <a:rPr lang="el-CY" altLang="el-CY" dirty="0" err="1"/>
              <a:t>Serter</a:t>
            </a:r>
            <a:r>
              <a:rPr lang="tr-TR" altLang="el-CY" dirty="0"/>
              <a:t>, </a:t>
            </a:r>
            <a:r>
              <a:rPr lang="en-US" i="1" dirty="0" err="1"/>
              <a:t>Yunan</a:t>
            </a:r>
            <a:r>
              <a:rPr lang="en-US" i="1" dirty="0"/>
              <a:t> </a:t>
            </a:r>
            <a:r>
              <a:rPr lang="en-US" i="1" dirty="0" err="1"/>
              <a:t>emperyalizmi</a:t>
            </a:r>
            <a:r>
              <a:rPr lang="en-US" i="1" dirty="0"/>
              <a:t> </a:t>
            </a:r>
            <a:r>
              <a:rPr lang="en-US" i="1" dirty="0" err="1"/>
              <a:t>ve</a:t>
            </a:r>
            <a:r>
              <a:rPr lang="en-US" i="1" dirty="0"/>
              <a:t> </a:t>
            </a:r>
            <a:r>
              <a:rPr lang="en-US" i="1" dirty="0" err="1"/>
              <a:t>Türk</a:t>
            </a:r>
            <a:r>
              <a:rPr lang="en-US" i="1" dirty="0"/>
              <a:t> </a:t>
            </a:r>
            <a:r>
              <a:rPr lang="en-US" i="1" dirty="0" err="1"/>
              <a:t>ulusu</a:t>
            </a:r>
            <a:r>
              <a:rPr lang="en-US" i="1" dirty="0"/>
              <a:t> : (1821-197</a:t>
            </a:r>
            <a:r>
              <a:rPr lang="tr-TR" i="1" dirty="0"/>
              <a:t>6</a:t>
            </a:r>
            <a:r>
              <a:rPr lang="en-US" i="1" dirty="0"/>
              <a:t>)</a:t>
            </a:r>
            <a:r>
              <a:rPr lang="tr-TR" dirty="0"/>
              <a:t>, </a:t>
            </a:r>
            <a:r>
              <a:rPr lang="en-US" dirty="0" err="1"/>
              <a:t>Lefkoşa</a:t>
            </a:r>
            <a:r>
              <a:rPr lang="tr-TR" dirty="0"/>
              <a:t>,</a:t>
            </a:r>
            <a:r>
              <a:rPr lang="en-US" dirty="0"/>
              <a:t> </a:t>
            </a:r>
            <a:r>
              <a:rPr lang="tr-TR" dirty="0"/>
              <a:t>1976.</a:t>
            </a:r>
            <a:r>
              <a:rPr lang="en-US" dirty="0"/>
              <a:t> </a:t>
            </a:r>
            <a:endParaRPr lang="tr-TR" dirty="0"/>
          </a:p>
        </p:txBody>
      </p:sp>
      <p:pic>
        <p:nvPicPr>
          <p:cNvPr id="4" name="Εικόνα 3" descr="Εικόνα που περιέχει κείμενο, χαρτί, χάρτινο προϊόν, βιβλίο&#10;&#10;Περιγραφή που δημιουργήθηκε αυτόματα">
            <a:extLst>
              <a:ext uri="{FF2B5EF4-FFF2-40B4-BE49-F238E27FC236}">
                <a16:creationId xmlns:a16="http://schemas.microsoft.com/office/drawing/2014/main" id="{B296E3A2-8376-227D-4640-3C7A49E17873}"/>
              </a:ext>
            </a:extLst>
          </p:cNvPr>
          <p:cNvPicPr>
            <a:picLocks noChangeAspect="1"/>
          </p:cNvPicPr>
          <p:nvPr/>
        </p:nvPicPr>
        <p:blipFill rotWithShape="1">
          <a:blip r:embed="rId4">
            <a:extLst>
              <a:ext uri="{28A0092B-C50C-407E-A947-70E740481C1C}">
                <a14:useLocalDpi xmlns:a14="http://schemas.microsoft.com/office/drawing/2010/main" val="0"/>
              </a:ext>
            </a:extLst>
          </a:blip>
          <a:srcRect l="47460" t="17831" r="39682" b="7672"/>
          <a:stretch/>
        </p:blipFill>
        <p:spPr>
          <a:xfrm rot="5400000">
            <a:off x="1878761" y="4421344"/>
            <a:ext cx="809034" cy="3831773"/>
          </a:xfrm>
          <a:prstGeom prst="rect">
            <a:avLst/>
          </a:prstGeom>
          <a:ln>
            <a:solidFill>
              <a:schemeClr val="tx1"/>
            </a:solidFill>
          </a:ln>
        </p:spPr>
      </p:pic>
      <p:sp>
        <p:nvSpPr>
          <p:cNvPr id="2" name="Ορθογώνιο 1">
            <a:extLst>
              <a:ext uri="{FF2B5EF4-FFF2-40B4-BE49-F238E27FC236}">
                <a16:creationId xmlns:a16="http://schemas.microsoft.com/office/drawing/2014/main" id="{4D6203FC-840C-0E60-CF7E-EB01D2A5EBAA}"/>
              </a:ext>
            </a:extLst>
          </p:cNvPr>
          <p:cNvSpPr/>
          <p:nvPr/>
        </p:nvSpPr>
        <p:spPr>
          <a:xfrm>
            <a:off x="0" y="5707"/>
            <a:ext cx="12192000" cy="646331"/>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just"/>
            <a:r>
              <a:rPr lang="tr-TR" dirty="0">
                <a:highlight>
                  <a:srgbClr val="FFFF00"/>
                </a:highlight>
                <a:cs typeface="Times New Roman" panose="02020603050405020304" pitchFamily="18" charset="0"/>
              </a:rPr>
              <a:t>IV. </a:t>
            </a:r>
            <a:r>
              <a:rPr lang="el-GR" dirty="0">
                <a:highlight>
                  <a:srgbClr val="FFFF00"/>
                </a:highlight>
              </a:rPr>
              <a:t>Η  συγκρότηση  του πιο πάνω αφηγήματος  στον τουρκοκυπριακό ιστοριογραφικό  λόγο : Η περίπτωση του</a:t>
            </a:r>
            <a:r>
              <a:rPr lang="en-US" dirty="0">
                <a:solidFill>
                  <a:schemeClr val="tx1"/>
                </a:solidFill>
                <a:highlight>
                  <a:srgbClr val="FFFF00"/>
                </a:highlight>
              </a:rPr>
              <a:t> </a:t>
            </a:r>
            <a:r>
              <a:rPr lang="el-GR" dirty="0">
                <a:highlight>
                  <a:srgbClr val="FFFF00"/>
                </a:highlight>
              </a:rPr>
              <a:t>ιστορικού </a:t>
            </a:r>
            <a:r>
              <a:rPr lang="en-US" dirty="0" err="1">
                <a:solidFill>
                  <a:schemeClr val="tx1"/>
                </a:solidFill>
                <a:highlight>
                  <a:srgbClr val="FFFF00"/>
                </a:highlight>
              </a:rPr>
              <a:t>Vehbi</a:t>
            </a:r>
            <a:r>
              <a:rPr lang="en-US" dirty="0">
                <a:solidFill>
                  <a:schemeClr val="tx1"/>
                </a:solidFill>
                <a:highlight>
                  <a:srgbClr val="FFFF00"/>
                </a:highlight>
              </a:rPr>
              <a:t> Zeki </a:t>
            </a:r>
            <a:r>
              <a:rPr lang="en-US" dirty="0" err="1">
                <a:solidFill>
                  <a:schemeClr val="tx1"/>
                </a:solidFill>
                <a:highlight>
                  <a:srgbClr val="FFFF00"/>
                </a:highlight>
              </a:rPr>
              <a:t>Serter</a:t>
            </a:r>
            <a:r>
              <a:rPr lang="el-GR" dirty="0">
                <a:highlight>
                  <a:srgbClr val="FFFF00"/>
                </a:highlight>
              </a:rPr>
              <a:t> </a:t>
            </a:r>
            <a:endParaRPr lang="tr-TR" dirty="0">
              <a:highlight>
                <a:srgbClr val="FFFF00"/>
              </a:highlight>
            </a:endParaRPr>
          </a:p>
        </p:txBody>
      </p:sp>
    </p:spTree>
    <p:extLst>
      <p:ext uri="{BB962C8B-B14F-4D97-AF65-F5344CB8AC3E}">
        <p14:creationId xmlns:p14="http://schemas.microsoft.com/office/powerpoint/2010/main" val="162373884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Εικόνα 5" descr="Εικόνα που περιέχει κείμενο, Δημοσίευση, χαρτί, βιβλίο&#10;&#10;Περιγραφή που δημιουργήθηκε αυτόματα">
            <a:extLst>
              <a:ext uri="{FF2B5EF4-FFF2-40B4-BE49-F238E27FC236}">
                <a16:creationId xmlns:a16="http://schemas.microsoft.com/office/drawing/2014/main" id="{100B6650-0BFA-30BE-42CE-E7B8413BA26D}"/>
              </a:ext>
            </a:extLst>
          </p:cNvPr>
          <p:cNvPicPr>
            <a:picLocks noChangeAspect="1"/>
          </p:cNvPicPr>
          <p:nvPr/>
        </p:nvPicPr>
        <p:blipFill rotWithShape="1">
          <a:blip r:embed="rId2">
            <a:extLst>
              <a:ext uri="{28A0092B-C50C-407E-A947-70E740481C1C}">
                <a14:useLocalDpi xmlns:a14="http://schemas.microsoft.com/office/drawing/2010/main" val="0"/>
              </a:ext>
            </a:extLst>
          </a:blip>
          <a:srcRect l="58234" t="43626" r="16770" b="22699"/>
          <a:stretch/>
        </p:blipFill>
        <p:spPr>
          <a:xfrm>
            <a:off x="361951" y="381000"/>
            <a:ext cx="7236278" cy="5540829"/>
          </a:xfrm>
          <a:prstGeom prst="rect">
            <a:avLst/>
          </a:prstGeom>
          <a:ln>
            <a:solidFill>
              <a:schemeClr val="tx1"/>
            </a:solidFill>
          </a:ln>
        </p:spPr>
      </p:pic>
      <p:sp>
        <p:nvSpPr>
          <p:cNvPr id="2" name="TextBox 1">
            <a:extLst>
              <a:ext uri="{FF2B5EF4-FFF2-40B4-BE49-F238E27FC236}">
                <a16:creationId xmlns:a16="http://schemas.microsoft.com/office/drawing/2014/main" id="{D20F868E-A7B4-000F-FA2A-14ED8AE5B453}"/>
              </a:ext>
            </a:extLst>
          </p:cNvPr>
          <p:cNvSpPr txBox="1"/>
          <p:nvPr/>
        </p:nvSpPr>
        <p:spPr>
          <a:xfrm>
            <a:off x="361951" y="6048384"/>
            <a:ext cx="10404020" cy="369332"/>
          </a:xfrm>
          <a:prstGeom prst="rect">
            <a:avLst/>
          </a:prstGeom>
          <a:solidFill>
            <a:schemeClr val="bg1"/>
          </a:solidFill>
          <a:ln>
            <a:solidFill>
              <a:schemeClr val="tx1"/>
            </a:solidFill>
          </a:ln>
        </p:spPr>
        <p:txBody>
          <a:bodyPr wrap="square">
            <a:spAutoFit/>
          </a:bodyPr>
          <a:lstStyle/>
          <a:p>
            <a:r>
              <a:rPr lang="el-CY" altLang="el-CY" dirty="0" err="1"/>
              <a:t>Vehbi</a:t>
            </a:r>
            <a:r>
              <a:rPr lang="el-CY" altLang="el-CY" dirty="0"/>
              <a:t> </a:t>
            </a:r>
            <a:r>
              <a:rPr lang="el-CY" altLang="el-CY" dirty="0" err="1"/>
              <a:t>Zeki</a:t>
            </a:r>
            <a:r>
              <a:rPr lang="el-CY" altLang="el-CY" dirty="0"/>
              <a:t> </a:t>
            </a:r>
            <a:r>
              <a:rPr lang="el-CY" altLang="el-CY" dirty="0" err="1"/>
              <a:t>Serter</a:t>
            </a:r>
            <a:r>
              <a:rPr lang="tr-TR" altLang="el-CY" dirty="0"/>
              <a:t>, </a:t>
            </a:r>
            <a:r>
              <a:rPr lang="en-US" i="1" dirty="0" err="1"/>
              <a:t>Yunan</a:t>
            </a:r>
            <a:r>
              <a:rPr lang="en-US" i="1" dirty="0"/>
              <a:t> </a:t>
            </a:r>
            <a:r>
              <a:rPr lang="en-US" i="1" dirty="0" err="1"/>
              <a:t>emperyalizmi</a:t>
            </a:r>
            <a:r>
              <a:rPr lang="en-US" i="1" dirty="0"/>
              <a:t> </a:t>
            </a:r>
            <a:r>
              <a:rPr lang="en-US" i="1" dirty="0" err="1"/>
              <a:t>ve</a:t>
            </a:r>
            <a:r>
              <a:rPr lang="en-US" i="1" dirty="0"/>
              <a:t> </a:t>
            </a:r>
            <a:r>
              <a:rPr lang="en-US" i="1" dirty="0" err="1"/>
              <a:t>Türk</a:t>
            </a:r>
            <a:r>
              <a:rPr lang="en-US" i="1" dirty="0"/>
              <a:t> </a:t>
            </a:r>
            <a:r>
              <a:rPr lang="en-US" i="1" dirty="0" err="1"/>
              <a:t>ulusu</a:t>
            </a:r>
            <a:r>
              <a:rPr lang="en-US" i="1" dirty="0"/>
              <a:t> : (1821-197</a:t>
            </a:r>
            <a:r>
              <a:rPr lang="tr-TR" i="1" dirty="0"/>
              <a:t>6</a:t>
            </a:r>
            <a:r>
              <a:rPr lang="en-US" i="1" dirty="0"/>
              <a:t>)</a:t>
            </a:r>
            <a:r>
              <a:rPr lang="tr-TR" dirty="0"/>
              <a:t>, </a:t>
            </a:r>
            <a:r>
              <a:rPr lang="en-US" dirty="0" err="1"/>
              <a:t>Lefkoşa</a:t>
            </a:r>
            <a:r>
              <a:rPr lang="tr-TR" dirty="0"/>
              <a:t>,</a:t>
            </a:r>
            <a:r>
              <a:rPr lang="en-US" dirty="0"/>
              <a:t> </a:t>
            </a:r>
            <a:r>
              <a:rPr lang="tr-TR" dirty="0"/>
              <a:t>1976, </a:t>
            </a:r>
            <a:r>
              <a:rPr lang="el-GR" dirty="0"/>
              <a:t>σελ. 63.</a:t>
            </a:r>
            <a:endParaRPr lang="tr-TR" dirty="0"/>
          </a:p>
        </p:txBody>
      </p:sp>
      <p:sp>
        <p:nvSpPr>
          <p:cNvPr id="3" name="Ορθογώνιο 2">
            <a:extLst>
              <a:ext uri="{FF2B5EF4-FFF2-40B4-BE49-F238E27FC236}">
                <a16:creationId xmlns:a16="http://schemas.microsoft.com/office/drawing/2014/main" id="{0AC85945-92F5-0756-FA4C-DB0E3B7DC25B}"/>
              </a:ext>
            </a:extLst>
          </p:cNvPr>
          <p:cNvSpPr/>
          <p:nvPr/>
        </p:nvSpPr>
        <p:spPr>
          <a:xfrm>
            <a:off x="7739743" y="381000"/>
            <a:ext cx="4169228" cy="5540829"/>
          </a:xfrm>
          <a:prstGeom prst="rec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tr-TR" dirty="0"/>
              <a:t>Türk  Silahlı Kuvvetlerinin  başlattığı  II. hareketi  nedeniyle Mehmetçiğin keskin süngüsü önünde diz çöken Rum ve Yunan palikaryalarının geri kalan kısımları güneydeki masum  ve müdafaasız Türk köylerine saldırmışlar ve akla gelmedik   barbarlık örnekleri vermişlerdir.</a:t>
            </a:r>
          </a:p>
          <a:p>
            <a:pPr algn="ctr"/>
            <a:r>
              <a:rPr lang="el-GR" dirty="0"/>
              <a:t>Συνεπεία της  Β’ Επιχείρησης  την οποία ξεκίνησαν οι  Τουρκικές Ένοπλες Δυνάμεις,  τα εναπομείναντα τμήματα των  Ε/κ   και των </a:t>
            </a:r>
            <a:r>
              <a:rPr lang="el-GR" dirty="0" err="1"/>
              <a:t>Ελλαδιτών</a:t>
            </a:r>
            <a:r>
              <a:rPr lang="el-GR" dirty="0"/>
              <a:t>, που γονάτισαν μπροστά στις αιχμηρές ξιφολόγχες του τουρκικού στρατού, επιτέθηκαν στα αθώα και ανυπεράσπιστα τουρκικά χωριά στο νότο και έδωσαν αδιανόητα παραδείγματα βαρβαρότητας.</a:t>
            </a:r>
            <a:endParaRPr lang="el-CY" dirty="0"/>
          </a:p>
        </p:txBody>
      </p:sp>
      <p:sp>
        <p:nvSpPr>
          <p:cNvPr id="4" name="Ορθογώνιο 3">
            <a:extLst>
              <a:ext uri="{FF2B5EF4-FFF2-40B4-BE49-F238E27FC236}">
                <a16:creationId xmlns:a16="http://schemas.microsoft.com/office/drawing/2014/main" id="{CB8E8DF1-768B-8559-B112-D3BEF7B5F301}"/>
              </a:ext>
            </a:extLst>
          </p:cNvPr>
          <p:cNvSpPr/>
          <p:nvPr/>
        </p:nvSpPr>
        <p:spPr>
          <a:xfrm>
            <a:off x="0" y="5707"/>
            <a:ext cx="12192000" cy="646331"/>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just"/>
            <a:r>
              <a:rPr lang="tr-TR" dirty="0">
                <a:highlight>
                  <a:srgbClr val="FFFF00"/>
                </a:highlight>
                <a:cs typeface="Times New Roman" panose="02020603050405020304" pitchFamily="18" charset="0"/>
              </a:rPr>
              <a:t>IV. </a:t>
            </a:r>
            <a:r>
              <a:rPr lang="el-GR" dirty="0">
                <a:highlight>
                  <a:srgbClr val="FFFF00"/>
                </a:highlight>
              </a:rPr>
              <a:t>Η  συγκρότηση  του πιο πάνω αφηγήματος  στον τουρκοκυπριακό ιστοριογραφικό  λόγο : Η περίπτωση του</a:t>
            </a:r>
            <a:r>
              <a:rPr lang="en-US" dirty="0">
                <a:solidFill>
                  <a:schemeClr val="tx1"/>
                </a:solidFill>
                <a:highlight>
                  <a:srgbClr val="FFFF00"/>
                </a:highlight>
              </a:rPr>
              <a:t> </a:t>
            </a:r>
            <a:r>
              <a:rPr lang="el-GR" dirty="0">
                <a:highlight>
                  <a:srgbClr val="FFFF00"/>
                </a:highlight>
              </a:rPr>
              <a:t>ιστορικού </a:t>
            </a:r>
            <a:r>
              <a:rPr lang="en-US" dirty="0" err="1">
                <a:solidFill>
                  <a:schemeClr val="tx1"/>
                </a:solidFill>
                <a:highlight>
                  <a:srgbClr val="FFFF00"/>
                </a:highlight>
              </a:rPr>
              <a:t>Vehbi</a:t>
            </a:r>
            <a:r>
              <a:rPr lang="en-US" dirty="0">
                <a:solidFill>
                  <a:schemeClr val="tx1"/>
                </a:solidFill>
                <a:highlight>
                  <a:srgbClr val="FFFF00"/>
                </a:highlight>
              </a:rPr>
              <a:t> Zeki </a:t>
            </a:r>
            <a:r>
              <a:rPr lang="en-US" dirty="0" err="1">
                <a:solidFill>
                  <a:schemeClr val="tx1"/>
                </a:solidFill>
                <a:highlight>
                  <a:srgbClr val="FFFF00"/>
                </a:highlight>
              </a:rPr>
              <a:t>Serter</a:t>
            </a:r>
            <a:r>
              <a:rPr lang="el-GR" dirty="0">
                <a:highlight>
                  <a:srgbClr val="FFFF00"/>
                </a:highlight>
              </a:rPr>
              <a:t> </a:t>
            </a:r>
            <a:endParaRPr lang="tr-TR" dirty="0">
              <a:highlight>
                <a:srgbClr val="FFFF00"/>
              </a:highlight>
            </a:endParaRPr>
          </a:p>
        </p:txBody>
      </p:sp>
    </p:spTree>
    <p:extLst>
      <p:ext uri="{BB962C8B-B14F-4D97-AF65-F5344CB8AC3E}">
        <p14:creationId xmlns:p14="http://schemas.microsoft.com/office/powerpoint/2010/main" val="57508444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χαρτί, χάρτινο προϊόν, ζωγραφιά&#10;&#10;Περιγραφή που δημιουργήθηκε αυτόματα">
            <a:extLst>
              <a:ext uri="{FF2B5EF4-FFF2-40B4-BE49-F238E27FC236}">
                <a16:creationId xmlns:a16="http://schemas.microsoft.com/office/drawing/2014/main" id="{25D815A3-930C-6877-D4C6-C54C29B0E851}"/>
              </a:ext>
            </a:extLst>
          </p:cNvPr>
          <p:cNvPicPr>
            <a:picLocks noChangeAspect="1"/>
          </p:cNvPicPr>
          <p:nvPr/>
        </p:nvPicPr>
        <p:blipFill rotWithShape="1">
          <a:blip r:embed="rId2">
            <a:extLst>
              <a:ext uri="{28A0092B-C50C-407E-A947-70E740481C1C}">
                <a14:useLocalDpi xmlns:a14="http://schemas.microsoft.com/office/drawing/2010/main" val="0"/>
              </a:ext>
            </a:extLst>
          </a:blip>
          <a:srcRect l="11407" t="21160" r="5185" b="10889"/>
          <a:stretch/>
        </p:blipFill>
        <p:spPr>
          <a:xfrm rot="5400000">
            <a:off x="-861060" y="1165860"/>
            <a:ext cx="5603240" cy="3495040"/>
          </a:xfrm>
          <a:prstGeom prst="rect">
            <a:avLst/>
          </a:prstGeom>
          <a:ln>
            <a:solidFill>
              <a:schemeClr val="tx1"/>
            </a:solidFill>
          </a:ln>
        </p:spPr>
      </p:pic>
      <p:sp>
        <p:nvSpPr>
          <p:cNvPr id="6" name="TextBox 5">
            <a:extLst>
              <a:ext uri="{FF2B5EF4-FFF2-40B4-BE49-F238E27FC236}">
                <a16:creationId xmlns:a16="http://schemas.microsoft.com/office/drawing/2014/main" id="{91FAD255-2CB8-C800-F62E-D752D280D73B}"/>
              </a:ext>
            </a:extLst>
          </p:cNvPr>
          <p:cNvSpPr txBox="1"/>
          <p:nvPr/>
        </p:nvSpPr>
        <p:spPr>
          <a:xfrm>
            <a:off x="193040" y="6030686"/>
            <a:ext cx="5902960" cy="646331"/>
          </a:xfrm>
          <a:prstGeom prst="rect">
            <a:avLst/>
          </a:prstGeom>
          <a:noFill/>
          <a:ln>
            <a:solidFill>
              <a:schemeClr val="tx1"/>
            </a:solidFill>
          </a:ln>
        </p:spPr>
        <p:txBody>
          <a:bodyPr wrap="square">
            <a:spAutoFit/>
          </a:bodyPr>
          <a:lstStyle/>
          <a:p>
            <a:r>
              <a:rPr lang="en-US" dirty="0" err="1">
                <a:solidFill>
                  <a:schemeClr val="tx1"/>
                </a:solidFill>
              </a:rPr>
              <a:t>Serter</a:t>
            </a:r>
            <a:r>
              <a:rPr lang="en-US" dirty="0">
                <a:solidFill>
                  <a:schemeClr val="tx1"/>
                </a:solidFill>
              </a:rPr>
              <a:t> </a:t>
            </a:r>
            <a:r>
              <a:rPr lang="en-US" dirty="0" err="1">
                <a:solidFill>
                  <a:schemeClr val="tx1"/>
                </a:solidFill>
              </a:rPr>
              <a:t>Vehbi</a:t>
            </a:r>
            <a:r>
              <a:rPr lang="en-US" dirty="0">
                <a:solidFill>
                  <a:schemeClr val="tx1"/>
                </a:solidFill>
              </a:rPr>
              <a:t> Zeki</a:t>
            </a:r>
            <a:r>
              <a:rPr lang="el-GR" dirty="0">
                <a:solidFill>
                  <a:schemeClr val="tx1"/>
                </a:solidFill>
              </a:rPr>
              <a:t>, </a:t>
            </a:r>
            <a:r>
              <a:rPr lang="en-US" i="1" dirty="0" err="1">
                <a:solidFill>
                  <a:schemeClr val="tx1"/>
                </a:solidFill>
              </a:rPr>
              <a:t>Kıbrıs</a:t>
            </a:r>
            <a:r>
              <a:rPr lang="en-US" i="1" dirty="0">
                <a:solidFill>
                  <a:schemeClr val="tx1"/>
                </a:solidFill>
              </a:rPr>
              <a:t> </a:t>
            </a:r>
            <a:r>
              <a:rPr lang="en-US" i="1" dirty="0" err="1">
                <a:solidFill>
                  <a:schemeClr val="tx1"/>
                </a:solidFill>
              </a:rPr>
              <a:t>ve</a:t>
            </a:r>
            <a:r>
              <a:rPr lang="en-US" i="1" dirty="0">
                <a:solidFill>
                  <a:schemeClr val="tx1"/>
                </a:solidFill>
              </a:rPr>
              <a:t> 1974 </a:t>
            </a:r>
            <a:r>
              <a:rPr lang="en-US" i="1" dirty="0" err="1">
                <a:solidFill>
                  <a:schemeClr val="tx1"/>
                </a:solidFill>
              </a:rPr>
              <a:t>barış</a:t>
            </a:r>
            <a:r>
              <a:rPr lang="en-US" i="1" dirty="0">
                <a:solidFill>
                  <a:schemeClr val="tx1"/>
                </a:solidFill>
              </a:rPr>
              <a:t> </a:t>
            </a:r>
            <a:r>
              <a:rPr lang="en-US" i="1" dirty="0" err="1">
                <a:solidFill>
                  <a:schemeClr val="tx1"/>
                </a:solidFill>
              </a:rPr>
              <a:t>harekatı</a:t>
            </a:r>
            <a:r>
              <a:rPr lang="el-GR" dirty="0">
                <a:solidFill>
                  <a:schemeClr val="tx1"/>
                </a:solidFill>
              </a:rPr>
              <a:t>, </a:t>
            </a:r>
            <a:r>
              <a:rPr lang="en-US" dirty="0">
                <a:solidFill>
                  <a:schemeClr val="tx1"/>
                </a:solidFill>
              </a:rPr>
              <a:t> </a:t>
            </a:r>
            <a:r>
              <a:rPr lang="tr-TR" dirty="0">
                <a:solidFill>
                  <a:schemeClr val="tx1"/>
                </a:solidFill>
              </a:rPr>
              <a:t>L</a:t>
            </a:r>
            <a:r>
              <a:rPr lang="en-US" dirty="0" err="1">
                <a:solidFill>
                  <a:schemeClr val="tx1"/>
                </a:solidFill>
              </a:rPr>
              <a:t>efkoşa</a:t>
            </a:r>
            <a:r>
              <a:rPr lang="tr-TR" dirty="0">
                <a:solidFill>
                  <a:schemeClr val="tx1"/>
                </a:solidFill>
              </a:rPr>
              <a:t> </a:t>
            </a:r>
            <a:r>
              <a:rPr lang="en-US" dirty="0">
                <a:solidFill>
                  <a:schemeClr val="tx1"/>
                </a:solidFill>
              </a:rPr>
              <a:t>1976</a:t>
            </a:r>
            <a:r>
              <a:rPr lang="en-US" dirty="0"/>
              <a:t>, </a:t>
            </a:r>
            <a:r>
              <a:rPr lang="el-GR" dirty="0"/>
              <a:t>σελ. 110.</a:t>
            </a:r>
            <a:r>
              <a:rPr lang="tr-TR" dirty="0">
                <a:solidFill>
                  <a:schemeClr val="tx1"/>
                </a:solidFill>
              </a:rPr>
              <a:t> </a:t>
            </a:r>
            <a:endParaRPr lang="el-GR" dirty="0">
              <a:solidFill>
                <a:schemeClr val="tx1"/>
              </a:solidFill>
            </a:endParaRPr>
          </a:p>
        </p:txBody>
      </p:sp>
      <p:pic>
        <p:nvPicPr>
          <p:cNvPr id="8" name="Εικόνα 7" descr="Εικόνα που περιέχει κείμενο, χαρτί, Δημοσίευση, χάρτινο προϊόν&#10;&#10;Περιγραφή που δημιουργήθηκε αυτόματα">
            <a:extLst>
              <a:ext uri="{FF2B5EF4-FFF2-40B4-BE49-F238E27FC236}">
                <a16:creationId xmlns:a16="http://schemas.microsoft.com/office/drawing/2014/main" id="{7F6F966A-EB72-AF6A-F358-180728A9DBB5}"/>
              </a:ext>
            </a:extLst>
          </p:cNvPr>
          <p:cNvPicPr>
            <a:picLocks noChangeAspect="1"/>
          </p:cNvPicPr>
          <p:nvPr/>
        </p:nvPicPr>
        <p:blipFill rotWithShape="1">
          <a:blip r:embed="rId3">
            <a:extLst>
              <a:ext uri="{28A0092B-C50C-407E-A947-70E740481C1C}">
                <a14:useLocalDpi xmlns:a14="http://schemas.microsoft.com/office/drawing/2010/main" val="0"/>
              </a:ext>
            </a:extLst>
          </a:blip>
          <a:srcRect l="13111" t="16593" r="51667" b="40296"/>
          <a:stretch/>
        </p:blipFill>
        <p:spPr>
          <a:xfrm>
            <a:off x="4077063" y="111759"/>
            <a:ext cx="8014062" cy="5603241"/>
          </a:xfrm>
          <a:prstGeom prst="rect">
            <a:avLst/>
          </a:prstGeom>
        </p:spPr>
      </p:pic>
      <p:sp>
        <p:nvSpPr>
          <p:cNvPr id="11" name="TextBox 10">
            <a:extLst>
              <a:ext uri="{FF2B5EF4-FFF2-40B4-BE49-F238E27FC236}">
                <a16:creationId xmlns:a16="http://schemas.microsoft.com/office/drawing/2014/main" id="{6A17B349-662C-1205-C49D-9EC790B3ED02}"/>
              </a:ext>
            </a:extLst>
          </p:cNvPr>
          <p:cNvSpPr txBox="1"/>
          <p:nvPr/>
        </p:nvSpPr>
        <p:spPr>
          <a:xfrm>
            <a:off x="6248399" y="5753687"/>
            <a:ext cx="5842726" cy="923330"/>
          </a:xfrm>
          <a:prstGeom prst="rect">
            <a:avLst/>
          </a:prstGeom>
          <a:solidFill>
            <a:schemeClr val="accent6">
              <a:lumMod val="20000"/>
              <a:lumOff val="80000"/>
            </a:schemeClr>
          </a:solidFill>
          <a:ln>
            <a:solidFill>
              <a:schemeClr val="tx1"/>
            </a:solidFill>
          </a:ln>
        </p:spPr>
        <p:txBody>
          <a:bodyPr wrap="square">
            <a:spAutoFit/>
          </a:bodyPr>
          <a:lstStyle/>
          <a:p>
            <a:pPr algn="just"/>
            <a:r>
              <a:rPr lang="en-US" b="1" dirty="0">
                <a:cs typeface="Times New Roman" panose="02020603050405020304" pitchFamily="18" charset="0"/>
              </a:rPr>
              <a:t>O </a:t>
            </a:r>
            <a:r>
              <a:rPr lang="el-GR" b="1" dirty="0">
                <a:cs typeface="Times New Roman" panose="02020603050405020304" pitchFamily="18" charset="0"/>
              </a:rPr>
              <a:t>διοικητής  των Τουρκοκυπριακών Δυνάμεων  </a:t>
            </a:r>
            <a:r>
              <a:rPr lang="el-GR" b="1" dirty="0" err="1">
                <a:cs typeface="Times New Roman" panose="02020603050405020304" pitchFamily="18" charset="0"/>
              </a:rPr>
              <a:t>Mustafa</a:t>
            </a:r>
            <a:r>
              <a:rPr lang="el-GR" b="1" dirty="0">
                <a:cs typeface="Times New Roman" panose="02020603050405020304" pitchFamily="18" charset="0"/>
              </a:rPr>
              <a:t> </a:t>
            </a:r>
            <a:r>
              <a:rPr lang="el-GR" b="1" dirty="0" err="1">
                <a:cs typeface="Times New Roman" panose="02020603050405020304" pitchFamily="18" charset="0"/>
              </a:rPr>
              <a:t>Katırcıoğlu</a:t>
            </a:r>
            <a:r>
              <a:rPr lang="el-GR" b="1" dirty="0">
                <a:cs typeface="Times New Roman" panose="02020603050405020304" pitchFamily="18" charset="0"/>
              </a:rPr>
              <a:t> δίπλα στο  αυτοκίνητο του   διοικητή της  ΕΛ.ΔΥ.Κ.</a:t>
            </a:r>
            <a:endParaRPr lang="el-CY" b="1" dirty="0">
              <a:cs typeface="Times New Roman" panose="02020603050405020304" pitchFamily="18" charset="0"/>
            </a:endParaRPr>
          </a:p>
        </p:txBody>
      </p:sp>
      <p:sp>
        <p:nvSpPr>
          <p:cNvPr id="2" name="Ορθογώνιο 1">
            <a:extLst>
              <a:ext uri="{FF2B5EF4-FFF2-40B4-BE49-F238E27FC236}">
                <a16:creationId xmlns:a16="http://schemas.microsoft.com/office/drawing/2014/main" id="{CD662730-A407-BE18-FAA3-E7BCEA8D798A}"/>
              </a:ext>
            </a:extLst>
          </p:cNvPr>
          <p:cNvSpPr/>
          <p:nvPr/>
        </p:nvSpPr>
        <p:spPr>
          <a:xfrm>
            <a:off x="0" y="5707"/>
            <a:ext cx="12192000" cy="646331"/>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just"/>
            <a:r>
              <a:rPr lang="tr-TR" dirty="0">
                <a:highlight>
                  <a:srgbClr val="FFFF00"/>
                </a:highlight>
                <a:cs typeface="Times New Roman" panose="02020603050405020304" pitchFamily="18" charset="0"/>
              </a:rPr>
              <a:t>IV. </a:t>
            </a:r>
            <a:r>
              <a:rPr lang="el-GR" dirty="0">
                <a:highlight>
                  <a:srgbClr val="FFFF00"/>
                </a:highlight>
              </a:rPr>
              <a:t>Η  συγκρότηση  του πιο πάνω αφηγήματος  στον τουρκοκυπριακό ιστοριογραφικό  λόγο : Η περίπτωση του</a:t>
            </a:r>
            <a:r>
              <a:rPr lang="en-US" dirty="0">
                <a:solidFill>
                  <a:schemeClr val="tx1"/>
                </a:solidFill>
                <a:highlight>
                  <a:srgbClr val="FFFF00"/>
                </a:highlight>
              </a:rPr>
              <a:t> </a:t>
            </a:r>
            <a:r>
              <a:rPr lang="el-GR" dirty="0">
                <a:highlight>
                  <a:srgbClr val="FFFF00"/>
                </a:highlight>
              </a:rPr>
              <a:t>ιστορικού </a:t>
            </a:r>
            <a:r>
              <a:rPr lang="en-US" dirty="0" err="1">
                <a:solidFill>
                  <a:schemeClr val="tx1"/>
                </a:solidFill>
                <a:highlight>
                  <a:srgbClr val="FFFF00"/>
                </a:highlight>
              </a:rPr>
              <a:t>Vehbi</a:t>
            </a:r>
            <a:r>
              <a:rPr lang="en-US" dirty="0">
                <a:solidFill>
                  <a:schemeClr val="tx1"/>
                </a:solidFill>
                <a:highlight>
                  <a:srgbClr val="FFFF00"/>
                </a:highlight>
              </a:rPr>
              <a:t> Zeki </a:t>
            </a:r>
            <a:r>
              <a:rPr lang="en-US" dirty="0" err="1">
                <a:solidFill>
                  <a:schemeClr val="tx1"/>
                </a:solidFill>
                <a:highlight>
                  <a:srgbClr val="FFFF00"/>
                </a:highlight>
              </a:rPr>
              <a:t>Serter</a:t>
            </a:r>
            <a:r>
              <a:rPr lang="el-GR" dirty="0">
                <a:highlight>
                  <a:srgbClr val="FFFF00"/>
                </a:highlight>
              </a:rPr>
              <a:t> </a:t>
            </a:r>
            <a:endParaRPr lang="tr-TR" dirty="0">
              <a:highlight>
                <a:srgbClr val="FFFF00"/>
              </a:highlight>
            </a:endParaRPr>
          </a:p>
        </p:txBody>
      </p:sp>
    </p:spTree>
    <p:extLst>
      <p:ext uri="{BB962C8B-B14F-4D97-AF65-F5344CB8AC3E}">
        <p14:creationId xmlns:p14="http://schemas.microsoft.com/office/powerpoint/2010/main" val="381273104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χαρτί, χάρτινο προϊόν, ζωγραφιά&#10;&#10;Περιγραφή που δημιουργήθηκε αυτόματα">
            <a:extLst>
              <a:ext uri="{FF2B5EF4-FFF2-40B4-BE49-F238E27FC236}">
                <a16:creationId xmlns:a16="http://schemas.microsoft.com/office/drawing/2014/main" id="{25D815A3-930C-6877-D4C6-C54C29B0E851}"/>
              </a:ext>
            </a:extLst>
          </p:cNvPr>
          <p:cNvPicPr>
            <a:picLocks noChangeAspect="1"/>
          </p:cNvPicPr>
          <p:nvPr/>
        </p:nvPicPr>
        <p:blipFill rotWithShape="1">
          <a:blip r:embed="rId2">
            <a:extLst>
              <a:ext uri="{28A0092B-C50C-407E-A947-70E740481C1C}">
                <a14:useLocalDpi xmlns:a14="http://schemas.microsoft.com/office/drawing/2010/main" val="0"/>
              </a:ext>
            </a:extLst>
          </a:blip>
          <a:srcRect l="11407" t="21160" r="5185" b="10889"/>
          <a:stretch/>
        </p:blipFill>
        <p:spPr>
          <a:xfrm rot="5400000">
            <a:off x="-899160" y="1203960"/>
            <a:ext cx="5679440" cy="3495040"/>
          </a:xfrm>
          <a:prstGeom prst="rect">
            <a:avLst/>
          </a:prstGeom>
          <a:ln>
            <a:solidFill>
              <a:schemeClr val="tx1"/>
            </a:solidFill>
          </a:ln>
        </p:spPr>
      </p:pic>
      <p:pic>
        <p:nvPicPr>
          <p:cNvPr id="5" name="Εικόνα 4" descr="Εικόνα που περιέχει κείμενο, χαρτί, Δημοσίευση, βιβλίο&#10;&#10;Περιγραφή που δημιουργήθηκε αυτόματα">
            <a:extLst>
              <a:ext uri="{FF2B5EF4-FFF2-40B4-BE49-F238E27FC236}">
                <a16:creationId xmlns:a16="http://schemas.microsoft.com/office/drawing/2014/main" id="{ED7DBD7E-515D-2EDB-1CED-8481E63BF098}"/>
              </a:ext>
            </a:extLst>
          </p:cNvPr>
          <p:cNvPicPr>
            <a:picLocks noChangeAspect="1"/>
          </p:cNvPicPr>
          <p:nvPr/>
        </p:nvPicPr>
        <p:blipFill rotWithShape="1">
          <a:blip r:embed="rId3">
            <a:extLst>
              <a:ext uri="{28A0092B-C50C-407E-A947-70E740481C1C}">
                <a14:useLocalDpi xmlns:a14="http://schemas.microsoft.com/office/drawing/2010/main" val="0"/>
              </a:ext>
            </a:extLst>
          </a:blip>
          <a:srcRect l="20000" t="33185" r="31556" b="18667"/>
          <a:stretch/>
        </p:blipFill>
        <p:spPr>
          <a:xfrm>
            <a:off x="3810000" y="81280"/>
            <a:ext cx="8188960" cy="5601063"/>
          </a:xfrm>
          <a:prstGeom prst="rect">
            <a:avLst/>
          </a:prstGeom>
          <a:ln>
            <a:solidFill>
              <a:schemeClr val="tx1"/>
            </a:solidFill>
          </a:ln>
        </p:spPr>
      </p:pic>
      <p:sp>
        <p:nvSpPr>
          <p:cNvPr id="4" name="TextBox 3">
            <a:extLst>
              <a:ext uri="{FF2B5EF4-FFF2-40B4-BE49-F238E27FC236}">
                <a16:creationId xmlns:a16="http://schemas.microsoft.com/office/drawing/2014/main" id="{6F3EAA21-05B9-CA6B-1B1B-EF62F4EA12B8}"/>
              </a:ext>
            </a:extLst>
          </p:cNvPr>
          <p:cNvSpPr txBox="1"/>
          <p:nvPr/>
        </p:nvSpPr>
        <p:spPr>
          <a:xfrm>
            <a:off x="193040" y="6041570"/>
            <a:ext cx="6218646" cy="646331"/>
          </a:xfrm>
          <a:prstGeom prst="rect">
            <a:avLst/>
          </a:prstGeom>
          <a:noFill/>
          <a:ln>
            <a:solidFill>
              <a:schemeClr val="tx1"/>
            </a:solidFill>
          </a:ln>
        </p:spPr>
        <p:txBody>
          <a:bodyPr wrap="square">
            <a:spAutoFit/>
          </a:bodyPr>
          <a:lstStyle/>
          <a:p>
            <a:r>
              <a:rPr lang="en-US" dirty="0" err="1">
                <a:solidFill>
                  <a:schemeClr val="tx1"/>
                </a:solidFill>
              </a:rPr>
              <a:t>Serter</a:t>
            </a:r>
            <a:r>
              <a:rPr lang="en-US" dirty="0">
                <a:solidFill>
                  <a:schemeClr val="tx1"/>
                </a:solidFill>
              </a:rPr>
              <a:t> </a:t>
            </a:r>
            <a:r>
              <a:rPr lang="en-US" dirty="0" err="1">
                <a:solidFill>
                  <a:schemeClr val="tx1"/>
                </a:solidFill>
              </a:rPr>
              <a:t>Vehbi</a:t>
            </a:r>
            <a:r>
              <a:rPr lang="en-US" dirty="0">
                <a:solidFill>
                  <a:schemeClr val="tx1"/>
                </a:solidFill>
              </a:rPr>
              <a:t> Zeki</a:t>
            </a:r>
            <a:r>
              <a:rPr lang="el-GR" dirty="0">
                <a:solidFill>
                  <a:schemeClr val="tx1"/>
                </a:solidFill>
              </a:rPr>
              <a:t>, </a:t>
            </a:r>
            <a:r>
              <a:rPr lang="en-US" i="1" dirty="0" err="1">
                <a:solidFill>
                  <a:schemeClr val="tx1"/>
                </a:solidFill>
              </a:rPr>
              <a:t>Kıbrıs</a:t>
            </a:r>
            <a:r>
              <a:rPr lang="en-US" i="1" dirty="0">
                <a:solidFill>
                  <a:schemeClr val="tx1"/>
                </a:solidFill>
              </a:rPr>
              <a:t> </a:t>
            </a:r>
            <a:r>
              <a:rPr lang="en-US" i="1" dirty="0" err="1">
                <a:solidFill>
                  <a:schemeClr val="tx1"/>
                </a:solidFill>
              </a:rPr>
              <a:t>ve</a:t>
            </a:r>
            <a:r>
              <a:rPr lang="en-US" i="1" dirty="0">
                <a:solidFill>
                  <a:schemeClr val="tx1"/>
                </a:solidFill>
              </a:rPr>
              <a:t> 1974 </a:t>
            </a:r>
            <a:r>
              <a:rPr lang="en-US" i="1" dirty="0" err="1">
                <a:solidFill>
                  <a:schemeClr val="tx1"/>
                </a:solidFill>
              </a:rPr>
              <a:t>barış</a:t>
            </a:r>
            <a:r>
              <a:rPr lang="en-US" i="1" dirty="0">
                <a:solidFill>
                  <a:schemeClr val="tx1"/>
                </a:solidFill>
              </a:rPr>
              <a:t> </a:t>
            </a:r>
            <a:r>
              <a:rPr lang="en-US" i="1" dirty="0" err="1">
                <a:solidFill>
                  <a:schemeClr val="tx1"/>
                </a:solidFill>
              </a:rPr>
              <a:t>harekatı</a:t>
            </a:r>
            <a:r>
              <a:rPr lang="el-GR" dirty="0">
                <a:solidFill>
                  <a:schemeClr val="tx1"/>
                </a:solidFill>
              </a:rPr>
              <a:t>, </a:t>
            </a:r>
            <a:r>
              <a:rPr lang="en-US" dirty="0">
                <a:solidFill>
                  <a:schemeClr val="tx1"/>
                </a:solidFill>
              </a:rPr>
              <a:t> </a:t>
            </a:r>
            <a:r>
              <a:rPr lang="tr-TR" dirty="0">
                <a:solidFill>
                  <a:schemeClr val="tx1"/>
                </a:solidFill>
              </a:rPr>
              <a:t>L</a:t>
            </a:r>
            <a:r>
              <a:rPr lang="en-US" dirty="0" err="1">
                <a:solidFill>
                  <a:schemeClr val="tx1"/>
                </a:solidFill>
              </a:rPr>
              <a:t>efkoşa</a:t>
            </a:r>
            <a:r>
              <a:rPr lang="tr-TR" dirty="0">
                <a:solidFill>
                  <a:schemeClr val="tx1"/>
                </a:solidFill>
              </a:rPr>
              <a:t> </a:t>
            </a:r>
            <a:r>
              <a:rPr lang="en-US" dirty="0">
                <a:solidFill>
                  <a:schemeClr val="tx1"/>
                </a:solidFill>
              </a:rPr>
              <a:t>1976</a:t>
            </a:r>
            <a:r>
              <a:rPr lang="en-US" dirty="0"/>
              <a:t>, </a:t>
            </a:r>
            <a:r>
              <a:rPr lang="el-GR" dirty="0"/>
              <a:t>σελ. 120.</a:t>
            </a:r>
            <a:r>
              <a:rPr lang="tr-TR" dirty="0">
                <a:solidFill>
                  <a:schemeClr val="tx1"/>
                </a:solidFill>
              </a:rPr>
              <a:t> </a:t>
            </a:r>
            <a:endParaRPr lang="el-GR" dirty="0">
              <a:solidFill>
                <a:schemeClr val="tx1"/>
              </a:solidFill>
            </a:endParaRPr>
          </a:p>
        </p:txBody>
      </p:sp>
      <p:sp>
        <p:nvSpPr>
          <p:cNvPr id="6" name="TextBox 5">
            <a:extLst>
              <a:ext uri="{FF2B5EF4-FFF2-40B4-BE49-F238E27FC236}">
                <a16:creationId xmlns:a16="http://schemas.microsoft.com/office/drawing/2014/main" id="{F9945059-F631-B82D-2B60-5A40637A2AC7}"/>
              </a:ext>
            </a:extLst>
          </p:cNvPr>
          <p:cNvSpPr txBox="1"/>
          <p:nvPr/>
        </p:nvSpPr>
        <p:spPr>
          <a:xfrm>
            <a:off x="6487886" y="6041569"/>
            <a:ext cx="5511074" cy="646331"/>
          </a:xfrm>
          <a:prstGeom prst="rect">
            <a:avLst/>
          </a:prstGeom>
          <a:solidFill>
            <a:schemeClr val="accent6">
              <a:lumMod val="20000"/>
              <a:lumOff val="80000"/>
            </a:schemeClr>
          </a:solidFill>
          <a:ln>
            <a:solidFill>
              <a:schemeClr val="tx1"/>
            </a:solidFill>
          </a:ln>
        </p:spPr>
        <p:txBody>
          <a:bodyPr wrap="square">
            <a:spAutoFit/>
          </a:bodyPr>
          <a:lstStyle/>
          <a:p>
            <a:r>
              <a:rPr lang="el-GR" dirty="0"/>
              <a:t>Ελλαδίτες  και Ε/κ : Τα φοβισμένα παλικάρια τα οποία  παραδίδονται  </a:t>
            </a:r>
            <a:r>
              <a:rPr lang="el-GR" dirty="0" err="1"/>
              <a:t>στ</a:t>
            </a:r>
            <a:r>
              <a:rPr lang="tr-TR" dirty="0"/>
              <a:t>o</a:t>
            </a:r>
            <a:r>
              <a:rPr lang="el-GR" dirty="0" err="1"/>
              <a:t>υς</a:t>
            </a:r>
            <a:r>
              <a:rPr lang="el-GR" dirty="0"/>
              <a:t> Τούρκους  στρατιώτες.</a:t>
            </a:r>
            <a:r>
              <a:rPr lang="tr-TR" dirty="0">
                <a:solidFill>
                  <a:schemeClr val="tx1"/>
                </a:solidFill>
              </a:rPr>
              <a:t> </a:t>
            </a:r>
            <a:endParaRPr lang="el-GR" dirty="0">
              <a:solidFill>
                <a:schemeClr val="tx1"/>
              </a:solidFill>
            </a:endParaRPr>
          </a:p>
        </p:txBody>
      </p:sp>
      <p:sp>
        <p:nvSpPr>
          <p:cNvPr id="2" name="Ορθογώνιο 1">
            <a:extLst>
              <a:ext uri="{FF2B5EF4-FFF2-40B4-BE49-F238E27FC236}">
                <a16:creationId xmlns:a16="http://schemas.microsoft.com/office/drawing/2014/main" id="{D67F623D-8ED6-4E9A-2EC5-F7E5D29C466C}"/>
              </a:ext>
            </a:extLst>
          </p:cNvPr>
          <p:cNvSpPr/>
          <p:nvPr/>
        </p:nvSpPr>
        <p:spPr>
          <a:xfrm>
            <a:off x="0" y="5707"/>
            <a:ext cx="12192000" cy="646331"/>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just"/>
            <a:r>
              <a:rPr lang="tr-TR" dirty="0">
                <a:highlight>
                  <a:srgbClr val="FFFF00"/>
                </a:highlight>
                <a:cs typeface="Times New Roman" panose="02020603050405020304" pitchFamily="18" charset="0"/>
              </a:rPr>
              <a:t>IV. </a:t>
            </a:r>
            <a:r>
              <a:rPr lang="el-GR" dirty="0">
                <a:highlight>
                  <a:srgbClr val="FFFF00"/>
                </a:highlight>
              </a:rPr>
              <a:t>Η  συγκρότηση  του πιο πάνω αφηγήματος  στον τουρκοκυπριακό ιστοριογραφικό  λόγο : Η περίπτωση του</a:t>
            </a:r>
            <a:r>
              <a:rPr lang="en-US" dirty="0">
                <a:solidFill>
                  <a:schemeClr val="tx1"/>
                </a:solidFill>
                <a:highlight>
                  <a:srgbClr val="FFFF00"/>
                </a:highlight>
              </a:rPr>
              <a:t> </a:t>
            </a:r>
            <a:r>
              <a:rPr lang="el-GR" dirty="0">
                <a:highlight>
                  <a:srgbClr val="FFFF00"/>
                </a:highlight>
              </a:rPr>
              <a:t>ιστορικού </a:t>
            </a:r>
            <a:r>
              <a:rPr lang="en-US" dirty="0" err="1">
                <a:solidFill>
                  <a:schemeClr val="tx1"/>
                </a:solidFill>
                <a:highlight>
                  <a:srgbClr val="FFFF00"/>
                </a:highlight>
              </a:rPr>
              <a:t>Vehbi</a:t>
            </a:r>
            <a:r>
              <a:rPr lang="en-US" dirty="0">
                <a:solidFill>
                  <a:schemeClr val="tx1"/>
                </a:solidFill>
                <a:highlight>
                  <a:srgbClr val="FFFF00"/>
                </a:highlight>
              </a:rPr>
              <a:t> Zeki </a:t>
            </a:r>
            <a:r>
              <a:rPr lang="en-US" dirty="0" err="1">
                <a:solidFill>
                  <a:schemeClr val="tx1"/>
                </a:solidFill>
                <a:highlight>
                  <a:srgbClr val="FFFF00"/>
                </a:highlight>
              </a:rPr>
              <a:t>Serter</a:t>
            </a:r>
            <a:r>
              <a:rPr lang="el-GR" dirty="0">
                <a:highlight>
                  <a:srgbClr val="FFFF00"/>
                </a:highlight>
              </a:rPr>
              <a:t> </a:t>
            </a:r>
            <a:endParaRPr lang="tr-TR" dirty="0">
              <a:highlight>
                <a:srgbClr val="FFFF00"/>
              </a:highlight>
            </a:endParaRPr>
          </a:p>
        </p:txBody>
      </p:sp>
    </p:spTree>
    <p:extLst>
      <p:ext uri="{BB962C8B-B14F-4D97-AF65-F5344CB8AC3E}">
        <p14:creationId xmlns:p14="http://schemas.microsoft.com/office/powerpoint/2010/main" val="209829331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χαρτί, χάρτινο προϊόν, ζωγραφιά&#10;&#10;Περιγραφή που δημιουργήθηκε αυτόματα">
            <a:extLst>
              <a:ext uri="{FF2B5EF4-FFF2-40B4-BE49-F238E27FC236}">
                <a16:creationId xmlns:a16="http://schemas.microsoft.com/office/drawing/2014/main" id="{25D815A3-930C-6877-D4C6-C54C29B0E851}"/>
              </a:ext>
            </a:extLst>
          </p:cNvPr>
          <p:cNvPicPr>
            <a:picLocks noChangeAspect="1"/>
          </p:cNvPicPr>
          <p:nvPr/>
        </p:nvPicPr>
        <p:blipFill rotWithShape="1">
          <a:blip r:embed="rId2">
            <a:extLst>
              <a:ext uri="{28A0092B-C50C-407E-A947-70E740481C1C}">
                <a14:useLocalDpi xmlns:a14="http://schemas.microsoft.com/office/drawing/2010/main" val="0"/>
              </a:ext>
            </a:extLst>
          </a:blip>
          <a:srcRect l="11407" t="21160" r="5185" b="10889"/>
          <a:stretch/>
        </p:blipFill>
        <p:spPr>
          <a:xfrm rot="5400000">
            <a:off x="-621575" y="926375"/>
            <a:ext cx="5124269" cy="3495040"/>
          </a:xfrm>
          <a:prstGeom prst="rect">
            <a:avLst/>
          </a:prstGeom>
          <a:ln>
            <a:solidFill>
              <a:schemeClr val="tx1"/>
            </a:solidFill>
          </a:ln>
        </p:spPr>
      </p:pic>
      <p:pic>
        <p:nvPicPr>
          <p:cNvPr id="7" name="Εικόνα 6" descr="Εικόνα που περιέχει κείμενο, χαρτί, Δημοσίευση, χάρτινο προϊόν&#10;&#10;Περιγραφή που δημιουργήθηκε αυτόματα">
            <a:extLst>
              <a:ext uri="{FF2B5EF4-FFF2-40B4-BE49-F238E27FC236}">
                <a16:creationId xmlns:a16="http://schemas.microsoft.com/office/drawing/2014/main" id="{C159C292-7507-B1E4-A719-E7C98CFE87D4}"/>
              </a:ext>
            </a:extLst>
          </p:cNvPr>
          <p:cNvPicPr>
            <a:picLocks noChangeAspect="1"/>
          </p:cNvPicPr>
          <p:nvPr/>
        </p:nvPicPr>
        <p:blipFill rotWithShape="1">
          <a:blip r:embed="rId3">
            <a:extLst>
              <a:ext uri="{28A0092B-C50C-407E-A947-70E740481C1C}">
                <a14:useLocalDpi xmlns:a14="http://schemas.microsoft.com/office/drawing/2010/main" val="0"/>
              </a:ext>
            </a:extLst>
          </a:blip>
          <a:srcRect l="47112" t="9037" r="13777" b="45777"/>
          <a:stretch/>
        </p:blipFill>
        <p:spPr>
          <a:xfrm>
            <a:off x="4115525" y="111759"/>
            <a:ext cx="7455989" cy="5124270"/>
          </a:xfrm>
          <a:prstGeom prst="rect">
            <a:avLst/>
          </a:prstGeom>
        </p:spPr>
      </p:pic>
      <p:sp>
        <p:nvSpPr>
          <p:cNvPr id="4" name="TextBox 3">
            <a:extLst>
              <a:ext uri="{FF2B5EF4-FFF2-40B4-BE49-F238E27FC236}">
                <a16:creationId xmlns:a16="http://schemas.microsoft.com/office/drawing/2014/main" id="{6F3EAA21-05B9-CA6B-1B1B-EF62F4EA12B8}"/>
              </a:ext>
            </a:extLst>
          </p:cNvPr>
          <p:cNvSpPr txBox="1"/>
          <p:nvPr/>
        </p:nvSpPr>
        <p:spPr>
          <a:xfrm>
            <a:off x="136433" y="5649686"/>
            <a:ext cx="3662681" cy="923330"/>
          </a:xfrm>
          <a:prstGeom prst="rect">
            <a:avLst/>
          </a:prstGeom>
          <a:noFill/>
          <a:ln>
            <a:solidFill>
              <a:schemeClr val="tx1"/>
            </a:solidFill>
          </a:ln>
        </p:spPr>
        <p:txBody>
          <a:bodyPr wrap="square">
            <a:spAutoFit/>
          </a:bodyPr>
          <a:lstStyle/>
          <a:p>
            <a:r>
              <a:rPr lang="en-US" dirty="0" err="1">
                <a:solidFill>
                  <a:schemeClr val="tx1"/>
                </a:solidFill>
              </a:rPr>
              <a:t>Serter</a:t>
            </a:r>
            <a:r>
              <a:rPr lang="en-US" dirty="0">
                <a:solidFill>
                  <a:schemeClr val="tx1"/>
                </a:solidFill>
              </a:rPr>
              <a:t> </a:t>
            </a:r>
            <a:r>
              <a:rPr lang="en-US" dirty="0" err="1">
                <a:solidFill>
                  <a:schemeClr val="tx1"/>
                </a:solidFill>
              </a:rPr>
              <a:t>Vehbi</a:t>
            </a:r>
            <a:r>
              <a:rPr lang="en-US" dirty="0">
                <a:solidFill>
                  <a:schemeClr val="tx1"/>
                </a:solidFill>
              </a:rPr>
              <a:t> Zeki</a:t>
            </a:r>
            <a:r>
              <a:rPr lang="el-GR" dirty="0">
                <a:solidFill>
                  <a:schemeClr val="tx1"/>
                </a:solidFill>
              </a:rPr>
              <a:t>, </a:t>
            </a:r>
            <a:r>
              <a:rPr lang="en-US" i="1" dirty="0" err="1">
                <a:solidFill>
                  <a:schemeClr val="tx1"/>
                </a:solidFill>
              </a:rPr>
              <a:t>Kıbrıs</a:t>
            </a:r>
            <a:r>
              <a:rPr lang="en-US" i="1" dirty="0">
                <a:solidFill>
                  <a:schemeClr val="tx1"/>
                </a:solidFill>
              </a:rPr>
              <a:t> </a:t>
            </a:r>
            <a:r>
              <a:rPr lang="en-US" i="1" dirty="0" err="1">
                <a:solidFill>
                  <a:schemeClr val="tx1"/>
                </a:solidFill>
              </a:rPr>
              <a:t>ve</a:t>
            </a:r>
            <a:r>
              <a:rPr lang="en-US" i="1" dirty="0">
                <a:solidFill>
                  <a:schemeClr val="tx1"/>
                </a:solidFill>
              </a:rPr>
              <a:t> 1974 </a:t>
            </a:r>
            <a:r>
              <a:rPr lang="en-US" i="1" dirty="0" err="1">
                <a:solidFill>
                  <a:schemeClr val="tx1"/>
                </a:solidFill>
              </a:rPr>
              <a:t>barış</a:t>
            </a:r>
            <a:r>
              <a:rPr lang="en-US" i="1" dirty="0">
                <a:solidFill>
                  <a:schemeClr val="tx1"/>
                </a:solidFill>
              </a:rPr>
              <a:t> </a:t>
            </a:r>
            <a:r>
              <a:rPr lang="en-US" i="1" dirty="0" err="1">
                <a:solidFill>
                  <a:schemeClr val="tx1"/>
                </a:solidFill>
              </a:rPr>
              <a:t>harekatı</a:t>
            </a:r>
            <a:r>
              <a:rPr lang="el-GR" dirty="0">
                <a:solidFill>
                  <a:schemeClr val="tx1"/>
                </a:solidFill>
              </a:rPr>
              <a:t>, </a:t>
            </a:r>
            <a:r>
              <a:rPr lang="en-US" dirty="0">
                <a:solidFill>
                  <a:schemeClr val="tx1"/>
                </a:solidFill>
              </a:rPr>
              <a:t> </a:t>
            </a:r>
            <a:r>
              <a:rPr lang="tr-TR" dirty="0">
                <a:solidFill>
                  <a:schemeClr val="tx1"/>
                </a:solidFill>
              </a:rPr>
              <a:t>L</a:t>
            </a:r>
            <a:r>
              <a:rPr lang="en-US" dirty="0" err="1">
                <a:solidFill>
                  <a:schemeClr val="tx1"/>
                </a:solidFill>
              </a:rPr>
              <a:t>efkoşa</a:t>
            </a:r>
            <a:r>
              <a:rPr lang="tr-TR" dirty="0">
                <a:solidFill>
                  <a:schemeClr val="tx1"/>
                </a:solidFill>
              </a:rPr>
              <a:t> </a:t>
            </a:r>
            <a:r>
              <a:rPr lang="en-US" dirty="0">
                <a:solidFill>
                  <a:schemeClr val="tx1"/>
                </a:solidFill>
              </a:rPr>
              <a:t>1976</a:t>
            </a:r>
            <a:r>
              <a:rPr lang="en-US" dirty="0"/>
              <a:t>, </a:t>
            </a:r>
            <a:r>
              <a:rPr lang="el-GR" dirty="0"/>
              <a:t>σελ. 161.</a:t>
            </a:r>
            <a:r>
              <a:rPr lang="tr-TR" dirty="0">
                <a:solidFill>
                  <a:schemeClr val="tx1"/>
                </a:solidFill>
              </a:rPr>
              <a:t> </a:t>
            </a:r>
            <a:endParaRPr lang="el-GR" dirty="0">
              <a:solidFill>
                <a:schemeClr val="tx1"/>
              </a:solidFill>
            </a:endParaRPr>
          </a:p>
        </p:txBody>
      </p:sp>
      <p:sp>
        <p:nvSpPr>
          <p:cNvPr id="9" name="TextBox 8">
            <a:extLst>
              <a:ext uri="{FF2B5EF4-FFF2-40B4-BE49-F238E27FC236}">
                <a16:creationId xmlns:a16="http://schemas.microsoft.com/office/drawing/2014/main" id="{B1071824-E0E4-CBB8-B518-CCF1AB11E49A}"/>
              </a:ext>
            </a:extLst>
          </p:cNvPr>
          <p:cNvSpPr txBox="1"/>
          <p:nvPr/>
        </p:nvSpPr>
        <p:spPr>
          <a:xfrm>
            <a:off x="4246154" y="5633441"/>
            <a:ext cx="7325360" cy="939575"/>
          </a:xfrm>
          <a:prstGeom prst="rect">
            <a:avLst/>
          </a:prstGeom>
          <a:solidFill>
            <a:schemeClr val="accent6">
              <a:lumMod val="20000"/>
              <a:lumOff val="80000"/>
            </a:schemeClr>
          </a:solidFill>
          <a:ln>
            <a:solidFill>
              <a:schemeClr val="tx1"/>
            </a:solidFill>
          </a:ln>
        </p:spPr>
        <p:txBody>
          <a:bodyPr wrap="square">
            <a:spAutoFit/>
          </a:bodyPr>
          <a:lstStyle/>
          <a:p>
            <a:r>
              <a:rPr lang="el-GR" dirty="0">
                <a:solidFill>
                  <a:schemeClr val="tx1"/>
                </a:solidFill>
              </a:rPr>
              <a:t>14 Αυγούστου 1974 : </a:t>
            </a:r>
          </a:p>
          <a:p>
            <a:r>
              <a:rPr lang="tr-TR" dirty="0"/>
              <a:t>H  </a:t>
            </a:r>
            <a:r>
              <a:rPr lang="el-GR" dirty="0"/>
              <a:t>τρίχρονη </a:t>
            </a:r>
            <a:r>
              <a:rPr lang="tr-TR" dirty="0"/>
              <a:t>Rahme Salih Kral  </a:t>
            </a:r>
            <a:r>
              <a:rPr lang="el-GR" dirty="0"/>
              <a:t>χτυπήθηκε  με  40 σφαίρες  από   τις βάρβαρες ορδές  των  Ε/κ και των  </a:t>
            </a:r>
            <a:r>
              <a:rPr lang="el-GR" dirty="0" err="1"/>
              <a:t>Ελλαδιτών</a:t>
            </a:r>
            <a:r>
              <a:rPr lang="el-GR" dirty="0"/>
              <a:t>.</a:t>
            </a:r>
            <a:endParaRPr lang="el-GR" dirty="0">
              <a:solidFill>
                <a:schemeClr val="tx1"/>
              </a:solidFill>
            </a:endParaRPr>
          </a:p>
        </p:txBody>
      </p:sp>
      <p:sp>
        <p:nvSpPr>
          <p:cNvPr id="2" name="Ορθογώνιο 1">
            <a:extLst>
              <a:ext uri="{FF2B5EF4-FFF2-40B4-BE49-F238E27FC236}">
                <a16:creationId xmlns:a16="http://schemas.microsoft.com/office/drawing/2014/main" id="{3248A774-51AE-02BA-8ED8-35E6A4FF7225}"/>
              </a:ext>
            </a:extLst>
          </p:cNvPr>
          <p:cNvSpPr/>
          <p:nvPr/>
        </p:nvSpPr>
        <p:spPr>
          <a:xfrm>
            <a:off x="0" y="5707"/>
            <a:ext cx="12192000" cy="646331"/>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just"/>
            <a:r>
              <a:rPr lang="tr-TR" dirty="0">
                <a:highlight>
                  <a:srgbClr val="FFFF00"/>
                </a:highlight>
                <a:cs typeface="Times New Roman" panose="02020603050405020304" pitchFamily="18" charset="0"/>
              </a:rPr>
              <a:t>IV. </a:t>
            </a:r>
            <a:r>
              <a:rPr lang="el-GR" dirty="0">
                <a:highlight>
                  <a:srgbClr val="FFFF00"/>
                </a:highlight>
              </a:rPr>
              <a:t>Η  συγκρότηση  του πιο πάνω αφηγήματος  στον τουρκοκυπριακό ιστοριογραφικό  λόγο : Η περίπτωση του</a:t>
            </a:r>
            <a:r>
              <a:rPr lang="en-US" dirty="0">
                <a:solidFill>
                  <a:schemeClr val="tx1"/>
                </a:solidFill>
                <a:highlight>
                  <a:srgbClr val="FFFF00"/>
                </a:highlight>
              </a:rPr>
              <a:t> </a:t>
            </a:r>
            <a:r>
              <a:rPr lang="el-GR" dirty="0">
                <a:highlight>
                  <a:srgbClr val="FFFF00"/>
                </a:highlight>
              </a:rPr>
              <a:t>ιστορικού </a:t>
            </a:r>
            <a:r>
              <a:rPr lang="en-US" dirty="0" err="1">
                <a:solidFill>
                  <a:schemeClr val="tx1"/>
                </a:solidFill>
                <a:highlight>
                  <a:srgbClr val="FFFF00"/>
                </a:highlight>
              </a:rPr>
              <a:t>Vehbi</a:t>
            </a:r>
            <a:r>
              <a:rPr lang="en-US" dirty="0">
                <a:solidFill>
                  <a:schemeClr val="tx1"/>
                </a:solidFill>
                <a:highlight>
                  <a:srgbClr val="FFFF00"/>
                </a:highlight>
              </a:rPr>
              <a:t> Zeki </a:t>
            </a:r>
            <a:r>
              <a:rPr lang="en-US" dirty="0" err="1">
                <a:solidFill>
                  <a:schemeClr val="tx1"/>
                </a:solidFill>
                <a:highlight>
                  <a:srgbClr val="FFFF00"/>
                </a:highlight>
              </a:rPr>
              <a:t>Serter</a:t>
            </a:r>
            <a:r>
              <a:rPr lang="el-GR" dirty="0">
                <a:highlight>
                  <a:srgbClr val="FFFF00"/>
                </a:highlight>
              </a:rPr>
              <a:t> </a:t>
            </a:r>
            <a:endParaRPr lang="tr-TR" dirty="0">
              <a:highlight>
                <a:srgbClr val="FFFF00"/>
              </a:highlight>
            </a:endParaRPr>
          </a:p>
        </p:txBody>
      </p:sp>
    </p:spTree>
    <p:extLst>
      <p:ext uri="{BB962C8B-B14F-4D97-AF65-F5344CB8AC3E}">
        <p14:creationId xmlns:p14="http://schemas.microsoft.com/office/powerpoint/2010/main" val="267079612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χαρτί, Δημοσίευση, βιβλίο&#10;&#10;Περιγραφή που δημιουργήθηκε αυτόματα">
            <a:extLst>
              <a:ext uri="{FF2B5EF4-FFF2-40B4-BE49-F238E27FC236}">
                <a16:creationId xmlns:a16="http://schemas.microsoft.com/office/drawing/2014/main" id="{FFBC5ECA-E58D-7911-4B18-75F8B3AEFAFB}"/>
              </a:ext>
            </a:extLst>
          </p:cNvPr>
          <p:cNvPicPr>
            <a:picLocks noChangeAspect="1"/>
          </p:cNvPicPr>
          <p:nvPr/>
        </p:nvPicPr>
        <p:blipFill rotWithShape="1">
          <a:blip r:embed="rId2">
            <a:extLst>
              <a:ext uri="{28A0092B-C50C-407E-A947-70E740481C1C}">
                <a14:useLocalDpi xmlns:a14="http://schemas.microsoft.com/office/drawing/2010/main" val="0"/>
              </a:ext>
            </a:extLst>
          </a:blip>
          <a:srcRect l="51228" t="8255" r="19048" b="49523"/>
          <a:stretch/>
        </p:blipFill>
        <p:spPr>
          <a:xfrm>
            <a:off x="558623" y="3886199"/>
            <a:ext cx="3828320" cy="1284513"/>
          </a:xfrm>
          <a:prstGeom prst="rect">
            <a:avLst/>
          </a:prstGeom>
          <a:ln>
            <a:solidFill>
              <a:schemeClr val="tx1"/>
            </a:solidFill>
          </a:ln>
        </p:spPr>
      </p:pic>
      <p:pic>
        <p:nvPicPr>
          <p:cNvPr id="5" name="Εικόνα 4" descr="Εικόνα που περιέχει κείμενο, χαρτί, Δημοσίευση, χάρτινο προϊόν&#10;&#10;Περιγραφή που δημιουργήθηκε αυτόματα">
            <a:extLst>
              <a:ext uri="{FF2B5EF4-FFF2-40B4-BE49-F238E27FC236}">
                <a16:creationId xmlns:a16="http://schemas.microsoft.com/office/drawing/2014/main" id="{1A8322C0-61DE-71C8-E20C-D2EBFCC648FA}"/>
              </a:ext>
            </a:extLst>
          </p:cNvPr>
          <p:cNvPicPr>
            <a:picLocks noChangeAspect="1"/>
          </p:cNvPicPr>
          <p:nvPr/>
        </p:nvPicPr>
        <p:blipFill rotWithShape="1">
          <a:blip r:embed="rId3">
            <a:extLst>
              <a:ext uri="{28A0092B-C50C-407E-A947-70E740481C1C}">
                <a14:useLocalDpi xmlns:a14="http://schemas.microsoft.com/office/drawing/2010/main" val="0"/>
              </a:ext>
            </a:extLst>
          </a:blip>
          <a:srcRect l="15927" t="45397" r="42435" b="17302"/>
          <a:stretch/>
        </p:blipFill>
        <p:spPr>
          <a:xfrm>
            <a:off x="4495800" y="5301342"/>
            <a:ext cx="7137577" cy="1360714"/>
          </a:xfrm>
          <a:prstGeom prst="rect">
            <a:avLst/>
          </a:prstGeom>
          <a:ln>
            <a:solidFill>
              <a:schemeClr val="tx1"/>
            </a:solidFill>
          </a:ln>
        </p:spPr>
      </p:pic>
      <p:pic>
        <p:nvPicPr>
          <p:cNvPr id="7" name="Εικόνα 6" descr="Εικόνα που περιέχει κείμενο, χαρτί, Δημοσίευση, χάρτινο προϊόν&#10;&#10;Περιγραφή που δημιουργήθηκε αυτόματα">
            <a:extLst>
              <a:ext uri="{FF2B5EF4-FFF2-40B4-BE49-F238E27FC236}">
                <a16:creationId xmlns:a16="http://schemas.microsoft.com/office/drawing/2014/main" id="{74E2AA68-1902-20BB-92C7-BA29613A2AF2}"/>
              </a:ext>
            </a:extLst>
          </p:cNvPr>
          <p:cNvPicPr>
            <a:picLocks noChangeAspect="1"/>
          </p:cNvPicPr>
          <p:nvPr/>
        </p:nvPicPr>
        <p:blipFill rotWithShape="1">
          <a:blip r:embed="rId4">
            <a:extLst>
              <a:ext uri="{28A0092B-C50C-407E-A947-70E740481C1C}">
                <a14:useLocalDpi xmlns:a14="http://schemas.microsoft.com/office/drawing/2010/main" val="0"/>
              </a:ext>
            </a:extLst>
          </a:blip>
          <a:srcRect l="11071" t="31905" r="52500" b="27301"/>
          <a:stretch/>
        </p:blipFill>
        <p:spPr>
          <a:xfrm>
            <a:off x="4521284" y="3886198"/>
            <a:ext cx="7112093" cy="1284513"/>
          </a:xfrm>
          <a:prstGeom prst="rect">
            <a:avLst/>
          </a:prstGeom>
          <a:ln>
            <a:solidFill>
              <a:schemeClr val="tx1"/>
            </a:solidFill>
          </a:ln>
        </p:spPr>
      </p:pic>
      <p:pic>
        <p:nvPicPr>
          <p:cNvPr id="8" name="Εικόνα 7" descr="Εικόνα που περιέχει κείμενο, χαρτί, Δημοσίευση, χάρτινο προϊόν&#10;&#10;Περιγραφή που δημιουργήθηκε αυτόματα">
            <a:extLst>
              <a:ext uri="{FF2B5EF4-FFF2-40B4-BE49-F238E27FC236}">
                <a16:creationId xmlns:a16="http://schemas.microsoft.com/office/drawing/2014/main" id="{C47497D3-B7EB-4225-DB7C-19ABA5DFA03C}"/>
              </a:ext>
            </a:extLst>
          </p:cNvPr>
          <p:cNvPicPr>
            <a:picLocks noChangeAspect="1"/>
          </p:cNvPicPr>
          <p:nvPr/>
        </p:nvPicPr>
        <p:blipFill rotWithShape="1">
          <a:blip r:embed="rId5">
            <a:extLst>
              <a:ext uri="{28A0092B-C50C-407E-A947-70E740481C1C}">
                <a14:useLocalDpi xmlns:a14="http://schemas.microsoft.com/office/drawing/2010/main" val="0"/>
              </a:ext>
            </a:extLst>
          </a:blip>
          <a:srcRect l="47500" t="8254" r="15238" b="46984"/>
          <a:stretch/>
        </p:blipFill>
        <p:spPr>
          <a:xfrm>
            <a:off x="558623" y="5301343"/>
            <a:ext cx="3828320" cy="1360714"/>
          </a:xfrm>
          <a:prstGeom prst="rect">
            <a:avLst/>
          </a:prstGeom>
          <a:ln>
            <a:solidFill>
              <a:schemeClr val="tx1"/>
            </a:solidFill>
          </a:ln>
        </p:spPr>
      </p:pic>
      <p:graphicFrame>
        <p:nvGraphicFramePr>
          <p:cNvPr id="2" name="Πίνακας 1">
            <a:extLst>
              <a:ext uri="{FF2B5EF4-FFF2-40B4-BE49-F238E27FC236}">
                <a16:creationId xmlns:a16="http://schemas.microsoft.com/office/drawing/2014/main" id="{F5710E34-A677-F3A5-754D-139A993ED891}"/>
              </a:ext>
            </a:extLst>
          </p:cNvPr>
          <p:cNvGraphicFramePr>
            <a:graphicFrameLocks noGrp="1"/>
          </p:cNvGraphicFramePr>
          <p:nvPr/>
        </p:nvGraphicFramePr>
        <p:xfrm>
          <a:off x="558623" y="721164"/>
          <a:ext cx="10384973" cy="3117669"/>
        </p:xfrm>
        <a:graphic>
          <a:graphicData uri="http://schemas.openxmlformats.org/drawingml/2006/table">
            <a:tbl>
              <a:tblPr firstRow="1" bandRow="1">
                <a:tableStyleId>{5940675A-B579-460E-94D1-54222C63F5DA}</a:tableStyleId>
              </a:tblPr>
              <a:tblGrid>
                <a:gridCol w="1417135">
                  <a:extLst>
                    <a:ext uri="{9D8B030D-6E8A-4147-A177-3AD203B41FA5}">
                      <a16:colId xmlns:a16="http://schemas.microsoft.com/office/drawing/2014/main" val="3572464790"/>
                    </a:ext>
                  </a:extLst>
                </a:gridCol>
                <a:gridCol w="3211285">
                  <a:extLst>
                    <a:ext uri="{9D8B030D-6E8A-4147-A177-3AD203B41FA5}">
                      <a16:colId xmlns:a16="http://schemas.microsoft.com/office/drawing/2014/main" val="1118202207"/>
                    </a:ext>
                  </a:extLst>
                </a:gridCol>
                <a:gridCol w="5756553">
                  <a:extLst>
                    <a:ext uri="{9D8B030D-6E8A-4147-A177-3AD203B41FA5}">
                      <a16:colId xmlns:a16="http://schemas.microsoft.com/office/drawing/2014/main" val="2715329343"/>
                    </a:ext>
                  </a:extLst>
                </a:gridCol>
              </a:tblGrid>
              <a:tr h="370840">
                <a:tc>
                  <a:txBody>
                    <a:bodyPr/>
                    <a:lstStyle/>
                    <a:p>
                      <a:r>
                        <a:rPr lang="el-GR" sz="1200" dirty="0"/>
                        <a:t>Περιοχή </a:t>
                      </a:r>
                      <a:endParaRPr lang="el-CY" sz="1200" dirty="0"/>
                    </a:p>
                  </a:txBody>
                  <a:tcPr>
                    <a:solidFill>
                      <a:schemeClr val="accent6">
                        <a:lumMod val="20000"/>
                        <a:lumOff val="80000"/>
                      </a:schemeClr>
                    </a:solidFill>
                  </a:tcPr>
                </a:tc>
                <a:tc>
                  <a:txBody>
                    <a:bodyPr/>
                    <a:lstStyle/>
                    <a:p>
                      <a:r>
                        <a:rPr lang="el-GR" sz="1200" dirty="0"/>
                        <a:t>Μαρτυρία</a:t>
                      </a:r>
                      <a:endParaRPr lang="el-CY" sz="1200" dirty="0"/>
                    </a:p>
                  </a:txBody>
                  <a:tcPr>
                    <a:solidFill>
                      <a:schemeClr val="accent6">
                        <a:lumMod val="20000"/>
                        <a:lumOff val="80000"/>
                      </a:schemeClr>
                    </a:solidFill>
                  </a:tcPr>
                </a:tc>
                <a:tc>
                  <a:txBody>
                    <a:bodyPr/>
                    <a:lstStyle/>
                    <a:p>
                      <a:r>
                        <a:rPr lang="el-GR" sz="1200" dirty="0"/>
                        <a:t>Γεγονότα</a:t>
                      </a:r>
                      <a:endParaRPr lang="el-CY" sz="1200" dirty="0"/>
                    </a:p>
                  </a:txBody>
                  <a:tcPr>
                    <a:solidFill>
                      <a:schemeClr val="accent6">
                        <a:lumMod val="20000"/>
                        <a:lumOff val="80000"/>
                      </a:schemeClr>
                    </a:solidFill>
                  </a:tcPr>
                </a:tc>
                <a:extLst>
                  <a:ext uri="{0D108BD9-81ED-4DB2-BD59-A6C34878D82A}">
                    <a16:rowId xmlns:a16="http://schemas.microsoft.com/office/drawing/2014/main" val="1345389764"/>
                  </a:ext>
                </a:extLst>
              </a:tr>
              <a:tr h="370840">
                <a:tc>
                  <a:txBody>
                    <a:bodyPr/>
                    <a:lstStyle/>
                    <a:p>
                      <a:r>
                        <a:rPr lang="el-GR" sz="1200" dirty="0"/>
                        <a:t>Λευκωσία </a:t>
                      </a:r>
                      <a:endParaRPr lang="el-CY" sz="1200" dirty="0"/>
                    </a:p>
                  </a:txBody>
                  <a:tcPr/>
                </a:tc>
                <a:tc>
                  <a:txBody>
                    <a:bodyPr/>
                    <a:lstStyle/>
                    <a:p>
                      <a:r>
                        <a:rPr lang="tr-TR" sz="1200" dirty="0"/>
                        <a:t>Metin Mehmet </a:t>
                      </a:r>
                      <a:r>
                        <a:rPr lang="el-GR" sz="1200" dirty="0"/>
                        <a:t>(πολεμιστής)</a:t>
                      </a:r>
                      <a:endParaRPr lang="el-CY" sz="1200" dirty="0"/>
                    </a:p>
                  </a:txBody>
                  <a:tcPr/>
                </a:tc>
                <a:tc>
                  <a:txBody>
                    <a:bodyPr/>
                    <a:lstStyle/>
                    <a:p>
                      <a:r>
                        <a:rPr lang="el-GR" sz="1200" dirty="0"/>
                        <a:t>Η περίπτωση  του αγνοούμενου </a:t>
                      </a:r>
                      <a:r>
                        <a:rPr lang="tr-TR" sz="1200" dirty="0"/>
                        <a:t>Ali Çakır</a:t>
                      </a:r>
                      <a:r>
                        <a:rPr lang="el-GR" sz="1200" dirty="0"/>
                        <a:t> στο  Ψυχιατρείο </a:t>
                      </a:r>
                      <a:r>
                        <a:rPr lang="el-GR" sz="1200" dirty="0" err="1"/>
                        <a:t>Αθαλάσσας</a:t>
                      </a:r>
                      <a:r>
                        <a:rPr lang="el-GR" sz="1200" dirty="0"/>
                        <a:t>.   </a:t>
                      </a:r>
                      <a:endParaRPr lang="el-CY" sz="1200" dirty="0"/>
                    </a:p>
                  </a:txBody>
                  <a:tcPr/>
                </a:tc>
                <a:extLst>
                  <a:ext uri="{0D108BD9-81ED-4DB2-BD59-A6C34878D82A}">
                    <a16:rowId xmlns:a16="http://schemas.microsoft.com/office/drawing/2014/main" val="192667168"/>
                  </a:ext>
                </a:extLst>
              </a:tr>
              <a:tr h="370840">
                <a:tc>
                  <a:txBody>
                    <a:bodyPr/>
                    <a:lstStyle/>
                    <a:p>
                      <a:r>
                        <a:rPr lang="el-GR" sz="1200" dirty="0"/>
                        <a:t>Αμμόχωστος </a:t>
                      </a:r>
                      <a:endParaRPr lang="el-CY" sz="1200" dirty="0"/>
                    </a:p>
                  </a:txBody>
                  <a:tcPr/>
                </a:tc>
                <a:tc>
                  <a:txBody>
                    <a:bodyPr/>
                    <a:lstStyle/>
                    <a:p>
                      <a:r>
                        <a:rPr lang="tr-TR" sz="1200" dirty="0"/>
                        <a:t>Eşref </a:t>
                      </a:r>
                      <a:r>
                        <a:rPr lang="tr-TR" sz="1200" dirty="0" err="1"/>
                        <a:t>Nidai</a:t>
                      </a:r>
                      <a:r>
                        <a:rPr lang="tr-TR" sz="1200" dirty="0"/>
                        <a:t>  </a:t>
                      </a:r>
                      <a:r>
                        <a:rPr lang="el-GR" sz="1200" dirty="0"/>
                        <a:t>(συντάκτης  εφημερίδας </a:t>
                      </a:r>
                      <a:r>
                        <a:rPr lang="tr-TR" sz="1200" i="1" dirty="0"/>
                        <a:t>Bozkurt</a:t>
                      </a:r>
                      <a:r>
                        <a:rPr lang="el-GR" sz="1200" dirty="0"/>
                        <a:t>)</a:t>
                      </a:r>
                      <a:endParaRPr lang="el-CY" sz="1200" dirty="0"/>
                    </a:p>
                  </a:txBody>
                  <a:tcPr/>
                </a:tc>
                <a:tc>
                  <a:txBody>
                    <a:bodyPr/>
                    <a:lstStyle/>
                    <a:p>
                      <a:r>
                        <a:rPr lang="el-GR" sz="1200" dirty="0"/>
                        <a:t>Ο βομβαρδισμός  του δημοτικού σχολείου στην Αμμόχωστο</a:t>
                      </a:r>
                    </a:p>
                    <a:p>
                      <a:r>
                        <a:rPr lang="en-US" sz="1200" b="0" i="0" kern="1200" dirty="0">
                          <a:solidFill>
                            <a:schemeClr val="tx1"/>
                          </a:solidFill>
                          <a:effectLst/>
                          <a:latin typeface="+mn-lt"/>
                          <a:ea typeface="+mn-ea"/>
                          <a:cs typeface="+mn-cs"/>
                        </a:rPr>
                        <a:t>Gazi </a:t>
                      </a:r>
                      <a:r>
                        <a:rPr lang="en-US" sz="1200" b="0" i="0" kern="1200" dirty="0" err="1">
                          <a:solidFill>
                            <a:schemeClr val="tx1"/>
                          </a:solidFill>
                          <a:effectLst/>
                          <a:latin typeface="+mn-lt"/>
                          <a:ea typeface="+mn-ea"/>
                          <a:cs typeface="+mn-cs"/>
                        </a:rPr>
                        <a:t>Mağusa</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Sakarya</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ilkokulu</a:t>
                      </a:r>
                      <a:r>
                        <a:rPr lang="en-US" sz="1200" b="0" i="0" kern="1200" dirty="0">
                          <a:solidFill>
                            <a:schemeClr val="tx1"/>
                          </a:solidFill>
                          <a:effectLst/>
                          <a:latin typeface="+mn-lt"/>
                          <a:ea typeface="+mn-ea"/>
                          <a:cs typeface="+mn-cs"/>
                        </a:rPr>
                        <a:t>.</a:t>
                      </a:r>
                      <a:endParaRPr lang="el-CY" sz="1200" dirty="0"/>
                    </a:p>
                  </a:txBody>
                  <a:tcPr/>
                </a:tc>
                <a:extLst>
                  <a:ext uri="{0D108BD9-81ED-4DB2-BD59-A6C34878D82A}">
                    <a16:rowId xmlns:a16="http://schemas.microsoft.com/office/drawing/2014/main" val="2714176974"/>
                  </a:ext>
                </a:extLst>
              </a:tr>
              <a:tr h="370840">
                <a:tc>
                  <a:txBody>
                    <a:bodyPr/>
                    <a:lstStyle/>
                    <a:p>
                      <a:r>
                        <a:rPr lang="el-GR" sz="1200" dirty="0"/>
                        <a:t>Πάφος</a:t>
                      </a:r>
                      <a:endParaRPr lang="el-CY" sz="1200" dirty="0"/>
                    </a:p>
                  </a:txBody>
                  <a:tcPr/>
                </a:tc>
                <a:tc>
                  <a:txBody>
                    <a:bodyPr/>
                    <a:lstStyle/>
                    <a:p>
                      <a:r>
                        <a:rPr lang="tr-TR" sz="1200" dirty="0"/>
                        <a:t>Akın Uçar </a:t>
                      </a:r>
                      <a:r>
                        <a:rPr lang="el-GR" sz="1200" dirty="0"/>
                        <a:t>(πολεμιστής)</a:t>
                      </a:r>
                      <a:endParaRPr lang="el-CY" sz="1200" dirty="0"/>
                    </a:p>
                  </a:txBody>
                  <a:tcPr/>
                </a:tc>
                <a:tc>
                  <a:txBody>
                    <a:bodyPr/>
                    <a:lstStyle/>
                    <a:p>
                      <a:r>
                        <a:rPr lang="el-GR" sz="1200" dirty="0"/>
                        <a:t>Η </a:t>
                      </a:r>
                      <a:r>
                        <a:rPr lang="tr-TR" sz="1200" dirty="0"/>
                        <a:t>Rahme Salih Kral </a:t>
                      </a:r>
                      <a:r>
                        <a:rPr lang="el-GR" sz="1200" dirty="0"/>
                        <a:t>  και οι 40 σφαίρες στο κορμί της.</a:t>
                      </a:r>
                      <a:endParaRPr lang="el-CY" sz="1200" dirty="0"/>
                    </a:p>
                  </a:txBody>
                  <a:tcPr/>
                </a:tc>
                <a:extLst>
                  <a:ext uri="{0D108BD9-81ED-4DB2-BD59-A6C34878D82A}">
                    <a16:rowId xmlns:a16="http://schemas.microsoft.com/office/drawing/2014/main" val="3410143615"/>
                  </a:ext>
                </a:extLst>
              </a:tr>
              <a:tr h="370840">
                <a:tc>
                  <a:txBody>
                    <a:bodyPr/>
                    <a:lstStyle/>
                    <a:p>
                      <a:r>
                        <a:rPr lang="el-GR" sz="1200" dirty="0"/>
                        <a:t>Λάρνακα</a:t>
                      </a:r>
                      <a:endParaRPr lang="el-CY" sz="1200" dirty="0"/>
                    </a:p>
                  </a:txBody>
                  <a:tcPr/>
                </a:tc>
                <a:tc>
                  <a:txBody>
                    <a:bodyPr/>
                    <a:lstStyle/>
                    <a:p>
                      <a:r>
                        <a:rPr lang="tr-TR" sz="1200" dirty="0"/>
                        <a:t>Ali Kılıç</a:t>
                      </a:r>
                      <a:r>
                        <a:rPr lang="el-GR" sz="1200" dirty="0"/>
                        <a:t> (πολεμιστής)</a:t>
                      </a:r>
                      <a:endParaRPr lang="el-CY" sz="1200" dirty="0"/>
                    </a:p>
                  </a:txBody>
                  <a:tcPr/>
                </a:tc>
                <a:tc>
                  <a:txBody>
                    <a:bodyPr/>
                    <a:lstStyle/>
                    <a:p>
                      <a:r>
                        <a:rPr lang="el-GR" sz="1200" b="0" i="0" kern="1200" dirty="0">
                          <a:solidFill>
                            <a:schemeClr val="tx1"/>
                          </a:solidFill>
                          <a:effectLst/>
                          <a:latin typeface="+mn-lt"/>
                          <a:ea typeface="+mn-ea"/>
                          <a:cs typeface="+mn-cs"/>
                        </a:rPr>
                        <a:t>Ο </a:t>
                      </a:r>
                      <a:r>
                        <a:rPr lang="en-US" sz="1200" b="0" i="0" kern="1200" dirty="0" err="1">
                          <a:solidFill>
                            <a:schemeClr val="tx1"/>
                          </a:solidFill>
                          <a:effectLst/>
                          <a:latin typeface="+mn-lt"/>
                          <a:ea typeface="+mn-ea"/>
                          <a:cs typeface="+mn-cs"/>
                        </a:rPr>
                        <a:t>Üsteğmen</a:t>
                      </a:r>
                      <a:r>
                        <a:rPr lang="en-US" sz="1200" b="0" i="0" kern="1200" dirty="0">
                          <a:solidFill>
                            <a:schemeClr val="tx1"/>
                          </a:solidFill>
                          <a:effectLst/>
                          <a:latin typeface="+mn-lt"/>
                          <a:ea typeface="+mn-ea"/>
                          <a:cs typeface="+mn-cs"/>
                        </a:rPr>
                        <a:t> Mustafa Orhan, </a:t>
                      </a:r>
                      <a:r>
                        <a:rPr lang="el-GR" sz="1200" b="0" i="0" kern="1200" dirty="0">
                          <a:solidFill>
                            <a:schemeClr val="tx1"/>
                          </a:solidFill>
                          <a:effectLst/>
                          <a:latin typeface="+mn-lt"/>
                          <a:ea typeface="+mn-ea"/>
                          <a:cs typeface="+mn-cs"/>
                        </a:rPr>
                        <a:t>ο </a:t>
                      </a:r>
                      <a:r>
                        <a:rPr lang="en-US" sz="1200" b="0" i="0" kern="1200" dirty="0" err="1">
                          <a:solidFill>
                            <a:schemeClr val="tx1"/>
                          </a:solidFill>
                          <a:effectLst/>
                          <a:latin typeface="+mn-lt"/>
                          <a:ea typeface="+mn-ea"/>
                          <a:cs typeface="+mn-cs"/>
                        </a:rPr>
                        <a:t>Davut</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Sadık</a:t>
                      </a:r>
                      <a:r>
                        <a:rPr lang="el-GR" sz="1200" b="0" i="0" kern="1200" dirty="0">
                          <a:solidFill>
                            <a:schemeClr val="tx1"/>
                          </a:solidFill>
                          <a:effectLst/>
                          <a:latin typeface="+mn-lt"/>
                          <a:ea typeface="+mn-ea"/>
                          <a:cs typeface="+mn-cs"/>
                        </a:rPr>
                        <a:t>  και ο </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Şaban</a:t>
                      </a:r>
                      <a:r>
                        <a:rPr lang="en-US" sz="1200" b="0" i="0" kern="1200" dirty="0">
                          <a:solidFill>
                            <a:schemeClr val="tx1"/>
                          </a:solidFill>
                          <a:effectLst/>
                          <a:latin typeface="+mn-lt"/>
                          <a:ea typeface="+mn-ea"/>
                          <a:cs typeface="+mn-cs"/>
                        </a:rPr>
                        <a:t> Ömer</a:t>
                      </a:r>
                      <a:r>
                        <a:rPr lang="el-GR" sz="1200" b="0" i="0" kern="1200" dirty="0">
                          <a:solidFill>
                            <a:schemeClr val="tx1"/>
                          </a:solidFill>
                          <a:effectLst/>
                          <a:latin typeface="+mn-lt"/>
                          <a:ea typeface="+mn-ea"/>
                          <a:cs typeface="+mn-cs"/>
                        </a:rPr>
                        <a:t> έπεσαν νεκροί  στο  γήπεδο  της Λάρνακας.</a:t>
                      </a:r>
                      <a:endParaRPr lang="el-CY" sz="1200" dirty="0"/>
                    </a:p>
                  </a:txBody>
                  <a:tcPr/>
                </a:tc>
                <a:extLst>
                  <a:ext uri="{0D108BD9-81ED-4DB2-BD59-A6C34878D82A}">
                    <a16:rowId xmlns:a16="http://schemas.microsoft.com/office/drawing/2014/main" val="2963245256"/>
                  </a:ext>
                </a:extLst>
              </a:tr>
              <a:tr h="370840">
                <a:tc>
                  <a:txBody>
                    <a:bodyPr/>
                    <a:lstStyle/>
                    <a:p>
                      <a:r>
                        <a:rPr lang="el-GR" sz="1200" dirty="0"/>
                        <a:t>Λεμεσός</a:t>
                      </a:r>
                      <a:endParaRPr lang="el-CY" sz="1200" dirty="0"/>
                    </a:p>
                  </a:txBody>
                  <a:tcPr/>
                </a:tc>
                <a:tc>
                  <a:txBody>
                    <a:bodyPr/>
                    <a:lstStyle/>
                    <a:p>
                      <a:r>
                        <a:rPr lang="tr-TR" sz="1200" dirty="0"/>
                        <a:t>Çetin </a:t>
                      </a:r>
                      <a:r>
                        <a:rPr lang="tr-TR" sz="1200" dirty="0" err="1"/>
                        <a:t>Behcet</a:t>
                      </a:r>
                      <a:r>
                        <a:rPr lang="tr-TR" sz="1200" dirty="0"/>
                        <a:t> </a:t>
                      </a:r>
                      <a:r>
                        <a:rPr lang="el-GR" sz="1200" dirty="0"/>
                        <a:t>(πολεμιστής)</a:t>
                      </a:r>
                      <a:endParaRPr lang="el-CY" sz="1200" dirty="0"/>
                    </a:p>
                  </a:txBody>
                  <a:tcPr/>
                </a:tc>
                <a:tc>
                  <a:txBody>
                    <a:bodyPr/>
                    <a:lstStyle/>
                    <a:p>
                      <a:r>
                        <a:rPr lang="el-GR" sz="1200" dirty="0"/>
                        <a:t>Η αιχμαλωσία του </a:t>
                      </a:r>
                      <a:r>
                        <a:rPr lang="tr-TR" sz="1200" dirty="0"/>
                        <a:t>Hasan Cafer  </a:t>
                      </a:r>
                      <a:r>
                        <a:rPr lang="el-GR" sz="1200" dirty="0"/>
                        <a:t>και η εκτέλεση του</a:t>
                      </a:r>
                      <a:endParaRPr lang="el-CY" sz="1200" dirty="0"/>
                    </a:p>
                  </a:txBody>
                  <a:tcPr/>
                </a:tc>
                <a:extLst>
                  <a:ext uri="{0D108BD9-81ED-4DB2-BD59-A6C34878D82A}">
                    <a16:rowId xmlns:a16="http://schemas.microsoft.com/office/drawing/2014/main" val="2879111317"/>
                  </a:ext>
                </a:extLst>
              </a:tr>
              <a:tr h="719909">
                <a:tc>
                  <a:txBody>
                    <a:bodyPr/>
                    <a:lstStyle/>
                    <a:p>
                      <a:r>
                        <a:rPr lang="el-GR" sz="1200" dirty="0"/>
                        <a:t>Λεύκα</a:t>
                      </a:r>
                      <a:endParaRPr lang="el-CY" sz="1200" dirty="0"/>
                    </a:p>
                  </a:txBody>
                  <a:tcPr/>
                </a:tc>
                <a:tc>
                  <a:txBody>
                    <a:bodyPr/>
                    <a:lstStyle/>
                    <a:p>
                      <a:r>
                        <a:rPr lang="tr-TR" sz="1200" dirty="0"/>
                        <a:t>İsmet Hüseyin </a:t>
                      </a:r>
                      <a:r>
                        <a:rPr lang="el-GR" sz="1200" dirty="0"/>
                        <a:t>(πολεμιστής)</a:t>
                      </a:r>
                      <a:endParaRPr lang="tr-TR" sz="1200" dirty="0"/>
                    </a:p>
                    <a:p>
                      <a:r>
                        <a:rPr lang="tr-TR" sz="1200" dirty="0"/>
                        <a:t>Işık  Ozan  (</a:t>
                      </a:r>
                      <a:r>
                        <a:rPr lang="el-GR" sz="1200" dirty="0"/>
                        <a:t>οικοκυρά</a:t>
                      </a:r>
                      <a:r>
                        <a:rPr lang="tr-TR" sz="1200" dirty="0"/>
                        <a:t>)</a:t>
                      </a:r>
                      <a:endParaRPr lang="el-CY" sz="1200" dirty="0"/>
                    </a:p>
                  </a:txBody>
                  <a:tcPr/>
                </a:tc>
                <a:tc>
                  <a:txBody>
                    <a:bodyPr/>
                    <a:lstStyle/>
                    <a:p>
                      <a:r>
                        <a:rPr lang="el-GR" sz="1200" dirty="0"/>
                        <a:t>Η εκτέλεση  μιας εγκύου  και  της 1,5 κόρης  της  από το χωριό  </a:t>
                      </a:r>
                      <a:r>
                        <a:rPr lang="tr-TR" sz="1200" dirty="0" err="1"/>
                        <a:t>Gaziveren</a:t>
                      </a:r>
                      <a:r>
                        <a:rPr lang="tr-TR" sz="1200" dirty="0"/>
                        <a:t>.</a:t>
                      </a:r>
                      <a:r>
                        <a:rPr lang="el-GR" sz="1200" dirty="0"/>
                        <a:t>  </a:t>
                      </a:r>
                      <a:endParaRPr lang="el-CY" sz="1200" dirty="0"/>
                    </a:p>
                  </a:txBody>
                  <a:tcPr/>
                </a:tc>
                <a:extLst>
                  <a:ext uri="{0D108BD9-81ED-4DB2-BD59-A6C34878D82A}">
                    <a16:rowId xmlns:a16="http://schemas.microsoft.com/office/drawing/2014/main" val="4007539636"/>
                  </a:ext>
                </a:extLst>
              </a:tr>
            </a:tbl>
          </a:graphicData>
        </a:graphic>
      </p:graphicFrame>
      <p:sp>
        <p:nvSpPr>
          <p:cNvPr id="6" name="Ορθογώνιο 5">
            <a:extLst>
              <a:ext uri="{FF2B5EF4-FFF2-40B4-BE49-F238E27FC236}">
                <a16:creationId xmlns:a16="http://schemas.microsoft.com/office/drawing/2014/main" id="{772BCFE3-2D4B-4FFF-6FE2-E30CCF2E827D}"/>
              </a:ext>
            </a:extLst>
          </p:cNvPr>
          <p:cNvSpPr/>
          <p:nvPr/>
        </p:nvSpPr>
        <p:spPr>
          <a:xfrm>
            <a:off x="0" y="5707"/>
            <a:ext cx="12192000" cy="646331"/>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just"/>
            <a:r>
              <a:rPr lang="tr-TR" dirty="0">
                <a:highlight>
                  <a:srgbClr val="FFFF00"/>
                </a:highlight>
                <a:cs typeface="Times New Roman" panose="02020603050405020304" pitchFamily="18" charset="0"/>
              </a:rPr>
              <a:t>IV. </a:t>
            </a:r>
            <a:r>
              <a:rPr lang="el-GR" dirty="0">
                <a:highlight>
                  <a:srgbClr val="FFFF00"/>
                </a:highlight>
              </a:rPr>
              <a:t>Η  συγκρότηση  του πιο πάνω αφηγήματος  στον τουρκοκυπριακό ιστοριογραφικό  λόγο : Η περίπτωση του</a:t>
            </a:r>
            <a:r>
              <a:rPr lang="en-US" dirty="0">
                <a:solidFill>
                  <a:schemeClr val="tx1"/>
                </a:solidFill>
                <a:highlight>
                  <a:srgbClr val="FFFF00"/>
                </a:highlight>
              </a:rPr>
              <a:t> </a:t>
            </a:r>
            <a:r>
              <a:rPr lang="el-GR" dirty="0">
                <a:highlight>
                  <a:srgbClr val="FFFF00"/>
                </a:highlight>
              </a:rPr>
              <a:t>ιστορικού </a:t>
            </a:r>
            <a:r>
              <a:rPr lang="en-US" dirty="0" err="1">
                <a:solidFill>
                  <a:schemeClr val="tx1"/>
                </a:solidFill>
                <a:highlight>
                  <a:srgbClr val="FFFF00"/>
                </a:highlight>
              </a:rPr>
              <a:t>Vehbi</a:t>
            </a:r>
            <a:r>
              <a:rPr lang="en-US" dirty="0">
                <a:solidFill>
                  <a:schemeClr val="tx1"/>
                </a:solidFill>
                <a:highlight>
                  <a:srgbClr val="FFFF00"/>
                </a:highlight>
              </a:rPr>
              <a:t> Zeki </a:t>
            </a:r>
            <a:r>
              <a:rPr lang="en-US" dirty="0" err="1">
                <a:solidFill>
                  <a:schemeClr val="tx1"/>
                </a:solidFill>
                <a:highlight>
                  <a:srgbClr val="FFFF00"/>
                </a:highlight>
              </a:rPr>
              <a:t>Serter</a:t>
            </a:r>
            <a:r>
              <a:rPr lang="el-GR" dirty="0">
                <a:highlight>
                  <a:srgbClr val="FFFF00"/>
                </a:highlight>
              </a:rPr>
              <a:t> </a:t>
            </a:r>
            <a:endParaRPr lang="tr-TR" dirty="0">
              <a:highlight>
                <a:srgbClr val="FFFF00"/>
              </a:highlight>
            </a:endParaRPr>
          </a:p>
        </p:txBody>
      </p:sp>
    </p:spTree>
    <p:extLst>
      <p:ext uri="{BB962C8B-B14F-4D97-AF65-F5344CB8AC3E}">
        <p14:creationId xmlns:p14="http://schemas.microsoft.com/office/powerpoint/2010/main" val="11058735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Εικόνα 3" descr="Εικόνα που περιέχει κείμενο, χαρτί, χάρτινο προϊόν, τυπογραφία&#10;&#10;Περιγραφή που δημιουργήθηκε αυτόματα">
            <a:extLst>
              <a:ext uri="{FF2B5EF4-FFF2-40B4-BE49-F238E27FC236}">
                <a16:creationId xmlns:a16="http://schemas.microsoft.com/office/drawing/2014/main" id="{89F0582B-77A1-2103-6A86-C46D5C7018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08132" y="492128"/>
            <a:ext cx="4110448" cy="3526790"/>
          </a:xfrm>
          <a:prstGeom prst="rect">
            <a:avLst/>
          </a:prstGeom>
          <a:ln>
            <a:solidFill>
              <a:schemeClr val="tx1"/>
            </a:solidFill>
          </a:ln>
        </p:spPr>
      </p:pic>
      <p:sp>
        <p:nvSpPr>
          <p:cNvPr id="3" name="TextBox 2">
            <a:extLst>
              <a:ext uri="{FF2B5EF4-FFF2-40B4-BE49-F238E27FC236}">
                <a16:creationId xmlns:a16="http://schemas.microsoft.com/office/drawing/2014/main" id="{837F1537-7162-36F7-399C-000B4CD103E1}"/>
              </a:ext>
            </a:extLst>
          </p:cNvPr>
          <p:cNvSpPr txBox="1"/>
          <p:nvPr/>
        </p:nvSpPr>
        <p:spPr>
          <a:xfrm>
            <a:off x="183697" y="4505338"/>
            <a:ext cx="5487762" cy="2031325"/>
          </a:xfrm>
          <a:prstGeom prst="rect">
            <a:avLst/>
          </a:prstGeom>
          <a:noFill/>
          <a:ln>
            <a:solidFill>
              <a:schemeClr val="tx1"/>
            </a:solidFill>
          </a:ln>
        </p:spPr>
        <p:txBody>
          <a:bodyPr wrap="square">
            <a:spAutoFit/>
          </a:bodyPr>
          <a:lstStyle/>
          <a:p>
            <a:r>
              <a:rPr lang="en-US" dirty="0" err="1">
                <a:solidFill>
                  <a:schemeClr val="tx1"/>
                </a:solidFill>
              </a:rPr>
              <a:t>Serter</a:t>
            </a:r>
            <a:r>
              <a:rPr lang="en-US" dirty="0">
                <a:solidFill>
                  <a:schemeClr val="tx1"/>
                </a:solidFill>
              </a:rPr>
              <a:t> </a:t>
            </a:r>
            <a:r>
              <a:rPr lang="en-US" dirty="0" err="1">
                <a:solidFill>
                  <a:schemeClr val="tx1"/>
                </a:solidFill>
              </a:rPr>
              <a:t>Vehbi</a:t>
            </a:r>
            <a:r>
              <a:rPr lang="en-US" dirty="0">
                <a:solidFill>
                  <a:schemeClr val="tx1"/>
                </a:solidFill>
              </a:rPr>
              <a:t> Zeki</a:t>
            </a:r>
            <a:r>
              <a:rPr lang="tr-TR" dirty="0">
                <a:solidFill>
                  <a:schemeClr val="tx1"/>
                </a:solidFill>
              </a:rPr>
              <a:t>, </a:t>
            </a:r>
            <a:r>
              <a:rPr lang="en-US" i="1" dirty="0" err="1">
                <a:solidFill>
                  <a:schemeClr val="tx1"/>
                </a:solidFill>
              </a:rPr>
              <a:t>Kıbrıs'ta</a:t>
            </a:r>
            <a:r>
              <a:rPr lang="en-US" i="1" dirty="0">
                <a:solidFill>
                  <a:schemeClr val="tx1"/>
                </a:solidFill>
              </a:rPr>
              <a:t> Rum-</a:t>
            </a:r>
            <a:r>
              <a:rPr lang="en-US" i="1" dirty="0" err="1">
                <a:solidFill>
                  <a:schemeClr val="tx1"/>
                </a:solidFill>
              </a:rPr>
              <a:t>Yunan</a:t>
            </a:r>
            <a:r>
              <a:rPr lang="en-US" i="1" dirty="0">
                <a:solidFill>
                  <a:schemeClr val="tx1"/>
                </a:solidFill>
              </a:rPr>
              <a:t> </a:t>
            </a:r>
            <a:r>
              <a:rPr lang="en-US" i="1" dirty="0" err="1">
                <a:solidFill>
                  <a:schemeClr val="tx1"/>
                </a:solidFill>
              </a:rPr>
              <a:t>vahşeti</a:t>
            </a:r>
            <a:r>
              <a:rPr lang="en-US" i="1" dirty="0">
                <a:solidFill>
                  <a:schemeClr val="tx1"/>
                </a:solidFill>
              </a:rPr>
              <a:t> </a:t>
            </a:r>
            <a:r>
              <a:rPr lang="en-US" i="1" dirty="0" err="1">
                <a:solidFill>
                  <a:schemeClr val="tx1"/>
                </a:solidFill>
              </a:rPr>
              <a:t>ve</a:t>
            </a:r>
            <a:r>
              <a:rPr lang="en-US" i="1" dirty="0">
                <a:solidFill>
                  <a:schemeClr val="tx1"/>
                </a:solidFill>
              </a:rPr>
              <a:t> 20 </a:t>
            </a:r>
            <a:r>
              <a:rPr lang="en-US" i="1" dirty="0" err="1">
                <a:solidFill>
                  <a:schemeClr val="tx1"/>
                </a:solidFill>
              </a:rPr>
              <a:t>Temmuz'da</a:t>
            </a:r>
            <a:r>
              <a:rPr lang="en-US" i="1" dirty="0">
                <a:solidFill>
                  <a:schemeClr val="tx1"/>
                </a:solidFill>
              </a:rPr>
              <a:t> </a:t>
            </a:r>
            <a:r>
              <a:rPr lang="en-US" i="1" dirty="0" err="1">
                <a:solidFill>
                  <a:schemeClr val="tx1"/>
                </a:solidFill>
              </a:rPr>
              <a:t>doğan</a:t>
            </a:r>
            <a:r>
              <a:rPr lang="el-GR" i="1" dirty="0"/>
              <a:t> </a:t>
            </a:r>
            <a:r>
              <a:rPr lang="en-US" i="1" dirty="0" err="1">
                <a:solidFill>
                  <a:schemeClr val="tx1"/>
                </a:solidFill>
              </a:rPr>
              <a:t>güneş</a:t>
            </a:r>
            <a:r>
              <a:rPr lang="en-US" i="1" dirty="0">
                <a:solidFill>
                  <a:schemeClr val="tx1"/>
                </a:solidFill>
              </a:rPr>
              <a:t> </a:t>
            </a:r>
            <a:r>
              <a:rPr lang="en-US" i="1" dirty="0" err="1">
                <a:solidFill>
                  <a:schemeClr val="tx1"/>
                </a:solidFill>
              </a:rPr>
              <a:t>Kıbrıs</a:t>
            </a:r>
            <a:r>
              <a:rPr lang="en-US" i="1" dirty="0">
                <a:solidFill>
                  <a:schemeClr val="tx1"/>
                </a:solidFill>
              </a:rPr>
              <a:t> </a:t>
            </a:r>
            <a:r>
              <a:rPr lang="en-US" i="1" dirty="0" err="1">
                <a:solidFill>
                  <a:schemeClr val="tx1"/>
                </a:solidFill>
              </a:rPr>
              <a:t>Türk</a:t>
            </a:r>
            <a:r>
              <a:rPr lang="en-US" i="1" dirty="0">
                <a:solidFill>
                  <a:schemeClr val="tx1"/>
                </a:solidFill>
              </a:rPr>
              <a:t> </a:t>
            </a:r>
            <a:r>
              <a:rPr lang="en-US" i="1" dirty="0" err="1">
                <a:solidFill>
                  <a:schemeClr val="tx1"/>
                </a:solidFill>
              </a:rPr>
              <a:t>Barış</a:t>
            </a:r>
            <a:r>
              <a:rPr lang="en-US" i="1" dirty="0">
                <a:solidFill>
                  <a:schemeClr val="tx1"/>
                </a:solidFill>
              </a:rPr>
              <a:t> </a:t>
            </a:r>
            <a:r>
              <a:rPr lang="en-US" i="1" dirty="0" err="1">
                <a:solidFill>
                  <a:schemeClr val="tx1"/>
                </a:solidFill>
              </a:rPr>
              <a:t>Harekatının</a:t>
            </a:r>
            <a:r>
              <a:rPr lang="en-US" i="1" dirty="0">
                <a:solidFill>
                  <a:schemeClr val="tx1"/>
                </a:solidFill>
              </a:rPr>
              <a:t> 4. </a:t>
            </a:r>
            <a:r>
              <a:rPr lang="en-US" i="1" dirty="0" err="1">
                <a:solidFill>
                  <a:schemeClr val="tx1"/>
                </a:solidFill>
              </a:rPr>
              <a:t>yıldönümü</a:t>
            </a:r>
            <a:r>
              <a:rPr lang="en-US" i="1" dirty="0">
                <a:solidFill>
                  <a:schemeClr val="tx1"/>
                </a:solidFill>
              </a:rPr>
              <a:t> </a:t>
            </a:r>
            <a:r>
              <a:rPr lang="en-US" i="1" dirty="0" err="1">
                <a:solidFill>
                  <a:schemeClr val="tx1"/>
                </a:solidFill>
              </a:rPr>
              <a:t>münasebetiyle</a:t>
            </a:r>
            <a:r>
              <a:rPr lang="el-GR" i="1" dirty="0">
                <a:solidFill>
                  <a:schemeClr val="tx1"/>
                </a:solidFill>
              </a:rPr>
              <a:t>,</a:t>
            </a:r>
            <a:r>
              <a:rPr lang="tr-TR" dirty="0">
                <a:solidFill>
                  <a:schemeClr val="tx1"/>
                </a:solidFill>
              </a:rPr>
              <a:t> L</a:t>
            </a:r>
            <a:r>
              <a:rPr lang="en-US" dirty="0" err="1">
                <a:solidFill>
                  <a:schemeClr val="tx1"/>
                </a:solidFill>
              </a:rPr>
              <a:t>efkoşa</a:t>
            </a:r>
            <a:r>
              <a:rPr lang="tr-TR" dirty="0">
                <a:solidFill>
                  <a:schemeClr val="tx1"/>
                </a:solidFill>
              </a:rPr>
              <a:t> </a:t>
            </a:r>
            <a:r>
              <a:rPr lang="en-US" dirty="0">
                <a:solidFill>
                  <a:schemeClr val="tx1"/>
                </a:solidFill>
              </a:rPr>
              <a:t>197</a:t>
            </a:r>
            <a:r>
              <a:rPr lang="el-GR" dirty="0">
                <a:solidFill>
                  <a:schemeClr val="tx1"/>
                </a:solidFill>
              </a:rPr>
              <a:t>8</a:t>
            </a:r>
            <a:r>
              <a:rPr lang="en-US" dirty="0"/>
              <a:t>, </a:t>
            </a:r>
            <a:r>
              <a:rPr lang="el-GR" dirty="0"/>
              <a:t>σελ. 24.</a:t>
            </a:r>
          </a:p>
          <a:p>
            <a:r>
              <a:rPr lang="el-GR" dirty="0">
                <a:solidFill>
                  <a:schemeClr val="tx1"/>
                </a:solidFill>
              </a:rPr>
              <a:t>[Η  βαρβαρότητα  των Ε/κ  και των </a:t>
            </a:r>
            <a:r>
              <a:rPr lang="el-GR" dirty="0" err="1">
                <a:solidFill>
                  <a:schemeClr val="tx1"/>
                </a:solidFill>
              </a:rPr>
              <a:t>Ελλαδιτών</a:t>
            </a:r>
            <a:r>
              <a:rPr lang="el-GR" dirty="0">
                <a:solidFill>
                  <a:schemeClr val="tx1"/>
                </a:solidFill>
              </a:rPr>
              <a:t>  στην Κύπρο και  ο  ήλιος που  ανέτειλε  στις  20  Ιουλίου, με   αφορμή  την 4η επέτειο  της  Τουρκικής  Ειρηνευτικής Επιχείρησης]</a:t>
            </a:r>
            <a:endParaRPr lang="tr-TR" dirty="0">
              <a:solidFill>
                <a:srgbClr val="222222"/>
              </a:solidFill>
              <a:highlight>
                <a:srgbClr val="F0F3F3"/>
              </a:highlight>
              <a:latin typeface="NotoSans"/>
            </a:endParaRPr>
          </a:p>
        </p:txBody>
      </p:sp>
      <p:pic>
        <p:nvPicPr>
          <p:cNvPr id="5" name="Εικόνα 4" descr="Εικόνα που περιέχει κείμενο, εφημερίδα, Δημοσίευση, χαρτί&#10;&#10;Περιγραφή που δημιουργήθηκε αυτόματα">
            <a:extLst>
              <a:ext uri="{FF2B5EF4-FFF2-40B4-BE49-F238E27FC236}">
                <a16:creationId xmlns:a16="http://schemas.microsoft.com/office/drawing/2014/main" id="{F92D24E3-555F-1C7F-C1D7-C58FDDA447EC}"/>
              </a:ext>
            </a:extLst>
          </p:cNvPr>
          <p:cNvPicPr>
            <a:picLocks noChangeAspect="1"/>
          </p:cNvPicPr>
          <p:nvPr/>
        </p:nvPicPr>
        <p:blipFill rotWithShape="1">
          <a:blip r:embed="rId3">
            <a:extLst>
              <a:ext uri="{28A0092B-C50C-407E-A947-70E740481C1C}">
                <a14:useLocalDpi xmlns:a14="http://schemas.microsoft.com/office/drawing/2010/main" val="0"/>
              </a:ext>
            </a:extLst>
          </a:blip>
          <a:srcRect l="31016" t="12328" r="39143" b="46614"/>
          <a:stretch/>
        </p:blipFill>
        <p:spPr>
          <a:xfrm rot="5400000">
            <a:off x="5695404" y="-1598022"/>
            <a:ext cx="4110450" cy="7707089"/>
          </a:xfrm>
          <a:prstGeom prst="rect">
            <a:avLst/>
          </a:prstGeom>
          <a:ln>
            <a:solidFill>
              <a:schemeClr val="tx1"/>
            </a:solidFill>
          </a:ln>
        </p:spPr>
      </p:pic>
      <p:sp>
        <p:nvSpPr>
          <p:cNvPr id="6" name="TextBox 5">
            <a:extLst>
              <a:ext uri="{FF2B5EF4-FFF2-40B4-BE49-F238E27FC236}">
                <a16:creationId xmlns:a16="http://schemas.microsoft.com/office/drawing/2014/main" id="{B789DEAA-EC89-F482-2999-8A1C2ABB6644}"/>
              </a:ext>
            </a:extLst>
          </p:cNvPr>
          <p:cNvSpPr txBox="1"/>
          <p:nvPr/>
        </p:nvSpPr>
        <p:spPr>
          <a:xfrm>
            <a:off x="5789839" y="4505338"/>
            <a:ext cx="5814335" cy="1200329"/>
          </a:xfrm>
          <a:prstGeom prst="rect">
            <a:avLst/>
          </a:prstGeom>
          <a:solidFill>
            <a:schemeClr val="accent6">
              <a:lumMod val="20000"/>
              <a:lumOff val="80000"/>
            </a:schemeClr>
          </a:solidFill>
          <a:ln>
            <a:solidFill>
              <a:schemeClr val="tx1"/>
            </a:solidFill>
          </a:ln>
        </p:spPr>
        <p:txBody>
          <a:bodyPr wrap="square">
            <a:spAutoFit/>
          </a:bodyPr>
          <a:lstStyle/>
          <a:p>
            <a:r>
              <a:rPr lang="el-GR" dirty="0"/>
              <a:t>Η  μητέρα έχυσε πολλά δάκρυα  για  το  αγγελούδι  της, το  οποίο ήταν 4 μηνών. </a:t>
            </a:r>
            <a:r>
              <a:rPr lang="el-GR" dirty="0" err="1"/>
              <a:t>Πυροβολήθηκε</a:t>
            </a:r>
            <a:r>
              <a:rPr lang="el-GR" dirty="0"/>
              <a:t>  και ξεψύχησε στην αγκαλιά της  μαμάς του τη στιγμή που περνούσε από  τον ελληνικό  στον  τουρκικό τομέα.    </a:t>
            </a:r>
            <a:endParaRPr lang="el-CY" dirty="0"/>
          </a:p>
        </p:txBody>
      </p:sp>
      <p:sp>
        <p:nvSpPr>
          <p:cNvPr id="2" name="Ορθογώνιο 1">
            <a:extLst>
              <a:ext uri="{FF2B5EF4-FFF2-40B4-BE49-F238E27FC236}">
                <a16:creationId xmlns:a16="http://schemas.microsoft.com/office/drawing/2014/main" id="{C35DD185-7B19-2467-5912-3162D6777B44}"/>
              </a:ext>
            </a:extLst>
          </p:cNvPr>
          <p:cNvSpPr/>
          <p:nvPr/>
        </p:nvSpPr>
        <p:spPr>
          <a:xfrm>
            <a:off x="0" y="5707"/>
            <a:ext cx="12192000" cy="646331"/>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just"/>
            <a:r>
              <a:rPr lang="tr-TR" dirty="0">
                <a:highlight>
                  <a:srgbClr val="FFFF00"/>
                </a:highlight>
                <a:cs typeface="Times New Roman" panose="02020603050405020304" pitchFamily="18" charset="0"/>
              </a:rPr>
              <a:t>IV. </a:t>
            </a:r>
            <a:r>
              <a:rPr lang="el-GR" dirty="0">
                <a:highlight>
                  <a:srgbClr val="FFFF00"/>
                </a:highlight>
              </a:rPr>
              <a:t>Η  συγκρότηση  του πιο πάνω αφηγήματος  στον τουρκοκυπριακό ιστοριογραφικό  λόγο : Η περίπτωση του</a:t>
            </a:r>
            <a:r>
              <a:rPr lang="en-US" dirty="0">
                <a:solidFill>
                  <a:schemeClr val="tx1"/>
                </a:solidFill>
                <a:highlight>
                  <a:srgbClr val="FFFF00"/>
                </a:highlight>
              </a:rPr>
              <a:t> </a:t>
            </a:r>
            <a:r>
              <a:rPr lang="el-GR" dirty="0">
                <a:highlight>
                  <a:srgbClr val="FFFF00"/>
                </a:highlight>
              </a:rPr>
              <a:t>ιστορικού </a:t>
            </a:r>
            <a:r>
              <a:rPr lang="en-US" dirty="0" err="1">
                <a:solidFill>
                  <a:schemeClr val="tx1"/>
                </a:solidFill>
                <a:highlight>
                  <a:srgbClr val="FFFF00"/>
                </a:highlight>
              </a:rPr>
              <a:t>Vehbi</a:t>
            </a:r>
            <a:r>
              <a:rPr lang="en-US" dirty="0">
                <a:solidFill>
                  <a:schemeClr val="tx1"/>
                </a:solidFill>
                <a:highlight>
                  <a:srgbClr val="FFFF00"/>
                </a:highlight>
              </a:rPr>
              <a:t> Zeki </a:t>
            </a:r>
            <a:r>
              <a:rPr lang="en-US" dirty="0" err="1">
                <a:solidFill>
                  <a:schemeClr val="tx1"/>
                </a:solidFill>
                <a:highlight>
                  <a:srgbClr val="FFFF00"/>
                </a:highlight>
              </a:rPr>
              <a:t>Serter</a:t>
            </a:r>
            <a:r>
              <a:rPr lang="el-GR" dirty="0">
                <a:highlight>
                  <a:srgbClr val="FFFF00"/>
                </a:highlight>
              </a:rPr>
              <a:t> </a:t>
            </a:r>
            <a:endParaRPr lang="tr-TR" dirty="0">
              <a:highlight>
                <a:srgbClr val="FFFF00"/>
              </a:highlight>
            </a:endParaRPr>
          </a:p>
        </p:txBody>
      </p:sp>
    </p:spTree>
    <p:extLst>
      <p:ext uri="{BB962C8B-B14F-4D97-AF65-F5344CB8AC3E}">
        <p14:creationId xmlns:p14="http://schemas.microsoft.com/office/powerpoint/2010/main" val="282008336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χαρτί, φάκελος, χάρτινο προϊόν&#10;&#10;Περιγραφή που δημιουργήθηκε αυτόματα">
            <a:extLst>
              <a:ext uri="{FF2B5EF4-FFF2-40B4-BE49-F238E27FC236}">
                <a16:creationId xmlns:a16="http://schemas.microsoft.com/office/drawing/2014/main" id="{DFDEE60F-2635-CB05-857C-7998BC9871DF}"/>
              </a:ext>
            </a:extLst>
          </p:cNvPr>
          <p:cNvPicPr>
            <a:picLocks noChangeAspect="1"/>
          </p:cNvPicPr>
          <p:nvPr/>
        </p:nvPicPr>
        <p:blipFill rotWithShape="1">
          <a:blip r:embed="rId2">
            <a:extLst>
              <a:ext uri="{28A0092B-C50C-407E-A947-70E740481C1C}">
                <a14:useLocalDpi xmlns:a14="http://schemas.microsoft.com/office/drawing/2010/main" val="0"/>
              </a:ext>
            </a:extLst>
          </a:blip>
          <a:srcRect l="5037" t="8519" r="7112" b="12272"/>
          <a:stretch/>
        </p:blipFill>
        <p:spPr>
          <a:xfrm rot="5400000">
            <a:off x="-589280" y="1229360"/>
            <a:ext cx="6024880" cy="4074160"/>
          </a:xfrm>
          <a:prstGeom prst="rect">
            <a:avLst/>
          </a:prstGeom>
          <a:ln>
            <a:solidFill>
              <a:schemeClr val="tx1"/>
            </a:solidFill>
          </a:ln>
        </p:spPr>
      </p:pic>
      <p:sp>
        <p:nvSpPr>
          <p:cNvPr id="8" name="TextBox 7">
            <a:extLst>
              <a:ext uri="{FF2B5EF4-FFF2-40B4-BE49-F238E27FC236}">
                <a16:creationId xmlns:a16="http://schemas.microsoft.com/office/drawing/2014/main" id="{3A7527EB-8924-16C0-0D11-CAD40F0F4B20}"/>
              </a:ext>
            </a:extLst>
          </p:cNvPr>
          <p:cNvSpPr txBox="1"/>
          <p:nvPr/>
        </p:nvSpPr>
        <p:spPr>
          <a:xfrm>
            <a:off x="386080" y="6403945"/>
            <a:ext cx="6096000" cy="400110"/>
          </a:xfrm>
          <a:prstGeom prst="rect">
            <a:avLst/>
          </a:prstGeom>
          <a:noFill/>
          <a:ln>
            <a:solidFill>
              <a:schemeClr val="tx1"/>
            </a:solidFill>
          </a:ln>
        </p:spPr>
        <p:txBody>
          <a:bodyPr wrap="square">
            <a:spAutoFit/>
          </a:bodyPr>
          <a:lstStyle/>
          <a:p>
            <a:r>
              <a:rPr lang="en-US" sz="2000" dirty="0" err="1"/>
              <a:t>Vehbi</a:t>
            </a:r>
            <a:r>
              <a:rPr lang="en-US" sz="2000" dirty="0"/>
              <a:t> Z. </a:t>
            </a:r>
            <a:r>
              <a:rPr lang="en-US" sz="2000" dirty="0" err="1"/>
              <a:t>Serter</a:t>
            </a:r>
            <a:r>
              <a:rPr lang="en-US" sz="2000" dirty="0"/>
              <a:t>, </a:t>
            </a:r>
            <a:r>
              <a:rPr lang="en-US" sz="2000" i="1" dirty="0" err="1"/>
              <a:t>Kıbrıs</a:t>
            </a:r>
            <a:r>
              <a:rPr lang="en-US" sz="2000" i="1" dirty="0"/>
              <a:t> </a:t>
            </a:r>
            <a:r>
              <a:rPr lang="en-US" sz="2000" i="1" dirty="0" err="1"/>
              <a:t>ve</a:t>
            </a:r>
            <a:r>
              <a:rPr lang="en-US" sz="2000" i="1" dirty="0"/>
              <a:t> Enosis,</a:t>
            </a:r>
            <a:r>
              <a:rPr lang="en-US" sz="2000" dirty="0"/>
              <a:t> Lefkoşa,1980.</a:t>
            </a:r>
            <a:endParaRPr lang="el-CY" sz="2000" dirty="0"/>
          </a:p>
        </p:txBody>
      </p:sp>
      <p:pic>
        <p:nvPicPr>
          <p:cNvPr id="9" name="Εικόνα 8" descr="Εικόνα που περιέχει κείμενο, βιβλίο, χαρτί, Δημοσίευση&#10;&#10;Περιγραφή που δημιουργήθηκε αυτόματα">
            <a:extLst>
              <a:ext uri="{FF2B5EF4-FFF2-40B4-BE49-F238E27FC236}">
                <a16:creationId xmlns:a16="http://schemas.microsoft.com/office/drawing/2014/main" id="{677C3A0B-8559-E881-357B-21E393B4ADCA}"/>
              </a:ext>
            </a:extLst>
          </p:cNvPr>
          <p:cNvPicPr>
            <a:picLocks noChangeAspect="1"/>
          </p:cNvPicPr>
          <p:nvPr/>
        </p:nvPicPr>
        <p:blipFill rotWithShape="1">
          <a:blip r:embed="rId3">
            <a:extLst>
              <a:ext uri="{28A0092B-C50C-407E-A947-70E740481C1C}">
                <a14:useLocalDpi xmlns:a14="http://schemas.microsoft.com/office/drawing/2010/main" val="0"/>
              </a:ext>
            </a:extLst>
          </a:blip>
          <a:srcRect l="2556" t="2371" r="1000" b="5185"/>
          <a:stretch/>
        </p:blipFill>
        <p:spPr>
          <a:xfrm>
            <a:off x="4704080" y="254000"/>
            <a:ext cx="7233920" cy="6024880"/>
          </a:xfrm>
          <a:prstGeom prst="rect">
            <a:avLst/>
          </a:prstGeom>
          <a:ln>
            <a:solidFill>
              <a:schemeClr val="tx1"/>
            </a:solidFill>
          </a:ln>
        </p:spPr>
      </p:pic>
      <p:sp>
        <p:nvSpPr>
          <p:cNvPr id="2" name="Ορθογώνιο 1">
            <a:extLst>
              <a:ext uri="{FF2B5EF4-FFF2-40B4-BE49-F238E27FC236}">
                <a16:creationId xmlns:a16="http://schemas.microsoft.com/office/drawing/2014/main" id="{B68BC77A-5D8B-024E-B6E0-387B8BD4AB8C}"/>
              </a:ext>
            </a:extLst>
          </p:cNvPr>
          <p:cNvSpPr/>
          <p:nvPr/>
        </p:nvSpPr>
        <p:spPr>
          <a:xfrm>
            <a:off x="0" y="5707"/>
            <a:ext cx="12192000" cy="646331"/>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just"/>
            <a:r>
              <a:rPr lang="tr-TR" dirty="0">
                <a:highlight>
                  <a:srgbClr val="FFFF00"/>
                </a:highlight>
                <a:cs typeface="Times New Roman" panose="02020603050405020304" pitchFamily="18" charset="0"/>
              </a:rPr>
              <a:t>IV. </a:t>
            </a:r>
            <a:r>
              <a:rPr lang="el-GR" dirty="0">
                <a:highlight>
                  <a:srgbClr val="FFFF00"/>
                </a:highlight>
              </a:rPr>
              <a:t>Η  συγκρότηση  του πιο πάνω αφηγήματος  στον τουρκοκυπριακό ιστοριογραφικό  λόγο : Η περίπτωση του</a:t>
            </a:r>
            <a:r>
              <a:rPr lang="en-US" dirty="0">
                <a:solidFill>
                  <a:schemeClr val="tx1"/>
                </a:solidFill>
                <a:highlight>
                  <a:srgbClr val="FFFF00"/>
                </a:highlight>
              </a:rPr>
              <a:t> </a:t>
            </a:r>
            <a:r>
              <a:rPr lang="el-GR" dirty="0">
                <a:highlight>
                  <a:srgbClr val="FFFF00"/>
                </a:highlight>
              </a:rPr>
              <a:t>ιστορικού </a:t>
            </a:r>
            <a:r>
              <a:rPr lang="en-US" dirty="0" err="1">
                <a:solidFill>
                  <a:schemeClr val="tx1"/>
                </a:solidFill>
                <a:highlight>
                  <a:srgbClr val="FFFF00"/>
                </a:highlight>
              </a:rPr>
              <a:t>Vehbi</a:t>
            </a:r>
            <a:r>
              <a:rPr lang="en-US" dirty="0">
                <a:solidFill>
                  <a:schemeClr val="tx1"/>
                </a:solidFill>
                <a:highlight>
                  <a:srgbClr val="FFFF00"/>
                </a:highlight>
              </a:rPr>
              <a:t> Zeki </a:t>
            </a:r>
            <a:r>
              <a:rPr lang="en-US" dirty="0" err="1">
                <a:solidFill>
                  <a:schemeClr val="tx1"/>
                </a:solidFill>
                <a:highlight>
                  <a:srgbClr val="FFFF00"/>
                </a:highlight>
              </a:rPr>
              <a:t>Serter</a:t>
            </a:r>
            <a:r>
              <a:rPr lang="el-GR" dirty="0">
                <a:highlight>
                  <a:srgbClr val="FFFF00"/>
                </a:highlight>
              </a:rPr>
              <a:t> </a:t>
            </a:r>
            <a:endParaRPr lang="tr-TR" dirty="0">
              <a:highlight>
                <a:srgbClr val="FFFF00"/>
              </a:highlight>
            </a:endParaRPr>
          </a:p>
        </p:txBody>
      </p:sp>
    </p:spTree>
    <p:extLst>
      <p:ext uri="{BB962C8B-B14F-4D97-AF65-F5344CB8AC3E}">
        <p14:creationId xmlns:p14="http://schemas.microsoft.com/office/powerpoint/2010/main" val="185405886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Εικόνα 3" descr="Εικόνα που περιέχει κείμενο, βιβλίο, χαρτί, χάρτινο προϊόν&#10;&#10;Περιγραφή που δημιουργήθηκε αυτόματα">
            <a:extLst>
              <a:ext uri="{FF2B5EF4-FFF2-40B4-BE49-F238E27FC236}">
                <a16:creationId xmlns:a16="http://schemas.microsoft.com/office/drawing/2014/main" id="{730CBA0A-96E6-5F4A-90E9-9512B40D7EBA}"/>
              </a:ext>
            </a:extLst>
          </p:cNvPr>
          <p:cNvPicPr>
            <a:picLocks noChangeAspect="1"/>
          </p:cNvPicPr>
          <p:nvPr/>
        </p:nvPicPr>
        <p:blipFill rotWithShape="1">
          <a:blip r:embed="rId2">
            <a:extLst>
              <a:ext uri="{28A0092B-C50C-407E-A947-70E740481C1C}">
                <a14:useLocalDpi xmlns:a14="http://schemas.microsoft.com/office/drawing/2010/main" val="0"/>
              </a:ext>
            </a:extLst>
          </a:blip>
          <a:srcRect l="5000" t="13185" r="5112" b="8296"/>
          <a:stretch/>
        </p:blipFill>
        <p:spPr>
          <a:xfrm>
            <a:off x="76200" y="416561"/>
            <a:ext cx="12009120" cy="6441439"/>
          </a:xfrm>
          <a:prstGeom prst="rect">
            <a:avLst/>
          </a:prstGeom>
          <a:ln>
            <a:solidFill>
              <a:schemeClr val="tx1"/>
            </a:solidFill>
          </a:ln>
        </p:spPr>
      </p:pic>
      <p:sp>
        <p:nvSpPr>
          <p:cNvPr id="5" name="Ορθογώνιο 4">
            <a:extLst>
              <a:ext uri="{FF2B5EF4-FFF2-40B4-BE49-F238E27FC236}">
                <a16:creationId xmlns:a16="http://schemas.microsoft.com/office/drawing/2014/main" id="{18AA6285-64E5-0D19-4E16-2C396A811688}"/>
              </a:ext>
            </a:extLst>
          </p:cNvPr>
          <p:cNvSpPr/>
          <p:nvPr/>
        </p:nvSpPr>
        <p:spPr>
          <a:xfrm>
            <a:off x="436880" y="1808480"/>
            <a:ext cx="2052320" cy="54864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t>1956 </a:t>
            </a:r>
            <a:r>
              <a:rPr lang="el-GR" dirty="0"/>
              <a:t>: </a:t>
            </a:r>
            <a:r>
              <a:rPr lang="tr-TR" dirty="0"/>
              <a:t>Ali  Mustafa</a:t>
            </a:r>
            <a:endParaRPr lang="el-CY" dirty="0"/>
          </a:p>
        </p:txBody>
      </p:sp>
      <p:sp>
        <p:nvSpPr>
          <p:cNvPr id="7" name="Ορθογώνιο 6">
            <a:extLst>
              <a:ext uri="{FF2B5EF4-FFF2-40B4-BE49-F238E27FC236}">
                <a16:creationId xmlns:a16="http://schemas.microsoft.com/office/drawing/2014/main" id="{3ED94C18-7750-FC94-29F8-76ED11E81C55}"/>
              </a:ext>
            </a:extLst>
          </p:cNvPr>
          <p:cNvSpPr/>
          <p:nvPr/>
        </p:nvSpPr>
        <p:spPr>
          <a:xfrm>
            <a:off x="2794000" y="1808480"/>
            <a:ext cx="2682240" cy="54864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t>19</a:t>
            </a:r>
            <a:r>
              <a:rPr lang="el-GR" dirty="0"/>
              <a:t>63</a:t>
            </a:r>
            <a:r>
              <a:rPr lang="en-US" dirty="0"/>
              <a:t> </a:t>
            </a:r>
            <a:r>
              <a:rPr lang="el-GR" dirty="0"/>
              <a:t>: Σφαγή  - Άγιος Βασίλειος</a:t>
            </a:r>
            <a:endParaRPr lang="el-CY" dirty="0"/>
          </a:p>
        </p:txBody>
      </p:sp>
      <p:sp>
        <p:nvSpPr>
          <p:cNvPr id="8" name="Ορθογώνιο 7">
            <a:extLst>
              <a:ext uri="{FF2B5EF4-FFF2-40B4-BE49-F238E27FC236}">
                <a16:creationId xmlns:a16="http://schemas.microsoft.com/office/drawing/2014/main" id="{307C0528-7777-8F52-49CE-90265E36DCF6}"/>
              </a:ext>
            </a:extLst>
          </p:cNvPr>
          <p:cNvSpPr/>
          <p:nvPr/>
        </p:nvSpPr>
        <p:spPr>
          <a:xfrm>
            <a:off x="518160" y="4099561"/>
            <a:ext cx="2052320" cy="54864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t>19</a:t>
            </a:r>
            <a:r>
              <a:rPr lang="el-GR" dirty="0"/>
              <a:t>62</a:t>
            </a:r>
            <a:r>
              <a:rPr lang="en-US" dirty="0"/>
              <a:t> </a:t>
            </a:r>
            <a:r>
              <a:rPr lang="el-GR" dirty="0"/>
              <a:t>: Τζαμί </a:t>
            </a:r>
            <a:r>
              <a:rPr lang="tr-TR" dirty="0"/>
              <a:t>Bayraktar</a:t>
            </a:r>
            <a:endParaRPr lang="el-CY" dirty="0"/>
          </a:p>
        </p:txBody>
      </p:sp>
      <p:sp>
        <p:nvSpPr>
          <p:cNvPr id="9" name="Ορθογώνιο 8">
            <a:extLst>
              <a:ext uri="{FF2B5EF4-FFF2-40B4-BE49-F238E27FC236}">
                <a16:creationId xmlns:a16="http://schemas.microsoft.com/office/drawing/2014/main" id="{C602A780-87DA-55C7-5F62-2495F15A46F0}"/>
              </a:ext>
            </a:extLst>
          </p:cNvPr>
          <p:cNvSpPr/>
          <p:nvPr/>
        </p:nvSpPr>
        <p:spPr>
          <a:xfrm>
            <a:off x="3088640" y="4099561"/>
            <a:ext cx="2052320" cy="54864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t>196</a:t>
            </a:r>
            <a:r>
              <a:rPr lang="tr-TR" dirty="0"/>
              <a:t>4</a:t>
            </a:r>
            <a:r>
              <a:rPr lang="en-US" dirty="0"/>
              <a:t> </a:t>
            </a:r>
            <a:r>
              <a:rPr lang="el-GR" dirty="0"/>
              <a:t>: Σφαγή Λεμεσού</a:t>
            </a:r>
            <a:endParaRPr lang="el-CY" dirty="0"/>
          </a:p>
        </p:txBody>
      </p:sp>
      <p:sp>
        <p:nvSpPr>
          <p:cNvPr id="10" name="Ορθογώνιο 9">
            <a:extLst>
              <a:ext uri="{FF2B5EF4-FFF2-40B4-BE49-F238E27FC236}">
                <a16:creationId xmlns:a16="http://schemas.microsoft.com/office/drawing/2014/main" id="{5F6F0A4A-1161-FFC6-587E-8A4A7D90C98A}"/>
              </a:ext>
            </a:extLst>
          </p:cNvPr>
          <p:cNvSpPr/>
          <p:nvPr/>
        </p:nvSpPr>
        <p:spPr>
          <a:xfrm>
            <a:off x="182880" y="5638800"/>
            <a:ext cx="2265680" cy="110744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t>196</a:t>
            </a:r>
            <a:r>
              <a:rPr lang="tr-TR" dirty="0"/>
              <a:t>4</a:t>
            </a:r>
            <a:r>
              <a:rPr lang="en-US" dirty="0"/>
              <a:t> </a:t>
            </a:r>
            <a:r>
              <a:rPr lang="el-GR" dirty="0"/>
              <a:t>: Σφαγή- Άγιος Σωζόμενος </a:t>
            </a:r>
          </a:p>
          <a:p>
            <a:pPr algn="ctr"/>
            <a:r>
              <a:rPr lang="el-GR" dirty="0"/>
              <a:t>Μαθητής </a:t>
            </a:r>
            <a:r>
              <a:rPr lang="tr-TR" dirty="0"/>
              <a:t>İsmail Musa</a:t>
            </a:r>
            <a:endParaRPr lang="el-CY" dirty="0"/>
          </a:p>
        </p:txBody>
      </p:sp>
      <p:sp>
        <p:nvSpPr>
          <p:cNvPr id="13" name="Ορθογώνιο 12">
            <a:extLst>
              <a:ext uri="{FF2B5EF4-FFF2-40B4-BE49-F238E27FC236}">
                <a16:creationId xmlns:a16="http://schemas.microsoft.com/office/drawing/2014/main" id="{75148E33-84F9-6E85-CCE8-06A204C9FC87}"/>
              </a:ext>
            </a:extLst>
          </p:cNvPr>
          <p:cNvSpPr/>
          <p:nvPr/>
        </p:nvSpPr>
        <p:spPr>
          <a:xfrm>
            <a:off x="2926080" y="6192520"/>
            <a:ext cx="2387600" cy="54864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t>196</a:t>
            </a:r>
            <a:r>
              <a:rPr lang="tr-TR" dirty="0"/>
              <a:t>4</a:t>
            </a:r>
            <a:r>
              <a:rPr lang="en-US" dirty="0"/>
              <a:t> </a:t>
            </a:r>
            <a:r>
              <a:rPr lang="el-GR" dirty="0"/>
              <a:t>: Σφαγή Πάφου</a:t>
            </a:r>
            <a:endParaRPr lang="el-CY" dirty="0"/>
          </a:p>
        </p:txBody>
      </p:sp>
      <p:sp>
        <p:nvSpPr>
          <p:cNvPr id="2" name="Ορθογώνιο 1">
            <a:extLst>
              <a:ext uri="{FF2B5EF4-FFF2-40B4-BE49-F238E27FC236}">
                <a16:creationId xmlns:a16="http://schemas.microsoft.com/office/drawing/2014/main" id="{4E5F4B30-C102-F22C-5B06-8AF3E94712C3}"/>
              </a:ext>
            </a:extLst>
          </p:cNvPr>
          <p:cNvSpPr/>
          <p:nvPr/>
        </p:nvSpPr>
        <p:spPr>
          <a:xfrm>
            <a:off x="6512560" y="1351280"/>
            <a:ext cx="2682240" cy="54864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t>19</a:t>
            </a:r>
            <a:r>
              <a:rPr lang="el-GR" dirty="0"/>
              <a:t>74</a:t>
            </a:r>
            <a:r>
              <a:rPr lang="en-US" dirty="0"/>
              <a:t> </a:t>
            </a:r>
            <a:r>
              <a:rPr lang="el-GR" dirty="0"/>
              <a:t>: </a:t>
            </a:r>
            <a:r>
              <a:rPr lang="tr-TR" dirty="0"/>
              <a:t>Ali Çakır</a:t>
            </a:r>
            <a:r>
              <a:rPr lang="el-GR" dirty="0"/>
              <a:t> </a:t>
            </a:r>
            <a:endParaRPr lang="el-CY" dirty="0"/>
          </a:p>
        </p:txBody>
      </p:sp>
      <p:sp>
        <p:nvSpPr>
          <p:cNvPr id="3" name="Ορθογώνιο 2">
            <a:extLst>
              <a:ext uri="{FF2B5EF4-FFF2-40B4-BE49-F238E27FC236}">
                <a16:creationId xmlns:a16="http://schemas.microsoft.com/office/drawing/2014/main" id="{0B21930D-275E-FB80-D04E-D3968A5E24A5}"/>
              </a:ext>
            </a:extLst>
          </p:cNvPr>
          <p:cNvSpPr/>
          <p:nvPr/>
        </p:nvSpPr>
        <p:spPr>
          <a:xfrm>
            <a:off x="9260840" y="1351280"/>
            <a:ext cx="2682240" cy="54864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t>19</a:t>
            </a:r>
            <a:r>
              <a:rPr lang="el-GR" dirty="0"/>
              <a:t>74</a:t>
            </a:r>
            <a:r>
              <a:rPr lang="en-US" dirty="0"/>
              <a:t> </a:t>
            </a:r>
            <a:r>
              <a:rPr lang="el-GR" dirty="0"/>
              <a:t>: </a:t>
            </a:r>
            <a:r>
              <a:rPr lang="tr-TR" dirty="0" err="1"/>
              <a:t>Rasime</a:t>
            </a:r>
            <a:r>
              <a:rPr lang="tr-TR" dirty="0"/>
              <a:t> Osman </a:t>
            </a:r>
            <a:r>
              <a:rPr lang="el-GR" dirty="0"/>
              <a:t>Σφαγή  </a:t>
            </a:r>
            <a:r>
              <a:rPr lang="el-GR" dirty="0" err="1"/>
              <a:t>Αλόδας</a:t>
            </a:r>
            <a:endParaRPr lang="el-CY" dirty="0"/>
          </a:p>
        </p:txBody>
      </p:sp>
      <p:sp>
        <p:nvSpPr>
          <p:cNvPr id="12" name="Ορθογώνιο 11">
            <a:extLst>
              <a:ext uri="{FF2B5EF4-FFF2-40B4-BE49-F238E27FC236}">
                <a16:creationId xmlns:a16="http://schemas.microsoft.com/office/drawing/2014/main" id="{BF2BF770-948C-BF0F-8D88-E80D131D0EA3}"/>
              </a:ext>
            </a:extLst>
          </p:cNvPr>
          <p:cNvSpPr/>
          <p:nvPr/>
        </p:nvSpPr>
        <p:spPr>
          <a:xfrm>
            <a:off x="6705600" y="3627120"/>
            <a:ext cx="2682240" cy="54864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t>19</a:t>
            </a:r>
            <a:r>
              <a:rPr lang="el-GR" dirty="0"/>
              <a:t>74</a:t>
            </a:r>
            <a:r>
              <a:rPr lang="en-US" dirty="0"/>
              <a:t> </a:t>
            </a:r>
            <a:r>
              <a:rPr lang="el-GR" dirty="0"/>
              <a:t>: </a:t>
            </a:r>
            <a:r>
              <a:rPr lang="tr-TR" dirty="0"/>
              <a:t>Erdoğan Çakır</a:t>
            </a:r>
            <a:r>
              <a:rPr lang="el-GR" dirty="0"/>
              <a:t> </a:t>
            </a:r>
            <a:endParaRPr lang="el-CY" dirty="0"/>
          </a:p>
        </p:txBody>
      </p:sp>
      <p:sp>
        <p:nvSpPr>
          <p:cNvPr id="14" name="Ορθογώνιο 13">
            <a:extLst>
              <a:ext uri="{FF2B5EF4-FFF2-40B4-BE49-F238E27FC236}">
                <a16:creationId xmlns:a16="http://schemas.microsoft.com/office/drawing/2014/main" id="{A75D71FB-3189-E3EE-296C-89FC48DCB457}"/>
              </a:ext>
            </a:extLst>
          </p:cNvPr>
          <p:cNvSpPr/>
          <p:nvPr/>
        </p:nvSpPr>
        <p:spPr>
          <a:xfrm>
            <a:off x="9403080" y="3637280"/>
            <a:ext cx="2682240" cy="54864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t>19</a:t>
            </a:r>
            <a:r>
              <a:rPr lang="el-GR" dirty="0"/>
              <a:t>74</a:t>
            </a:r>
            <a:r>
              <a:rPr lang="en-US" dirty="0"/>
              <a:t> </a:t>
            </a:r>
            <a:r>
              <a:rPr lang="el-GR" dirty="0"/>
              <a:t>: </a:t>
            </a:r>
            <a:r>
              <a:rPr lang="tr-TR" dirty="0" err="1"/>
              <a:t>Sezay</a:t>
            </a:r>
            <a:r>
              <a:rPr lang="tr-TR" dirty="0"/>
              <a:t> Osman</a:t>
            </a:r>
          </a:p>
          <a:p>
            <a:pPr algn="ctr"/>
            <a:r>
              <a:rPr lang="tr-TR" dirty="0"/>
              <a:t> </a:t>
            </a:r>
            <a:r>
              <a:rPr lang="el-GR" dirty="0"/>
              <a:t>Σφαγή  </a:t>
            </a:r>
            <a:r>
              <a:rPr lang="el-GR" dirty="0" err="1"/>
              <a:t>Αλόδας</a:t>
            </a:r>
            <a:endParaRPr lang="el-CY" dirty="0"/>
          </a:p>
        </p:txBody>
      </p:sp>
      <p:sp>
        <p:nvSpPr>
          <p:cNvPr id="15" name="Ορθογώνιο 14">
            <a:extLst>
              <a:ext uri="{FF2B5EF4-FFF2-40B4-BE49-F238E27FC236}">
                <a16:creationId xmlns:a16="http://schemas.microsoft.com/office/drawing/2014/main" id="{914F36BE-ABEC-D0C4-4FB5-94E9A9A1B1B7}"/>
              </a:ext>
            </a:extLst>
          </p:cNvPr>
          <p:cNvSpPr/>
          <p:nvPr/>
        </p:nvSpPr>
        <p:spPr>
          <a:xfrm>
            <a:off x="6553200" y="6055361"/>
            <a:ext cx="2682240" cy="54864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t>19</a:t>
            </a:r>
            <a:r>
              <a:rPr lang="el-GR" dirty="0"/>
              <a:t>74</a:t>
            </a:r>
            <a:r>
              <a:rPr lang="en-US" dirty="0"/>
              <a:t> </a:t>
            </a:r>
            <a:r>
              <a:rPr lang="el-GR" dirty="0"/>
              <a:t>: </a:t>
            </a:r>
            <a:r>
              <a:rPr lang="tr-TR" dirty="0"/>
              <a:t>Mustafa Çakır</a:t>
            </a:r>
            <a:endParaRPr lang="el-CY" dirty="0"/>
          </a:p>
        </p:txBody>
      </p:sp>
      <p:sp>
        <p:nvSpPr>
          <p:cNvPr id="16" name="Ορθογώνιο 15">
            <a:extLst>
              <a:ext uri="{FF2B5EF4-FFF2-40B4-BE49-F238E27FC236}">
                <a16:creationId xmlns:a16="http://schemas.microsoft.com/office/drawing/2014/main" id="{F1E4AEE1-34DE-AB95-9027-86CEDACEC248}"/>
              </a:ext>
            </a:extLst>
          </p:cNvPr>
          <p:cNvSpPr/>
          <p:nvPr/>
        </p:nvSpPr>
        <p:spPr>
          <a:xfrm>
            <a:off x="9326880" y="6055361"/>
            <a:ext cx="2682240" cy="548640"/>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dirty="0">
                <a:solidFill>
                  <a:schemeClr val="tx1"/>
                </a:solidFill>
              </a:rPr>
              <a:t>19</a:t>
            </a:r>
            <a:r>
              <a:rPr lang="el-GR" dirty="0">
                <a:solidFill>
                  <a:schemeClr val="tx1"/>
                </a:solidFill>
              </a:rPr>
              <a:t>74</a:t>
            </a:r>
            <a:r>
              <a:rPr lang="en-US" dirty="0">
                <a:solidFill>
                  <a:schemeClr val="tx1"/>
                </a:solidFill>
              </a:rPr>
              <a:t> </a:t>
            </a:r>
            <a:r>
              <a:rPr lang="el-GR" dirty="0">
                <a:solidFill>
                  <a:schemeClr val="tx1"/>
                </a:solidFill>
              </a:rPr>
              <a:t>: </a:t>
            </a:r>
            <a:r>
              <a:rPr lang="el-GR" dirty="0">
                <a:solidFill>
                  <a:schemeClr val="tx1"/>
                </a:solidFill>
                <a:highlight>
                  <a:srgbClr val="FFFFFF"/>
                </a:highlight>
              </a:rPr>
              <a:t>ανθυπολοχαγός</a:t>
            </a:r>
            <a:r>
              <a:rPr lang="en-US" b="1" i="0" dirty="0">
                <a:solidFill>
                  <a:schemeClr val="tx1"/>
                </a:solidFill>
                <a:effectLst/>
                <a:highlight>
                  <a:srgbClr val="FFFFFF"/>
                </a:highlight>
              </a:rPr>
              <a:t> </a:t>
            </a:r>
            <a:r>
              <a:rPr lang="tr-TR" dirty="0">
                <a:solidFill>
                  <a:schemeClr val="tx1"/>
                </a:solidFill>
              </a:rPr>
              <a:t> İbrahim Latif</a:t>
            </a:r>
            <a:endParaRPr lang="el-CY" dirty="0">
              <a:solidFill>
                <a:schemeClr val="tx1"/>
              </a:solidFill>
            </a:endParaRPr>
          </a:p>
        </p:txBody>
      </p:sp>
      <p:sp>
        <p:nvSpPr>
          <p:cNvPr id="6" name="Ορθογώνιο 5">
            <a:extLst>
              <a:ext uri="{FF2B5EF4-FFF2-40B4-BE49-F238E27FC236}">
                <a16:creationId xmlns:a16="http://schemas.microsoft.com/office/drawing/2014/main" id="{6924DD85-4A87-7209-9278-72F72B032278}"/>
              </a:ext>
            </a:extLst>
          </p:cNvPr>
          <p:cNvSpPr/>
          <p:nvPr/>
        </p:nvSpPr>
        <p:spPr>
          <a:xfrm>
            <a:off x="-15240" y="20634"/>
            <a:ext cx="12192000" cy="354974"/>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just"/>
            <a:r>
              <a:rPr lang="tr-TR" sz="1600" dirty="0">
                <a:highlight>
                  <a:srgbClr val="FFFF00"/>
                </a:highlight>
                <a:cs typeface="Times New Roman" panose="02020603050405020304" pitchFamily="18" charset="0"/>
              </a:rPr>
              <a:t>IV. </a:t>
            </a:r>
            <a:r>
              <a:rPr lang="el-GR" sz="1600" dirty="0">
                <a:highlight>
                  <a:srgbClr val="FFFF00"/>
                </a:highlight>
              </a:rPr>
              <a:t>Η  συγκρότηση  του πιο πάνω αφηγήματος  στον τουρκοκυπριακό ιστοριογραφικό  λόγο : Η περίπτωση του</a:t>
            </a:r>
            <a:r>
              <a:rPr lang="en-US" sz="1600" dirty="0">
                <a:solidFill>
                  <a:schemeClr val="tx1"/>
                </a:solidFill>
                <a:highlight>
                  <a:srgbClr val="FFFF00"/>
                </a:highlight>
              </a:rPr>
              <a:t> </a:t>
            </a:r>
            <a:r>
              <a:rPr lang="el-GR" sz="1600" dirty="0">
                <a:highlight>
                  <a:srgbClr val="FFFF00"/>
                </a:highlight>
              </a:rPr>
              <a:t>ιστορικού </a:t>
            </a:r>
            <a:r>
              <a:rPr lang="en-US" sz="1600" dirty="0" err="1">
                <a:solidFill>
                  <a:schemeClr val="tx1"/>
                </a:solidFill>
                <a:highlight>
                  <a:srgbClr val="FFFF00"/>
                </a:highlight>
              </a:rPr>
              <a:t>Vehbi</a:t>
            </a:r>
            <a:r>
              <a:rPr lang="en-US" sz="1600" dirty="0">
                <a:solidFill>
                  <a:schemeClr val="tx1"/>
                </a:solidFill>
                <a:highlight>
                  <a:srgbClr val="FFFF00"/>
                </a:highlight>
              </a:rPr>
              <a:t> Zeki </a:t>
            </a:r>
            <a:r>
              <a:rPr lang="en-US" sz="1600" dirty="0" err="1">
                <a:solidFill>
                  <a:schemeClr val="tx1"/>
                </a:solidFill>
                <a:highlight>
                  <a:srgbClr val="FFFF00"/>
                </a:highlight>
              </a:rPr>
              <a:t>Serter</a:t>
            </a:r>
            <a:r>
              <a:rPr lang="el-GR" sz="1600" dirty="0">
                <a:highlight>
                  <a:srgbClr val="FFFF00"/>
                </a:highlight>
              </a:rPr>
              <a:t> </a:t>
            </a:r>
            <a:endParaRPr lang="tr-TR" sz="1600" dirty="0">
              <a:highlight>
                <a:srgbClr val="FFFF00"/>
              </a:highlight>
            </a:endParaRPr>
          </a:p>
        </p:txBody>
      </p:sp>
    </p:spTree>
    <p:extLst>
      <p:ext uri="{BB962C8B-B14F-4D97-AF65-F5344CB8AC3E}">
        <p14:creationId xmlns:p14="http://schemas.microsoft.com/office/powerpoint/2010/main" val="294315422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χαρτί, βιβλίο, τυπογραφία&#10;&#10;Περιγραφή που δημιουργήθηκε αυτόματα">
            <a:extLst>
              <a:ext uri="{FF2B5EF4-FFF2-40B4-BE49-F238E27FC236}">
                <a16:creationId xmlns:a16="http://schemas.microsoft.com/office/drawing/2014/main" id="{5AB7C390-FB05-3E6E-5568-485AE9EB076F}"/>
              </a:ext>
            </a:extLst>
          </p:cNvPr>
          <p:cNvPicPr>
            <a:picLocks noChangeAspect="1"/>
          </p:cNvPicPr>
          <p:nvPr/>
        </p:nvPicPr>
        <p:blipFill rotWithShape="1">
          <a:blip r:embed="rId3">
            <a:extLst>
              <a:ext uri="{28A0092B-C50C-407E-A947-70E740481C1C}">
                <a14:useLocalDpi xmlns:a14="http://schemas.microsoft.com/office/drawing/2010/main" val="0"/>
              </a:ext>
            </a:extLst>
          </a:blip>
          <a:srcRect l="5481" t="12691" r="19556" b="17185"/>
          <a:stretch/>
        </p:blipFill>
        <p:spPr>
          <a:xfrm rot="5400000">
            <a:off x="-1742179" y="1987802"/>
            <a:ext cx="6464139" cy="2746103"/>
          </a:xfrm>
          <a:prstGeom prst="rect">
            <a:avLst/>
          </a:prstGeom>
          <a:ln>
            <a:solidFill>
              <a:schemeClr val="tx1"/>
            </a:solidFill>
          </a:ln>
        </p:spPr>
      </p:pic>
      <p:pic>
        <p:nvPicPr>
          <p:cNvPr id="9" name="Εικόνα 8" descr="Εικόνα που περιέχει κείμενο, χαρτί, χάρτινο προϊόν, ζωγραφιά&#10;&#10;Περιγραφή που δημιουργήθηκε αυτόματα">
            <a:extLst>
              <a:ext uri="{FF2B5EF4-FFF2-40B4-BE49-F238E27FC236}">
                <a16:creationId xmlns:a16="http://schemas.microsoft.com/office/drawing/2014/main" id="{204F307C-872A-2877-EDC2-EB5102627A3F}"/>
              </a:ext>
            </a:extLst>
          </p:cNvPr>
          <p:cNvPicPr>
            <a:picLocks noChangeAspect="1"/>
          </p:cNvPicPr>
          <p:nvPr/>
        </p:nvPicPr>
        <p:blipFill rotWithShape="1">
          <a:blip r:embed="rId4">
            <a:extLst>
              <a:ext uri="{28A0092B-C50C-407E-A947-70E740481C1C}">
                <a14:useLocalDpi xmlns:a14="http://schemas.microsoft.com/office/drawing/2010/main" val="0"/>
              </a:ext>
            </a:extLst>
          </a:blip>
          <a:srcRect l="53630" t="11654" r="13185" b="15432"/>
          <a:stretch/>
        </p:blipFill>
        <p:spPr>
          <a:xfrm rot="5400000">
            <a:off x="3848790" y="-609596"/>
            <a:ext cx="5705962" cy="7182723"/>
          </a:xfrm>
          <a:prstGeom prst="rect">
            <a:avLst/>
          </a:prstGeom>
        </p:spPr>
      </p:pic>
      <p:sp>
        <p:nvSpPr>
          <p:cNvPr id="4" name="TextBox 3">
            <a:extLst>
              <a:ext uri="{FF2B5EF4-FFF2-40B4-BE49-F238E27FC236}">
                <a16:creationId xmlns:a16="http://schemas.microsoft.com/office/drawing/2014/main" id="{EFAB8102-92D7-6B7F-8D0E-B7400922B99B}"/>
              </a:ext>
            </a:extLst>
          </p:cNvPr>
          <p:cNvSpPr txBox="1"/>
          <p:nvPr/>
        </p:nvSpPr>
        <p:spPr>
          <a:xfrm rot="10800000" flipV="1">
            <a:off x="3110407" y="5946591"/>
            <a:ext cx="7182721" cy="646331"/>
          </a:xfrm>
          <a:prstGeom prst="rect">
            <a:avLst/>
          </a:prstGeom>
          <a:solidFill>
            <a:schemeClr val="bg1"/>
          </a:solidFill>
          <a:ln>
            <a:solidFill>
              <a:schemeClr val="tx1"/>
            </a:solidFill>
          </a:ln>
        </p:spPr>
        <p:txBody>
          <a:bodyPr wrap="square">
            <a:spAutoFit/>
          </a:bodyPr>
          <a:lstStyle/>
          <a:p>
            <a:pPr algn="l"/>
            <a:r>
              <a:rPr kumimoji="0" lang="el-CY" altLang="el-CY" i="0" u="none" strike="noStrike" cap="none" normalizeH="0" baseline="0" dirty="0" err="1">
                <a:ln>
                  <a:noFill/>
                </a:ln>
                <a:effectLst/>
                <a:latin typeface="+mn-lt"/>
                <a:cs typeface="Times New Roman" panose="02020603050405020304" pitchFamily="18" charset="0"/>
              </a:rPr>
              <a:t>Vehbi</a:t>
            </a:r>
            <a:r>
              <a:rPr kumimoji="0" lang="el-CY" altLang="el-CY" i="0" u="none" strike="noStrike" cap="none" normalizeH="0" baseline="0" dirty="0">
                <a:ln>
                  <a:noFill/>
                </a:ln>
                <a:effectLst/>
                <a:latin typeface="+mn-lt"/>
                <a:cs typeface="Times New Roman" panose="02020603050405020304" pitchFamily="18" charset="0"/>
              </a:rPr>
              <a:t> </a:t>
            </a:r>
            <a:r>
              <a:rPr kumimoji="0" lang="el-CY" altLang="el-CY" i="0" u="none" strike="noStrike" cap="none" normalizeH="0" baseline="0" dirty="0" err="1">
                <a:ln>
                  <a:noFill/>
                </a:ln>
                <a:effectLst/>
                <a:latin typeface="+mn-lt"/>
                <a:cs typeface="Times New Roman" panose="02020603050405020304" pitchFamily="18" charset="0"/>
              </a:rPr>
              <a:t>Zeki</a:t>
            </a:r>
            <a:r>
              <a:rPr kumimoji="0" lang="el-CY" altLang="el-CY" i="0" u="none" strike="noStrike" cap="none" normalizeH="0" baseline="0" dirty="0">
                <a:ln>
                  <a:noFill/>
                </a:ln>
                <a:effectLst/>
                <a:latin typeface="+mn-lt"/>
                <a:cs typeface="Times New Roman" panose="02020603050405020304" pitchFamily="18" charset="0"/>
              </a:rPr>
              <a:t> </a:t>
            </a:r>
            <a:r>
              <a:rPr kumimoji="0" lang="el-CY" altLang="el-CY" i="0" u="none" strike="noStrike" cap="none" normalizeH="0" baseline="0" dirty="0" err="1">
                <a:ln>
                  <a:noFill/>
                </a:ln>
                <a:effectLst/>
                <a:latin typeface="+mn-lt"/>
                <a:cs typeface="Times New Roman" panose="02020603050405020304" pitchFamily="18" charset="0"/>
              </a:rPr>
              <a:t>Serter</a:t>
            </a:r>
            <a:r>
              <a:rPr kumimoji="0" lang="tr-TR" altLang="el-CY" i="0" u="none" strike="noStrike" cap="none" normalizeH="0" baseline="0" dirty="0">
                <a:ln>
                  <a:noFill/>
                </a:ln>
                <a:effectLst/>
                <a:latin typeface="+mn-lt"/>
                <a:cs typeface="Times New Roman" panose="02020603050405020304" pitchFamily="18" charset="0"/>
              </a:rPr>
              <a:t>,</a:t>
            </a:r>
            <a:r>
              <a:rPr kumimoji="0" lang="tr-TR" altLang="el-CY" i="0" u="none" strike="noStrike" cap="none" normalizeH="0" baseline="0" dirty="0">
                <a:ln>
                  <a:noFill/>
                </a:ln>
                <a:effectLst/>
                <a:cs typeface="Times New Roman" panose="02020603050405020304" pitchFamily="18" charset="0"/>
              </a:rPr>
              <a:t> </a:t>
            </a:r>
            <a:r>
              <a:rPr lang="en-US" i="1" dirty="0" err="1"/>
              <a:t>Kıbrıs</a:t>
            </a:r>
            <a:r>
              <a:rPr lang="en-US" i="1" dirty="0"/>
              <a:t> </a:t>
            </a:r>
            <a:r>
              <a:rPr lang="en-US" i="1" dirty="0" err="1"/>
              <a:t>tarihi</a:t>
            </a:r>
            <a:r>
              <a:rPr lang="en-US" i="1" dirty="0"/>
              <a:t> : (</a:t>
            </a:r>
            <a:r>
              <a:rPr lang="en-US" i="1" dirty="0" err="1"/>
              <a:t>Başlangıçtan</a:t>
            </a:r>
            <a:r>
              <a:rPr lang="en-US" i="1" dirty="0"/>
              <a:t> </a:t>
            </a:r>
            <a:r>
              <a:rPr lang="en-US" i="1" dirty="0" err="1"/>
              <a:t>zamanımıza</a:t>
            </a:r>
            <a:r>
              <a:rPr lang="en-US" i="1" dirty="0"/>
              <a:t> </a:t>
            </a:r>
            <a:r>
              <a:rPr lang="en-US" i="1" dirty="0" err="1"/>
              <a:t>kadar</a:t>
            </a:r>
            <a:r>
              <a:rPr lang="en-US" i="1" dirty="0"/>
              <a:t>)</a:t>
            </a:r>
            <a:r>
              <a:rPr lang="tr-TR" dirty="0"/>
              <a:t>, </a:t>
            </a:r>
            <a:r>
              <a:rPr lang="en-US" dirty="0" err="1"/>
              <a:t>Lefkoşa</a:t>
            </a:r>
            <a:r>
              <a:rPr lang="tr-TR" dirty="0"/>
              <a:t>,</a:t>
            </a:r>
            <a:r>
              <a:rPr lang="en-US" dirty="0"/>
              <a:t> 198</a:t>
            </a:r>
            <a:r>
              <a:rPr lang="tr-TR" dirty="0"/>
              <a:t>1</a:t>
            </a:r>
            <a:r>
              <a:rPr lang="el-GR" dirty="0"/>
              <a:t>, σ. 139-140.</a:t>
            </a:r>
            <a:endParaRPr lang="el-CY" dirty="0"/>
          </a:p>
        </p:txBody>
      </p:sp>
      <p:sp>
        <p:nvSpPr>
          <p:cNvPr id="2" name="Ορθογώνιο 1">
            <a:extLst>
              <a:ext uri="{FF2B5EF4-FFF2-40B4-BE49-F238E27FC236}">
                <a16:creationId xmlns:a16="http://schemas.microsoft.com/office/drawing/2014/main" id="{C20FDEDB-4188-702E-9BC2-FD0F15E65C02}"/>
              </a:ext>
            </a:extLst>
          </p:cNvPr>
          <p:cNvSpPr/>
          <p:nvPr/>
        </p:nvSpPr>
        <p:spPr>
          <a:xfrm>
            <a:off x="3110411" y="4973277"/>
            <a:ext cx="7182722" cy="861468"/>
          </a:xfrm>
          <a:prstGeom prst="rec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tr-TR" dirty="0"/>
              <a:t>Kıbrıs Türkü kendisini özgürlüğüne kavuşturan  MEHMETÇİĞİ işte  böyle karşıladı.</a:t>
            </a:r>
          </a:p>
          <a:p>
            <a:pPr algn="ctr"/>
            <a:r>
              <a:rPr lang="el-GR" dirty="0"/>
              <a:t>Ο Τούρκος  στρατιώτης </a:t>
            </a:r>
            <a:r>
              <a:rPr lang="tr-TR" dirty="0"/>
              <a:t> </a:t>
            </a:r>
            <a:r>
              <a:rPr lang="el-GR" dirty="0"/>
              <a:t> ως ελευθερωτής. </a:t>
            </a:r>
            <a:endParaRPr lang="el-CY" dirty="0"/>
          </a:p>
        </p:txBody>
      </p:sp>
      <p:sp>
        <p:nvSpPr>
          <p:cNvPr id="5" name="Ορθογώνιο 4">
            <a:extLst>
              <a:ext uri="{FF2B5EF4-FFF2-40B4-BE49-F238E27FC236}">
                <a16:creationId xmlns:a16="http://schemas.microsoft.com/office/drawing/2014/main" id="{15147CA4-5A06-1781-945C-0663FF6958EC}"/>
              </a:ext>
            </a:extLst>
          </p:cNvPr>
          <p:cNvSpPr/>
          <p:nvPr/>
        </p:nvSpPr>
        <p:spPr>
          <a:xfrm>
            <a:off x="0" y="5707"/>
            <a:ext cx="12192000" cy="646331"/>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just"/>
            <a:r>
              <a:rPr lang="tr-TR" dirty="0">
                <a:highlight>
                  <a:srgbClr val="FFFF00"/>
                </a:highlight>
                <a:cs typeface="Times New Roman" panose="02020603050405020304" pitchFamily="18" charset="0"/>
              </a:rPr>
              <a:t>IV. </a:t>
            </a:r>
            <a:r>
              <a:rPr lang="el-GR" dirty="0">
                <a:highlight>
                  <a:srgbClr val="FFFF00"/>
                </a:highlight>
              </a:rPr>
              <a:t>Η  συγκρότηση  του πιο πάνω αφηγήματος  στον τουρκοκυπριακό ιστοριογραφικό  λόγο : Η περίπτωση του</a:t>
            </a:r>
            <a:r>
              <a:rPr lang="en-US" dirty="0">
                <a:solidFill>
                  <a:schemeClr val="tx1"/>
                </a:solidFill>
                <a:highlight>
                  <a:srgbClr val="FFFF00"/>
                </a:highlight>
              </a:rPr>
              <a:t> </a:t>
            </a:r>
            <a:r>
              <a:rPr lang="el-GR" dirty="0">
                <a:highlight>
                  <a:srgbClr val="FFFF00"/>
                </a:highlight>
              </a:rPr>
              <a:t>ιστορικού </a:t>
            </a:r>
            <a:r>
              <a:rPr lang="en-US" dirty="0" err="1">
                <a:solidFill>
                  <a:schemeClr val="tx1"/>
                </a:solidFill>
                <a:highlight>
                  <a:srgbClr val="FFFF00"/>
                </a:highlight>
              </a:rPr>
              <a:t>Vehbi</a:t>
            </a:r>
            <a:r>
              <a:rPr lang="en-US" dirty="0">
                <a:solidFill>
                  <a:schemeClr val="tx1"/>
                </a:solidFill>
                <a:highlight>
                  <a:srgbClr val="FFFF00"/>
                </a:highlight>
              </a:rPr>
              <a:t> Zeki </a:t>
            </a:r>
            <a:r>
              <a:rPr lang="en-US" dirty="0" err="1">
                <a:solidFill>
                  <a:schemeClr val="tx1"/>
                </a:solidFill>
                <a:highlight>
                  <a:srgbClr val="FFFF00"/>
                </a:highlight>
              </a:rPr>
              <a:t>Serter</a:t>
            </a:r>
            <a:r>
              <a:rPr lang="el-GR" dirty="0">
                <a:highlight>
                  <a:srgbClr val="FFFF00"/>
                </a:highlight>
              </a:rPr>
              <a:t> </a:t>
            </a:r>
            <a:endParaRPr lang="tr-TR" dirty="0">
              <a:highlight>
                <a:srgbClr val="FFFF00"/>
              </a:highlight>
            </a:endParaRPr>
          </a:p>
        </p:txBody>
      </p:sp>
    </p:spTree>
    <p:extLst>
      <p:ext uri="{BB962C8B-B14F-4D97-AF65-F5344CB8AC3E}">
        <p14:creationId xmlns:p14="http://schemas.microsoft.com/office/powerpoint/2010/main" val="296532710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FAB8102-92D7-6B7F-8D0E-B7400922B99B}"/>
              </a:ext>
            </a:extLst>
          </p:cNvPr>
          <p:cNvSpPr txBox="1"/>
          <p:nvPr/>
        </p:nvSpPr>
        <p:spPr>
          <a:xfrm rot="10800000" flipV="1">
            <a:off x="116839" y="6099992"/>
            <a:ext cx="9125131" cy="369332"/>
          </a:xfrm>
          <a:prstGeom prst="rect">
            <a:avLst/>
          </a:prstGeom>
          <a:solidFill>
            <a:schemeClr val="bg1"/>
          </a:solidFill>
          <a:ln>
            <a:solidFill>
              <a:schemeClr val="tx1"/>
            </a:solidFill>
          </a:ln>
        </p:spPr>
        <p:txBody>
          <a:bodyPr wrap="square">
            <a:spAutoFit/>
          </a:bodyPr>
          <a:lstStyle/>
          <a:p>
            <a:pPr algn="l"/>
            <a:r>
              <a:rPr kumimoji="0" lang="el-CY" altLang="el-CY" i="0" u="none" strike="noStrike" cap="none" normalizeH="0" baseline="0" dirty="0" err="1">
                <a:ln>
                  <a:noFill/>
                </a:ln>
                <a:effectLst/>
                <a:latin typeface="+mn-lt"/>
                <a:cs typeface="Times New Roman" panose="02020603050405020304" pitchFamily="18" charset="0"/>
              </a:rPr>
              <a:t>Vehbi</a:t>
            </a:r>
            <a:r>
              <a:rPr kumimoji="0" lang="el-CY" altLang="el-CY" i="0" u="none" strike="noStrike" cap="none" normalizeH="0" baseline="0" dirty="0">
                <a:ln>
                  <a:noFill/>
                </a:ln>
                <a:effectLst/>
                <a:latin typeface="+mn-lt"/>
                <a:cs typeface="Times New Roman" panose="02020603050405020304" pitchFamily="18" charset="0"/>
              </a:rPr>
              <a:t> </a:t>
            </a:r>
            <a:r>
              <a:rPr kumimoji="0" lang="el-CY" altLang="el-CY" i="0" u="none" strike="noStrike" cap="none" normalizeH="0" baseline="0" dirty="0" err="1">
                <a:ln>
                  <a:noFill/>
                </a:ln>
                <a:effectLst/>
                <a:latin typeface="+mn-lt"/>
                <a:cs typeface="Times New Roman" panose="02020603050405020304" pitchFamily="18" charset="0"/>
              </a:rPr>
              <a:t>Zeki</a:t>
            </a:r>
            <a:r>
              <a:rPr kumimoji="0" lang="el-CY" altLang="el-CY" i="0" u="none" strike="noStrike" cap="none" normalizeH="0" baseline="0" dirty="0">
                <a:ln>
                  <a:noFill/>
                </a:ln>
                <a:effectLst/>
                <a:latin typeface="+mn-lt"/>
                <a:cs typeface="Times New Roman" panose="02020603050405020304" pitchFamily="18" charset="0"/>
              </a:rPr>
              <a:t> </a:t>
            </a:r>
            <a:r>
              <a:rPr kumimoji="0" lang="el-CY" altLang="el-CY" i="0" u="none" strike="noStrike" cap="none" normalizeH="0" baseline="0" dirty="0" err="1">
                <a:ln>
                  <a:noFill/>
                </a:ln>
                <a:effectLst/>
                <a:latin typeface="+mn-lt"/>
                <a:cs typeface="Times New Roman" panose="02020603050405020304" pitchFamily="18" charset="0"/>
              </a:rPr>
              <a:t>Serter</a:t>
            </a:r>
            <a:r>
              <a:rPr kumimoji="0" lang="tr-TR" altLang="el-CY" i="0" u="none" strike="noStrike" cap="none" normalizeH="0" baseline="0" dirty="0">
                <a:ln>
                  <a:noFill/>
                </a:ln>
                <a:effectLst/>
                <a:latin typeface="+mn-lt"/>
                <a:cs typeface="Times New Roman" panose="02020603050405020304" pitchFamily="18" charset="0"/>
              </a:rPr>
              <a:t>,</a:t>
            </a:r>
            <a:r>
              <a:rPr kumimoji="0" lang="tr-TR" altLang="el-CY" i="0" u="none" strike="noStrike" cap="none" normalizeH="0" baseline="0" dirty="0">
                <a:ln>
                  <a:noFill/>
                </a:ln>
                <a:effectLst/>
                <a:cs typeface="Times New Roman" panose="02020603050405020304" pitchFamily="18" charset="0"/>
              </a:rPr>
              <a:t> </a:t>
            </a:r>
            <a:r>
              <a:rPr lang="en-US" i="1" dirty="0" err="1"/>
              <a:t>Kıbrıs</a:t>
            </a:r>
            <a:r>
              <a:rPr lang="en-US" i="1" dirty="0"/>
              <a:t> </a:t>
            </a:r>
            <a:r>
              <a:rPr lang="en-US" i="1" dirty="0" err="1"/>
              <a:t>tarihi</a:t>
            </a:r>
            <a:r>
              <a:rPr lang="en-US" i="1" dirty="0"/>
              <a:t> : (</a:t>
            </a:r>
            <a:r>
              <a:rPr lang="en-US" i="1" dirty="0" err="1"/>
              <a:t>Başlangıçtan</a:t>
            </a:r>
            <a:r>
              <a:rPr lang="en-US" i="1" dirty="0"/>
              <a:t> </a:t>
            </a:r>
            <a:r>
              <a:rPr lang="en-US" i="1" dirty="0" err="1"/>
              <a:t>zamanımıza</a:t>
            </a:r>
            <a:r>
              <a:rPr lang="en-US" i="1" dirty="0"/>
              <a:t> </a:t>
            </a:r>
            <a:r>
              <a:rPr lang="en-US" i="1" dirty="0" err="1"/>
              <a:t>kadar</a:t>
            </a:r>
            <a:r>
              <a:rPr lang="en-US" i="1" dirty="0"/>
              <a:t>)</a:t>
            </a:r>
            <a:r>
              <a:rPr lang="tr-TR" dirty="0"/>
              <a:t>, </a:t>
            </a:r>
            <a:r>
              <a:rPr lang="en-US" dirty="0" err="1"/>
              <a:t>Lefkoşa</a:t>
            </a:r>
            <a:r>
              <a:rPr lang="tr-TR" dirty="0"/>
              <a:t>,</a:t>
            </a:r>
            <a:r>
              <a:rPr lang="en-US" dirty="0"/>
              <a:t> 198</a:t>
            </a:r>
            <a:r>
              <a:rPr lang="tr-TR" dirty="0"/>
              <a:t>1</a:t>
            </a:r>
            <a:r>
              <a:rPr lang="el-GR" dirty="0"/>
              <a:t>, σ. 139-140.</a:t>
            </a:r>
            <a:endParaRPr lang="el-CY" dirty="0"/>
          </a:p>
        </p:txBody>
      </p:sp>
      <p:pic>
        <p:nvPicPr>
          <p:cNvPr id="13" name="Εικόνα 12" descr="Εικόνα που περιέχει κείμενο, εφημερίδα, χαρτί εφημερίδας, ειδήσεις&#10;&#10;Περιγραφή που δημιουργήθηκε αυτόματα">
            <a:extLst>
              <a:ext uri="{FF2B5EF4-FFF2-40B4-BE49-F238E27FC236}">
                <a16:creationId xmlns:a16="http://schemas.microsoft.com/office/drawing/2014/main" id="{2134F703-21E2-EDB5-D169-FFE31B1D6511}"/>
              </a:ext>
            </a:extLst>
          </p:cNvPr>
          <p:cNvPicPr>
            <a:picLocks noChangeAspect="1"/>
          </p:cNvPicPr>
          <p:nvPr/>
        </p:nvPicPr>
        <p:blipFill rotWithShape="1">
          <a:blip r:embed="rId2">
            <a:extLst>
              <a:ext uri="{28A0092B-C50C-407E-A947-70E740481C1C}">
                <a14:useLocalDpi xmlns:a14="http://schemas.microsoft.com/office/drawing/2010/main" val="0"/>
              </a:ext>
            </a:extLst>
          </a:blip>
          <a:srcRect t="35121" r="52896" b="43491"/>
          <a:stretch/>
        </p:blipFill>
        <p:spPr>
          <a:xfrm>
            <a:off x="116840" y="0"/>
            <a:ext cx="12075159" cy="5802086"/>
          </a:xfrm>
          <a:prstGeom prst="rect">
            <a:avLst/>
          </a:prstGeom>
        </p:spPr>
      </p:pic>
      <p:sp>
        <p:nvSpPr>
          <p:cNvPr id="2" name="Ορθογώνιο 1">
            <a:extLst>
              <a:ext uri="{FF2B5EF4-FFF2-40B4-BE49-F238E27FC236}">
                <a16:creationId xmlns:a16="http://schemas.microsoft.com/office/drawing/2014/main" id="{66A7FE6E-8550-559D-DB05-8E58120B9B5E}"/>
              </a:ext>
            </a:extLst>
          </p:cNvPr>
          <p:cNvSpPr/>
          <p:nvPr/>
        </p:nvSpPr>
        <p:spPr>
          <a:xfrm>
            <a:off x="0" y="5707"/>
            <a:ext cx="12192000" cy="646331"/>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just"/>
            <a:r>
              <a:rPr lang="tr-TR" dirty="0">
                <a:highlight>
                  <a:srgbClr val="FFFF00"/>
                </a:highlight>
                <a:cs typeface="Times New Roman" panose="02020603050405020304" pitchFamily="18" charset="0"/>
              </a:rPr>
              <a:t>IV. </a:t>
            </a:r>
            <a:r>
              <a:rPr lang="el-GR" dirty="0">
                <a:highlight>
                  <a:srgbClr val="FFFF00"/>
                </a:highlight>
              </a:rPr>
              <a:t>Η  συγκρότηση  του πιο πάνω αφηγήματος  στον τουρκοκυπριακό ιστοριογραφικό  λόγο : Η περίπτωση του</a:t>
            </a:r>
            <a:r>
              <a:rPr lang="en-US" dirty="0">
                <a:solidFill>
                  <a:schemeClr val="tx1"/>
                </a:solidFill>
                <a:highlight>
                  <a:srgbClr val="FFFF00"/>
                </a:highlight>
              </a:rPr>
              <a:t> </a:t>
            </a:r>
            <a:r>
              <a:rPr lang="el-GR" dirty="0">
                <a:highlight>
                  <a:srgbClr val="FFFF00"/>
                </a:highlight>
              </a:rPr>
              <a:t>ιστορικού </a:t>
            </a:r>
            <a:r>
              <a:rPr lang="en-US" dirty="0" err="1">
                <a:solidFill>
                  <a:schemeClr val="tx1"/>
                </a:solidFill>
                <a:highlight>
                  <a:srgbClr val="FFFF00"/>
                </a:highlight>
              </a:rPr>
              <a:t>Vehbi</a:t>
            </a:r>
            <a:r>
              <a:rPr lang="en-US" dirty="0">
                <a:solidFill>
                  <a:schemeClr val="tx1"/>
                </a:solidFill>
                <a:highlight>
                  <a:srgbClr val="FFFF00"/>
                </a:highlight>
              </a:rPr>
              <a:t> Zeki </a:t>
            </a:r>
            <a:r>
              <a:rPr lang="en-US" dirty="0" err="1">
                <a:solidFill>
                  <a:schemeClr val="tx1"/>
                </a:solidFill>
                <a:highlight>
                  <a:srgbClr val="FFFF00"/>
                </a:highlight>
              </a:rPr>
              <a:t>Serter</a:t>
            </a:r>
            <a:r>
              <a:rPr lang="el-GR" dirty="0">
                <a:highlight>
                  <a:srgbClr val="FFFF00"/>
                </a:highlight>
              </a:rPr>
              <a:t> </a:t>
            </a:r>
            <a:endParaRPr lang="tr-TR" dirty="0">
              <a:highlight>
                <a:srgbClr val="FFFF00"/>
              </a:highlight>
            </a:endParaRPr>
          </a:p>
        </p:txBody>
      </p:sp>
    </p:spTree>
    <p:extLst>
      <p:ext uri="{BB962C8B-B14F-4D97-AF65-F5344CB8AC3E}">
        <p14:creationId xmlns:p14="http://schemas.microsoft.com/office/powerpoint/2010/main" val="32021441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χαρτί, ζωγραφιά, σκίτσο/σχέδιο&#10;&#10;Περιγραφή που δημιουργήθηκε αυτόματα">
            <a:extLst>
              <a:ext uri="{FF2B5EF4-FFF2-40B4-BE49-F238E27FC236}">
                <a16:creationId xmlns:a16="http://schemas.microsoft.com/office/drawing/2014/main" id="{BA2F05A6-822D-35E1-F87B-D89E1B6E1E4B}"/>
              </a:ext>
            </a:extLst>
          </p:cNvPr>
          <p:cNvPicPr>
            <a:picLocks noChangeAspect="1"/>
          </p:cNvPicPr>
          <p:nvPr/>
        </p:nvPicPr>
        <p:blipFill rotWithShape="1">
          <a:blip r:embed="rId2">
            <a:extLst>
              <a:ext uri="{28A0092B-C50C-407E-A947-70E740481C1C}">
                <a14:useLocalDpi xmlns:a14="http://schemas.microsoft.com/office/drawing/2010/main" val="0"/>
              </a:ext>
            </a:extLst>
          </a:blip>
          <a:srcRect l="14815" t="19185" r="14222" b="16420"/>
          <a:stretch/>
        </p:blipFill>
        <p:spPr>
          <a:xfrm rot="5400000">
            <a:off x="7930229" y="2656840"/>
            <a:ext cx="6525524" cy="1550977"/>
          </a:xfrm>
          <a:prstGeom prst="rect">
            <a:avLst/>
          </a:prstGeom>
          <a:ln>
            <a:solidFill>
              <a:schemeClr val="tx1"/>
            </a:solidFill>
          </a:ln>
        </p:spPr>
      </p:pic>
      <p:pic>
        <p:nvPicPr>
          <p:cNvPr id="5" name="Εικόνα 4" descr="Εικόνα που περιέχει κείμενο, χαρτί, τυπογραφία, χάρτινο προϊόν&#10;&#10;Περιγραφή που δημιουργήθηκε αυτόματα">
            <a:extLst>
              <a:ext uri="{FF2B5EF4-FFF2-40B4-BE49-F238E27FC236}">
                <a16:creationId xmlns:a16="http://schemas.microsoft.com/office/drawing/2014/main" id="{7C3C7404-7F2A-D315-1EE8-C588A1E41AB4}"/>
              </a:ext>
            </a:extLst>
          </p:cNvPr>
          <p:cNvPicPr>
            <a:picLocks noChangeAspect="1"/>
          </p:cNvPicPr>
          <p:nvPr/>
        </p:nvPicPr>
        <p:blipFill rotWithShape="1">
          <a:blip r:embed="rId3">
            <a:extLst>
              <a:ext uri="{28A0092B-C50C-407E-A947-70E740481C1C}">
                <a14:useLocalDpi xmlns:a14="http://schemas.microsoft.com/office/drawing/2010/main" val="0"/>
              </a:ext>
            </a:extLst>
          </a:blip>
          <a:srcRect l="6519" t="20173" r="17185" b="11679"/>
          <a:stretch/>
        </p:blipFill>
        <p:spPr>
          <a:xfrm rot="5400000">
            <a:off x="2746529" y="1679728"/>
            <a:ext cx="6525523" cy="3505200"/>
          </a:xfrm>
          <a:prstGeom prst="rect">
            <a:avLst/>
          </a:prstGeom>
          <a:ln>
            <a:solidFill>
              <a:schemeClr val="tx1"/>
            </a:solidFill>
          </a:ln>
        </p:spPr>
      </p:pic>
      <p:pic>
        <p:nvPicPr>
          <p:cNvPr id="7" name="Εικόνα 6" descr="Εικόνα που περιέχει κείμενο, χαρτί, τυπογραφία, εσωτερικός χώρος&#10;&#10;Περιγραφή που δημιουργήθηκε αυτόματα">
            <a:extLst>
              <a:ext uri="{FF2B5EF4-FFF2-40B4-BE49-F238E27FC236}">
                <a16:creationId xmlns:a16="http://schemas.microsoft.com/office/drawing/2014/main" id="{6D8398DD-9EEF-3BA5-7087-B9BF09104901}"/>
              </a:ext>
            </a:extLst>
          </p:cNvPr>
          <p:cNvPicPr>
            <a:picLocks noChangeAspect="1"/>
          </p:cNvPicPr>
          <p:nvPr/>
        </p:nvPicPr>
        <p:blipFill rotWithShape="1">
          <a:blip r:embed="rId4">
            <a:extLst>
              <a:ext uri="{28A0092B-C50C-407E-A947-70E740481C1C}">
                <a14:useLocalDpi xmlns:a14="http://schemas.microsoft.com/office/drawing/2010/main" val="0"/>
              </a:ext>
            </a:extLst>
          </a:blip>
          <a:srcRect l="10962" t="18592" r="15853" b="19778"/>
          <a:stretch/>
        </p:blipFill>
        <p:spPr>
          <a:xfrm rot="5400000">
            <a:off x="5757915" y="2035503"/>
            <a:ext cx="6532180" cy="2786993"/>
          </a:xfrm>
          <a:prstGeom prst="rect">
            <a:avLst/>
          </a:prstGeom>
          <a:solidFill>
            <a:schemeClr val="accent6">
              <a:lumMod val="20000"/>
              <a:lumOff val="80000"/>
            </a:schemeClr>
          </a:solidFill>
        </p:spPr>
      </p:pic>
      <p:pic>
        <p:nvPicPr>
          <p:cNvPr id="11" name="Εικόνα 10" descr="Εικόνα που περιέχει κείμενο&#10;&#10;Περιγραφή που δημιουργήθηκε αυτόματα">
            <a:extLst>
              <a:ext uri="{FF2B5EF4-FFF2-40B4-BE49-F238E27FC236}">
                <a16:creationId xmlns:a16="http://schemas.microsoft.com/office/drawing/2014/main" id="{29622849-C935-5F55-F83E-92870F8A3F81}"/>
              </a:ext>
            </a:extLst>
          </p:cNvPr>
          <p:cNvPicPr>
            <a:picLocks noChangeAspect="1"/>
          </p:cNvPicPr>
          <p:nvPr/>
        </p:nvPicPr>
        <p:blipFill rotWithShape="1">
          <a:blip r:embed="rId5">
            <a:extLst>
              <a:ext uri="{28A0092B-C50C-407E-A947-70E740481C1C}">
                <a14:useLocalDpi xmlns:a14="http://schemas.microsoft.com/office/drawing/2010/main" val="0"/>
              </a:ext>
            </a:extLst>
          </a:blip>
          <a:srcRect l="3704" t="13629" r="11556" b="8914"/>
          <a:stretch/>
        </p:blipFill>
        <p:spPr>
          <a:xfrm rot="5400000">
            <a:off x="-751263" y="1571865"/>
            <a:ext cx="5608573" cy="3983990"/>
          </a:xfrm>
          <a:prstGeom prst="rect">
            <a:avLst/>
          </a:prstGeom>
        </p:spPr>
      </p:pic>
      <p:sp>
        <p:nvSpPr>
          <p:cNvPr id="12" name="Φυσαλίδα ομιλίας: Έλλειψη 11">
            <a:extLst>
              <a:ext uri="{FF2B5EF4-FFF2-40B4-BE49-F238E27FC236}">
                <a16:creationId xmlns:a16="http://schemas.microsoft.com/office/drawing/2014/main" id="{0A084EDC-4876-F6AB-A85E-7A63B76660EC}"/>
              </a:ext>
            </a:extLst>
          </p:cNvPr>
          <p:cNvSpPr/>
          <p:nvPr/>
        </p:nvSpPr>
        <p:spPr>
          <a:xfrm>
            <a:off x="2825086" y="631658"/>
            <a:ext cx="2857632" cy="1650124"/>
          </a:xfrm>
          <a:prstGeom prst="wedgeEllipseCallou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l-GR" dirty="0"/>
              <a:t>Εμείς δεν θέλουμε  έδαφος αλλά δικαιοσύνη….</a:t>
            </a:r>
            <a:endParaRPr lang="el-CY" dirty="0"/>
          </a:p>
        </p:txBody>
      </p:sp>
      <p:sp>
        <p:nvSpPr>
          <p:cNvPr id="13" name="Φυσαλίδα ομιλίας: Έλλειψη 12">
            <a:extLst>
              <a:ext uri="{FF2B5EF4-FFF2-40B4-BE49-F238E27FC236}">
                <a16:creationId xmlns:a16="http://schemas.microsoft.com/office/drawing/2014/main" id="{1F97C30B-8948-AA6E-0682-39635AAC81A5}"/>
              </a:ext>
            </a:extLst>
          </p:cNvPr>
          <p:cNvSpPr/>
          <p:nvPr/>
        </p:nvSpPr>
        <p:spPr>
          <a:xfrm>
            <a:off x="2998378" y="2389317"/>
            <a:ext cx="2857632" cy="1650124"/>
          </a:xfrm>
          <a:prstGeom prst="wedgeEllipseCallou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l-GR" dirty="0"/>
              <a:t>Έλληνα στρατιώτη μην εξυπηρετείς τη Χούντα….</a:t>
            </a:r>
            <a:endParaRPr lang="el-CY" dirty="0"/>
          </a:p>
        </p:txBody>
      </p:sp>
      <p:sp>
        <p:nvSpPr>
          <p:cNvPr id="14" name="Φυσαλίδα ομιλίας: Έλλειψη 13">
            <a:extLst>
              <a:ext uri="{FF2B5EF4-FFF2-40B4-BE49-F238E27FC236}">
                <a16:creationId xmlns:a16="http://schemas.microsoft.com/office/drawing/2014/main" id="{8221A38C-0E4B-37B2-0BBE-FF79669B9FC0}"/>
              </a:ext>
            </a:extLst>
          </p:cNvPr>
          <p:cNvSpPr/>
          <p:nvPr/>
        </p:nvSpPr>
        <p:spPr>
          <a:xfrm>
            <a:off x="2827874" y="4135903"/>
            <a:ext cx="2857632" cy="2108113"/>
          </a:xfrm>
          <a:prstGeom prst="wedgeEllipseCallou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l-GR" sz="1600" dirty="0"/>
              <a:t>Η τιμή, η περιουσία και η ζωή ευρίσκονται υπό τη διασφάλιση των Τουρκικών Δυνάμεων</a:t>
            </a:r>
            <a:r>
              <a:rPr lang="el-GR" dirty="0"/>
              <a:t>….</a:t>
            </a:r>
            <a:endParaRPr lang="el-CY" dirty="0"/>
          </a:p>
        </p:txBody>
      </p:sp>
      <p:sp>
        <p:nvSpPr>
          <p:cNvPr id="2" name="Ορθογώνιο 1">
            <a:extLst>
              <a:ext uri="{FF2B5EF4-FFF2-40B4-BE49-F238E27FC236}">
                <a16:creationId xmlns:a16="http://schemas.microsoft.com/office/drawing/2014/main" id="{E07E3C12-D80D-4F08-72B9-BB64CB30F5CF}"/>
              </a:ext>
            </a:extLst>
          </p:cNvPr>
          <p:cNvSpPr/>
          <p:nvPr/>
        </p:nvSpPr>
        <p:spPr>
          <a:xfrm>
            <a:off x="0" y="5707"/>
            <a:ext cx="12192000" cy="646331"/>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just"/>
            <a:r>
              <a:rPr lang="tr-TR" dirty="0">
                <a:highlight>
                  <a:srgbClr val="FFFF00"/>
                </a:highlight>
                <a:cs typeface="Times New Roman" panose="02020603050405020304" pitchFamily="18" charset="0"/>
              </a:rPr>
              <a:t>IV. </a:t>
            </a:r>
            <a:r>
              <a:rPr lang="el-GR" dirty="0">
                <a:highlight>
                  <a:srgbClr val="FFFF00"/>
                </a:highlight>
              </a:rPr>
              <a:t>Η  συγκρότηση  του πιο πάνω αφηγήματος  στον τουρκοκυπριακό ιστοριογραφικό  λόγο : Η περίπτωση του</a:t>
            </a:r>
            <a:r>
              <a:rPr lang="en-US" dirty="0">
                <a:solidFill>
                  <a:schemeClr val="tx1"/>
                </a:solidFill>
                <a:highlight>
                  <a:srgbClr val="FFFF00"/>
                </a:highlight>
              </a:rPr>
              <a:t> </a:t>
            </a:r>
            <a:r>
              <a:rPr lang="el-GR" dirty="0">
                <a:highlight>
                  <a:srgbClr val="FFFF00"/>
                </a:highlight>
              </a:rPr>
              <a:t>ιστορικού </a:t>
            </a:r>
            <a:r>
              <a:rPr lang="en-US" dirty="0" err="1">
                <a:solidFill>
                  <a:schemeClr val="tx1"/>
                </a:solidFill>
                <a:highlight>
                  <a:srgbClr val="FFFF00"/>
                </a:highlight>
              </a:rPr>
              <a:t>Vehbi</a:t>
            </a:r>
            <a:r>
              <a:rPr lang="en-US" dirty="0">
                <a:solidFill>
                  <a:schemeClr val="tx1"/>
                </a:solidFill>
                <a:highlight>
                  <a:srgbClr val="FFFF00"/>
                </a:highlight>
              </a:rPr>
              <a:t> Zeki </a:t>
            </a:r>
            <a:r>
              <a:rPr lang="en-US" dirty="0" err="1">
                <a:solidFill>
                  <a:schemeClr val="tx1"/>
                </a:solidFill>
                <a:highlight>
                  <a:srgbClr val="FFFF00"/>
                </a:highlight>
              </a:rPr>
              <a:t>Serter</a:t>
            </a:r>
            <a:r>
              <a:rPr lang="el-GR" dirty="0">
                <a:highlight>
                  <a:srgbClr val="FFFF00"/>
                </a:highlight>
              </a:rPr>
              <a:t> </a:t>
            </a:r>
            <a:endParaRPr lang="tr-TR" dirty="0">
              <a:highlight>
                <a:srgbClr val="FFFF00"/>
              </a:highlight>
            </a:endParaRPr>
          </a:p>
        </p:txBody>
      </p:sp>
    </p:spTree>
    <p:extLst>
      <p:ext uri="{BB962C8B-B14F-4D97-AF65-F5344CB8AC3E}">
        <p14:creationId xmlns:p14="http://schemas.microsoft.com/office/powerpoint/2010/main" val="375748452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Εικόνα 3" descr="Εικόνα που περιέχει κείμενο, βιβλίο, χαρτί, notebook/σημειωματάριο&#10;&#10;Περιγραφή που δημιουργήθηκε αυτόματα">
            <a:extLst>
              <a:ext uri="{FF2B5EF4-FFF2-40B4-BE49-F238E27FC236}">
                <a16:creationId xmlns:a16="http://schemas.microsoft.com/office/drawing/2014/main" id="{292AFE5E-2E96-80C8-03DB-0333E401C8D4}"/>
              </a:ext>
            </a:extLst>
          </p:cNvPr>
          <p:cNvPicPr>
            <a:picLocks noChangeAspect="1"/>
          </p:cNvPicPr>
          <p:nvPr/>
        </p:nvPicPr>
        <p:blipFill rotWithShape="1">
          <a:blip r:embed="rId2">
            <a:extLst>
              <a:ext uri="{28A0092B-C50C-407E-A947-70E740481C1C}">
                <a14:useLocalDpi xmlns:a14="http://schemas.microsoft.com/office/drawing/2010/main" val="0"/>
              </a:ext>
            </a:extLst>
          </a:blip>
          <a:srcRect l="10284" t="40153" r="48452" b="13410"/>
          <a:stretch/>
        </p:blipFill>
        <p:spPr>
          <a:xfrm>
            <a:off x="4198184" y="-76199"/>
            <a:ext cx="7556936" cy="6934199"/>
          </a:xfrm>
          <a:prstGeom prst="rect">
            <a:avLst/>
          </a:prstGeom>
        </p:spPr>
      </p:pic>
      <p:pic>
        <p:nvPicPr>
          <p:cNvPr id="1026" name="Picture 2" descr="Bren Çantasında 18 Kulak&quot;ın geliştirilmiş baskısı yayımlandı">
            <a:extLst>
              <a:ext uri="{FF2B5EF4-FFF2-40B4-BE49-F238E27FC236}">
                <a16:creationId xmlns:a16="http://schemas.microsoft.com/office/drawing/2014/main" id="{968D824D-1D98-953B-CE6A-4EDE67FAD1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520" t="3124" r="32463" b="5393"/>
          <a:stretch/>
        </p:blipFill>
        <p:spPr bwMode="auto">
          <a:xfrm>
            <a:off x="436880" y="-76199"/>
            <a:ext cx="3516085" cy="6934200"/>
          </a:xfrm>
          <a:prstGeom prst="rect">
            <a:avLst/>
          </a:prstGeom>
          <a:noFill/>
          <a:extLst>
            <a:ext uri="{909E8E84-426E-40DD-AFC4-6F175D3DCCD1}">
              <a14:hiddenFill xmlns:a14="http://schemas.microsoft.com/office/drawing/2010/main">
                <a:solidFill>
                  <a:srgbClr val="FFFFFF"/>
                </a:solidFill>
              </a14:hiddenFill>
            </a:ext>
          </a:extLst>
        </p:spPr>
      </p:pic>
      <p:sp>
        <p:nvSpPr>
          <p:cNvPr id="3" name="Βέλος: Κάτω 2">
            <a:extLst>
              <a:ext uri="{FF2B5EF4-FFF2-40B4-BE49-F238E27FC236}">
                <a16:creationId xmlns:a16="http://schemas.microsoft.com/office/drawing/2014/main" id="{395C7538-03C0-1E57-B459-0C67D3F84F72}"/>
              </a:ext>
            </a:extLst>
          </p:cNvPr>
          <p:cNvSpPr/>
          <p:nvPr/>
        </p:nvSpPr>
        <p:spPr>
          <a:xfrm rot="17504590">
            <a:off x="3379334" y="2649216"/>
            <a:ext cx="1817915" cy="220742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CY"/>
          </a:p>
        </p:txBody>
      </p:sp>
      <p:sp>
        <p:nvSpPr>
          <p:cNvPr id="2" name="Ορθογώνιο 1">
            <a:extLst>
              <a:ext uri="{FF2B5EF4-FFF2-40B4-BE49-F238E27FC236}">
                <a16:creationId xmlns:a16="http://schemas.microsoft.com/office/drawing/2014/main" id="{D9A75003-0171-6381-C8E6-57BE74AAE709}"/>
              </a:ext>
            </a:extLst>
          </p:cNvPr>
          <p:cNvSpPr/>
          <p:nvPr/>
        </p:nvSpPr>
        <p:spPr>
          <a:xfrm>
            <a:off x="0" y="-76199"/>
            <a:ext cx="12192000" cy="646331"/>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just"/>
            <a:r>
              <a:rPr lang="tr-TR" dirty="0">
                <a:highlight>
                  <a:srgbClr val="FFFF00"/>
                </a:highlight>
                <a:cs typeface="Times New Roman" panose="02020603050405020304" pitchFamily="18" charset="0"/>
              </a:rPr>
              <a:t>IV. </a:t>
            </a:r>
            <a:r>
              <a:rPr lang="el-GR" dirty="0">
                <a:highlight>
                  <a:srgbClr val="FFFF00"/>
                </a:highlight>
              </a:rPr>
              <a:t>Η  συγκρότηση  του πιο πάνω αφηγήματος  στον τουρκοκυπριακό ιστοριογραφικό  λόγο : Η περίπτωση του</a:t>
            </a:r>
            <a:r>
              <a:rPr lang="en-US" dirty="0">
                <a:solidFill>
                  <a:schemeClr val="tx1"/>
                </a:solidFill>
                <a:highlight>
                  <a:srgbClr val="FFFF00"/>
                </a:highlight>
              </a:rPr>
              <a:t> </a:t>
            </a:r>
            <a:r>
              <a:rPr lang="el-GR" dirty="0">
                <a:highlight>
                  <a:srgbClr val="FFFF00"/>
                </a:highlight>
              </a:rPr>
              <a:t>ιστορικού </a:t>
            </a:r>
            <a:r>
              <a:rPr lang="en-US" dirty="0" err="1">
                <a:solidFill>
                  <a:schemeClr val="tx1"/>
                </a:solidFill>
                <a:highlight>
                  <a:srgbClr val="FFFF00"/>
                </a:highlight>
              </a:rPr>
              <a:t>Vehbi</a:t>
            </a:r>
            <a:r>
              <a:rPr lang="en-US" dirty="0">
                <a:solidFill>
                  <a:schemeClr val="tx1"/>
                </a:solidFill>
                <a:highlight>
                  <a:srgbClr val="FFFF00"/>
                </a:highlight>
              </a:rPr>
              <a:t> Zeki </a:t>
            </a:r>
            <a:r>
              <a:rPr lang="en-US" dirty="0" err="1">
                <a:solidFill>
                  <a:schemeClr val="tx1"/>
                </a:solidFill>
                <a:highlight>
                  <a:srgbClr val="FFFF00"/>
                </a:highlight>
              </a:rPr>
              <a:t>Serter</a:t>
            </a:r>
            <a:r>
              <a:rPr lang="el-GR" dirty="0">
                <a:highlight>
                  <a:srgbClr val="FFFF00"/>
                </a:highlight>
              </a:rPr>
              <a:t> </a:t>
            </a:r>
            <a:endParaRPr lang="tr-TR" dirty="0">
              <a:highlight>
                <a:srgbClr val="FFFF00"/>
              </a:highlight>
            </a:endParaRPr>
          </a:p>
        </p:txBody>
      </p:sp>
    </p:spTree>
    <p:extLst>
      <p:ext uri="{BB962C8B-B14F-4D97-AF65-F5344CB8AC3E}">
        <p14:creationId xmlns:p14="http://schemas.microsoft.com/office/powerpoint/2010/main" val="206276668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ζωγραφική, ζωγραφιά, μπογιά&#10;&#10;Περιγραφή που δημιουργήθηκε αυτόματα">
            <a:extLst>
              <a:ext uri="{FF2B5EF4-FFF2-40B4-BE49-F238E27FC236}">
                <a16:creationId xmlns:a16="http://schemas.microsoft.com/office/drawing/2014/main" id="{1EAE33E4-FEA2-ED88-B8CD-AC83FCB86DBB}"/>
              </a:ext>
            </a:extLst>
          </p:cNvPr>
          <p:cNvPicPr>
            <a:picLocks noChangeAspect="1"/>
          </p:cNvPicPr>
          <p:nvPr/>
        </p:nvPicPr>
        <p:blipFill rotWithShape="1">
          <a:blip r:embed="rId2">
            <a:extLst>
              <a:ext uri="{28A0092B-C50C-407E-A947-70E740481C1C}">
                <a14:useLocalDpi xmlns:a14="http://schemas.microsoft.com/office/drawing/2010/main" val="0"/>
              </a:ext>
            </a:extLst>
          </a:blip>
          <a:srcRect l="1270" t="2427" r="6508" b="1764"/>
          <a:stretch/>
        </p:blipFill>
        <p:spPr>
          <a:xfrm rot="5400000">
            <a:off x="-332016" y="889910"/>
            <a:ext cx="5513616" cy="4288972"/>
          </a:xfrm>
          <a:prstGeom prst="rect">
            <a:avLst/>
          </a:prstGeom>
        </p:spPr>
      </p:pic>
      <p:sp>
        <p:nvSpPr>
          <p:cNvPr id="5" name="TextBox 4">
            <a:extLst>
              <a:ext uri="{FF2B5EF4-FFF2-40B4-BE49-F238E27FC236}">
                <a16:creationId xmlns:a16="http://schemas.microsoft.com/office/drawing/2014/main" id="{9535ECC5-353D-797F-7CC8-96203DD2D26D}"/>
              </a:ext>
            </a:extLst>
          </p:cNvPr>
          <p:cNvSpPr txBox="1"/>
          <p:nvPr/>
        </p:nvSpPr>
        <p:spPr>
          <a:xfrm>
            <a:off x="280305" y="6042939"/>
            <a:ext cx="8715377" cy="646331"/>
          </a:xfrm>
          <a:prstGeom prst="rect">
            <a:avLst/>
          </a:prstGeom>
          <a:noFill/>
          <a:ln>
            <a:solidFill>
              <a:schemeClr val="tx1"/>
            </a:solidFill>
          </a:ln>
        </p:spPr>
        <p:txBody>
          <a:bodyPr wrap="square">
            <a:spAutoFit/>
          </a:bodyPr>
          <a:lstStyle/>
          <a:p>
            <a:r>
              <a:rPr lang="en-US" i="0" dirty="0" err="1">
                <a:effectLst/>
                <a:highlight>
                  <a:srgbClr val="FFFFFF"/>
                </a:highlight>
              </a:rPr>
              <a:t>Hüdaverdi</a:t>
            </a:r>
            <a:r>
              <a:rPr lang="en-US" i="0" dirty="0">
                <a:effectLst/>
                <a:highlight>
                  <a:srgbClr val="FFFFFF"/>
                </a:highlight>
              </a:rPr>
              <a:t> </a:t>
            </a:r>
            <a:r>
              <a:rPr lang="en-US" i="0" dirty="0" err="1">
                <a:effectLst/>
                <a:highlight>
                  <a:srgbClr val="FFFFFF"/>
                </a:highlight>
              </a:rPr>
              <a:t>Öncan</a:t>
            </a:r>
            <a:r>
              <a:rPr lang="en-US" i="0" dirty="0">
                <a:effectLst/>
                <a:highlight>
                  <a:srgbClr val="FFFFFF"/>
                </a:highlight>
              </a:rPr>
              <a:t>, </a:t>
            </a:r>
            <a:r>
              <a:rPr lang="en-US" i="0" dirty="0" err="1">
                <a:effectLst/>
                <a:highlight>
                  <a:srgbClr val="FFFFFF"/>
                </a:highlight>
              </a:rPr>
              <a:t>Zekeriya</a:t>
            </a:r>
            <a:r>
              <a:rPr lang="en-US" i="0" dirty="0">
                <a:effectLst/>
                <a:highlight>
                  <a:srgbClr val="FFFFFF"/>
                </a:highlight>
              </a:rPr>
              <a:t> </a:t>
            </a:r>
            <a:r>
              <a:rPr lang="en-US" i="0" dirty="0" err="1">
                <a:effectLst/>
                <a:highlight>
                  <a:srgbClr val="FFFFFF"/>
                </a:highlight>
              </a:rPr>
              <a:t>Özdemir</a:t>
            </a:r>
            <a:r>
              <a:rPr lang="en-US" dirty="0">
                <a:highlight>
                  <a:srgbClr val="FFFFFF"/>
                </a:highlight>
              </a:rPr>
              <a:t> &amp; </a:t>
            </a:r>
            <a:r>
              <a:rPr lang="en-US" i="0" dirty="0">
                <a:effectLst/>
                <a:highlight>
                  <a:srgbClr val="FFFFFF"/>
                </a:highlight>
              </a:rPr>
              <a:t> Nilgün </a:t>
            </a:r>
            <a:r>
              <a:rPr lang="en-US" i="0" dirty="0" err="1">
                <a:effectLst/>
                <a:highlight>
                  <a:srgbClr val="FFFFFF"/>
                </a:highlight>
              </a:rPr>
              <a:t>Orhon</a:t>
            </a:r>
            <a:r>
              <a:rPr lang="en-US" i="0" dirty="0">
                <a:effectLst/>
                <a:highlight>
                  <a:srgbClr val="FFFFFF"/>
                </a:highlight>
              </a:rPr>
              <a:t> </a:t>
            </a:r>
            <a:r>
              <a:rPr lang="en-US" i="0" dirty="0" err="1">
                <a:effectLst/>
                <a:highlight>
                  <a:srgbClr val="FFFFFF"/>
                </a:highlight>
              </a:rPr>
              <a:t>Sağduyu</a:t>
            </a:r>
            <a:r>
              <a:rPr lang="en-US" dirty="0">
                <a:highlight>
                  <a:srgbClr val="FFFFFF"/>
                </a:highlight>
              </a:rPr>
              <a:t>, </a:t>
            </a:r>
            <a:r>
              <a:rPr lang="en-US" i="1" dirty="0" err="1">
                <a:highlight>
                  <a:srgbClr val="FFFFFF"/>
                </a:highlight>
              </a:rPr>
              <a:t>Kıbrıs</a:t>
            </a:r>
            <a:r>
              <a:rPr lang="en-US" i="1" dirty="0">
                <a:highlight>
                  <a:srgbClr val="FFFFFF"/>
                </a:highlight>
              </a:rPr>
              <a:t> </a:t>
            </a:r>
            <a:r>
              <a:rPr lang="en-US" i="1" dirty="0" err="1">
                <a:highlight>
                  <a:srgbClr val="FFFFFF"/>
                </a:highlight>
              </a:rPr>
              <a:t>tarihi</a:t>
            </a:r>
            <a:r>
              <a:rPr lang="en-US" i="1" dirty="0">
                <a:highlight>
                  <a:srgbClr val="FFFFFF"/>
                </a:highlight>
              </a:rPr>
              <a:t> : M.Ö.7000- M.S.1983,  </a:t>
            </a:r>
            <a:r>
              <a:rPr lang="en-US" dirty="0" err="1">
                <a:highlight>
                  <a:srgbClr val="FFFFFF"/>
                </a:highlight>
              </a:rPr>
              <a:t>Lefko</a:t>
            </a:r>
            <a:r>
              <a:rPr lang="tr-TR" dirty="0" err="1">
                <a:highlight>
                  <a:srgbClr val="FFFFFF"/>
                </a:highlight>
              </a:rPr>
              <a:t>şa</a:t>
            </a:r>
            <a:r>
              <a:rPr lang="tr-TR" dirty="0">
                <a:highlight>
                  <a:srgbClr val="FFFFFF"/>
                </a:highlight>
              </a:rPr>
              <a:t>, 1995.</a:t>
            </a:r>
            <a:endParaRPr lang="en-US" dirty="0">
              <a:effectLst/>
              <a:highlight>
                <a:srgbClr val="FFFFFF"/>
              </a:highlight>
            </a:endParaRPr>
          </a:p>
        </p:txBody>
      </p:sp>
      <p:sp>
        <p:nvSpPr>
          <p:cNvPr id="6" name="Ορθογώνιο 5">
            <a:extLst>
              <a:ext uri="{FF2B5EF4-FFF2-40B4-BE49-F238E27FC236}">
                <a16:creationId xmlns:a16="http://schemas.microsoft.com/office/drawing/2014/main" id="{E6A82438-D2D1-4E86-94E2-373E291936E5}"/>
              </a:ext>
            </a:extLst>
          </p:cNvPr>
          <p:cNvSpPr/>
          <p:nvPr/>
        </p:nvSpPr>
        <p:spPr>
          <a:xfrm>
            <a:off x="8573862" y="892078"/>
            <a:ext cx="3537857" cy="232410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l-GR" dirty="0"/>
              <a:t>Γυμνασιακός κύκλος</a:t>
            </a:r>
          </a:p>
          <a:p>
            <a:pPr algn="ctr"/>
            <a:r>
              <a:rPr lang="el-GR" dirty="0"/>
              <a:t>Επί της υπουργίας του </a:t>
            </a:r>
            <a:r>
              <a:rPr lang="tr-TR" dirty="0"/>
              <a:t>Mehmet Ali Talat</a:t>
            </a:r>
            <a:r>
              <a:rPr lang="el-GR" dirty="0"/>
              <a:t> </a:t>
            </a:r>
            <a:r>
              <a:rPr lang="tr-TR" dirty="0"/>
              <a:t> (1994-1995)</a:t>
            </a:r>
          </a:p>
          <a:p>
            <a:pPr algn="ctr"/>
            <a:r>
              <a:rPr lang="tr-TR" dirty="0"/>
              <a:t>Cumhuriyetçi Türk Partisi (CTP)</a:t>
            </a:r>
          </a:p>
          <a:p>
            <a:pPr algn="ctr"/>
            <a:r>
              <a:rPr lang="el-GR" dirty="0"/>
              <a:t>Ρεπουμπλικανικό Τουρκικό Κόμμα</a:t>
            </a:r>
            <a:endParaRPr lang="el-CY" dirty="0"/>
          </a:p>
        </p:txBody>
      </p:sp>
      <p:pic>
        <p:nvPicPr>
          <p:cNvPr id="4" name="Εικόνα 3" descr="Εικόνα που περιέχει κείμενο, βιβλίο, χαρτί, Δημοσίευση&#10;&#10;Περιγραφή που δημιουργήθηκε αυτόματα">
            <a:extLst>
              <a:ext uri="{FF2B5EF4-FFF2-40B4-BE49-F238E27FC236}">
                <a16:creationId xmlns:a16="http://schemas.microsoft.com/office/drawing/2014/main" id="{0DA40622-8469-89CE-4C16-C5BC971157C8}"/>
              </a:ext>
            </a:extLst>
          </p:cNvPr>
          <p:cNvPicPr>
            <a:picLocks noChangeAspect="1"/>
          </p:cNvPicPr>
          <p:nvPr/>
        </p:nvPicPr>
        <p:blipFill rotWithShape="1">
          <a:blip r:embed="rId3">
            <a:extLst>
              <a:ext uri="{28A0092B-C50C-407E-A947-70E740481C1C}">
                <a14:useLocalDpi xmlns:a14="http://schemas.microsoft.com/office/drawing/2010/main" val="0"/>
              </a:ext>
            </a:extLst>
          </a:blip>
          <a:srcRect l="9763" t="35080" r="43332" b="8412"/>
          <a:stretch/>
        </p:blipFill>
        <p:spPr>
          <a:xfrm>
            <a:off x="4706711" y="266703"/>
            <a:ext cx="3729718" cy="5513616"/>
          </a:xfrm>
          <a:prstGeom prst="rect">
            <a:avLst/>
          </a:prstGeom>
          <a:ln>
            <a:solidFill>
              <a:schemeClr val="tx1"/>
            </a:solidFill>
          </a:ln>
        </p:spPr>
      </p:pic>
      <p:sp>
        <p:nvSpPr>
          <p:cNvPr id="2" name="Ορθογώνιο 1">
            <a:extLst>
              <a:ext uri="{FF2B5EF4-FFF2-40B4-BE49-F238E27FC236}">
                <a16:creationId xmlns:a16="http://schemas.microsoft.com/office/drawing/2014/main" id="{F23FAABE-74AE-C5D6-7C03-A1EC6AB061FC}"/>
              </a:ext>
            </a:extLst>
          </p:cNvPr>
          <p:cNvSpPr/>
          <p:nvPr/>
        </p:nvSpPr>
        <p:spPr>
          <a:xfrm>
            <a:off x="0" y="5707"/>
            <a:ext cx="12192000" cy="646331"/>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just"/>
            <a:r>
              <a:rPr lang="tr-TR" dirty="0">
                <a:highlight>
                  <a:srgbClr val="FFFF00"/>
                </a:highlight>
                <a:cs typeface="Times New Roman" panose="02020603050405020304" pitchFamily="18" charset="0"/>
              </a:rPr>
              <a:t>IV. </a:t>
            </a:r>
            <a:r>
              <a:rPr lang="el-GR" dirty="0">
                <a:highlight>
                  <a:srgbClr val="FFFF00"/>
                </a:highlight>
              </a:rPr>
              <a:t>Η  συγκρότηση  του πιο πάνω αφηγήματος  στον τουρκοκυπριακό ιστοριογραφικό  λόγο : Η περίπτωση του</a:t>
            </a:r>
            <a:r>
              <a:rPr lang="en-US" dirty="0">
                <a:solidFill>
                  <a:schemeClr val="tx1"/>
                </a:solidFill>
                <a:highlight>
                  <a:srgbClr val="FFFF00"/>
                </a:highlight>
              </a:rPr>
              <a:t> </a:t>
            </a:r>
            <a:r>
              <a:rPr lang="el-GR" dirty="0">
                <a:highlight>
                  <a:srgbClr val="FFFF00"/>
                </a:highlight>
              </a:rPr>
              <a:t>ιστορικού </a:t>
            </a:r>
            <a:r>
              <a:rPr lang="en-US" dirty="0" err="1">
                <a:solidFill>
                  <a:schemeClr val="tx1"/>
                </a:solidFill>
                <a:highlight>
                  <a:srgbClr val="FFFF00"/>
                </a:highlight>
              </a:rPr>
              <a:t>Vehbi</a:t>
            </a:r>
            <a:r>
              <a:rPr lang="en-US" dirty="0">
                <a:solidFill>
                  <a:schemeClr val="tx1"/>
                </a:solidFill>
                <a:highlight>
                  <a:srgbClr val="FFFF00"/>
                </a:highlight>
              </a:rPr>
              <a:t> Zeki </a:t>
            </a:r>
            <a:r>
              <a:rPr lang="en-US" dirty="0" err="1">
                <a:solidFill>
                  <a:schemeClr val="tx1"/>
                </a:solidFill>
                <a:highlight>
                  <a:srgbClr val="FFFF00"/>
                </a:highlight>
              </a:rPr>
              <a:t>Serter</a:t>
            </a:r>
            <a:r>
              <a:rPr lang="el-GR" dirty="0">
                <a:highlight>
                  <a:srgbClr val="FFFF00"/>
                </a:highlight>
              </a:rPr>
              <a:t> </a:t>
            </a:r>
            <a:endParaRPr lang="tr-TR" dirty="0">
              <a:highlight>
                <a:srgbClr val="FFFF00"/>
              </a:highlight>
            </a:endParaRPr>
          </a:p>
        </p:txBody>
      </p:sp>
    </p:spTree>
    <p:extLst>
      <p:ext uri="{BB962C8B-B14F-4D97-AF65-F5344CB8AC3E}">
        <p14:creationId xmlns:p14="http://schemas.microsoft.com/office/powerpoint/2010/main" val="288277114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χαρτί, χάρτινο προϊόν, τέχνη&#10;&#10;Περιγραφή που δημιουργήθηκε αυτόματα">
            <a:extLst>
              <a:ext uri="{FF2B5EF4-FFF2-40B4-BE49-F238E27FC236}">
                <a16:creationId xmlns:a16="http://schemas.microsoft.com/office/drawing/2014/main" id="{BA5C9628-2EC1-DA03-D8CA-87E82152D058}"/>
              </a:ext>
            </a:extLst>
          </p:cNvPr>
          <p:cNvPicPr>
            <a:picLocks noChangeAspect="1"/>
          </p:cNvPicPr>
          <p:nvPr/>
        </p:nvPicPr>
        <p:blipFill rotWithShape="1">
          <a:blip r:embed="rId2">
            <a:extLst>
              <a:ext uri="{28A0092B-C50C-407E-A947-70E740481C1C}">
                <a14:useLocalDpi xmlns:a14="http://schemas.microsoft.com/office/drawing/2010/main" val="0"/>
              </a:ext>
            </a:extLst>
          </a:blip>
          <a:srcRect l="13481" t="17407" r="11852" b="18000"/>
          <a:stretch/>
        </p:blipFill>
        <p:spPr>
          <a:xfrm rot="5400000">
            <a:off x="7517236" y="2152757"/>
            <a:ext cx="6471919" cy="2389925"/>
          </a:xfrm>
          <a:prstGeom prst="rect">
            <a:avLst/>
          </a:prstGeom>
          <a:ln>
            <a:solidFill>
              <a:schemeClr val="tx1"/>
            </a:solidFill>
          </a:ln>
        </p:spPr>
      </p:pic>
      <p:pic>
        <p:nvPicPr>
          <p:cNvPr id="1028" name="Picture 4">
            <a:hlinkClick r:id="rId3"/>
            <a:extLst>
              <a:ext uri="{FF2B5EF4-FFF2-40B4-BE49-F238E27FC236}">
                <a16:creationId xmlns:a16="http://schemas.microsoft.com/office/drawing/2014/main" id="{A70B0292-B600-8E70-10A2-6EF3C024F02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21208" y="3378518"/>
            <a:ext cx="142875" cy="14287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0B3637D8-E9BF-931E-9C75-122D1C7BB2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3933" y="111760"/>
            <a:ext cx="3442390" cy="647192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40D4CFC4-1CC7-9FB4-22A5-E554A9026EB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94721" y="111760"/>
            <a:ext cx="2752144" cy="6471920"/>
          </a:xfrm>
          <a:prstGeom prst="rect">
            <a:avLst/>
          </a:prstGeom>
          <a:noFill/>
          <a:extLst>
            <a:ext uri="{909E8E84-426E-40DD-AFC4-6F175D3DCCD1}">
              <a14:hiddenFill xmlns:a14="http://schemas.microsoft.com/office/drawing/2010/main">
                <a:solidFill>
                  <a:srgbClr val="FFFFFF"/>
                </a:solidFill>
              </a14:hiddenFill>
            </a:ext>
          </a:extLst>
        </p:spPr>
      </p:pic>
      <p:pic>
        <p:nvPicPr>
          <p:cNvPr id="12" name="Εικόνα 11" descr="Εικόνα που περιέχει κείμενο, στατικό, χαρτί, χάρτινο προϊόν&#10;&#10;Περιγραφή που δημιουργήθηκε αυτόματα">
            <a:extLst>
              <a:ext uri="{FF2B5EF4-FFF2-40B4-BE49-F238E27FC236}">
                <a16:creationId xmlns:a16="http://schemas.microsoft.com/office/drawing/2014/main" id="{42AE8C34-7890-8FA1-1FC2-879B754A09E0}"/>
              </a:ext>
            </a:extLst>
          </p:cNvPr>
          <p:cNvPicPr>
            <a:picLocks noChangeAspect="1"/>
          </p:cNvPicPr>
          <p:nvPr/>
        </p:nvPicPr>
        <p:blipFill rotWithShape="1">
          <a:blip r:embed="rId7">
            <a:extLst>
              <a:ext uri="{28A0092B-C50C-407E-A947-70E740481C1C}">
                <a14:useLocalDpi xmlns:a14="http://schemas.microsoft.com/office/drawing/2010/main" val="0"/>
              </a:ext>
            </a:extLst>
          </a:blip>
          <a:srcRect l="4444" t="6963" r="12502" b="11481"/>
          <a:stretch/>
        </p:blipFill>
        <p:spPr>
          <a:xfrm rot="5400000">
            <a:off x="4766590" y="1971648"/>
            <a:ext cx="6471919" cy="2752144"/>
          </a:xfrm>
          <a:prstGeom prst="rect">
            <a:avLst/>
          </a:prstGeom>
          <a:ln>
            <a:solidFill>
              <a:schemeClr val="tx1"/>
            </a:solidFill>
          </a:ln>
        </p:spPr>
      </p:pic>
      <p:sp>
        <p:nvSpPr>
          <p:cNvPr id="2" name="Ορθογώνιο 1">
            <a:extLst>
              <a:ext uri="{FF2B5EF4-FFF2-40B4-BE49-F238E27FC236}">
                <a16:creationId xmlns:a16="http://schemas.microsoft.com/office/drawing/2014/main" id="{4CE4D3D4-1493-FA0E-B2C2-1C96873C6D1A}"/>
              </a:ext>
            </a:extLst>
          </p:cNvPr>
          <p:cNvSpPr/>
          <p:nvPr/>
        </p:nvSpPr>
        <p:spPr>
          <a:xfrm>
            <a:off x="0" y="5707"/>
            <a:ext cx="12192000" cy="646331"/>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just"/>
            <a:r>
              <a:rPr lang="tr-TR" dirty="0">
                <a:highlight>
                  <a:srgbClr val="FFFF00"/>
                </a:highlight>
                <a:cs typeface="Times New Roman" panose="02020603050405020304" pitchFamily="18" charset="0"/>
              </a:rPr>
              <a:t>IV. </a:t>
            </a:r>
            <a:r>
              <a:rPr lang="el-GR" dirty="0">
                <a:highlight>
                  <a:srgbClr val="FFFF00"/>
                </a:highlight>
              </a:rPr>
              <a:t>Η  συγκρότηση  του πιο πάνω αφηγήματος  στον τουρκοκυπριακό ιστοριογραφικό  λόγο : Η περίπτωση του</a:t>
            </a:r>
            <a:r>
              <a:rPr lang="en-US" dirty="0">
                <a:solidFill>
                  <a:schemeClr val="tx1"/>
                </a:solidFill>
                <a:highlight>
                  <a:srgbClr val="FFFF00"/>
                </a:highlight>
              </a:rPr>
              <a:t> </a:t>
            </a:r>
            <a:r>
              <a:rPr lang="el-GR" dirty="0">
                <a:highlight>
                  <a:srgbClr val="FFFF00"/>
                </a:highlight>
              </a:rPr>
              <a:t>ιστορικού </a:t>
            </a:r>
            <a:r>
              <a:rPr lang="en-US" dirty="0" err="1">
                <a:solidFill>
                  <a:schemeClr val="tx1"/>
                </a:solidFill>
                <a:highlight>
                  <a:srgbClr val="FFFF00"/>
                </a:highlight>
              </a:rPr>
              <a:t>Vehbi</a:t>
            </a:r>
            <a:r>
              <a:rPr lang="en-US" dirty="0">
                <a:solidFill>
                  <a:schemeClr val="tx1"/>
                </a:solidFill>
                <a:highlight>
                  <a:srgbClr val="FFFF00"/>
                </a:highlight>
              </a:rPr>
              <a:t> Zeki </a:t>
            </a:r>
            <a:r>
              <a:rPr lang="en-US" dirty="0" err="1">
                <a:solidFill>
                  <a:schemeClr val="tx1"/>
                </a:solidFill>
                <a:highlight>
                  <a:srgbClr val="FFFF00"/>
                </a:highlight>
              </a:rPr>
              <a:t>Serter</a:t>
            </a:r>
            <a:r>
              <a:rPr lang="el-GR" dirty="0">
                <a:highlight>
                  <a:srgbClr val="FFFF00"/>
                </a:highlight>
              </a:rPr>
              <a:t> </a:t>
            </a:r>
            <a:endParaRPr lang="tr-TR" dirty="0">
              <a:highlight>
                <a:srgbClr val="FFFF00"/>
              </a:highlight>
            </a:endParaRPr>
          </a:p>
        </p:txBody>
      </p:sp>
    </p:spTree>
    <p:extLst>
      <p:ext uri="{BB962C8B-B14F-4D97-AF65-F5344CB8AC3E}">
        <p14:creationId xmlns:p14="http://schemas.microsoft.com/office/powerpoint/2010/main" val="225940022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Ορθογώνιο 3">
            <a:extLst>
              <a:ext uri="{FF2B5EF4-FFF2-40B4-BE49-F238E27FC236}">
                <a16:creationId xmlns:a16="http://schemas.microsoft.com/office/drawing/2014/main" id="{75F4E7C1-9AB3-57B0-6FC4-8699B40335CF}"/>
              </a:ext>
            </a:extLst>
          </p:cNvPr>
          <p:cNvSpPr/>
          <p:nvPr/>
        </p:nvSpPr>
        <p:spPr>
          <a:xfrm>
            <a:off x="256102" y="2248336"/>
            <a:ext cx="9111418" cy="4135120"/>
          </a:xfrm>
          <a:prstGeom prst="rec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just"/>
            <a:r>
              <a:rPr lang="en-US" dirty="0"/>
              <a:t>[…]</a:t>
            </a:r>
            <a:r>
              <a:rPr lang="tr-TR" dirty="0"/>
              <a:t> </a:t>
            </a:r>
            <a:r>
              <a:rPr lang="tr-TR" dirty="0">
                <a:cs typeface="Times New Roman" panose="02020603050405020304" pitchFamily="18" charset="0"/>
              </a:rPr>
              <a:t>"</a:t>
            </a:r>
            <a:r>
              <a:rPr lang="tr-TR" dirty="0"/>
              <a:t>NBC (</a:t>
            </a:r>
            <a:r>
              <a:rPr lang="tr-TR" dirty="0" err="1"/>
              <a:t>National</a:t>
            </a:r>
            <a:r>
              <a:rPr lang="tr-TR" dirty="0"/>
              <a:t> </a:t>
            </a:r>
            <a:r>
              <a:rPr lang="tr-TR" dirty="0" err="1"/>
              <a:t>Boardcasting</a:t>
            </a:r>
            <a:r>
              <a:rPr lang="tr-TR" dirty="0"/>
              <a:t> </a:t>
            </a:r>
            <a:r>
              <a:rPr lang="tr-TR" dirty="0" err="1"/>
              <a:t>Corporatıon</a:t>
            </a:r>
            <a:r>
              <a:rPr lang="tr-TR" dirty="0"/>
              <a:t>) Radyo-Televizyon</a:t>
            </a:r>
            <a:r>
              <a:rPr lang="en-US" dirty="0"/>
              <a:t>’</a:t>
            </a:r>
            <a:r>
              <a:rPr lang="tr-TR" dirty="0"/>
              <a:t> </a:t>
            </a:r>
            <a:r>
              <a:rPr lang="tr-TR" dirty="0" err="1"/>
              <a:t>nun</a:t>
            </a:r>
            <a:r>
              <a:rPr lang="tr-TR" dirty="0"/>
              <a:t> muhabiri, Larnaka ilçesine bağlı </a:t>
            </a:r>
            <a:r>
              <a:rPr lang="tr-TR" dirty="0" err="1"/>
              <a:t>Alaminyo</a:t>
            </a:r>
            <a:r>
              <a:rPr lang="tr-TR" dirty="0"/>
              <a:t> köyünde 15 Türkün bir </a:t>
            </a:r>
            <a:r>
              <a:rPr lang="tr-TR" dirty="0" err="1"/>
              <a:t>du</a:t>
            </a:r>
            <a:r>
              <a:rPr lang="en-US" dirty="0"/>
              <a:t>v</a:t>
            </a:r>
            <a:r>
              <a:rPr lang="tr-TR" dirty="0"/>
              <a:t>ar dibine sıralanarak Kıbrıs Rum Ulusal Muhafız Gücü tarafından  kurşuna dizildiğini belirtmiştir.</a:t>
            </a:r>
            <a:r>
              <a:rPr lang="en-US" dirty="0"/>
              <a:t> </a:t>
            </a:r>
            <a:r>
              <a:rPr lang="tr-TR" dirty="0"/>
              <a:t>Köyün yaşlıları muhabire katliamın 20  Temmuz 1974</a:t>
            </a:r>
            <a:r>
              <a:rPr lang="en-US" dirty="0"/>
              <a:t>’</a:t>
            </a:r>
            <a:r>
              <a:rPr lang="tr-TR" dirty="0"/>
              <a:t>te olduğunu söylemişlerdir.</a:t>
            </a:r>
          </a:p>
          <a:p>
            <a:pPr algn="just"/>
            <a:r>
              <a:rPr lang="tr-TR" dirty="0"/>
              <a:t>NBC</a:t>
            </a:r>
            <a:r>
              <a:rPr lang="en-US" dirty="0"/>
              <a:t>’</a:t>
            </a:r>
            <a:r>
              <a:rPr lang="tr-TR" dirty="0"/>
              <a:t> </a:t>
            </a:r>
            <a:r>
              <a:rPr lang="tr-TR" dirty="0" err="1"/>
              <a:t>nin</a:t>
            </a:r>
            <a:r>
              <a:rPr lang="tr-TR" dirty="0"/>
              <a:t> muhabiri John </a:t>
            </a:r>
            <a:r>
              <a:rPr lang="tr-TR" dirty="0" err="1"/>
              <a:t>Palmer</a:t>
            </a:r>
            <a:r>
              <a:rPr lang="tr-TR" dirty="0"/>
              <a:t>, köylülerin kendisine ve diğer yabancı gazetecilere Türklerin kurşuna dizildikleri duvardaki kurşun deliklerini ve gömüldükleri yeri  de gösterdiklerini söylemiştir.</a:t>
            </a:r>
            <a:endParaRPr lang="en-US" dirty="0"/>
          </a:p>
          <a:p>
            <a:pPr algn="just"/>
            <a:endParaRPr lang="tr-TR" dirty="0"/>
          </a:p>
          <a:p>
            <a:pPr algn="just"/>
            <a:r>
              <a:rPr lang="en-US" dirty="0"/>
              <a:t>[…] </a:t>
            </a:r>
            <a:r>
              <a:rPr lang="el-GR" dirty="0"/>
              <a:t>ο ανταποκριτής της Ραδιοτηλεόρασης NBC (</a:t>
            </a:r>
            <a:r>
              <a:rPr lang="el-GR" dirty="0" err="1"/>
              <a:t>National</a:t>
            </a:r>
            <a:r>
              <a:rPr lang="el-GR" dirty="0"/>
              <a:t> </a:t>
            </a:r>
            <a:r>
              <a:rPr lang="el-GR" dirty="0" err="1"/>
              <a:t>Boardcasting</a:t>
            </a:r>
            <a:r>
              <a:rPr lang="el-GR" dirty="0"/>
              <a:t> </a:t>
            </a:r>
            <a:r>
              <a:rPr lang="el-GR" dirty="0" err="1"/>
              <a:t>Corporation</a:t>
            </a:r>
            <a:r>
              <a:rPr lang="el-GR" dirty="0"/>
              <a:t>) ανέφερε ότι 15 Τούρκοι παρατάχθηκαν σε έναν τοίχο και </a:t>
            </a:r>
            <a:r>
              <a:rPr lang="el-GR" dirty="0" err="1"/>
              <a:t>πυροβολήθηκαν</a:t>
            </a:r>
            <a:r>
              <a:rPr lang="el-GR" dirty="0"/>
              <a:t> από την Εθνική Φρουρά στο χωριό </a:t>
            </a:r>
            <a:r>
              <a:rPr lang="el-GR" dirty="0" err="1"/>
              <a:t>Αλαμινός</a:t>
            </a:r>
            <a:r>
              <a:rPr lang="el-GR" dirty="0"/>
              <a:t> της επαρχίας Λάρνακας. Οι γέροντες του χωριού είπαν στον δημοσιογράφο ότι η σφαγή έγινε στις 20 Ιουλίου 1974. Ο ανταποκριτής του NBC </a:t>
            </a:r>
            <a:r>
              <a:rPr lang="tr-TR" dirty="0"/>
              <a:t>John </a:t>
            </a:r>
            <a:r>
              <a:rPr lang="tr-TR" dirty="0" err="1"/>
              <a:t>Palmer</a:t>
            </a:r>
            <a:r>
              <a:rPr lang="tr-TR" dirty="0"/>
              <a:t> </a:t>
            </a:r>
            <a:r>
              <a:rPr lang="el-GR" dirty="0"/>
              <a:t>δήλωσε ότι οι κάτοικοι του χωριού έδειξαν σε αυτόν και σε άλλους ξένους δημοσιογράφους τις τρύπες από τις σφαίρες στον τοίχο όπου </a:t>
            </a:r>
            <a:r>
              <a:rPr lang="el-GR" dirty="0" err="1"/>
              <a:t>πυροβολήθηκαν</a:t>
            </a:r>
            <a:r>
              <a:rPr lang="el-GR" dirty="0"/>
              <a:t> οι Τούρκοι και το μέρος όπου έχουν ταφεί.</a:t>
            </a:r>
            <a:endParaRPr lang="el-CY" dirty="0"/>
          </a:p>
        </p:txBody>
      </p:sp>
      <p:sp>
        <p:nvSpPr>
          <p:cNvPr id="5" name="Rectangle 3">
            <a:extLst>
              <a:ext uri="{FF2B5EF4-FFF2-40B4-BE49-F238E27FC236}">
                <a16:creationId xmlns:a16="http://schemas.microsoft.com/office/drawing/2014/main" id="{B6E99766-8A21-0BAD-2723-A7A2700331C3}"/>
              </a:ext>
            </a:extLst>
          </p:cNvPr>
          <p:cNvSpPr>
            <a:spLocks noChangeArrowheads="1"/>
          </p:cNvSpPr>
          <p:nvPr/>
        </p:nvSpPr>
        <p:spPr bwMode="auto">
          <a:xfrm>
            <a:off x="310405" y="6410867"/>
            <a:ext cx="9490841" cy="312866"/>
          </a:xfrm>
          <a:prstGeom prst="rect">
            <a:avLst/>
          </a:prstGeom>
          <a:solidFill>
            <a:srgbClr val="FF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63480" rIns="0" bIns="6348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kumimoji="0" lang="el-CY" altLang="el-CY" sz="1200" i="0" u="none" strike="noStrike" cap="none" normalizeH="0" baseline="0" dirty="0" err="1">
                <a:ln>
                  <a:noFill/>
                </a:ln>
                <a:effectLst/>
                <a:latin typeface="+mn-lt"/>
                <a:cs typeface="Times New Roman" panose="02020603050405020304" pitchFamily="18" charset="0"/>
              </a:rPr>
              <a:t>Vehbi</a:t>
            </a:r>
            <a:r>
              <a:rPr kumimoji="0" lang="el-CY" altLang="el-CY" sz="1200" i="0" u="none" strike="noStrike" cap="none" normalizeH="0" baseline="0" dirty="0">
                <a:ln>
                  <a:noFill/>
                </a:ln>
                <a:effectLst/>
                <a:latin typeface="+mn-lt"/>
                <a:cs typeface="Times New Roman" panose="02020603050405020304" pitchFamily="18" charset="0"/>
              </a:rPr>
              <a:t> </a:t>
            </a:r>
            <a:r>
              <a:rPr kumimoji="0" lang="el-CY" altLang="el-CY" sz="1200" i="0" u="none" strike="noStrike" cap="none" normalizeH="0" baseline="0" dirty="0" err="1">
                <a:ln>
                  <a:noFill/>
                </a:ln>
                <a:effectLst/>
                <a:latin typeface="+mn-lt"/>
                <a:cs typeface="Times New Roman" panose="02020603050405020304" pitchFamily="18" charset="0"/>
              </a:rPr>
              <a:t>Zeki</a:t>
            </a:r>
            <a:r>
              <a:rPr kumimoji="0" lang="el-CY" altLang="el-CY" sz="1200" i="0" u="none" strike="noStrike" cap="none" normalizeH="0" baseline="0" dirty="0">
                <a:ln>
                  <a:noFill/>
                </a:ln>
                <a:effectLst/>
                <a:latin typeface="+mn-lt"/>
                <a:cs typeface="Times New Roman" panose="02020603050405020304" pitchFamily="18" charset="0"/>
              </a:rPr>
              <a:t> </a:t>
            </a:r>
            <a:r>
              <a:rPr kumimoji="0" lang="el-CY" altLang="el-CY" sz="1200" i="0" u="none" strike="noStrike" cap="none" normalizeH="0" baseline="0" dirty="0" err="1">
                <a:ln>
                  <a:noFill/>
                </a:ln>
                <a:effectLst/>
                <a:latin typeface="+mn-lt"/>
                <a:cs typeface="Times New Roman" panose="02020603050405020304" pitchFamily="18" charset="0"/>
              </a:rPr>
              <a:t>Serter</a:t>
            </a:r>
            <a:r>
              <a:rPr lang="tr-TR" altLang="el-CY" sz="1200" dirty="0">
                <a:latin typeface="+mn-lt"/>
                <a:cs typeface="Times New Roman" panose="02020603050405020304" pitchFamily="18" charset="0"/>
              </a:rPr>
              <a:t> &amp; </a:t>
            </a:r>
            <a:r>
              <a:rPr kumimoji="0" lang="el-CY" altLang="el-CY" sz="1200" i="0" u="none" strike="noStrike" cap="none" normalizeH="0" baseline="0" dirty="0" err="1">
                <a:ln>
                  <a:noFill/>
                </a:ln>
                <a:effectLst/>
                <a:latin typeface="+mn-lt"/>
                <a:cs typeface="Times New Roman" panose="02020603050405020304" pitchFamily="18" charset="0"/>
              </a:rPr>
              <a:t>Ozan</a:t>
            </a:r>
            <a:r>
              <a:rPr kumimoji="0" lang="el-CY" altLang="el-CY" sz="1200" i="0" u="none" strike="noStrike" cap="none" normalizeH="0" baseline="0" dirty="0">
                <a:ln>
                  <a:noFill/>
                </a:ln>
                <a:effectLst/>
                <a:latin typeface="+mn-lt"/>
                <a:cs typeface="Times New Roman" panose="02020603050405020304" pitchFamily="18" charset="0"/>
              </a:rPr>
              <a:t> </a:t>
            </a:r>
            <a:r>
              <a:rPr kumimoji="0" lang="el-CY" altLang="el-CY" sz="1200" i="0" u="none" strike="noStrike" cap="none" normalizeH="0" baseline="0" dirty="0" err="1">
                <a:ln>
                  <a:noFill/>
                </a:ln>
                <a:effectLst/>
                <a:latin typeface="+mn-lt"/>
                <a:cs typeface="Times New Roman" panose="02020603050405020304" pitchFamily="18" charset="0"/>
              </a:rPr>
              <a:t>Zeki</a:t>
            </a:r>
            <a:r>
              <a:rPr kumimoji="0" lang="el-CY" altLang="el-CY" sz="1200" i="0" u="none" strike="noStrike" cap="none" normalizeH="0" baseline="0" dirty="0">
                <a:ln>
                  <a:noFill/>
                </a:ln>
                <a:effectLst/>
                <a:latin typeface="+mn-lt"/>
                <a:cs typeface="Times New Roman" panose="02020603050405020304" pitchFamily="18" charset="0"/>
              </a:rPr>
              <a:t> </a:t>
            </a:r>
            <a:r>
              <a:rPr kumimoji="0" lang="el-CY" altLang="el-CY" sz="1200" i="0" u="none" strike="noStrike" cap="none" normalizeH="0" baseline="0" dirty="0" err="1">
                <a:ln>
                  <a:noFill/>
                </a:ln>
                <a:effectLst/>
                <a:latin typeface="+mn-lt"/>
                <a:cs typeface="Times New Roman" panose="02020603050405020304" pitchFamily="18" charset="0"/>
              </a:rPr>
              <a:t>Fikretoğlu</a:t>
            </a:r>
            <a:r>
              <a:rPr lang="en-US" altLang="el-CY" sz="1200" dirty="0">
                <a:latin typeface="+mn-lt"/>
                <a:cs typeface="Times New Roman" panose="02020603050405020304" pitchFamily="18" charset="0"/>
              </a:rPr>
              <a:t>,</a:t>
            </a:r>
            <a:r>
              <a:rPr kumimoji="0" lang="el-CY" altLang="el-CY" sz="1200" i="1" u="none" strike="noStrike" cap="none" normalizeH="0" baseline="0" dirty="0" err="1">
                <a:ln>
                  <a:noFill/>
                </a:ln>
                <a:effectLst/>
                <a:latin typeface="+mn-lt"/>
                <a:cs typeface="Times New Roman" panose="02020603050405020304" pitchFamily="18" charset="0"/>
              </a:rPr>
              <a:t>Kıbrıs</a:t>
            </a:r>
            <a:r>
              <a:rPr kumimoji="0" lang="el-CY" altLang="el-CY" sz="1200" i="1" u="none" strike="noStrike" cap="none" normalizeH="0" baseline="0" dirty="0">
                <a:ln>
                  <a:noFill/>
                </a:ln>
                <a:effectLst/>
                <a:latin typeface="+mn-lt"/>
                <a:cs typeface="Times New Roman" panose="02020603050405020304" pitchFamily="18" charset="0"/>
              </a:rPr>
              <a:t> </a:t>
            </a:r>
            <a:r>
              <a:rPr kumimoji="0" lang="el-CY" altLang="el-CY" sz="1200" i="1" u="none" strike="noStrike" cap="none" normalizeH="0" baseline="0" dirty="0" err="1">
                <a:ln>
                  <a:noFill/>
                </a:ln>
                <a:effectLst/>
                <a:latin typeface="+mn-lt"/>
                <a:cs typeface="Times New Roman" panose="02020603050405020304" pitchFamily="18" charset="0"/>
              </a:rPr>
              <a:t>Türk</a:t>
            </a:r>
            <a:r>
              <a:rPr kumimoji="0" lang="el-CY" altLang="el-CY" sz="1200" i="1" u="none" strike="noStrike" cap="none" normalizeH="0" baseline="0" dirty="0">
                <a:ln>
                  <a:noFill/>
                </a:ln>
                <a:effectLst/>
                <a:latin typeface="+mn-lt"/>
                <a:cs typeface="Times New Roman" panose="02020603050405020304" pitchFamily="18" charset="0"/>
              </a:rPr>
              <a:t> </a:t>
            </a:r>
            <a:r>
              <a:rPr kumimoji="0" lang="el-CY" altLang="el-CY" sz="1200" i="1" u="none" strike="noStrike" cap="none" normalizeH="0" baseline="0" dirty="0" err="1">
                <a:ln>
                  <a:noFill/>
                </a:ln>
                <a:effectLst/>
                <a:latin typeface="+mn-lt"/>
                <a:cs typeface="Times New Roman" panose="02020603050405020304" pitchFamily="18" charset="0"/>
              </a:rPr>
              <a:t>mücadele</a:t>
            </a:r>
            <a:r>
              <a:rPr kumimoji="0" lang="el-CY" altLang="el-CY" sz="1200" i="1" u="none" strike="noStrike" cap="none" normalizeH="0" baseline="0" dirty="0">
                <a:ln>
                  <a:noFill/>
                </a:ln>
                <a:effectLst/>
                <a:latin typeface="+mn-lt"/>
                <a:cs typeface="Times New Roman" panose="02020603050405020304" pitchFamily="18" charset="0"/>
              </a:rPr>
              <a:t> </a:t>
            </a:r>
            <a:r>
              <a:rPr kumimoji="0" lang="el-CY" altLang="el-CY" sz="1200" i="1" u="none" strike="noStrike" cap="none" normalizeH="0" baseline="0" dirty="0" err="1">
                <a:ln>
                  <a:noFill/>
                </a:ln>
                <a:effectLst/>
                <a:latin typeface="+mn-lt"/>
                <a:cs typeface="Times New Roman" panose="02020603050405020304" pitchFamily="18" charset="0"/>
              </a:rPr>
              <a:t>tarihi</a:t>
            </a:r>
            <a:r>
              <a:rPr kumimoji="0" lang="el-CY" altLang="el-CY" sz="1200" i="1" u="none" strike="noStrike" cap="none" normalizeH="0" baseline="0" dirty="0">
                <a:ln>
                  <a:noFill/>
                </a:ln>
                <a:effectLst/>
                <a:latin typeface="+mn-lt"/>
                <a:cs typeface="Times New Roman" panose="02020603050405020304" pitchFamily="18" charset="0"/>
              </a:rPr>
              <a:t> </a:t>
            </a:r>
            <a:r>
              <a:rPr kumimoji="0" lang="el-CY" altLang="el-CY" sz="1200" i="1" u="none" strike="noStrike" cap="none" normalizeH="0" baseline="0" dirty="0" err="1">
                <a:ln>
                  <a:noFill/>
                </a:ln>
                <a:effectLst/>
                <a:latin typeface="+mn-lt"/>
                <a:cs typeface="Times New Roman" panose="02020603050405020304" pitchFamily="18" charset="0"/>
              </a:rPr>
              <a:t>lise</a:t>
            </a:r>
            <a:r>
              <a:rPr kumimoji="0" lang="el-CY" altLang="el-CY" sz="1200" i="1" u="none" strike="noStrike" cap="none" normalizeH="0" baseline="0" dirty="0">
                <a:ln>
                  <a:noFill/>
                </a:ln>
                <a:effectLst/>
                <a:latin typeface="+mn-lt"/>
                <a:cs typeface="Times New Roman" panose="02020603050405020304" pitchFamily="18" charset="0"/>
              </a:rPr>
              <a:t> 1,2,3. </a:t>
            </a:r>
            <a:r>
              <a:rPr lang="en-US" altLang="el-CY" sz="1200" i="1" dirty="0">
                <a:latin typeface="+mn-lt"/>
                <a:cs typeface="Times New Roman" panose="02020603050405020304" pitchFamily="18" charset="0"/>
              </a:rPr>
              <a:t>s</a:t>
            </a:r>
            <a:r>
              <a:rPr kumimoji="0" lang="el-CY" altLang="el-CY" sz="1200" i="1" u="none" strike="noStrike" cap="none" normalizeH="0" baseline="0" dirty="0" err="1">
                <a:ln>
                  <a:noFill/>
                </a:ln>
                <a:effectLst/>
                <a:latin typeface="+mn-lt"/>
                <a:cs typeface="Times New Roman" panose="02020603050405020304" pitchFamily="18" charset="0"/>
              </a:rPr>
              <a:t>ınıf</a:t>
            </a:r>
            <a:r>
              <a:rPr kumimoji="0" lang="en-US" altLang="el-CY" sz="1200" i="1" u="none" strike="noStrike" cap="none" normalizeH="0" baseline="0" dirty="0">
                <a:ln>
                  <a:noFill/>
                </a:ln>
                <a:effectLst/>
                <a:latin typeface="+mn-lt"/>
                <a:cs typeface="Times New Roman" panose="02020603050405020304" pitchFamily="18" charset="0"/>
              </a:rPr>
              <a:t>,</a:t>
            </a:r>
            <a:r>
              <a:rPr kumimoji="0" lang="el-CY" altLang="el-CY" sz="1200" i="0" u="none" strike="noStrike" cap="none" normalizeH="0" baseline="0" dirty="0">
                <a:ln>
                  <a:noFill/>
                </a:ln>
                <a:effectLst/>
                <a:latin typeface="+mn-lt"/>
                <a:cs typeface="Times New Roman" panose="02020603050405020304" pitchFamily="18" charset="0"/>
              </a:rPr>
              <a:t> </a:t>
            </a:r>
            <a:r>
              <a:rPr kumimoji="0" lang="el-CY" altLang="el-CY" sz="1200" i="0" u="none" strike="noStrike" cap="none" normalizeH="0" baseline="0" dirty="0" err="1">
                <a:ln>
                  <a:noFill/>
                </a:ln>
                <a:effectLst/>
                <a:latin typeface="+mn-lt"/>
                <a:cs typeface="Times New Roman" panose="02020603050405020304" pitchFamily="18" charset="0"/>
              </a:rPr>
              <a:t>Lefkoşa</a:t>
            </a:r>
            <a:r>
              <a:rPr lang="en-US" altLang="el-CY" sz="1200" dirty="0">
                <a:latin typeface="+mn-lt"/>
                <a:cs typeface="Times New Roman" panose="02020603050405020304" pitchFamily="18" charset="0"/>
              </a:rPr>
              <a:t>,</a:t>
            </a:r>
            <a:r>
              <a:rPr kumimoji="0" lang="el-CY" altLang="el-CY" sz="1200" i="0" u="none" strike="noStrike" cap="none" normalizeH="0" baseline="0" dirty="0">
                <a:ln>
                  <a:noFill/>
                </a:ln>
                <a:effectLst/>
                <a:latin typeface="+mn-lt"/>
                <a:cs typeface="Times New Roman" panose="02020603050405020304" pitchFamily="18" charset="0"/>
              </a:rPr>
              <a:t>2002</a:t>
            </a:r>
            <a:r>
              <a:rPr kumimoji="0" lang="en-US" altLang="el-CY" sz="1200" i="0" u="none" strike="noStrike" cap="none" normalizeH="0" baseline="0" dirty="0">
                <a:ln>
                  <a:noFill/>
                </a:ln>
                <a:effectLst/>
                <a:latin typeface="+mn-lt"/>
                <a:cs typeface="Times New Roman" panose="02020603050405020304" pitchFamily="18" charset="0"/>
              </a:rPr>
              <a:t>, </a:t>
            </a:r>
            <a:r>
              <a:rPr kumimoji="0" lang="el-GR" altLang="el-CY" sz="1200" i="0" u="none" strike="noStrike" cap="none" normalizeH="0" baseline="0" dirty="0" err="1">
                <a:ln>
                  <a:noFill/>
                </a:ln>
                <a:effectLst/>
                <a:latin typeface="+mn-lt"/>
                <a:cs typeface="Times New Roman" panose="02020603050405020304" pitchFamily="18" charset="0"/>
              </a:rPr>
              <a:t>σσ</a:t>
            </a:r>
            <a:r>
              <a:rPr kumimoji="0" lang="el-GR" altLang="el-CY" sz="1200" i="0" u="none" strike="noStrike" cap="none" normalizeH="0" baseline="0" dirty="0">
                <a:ln>
                  <a:noFill/>
                </a:ln>
                <a:effectLst/>
                <a:latin typeface="+mn-lt"/>
                <a:cs typeface="Times New Roman" panose="02020603050405020304" pitchFamily="18" charset="0"/>
              </a:rPr>
              <a:t>. 196</a:t>
            </a:r>
            <a:r>
              <a:rPr kumimoji="0" lang="en-US" altLang="el-CY" sz="1200" i="0" u="none" strike="noStrike" cap="none" normalizeH="0" baseline="0" dirty="0">
                <a:ln>
                  <a:noFill/>
                </a:ln>
                <a:effectLst/>
                <a:latin typeface="+mn-lt"/>
                <a:cs typeface="Times New Roman" panose="02020603050405020304" pitchFamily="18" charset="0"/>
              </a:rPr>
              <a:t>, </a:t>
            </a:r>
            <a:r>
              <a:rPr kumimoji="0" lang="el-GR" altLang="el-CY" sz="1200" i="0" u="none" strike="noStrike" cap="none" normalizeH="0" baseline="0" dirty="0">
                <a:ln>
                  <a:noFill/>
                </a:ln>
                <a:effectLst/>
                <a:latin typeface="+mn-lt"/>
                <a:cs typeface="Times New Roman" panose="02020603050405020304" pitchFamily="18" charset="0"/>
              </a:rPr>
              <a:t>201, 203.</a:t>
            </a:r>
            <a:r>
              <a:rPr kumimoji="0" lang="el-CY" altLang="el-CY" sz="1200" i="0" u="none" strike="noStrike" cap="none" normalizeH="0" baseline="0" dirty="0">
                <a:ln>
                  <a:noFill/>
                </a:ln>
                <a:effectLst/>
                <a:latin typeface="+mn-lt"/>
                <a:cs typeface="Times New Roman" panose="02020603050405020304" pitchFamily="18" charset="0"/>
              </a:rPr>
              <a:t> </a:t>
            </a:r>
          </a:p>
        </p:txBody>
      </p:sp>
      <p:pic>
        <p:nvPicPr>
          <p:cNvPr id="2" name="Εικόνα 1" descr="Εικόνα που περιέχει κείμενο, βιβλίο, τυπογραφία, χαρτί&#10;&#10;Περιγραφή που δημιουργήθηκε αυτόματα">
            <a:extLst>
              <a:ext uri="{FF2B5EF4-FFF2-40B4-BE49-F238E27FC236}">
                <a16:creationId xmlns:a16="http://schemas.microsoft.com/office/drawing/2014/main" id="{F928B480-69B7-292B-562C-453AF8FD51A0}"/>
              </a:ext>
            </a:extLst>
          </p:cNvPr>
          <p:cNvPicPr>
            <a:picLocks noChangeAspect="1"/>
          </p:cNvPicPr>
          <p:nvPr/>
        </p:nvPicPr>
        <p:blipFill rotWithShape="1">
          <a:blip r:embed="rId2">
            <a:extLst>
              <a:ext uri="{28A0092B-C50C-407E-A947-70E740481C1C}">
                <a14:useLocalDpi xmlns:a14="http://schemas.microsoft.com/office/drawing/2010/main" val="0"/>
              </a:ext>
            </a:extLst>
          </a:blip>
          <a:srcRect l="10371" t="14642" r="51852" b="15432"/>
          <a:stretch/>
        </p:blipFill>
        <p:spPr>
          <a:xfrm rot="5400000">
            <a:off x="9852659" y="1510203"/>
            <a:ext cx="2011680" cy="2667000"/>
          </a:xfrm>
          <a:prstGeom prst="rect">
            <a:avLst/>
          </a:prstGeom>
          <a:ln>
            <a:solidFill>
              <a:schemeClr val="tx1"/>
            </a:solidFill>
          </a:ln>
        </p:spPr>
      </p:pic>
      <p:pic>
        <p:nvPicPr>
          <p:cNvPr id="6" name="Εικόνα 5" descr="Εικόνα που περιέχει κείμενο, χαρτί, χάρτινο προϊόν, τέχνη&#10;&#10;Περιγραφή που δημιουργήθηκε αυτόματα">
            <a:extLst>
              <a:ext uri="{FF2B5EF4-FFF2-40B4-BE49-F238E27FC236}">
                <a16:creationId xmlns:a16="http://schemas.microsoft.com/office/drawing/2014/main" id="{BA5C9628-2EC1-DA03-D8CA-87E82152D058}"/>
              </a:ext>
            </a:extLst>
          </p:cNvPr>
          <p:cNvPicPr>
            <a:picLocks noChangeAspect="1"/>
          </p:cNvPicPr>
          <p:nvPr/>
        </p:nvPicPr>
        <p:blipFill rotWithShape="1">
          <a:blip r:embed="rId3">
            <a:extLst>
              <a:ext uri="{28A0092B-C50C-407E-A947-70E740481C1C}">
                <a14:useLocalDpi xmlns:a14="http://schemas.microsoft.com/office/drawing/2010/main" val="0"/>
              </a:ext>
            </a:extLst>
          </a:blip>
          <a:srcRect l="13481" t="17407" r="11852" b="18000"/>
          <a:stretch/>
        </p:blipFill>
        <p:spPr>
          <a:xfrm rot="5400000">
            <a:off x="9381271" y="3993269"/>
            <a:ext cx="2954455" cy="2667001"/>
          </a:xfrm>
          <a:prstGeom prst="rect">
            <a:avLst/>
          </a:prstGeom>
          <a:ln>
            <a:solidFill>
              <a:schemeClr val="tx1"/>
            </a:solidFill>
          </a:ln>
        </p:spPr>
      </p:pic>
      <p:sp>
        <p:nvSpPr>
          <p:cNvPr id="10" name="Ορθογώνιο 9">
            <a:extLst>
              <a:ext uri="{FF2B5EF4-FFF2-40B4-BE49-F238E27FC236}">
                <a16:creationId xmlns:a16="http://schemas.microsoft.com/office/drawing/2014/main" id="{DAB329FF-C9B2-CA45-D5A9-AA400D7C9531}"/>
              </a:ext>
            </a:extLst>
          </p:cNvPr>
          <p:cNvSpPr/>
          <p:nvPr/>
        </p:nvSpPr>
        <p:spPr>
          <a:xfrm>
            <a:off x="256102" y="842864"/>
            <a:ext cx="6178787" cy="1236437"/>
          </a:xfrm>
          <a:prstGeom prst="rec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r>
              <a:rPr lang="el-GR" dirty="0"/>
              <a:t>Τουρκοκύπριοι Αγνοούμενοι : 803</a:t>
            </a:r>
          </a:p>
          <a:p>
            <a:r>
              <a:rPr lang="el-GR" dirty="0"/>
              <a:t>Πολίτες : 99.40%</a:t>
            </a:r>
          </a:p>
          <a:p>
            <a:r>
              <a:rPr lang="el-GR" dirty="0"/>
              <a:t>Στρατιώτες : 0,60%</a:t>
            </a:r>
          </a:p>
        </p:txBody>
      </p:sp>
      <p:sp>
        <p:nvSpPr>
          <p:cNvPr id="3" name="Ορθογώνιο 2">
            <a:extLst>
              <a:ext uri="{FF2B5EF4-FFF2-40B4-BE49-F238E27FC236}">
                <a16:creationId xmlns:a16="http://schemas.microsoft.com/office/drawing/2014/main" id="{60C83F84-C53E-7179-F8D8-499C14728413}"/>
              </a:ext>
            </a:extLst>
          </p:cNvPr>
          <p:cNvSpPr/>
          <p:nvPr/>
        </p:nvSpPr>
        <p:spPr>
          <a:xfrm>
            <a:off x="0" y="5707"/>
            <a:ext cx="12192000" cy="646331"/>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just"/>
            <a:r>
              <a:rPr lang="tr-TR" dirty="0">
                <a:highlight>
                  <a:srgbClr val="FFFF00"/>
                </a:highlight>
                <a:cs typeface="Times New Roman" panose="02020603050405020304" pitchFamily="18" charset="0"/>
              </a:rPr>
              <a:t>IV. </a:t>
            </a:r>
            <a:r>
              <a:rPr lang="el-GR" dirty="0">
                <a:highlight>
                  <a:srgbClr val="FFFF00"/>
                </a:highlight>
              </a:rPr>
              <a:t>Η  συγκρότηση  του πιο πάνω αφηγήματος  στον τουρκοκυπριακό ιστοριογραφικό  λόγο : Η περίπτωση του</a:t>
            </a:r>
            <a:r>
              <a:rPr lang="en-US" dirty="0">
                <a:solidFill>
                  <a:schemeClr val="tx1"/>
                </a:solidFill>
                <a:highlight>
                  <a:srgbClr val="FFFF00"/>
                </a:highlight>
              </a:rPr>
              <a:t> </a:t>
            </a:r>
            <a:r>
              <a:rPr lang="el-GR" dirty="0">
                <a:highlight>
                  <a:srgbClr val="FFFF00"/>
                </a:highlight>
              </a:rPr>
              <a:t>ιστορικού </a:t>
            </a:r>
            <a:r>
              <a:rPr lang="en-US" dirty="0" err="1">
                <a:solidFill>
                  <a:schemeClr val="tx1"/>
                </a:solidFill>
                <a:highlight>
                  <a:srgbClr val="FFFF00"/>
                </a:highlight>
              </a:rPr>
              <a:t>Vehbi</a:t>
            </a:r>
            <a:r>
              <a:rPr lang="en-US" dirty="0">
                <a:solidFill>
                  <a:schemeClr val="tx1"/>
                </a:solidFill>
                <a:highlight>
                  <a:srgbClr val="FFFF00"/>
                </a:highlight>
              </a:rPr>
              <a:t> Zeki </a:t>
            </a:r>
            <a:r>
              <a:rPr lang="en-US" dirty="0" err="1">
                <a:solidFill>
                  <a:schemeClr val="tx1"/>
                </a:solidFill>
                <a:highlight>
                  <a:srgbClr val="FFFF00"/>
                </a:highlight>
              </a:rPr>
              <a:t>Serter</a:t>
            </a:r>
            <a:r>
              <a:rPr lang="el-GR" dirty="0">
                <a:highlight>
                  <a:srgbClr val="FFFF00"/>
                </a:highlight>
              </a:rPr>
              <a:t> </a:t>
            </a:r>
            <a:endParaRPr lang="tr-TR" dirty="0">
              <a:highlight>
                <a:srgbClr val="FFFF00"/>
              </a:highlight>
            </a:endParaRPr>
          </a:p>
        </p:txBody>
      </p:sp>
      <p:sp>
        <p:nvSpPr>
          <p:cNvPr id="8" name="TextBox 7">
            <a:extLst>
              <a:ext uri="{FF2B5EF4-FFF2-40B4-BE49-F238E27FC236}">
                <a16:creationId xmlns:a16="http://schemas.microsoft.com/office/drawing/2014/main" id="{B9EA6A94-9C81-C720-2C64-BA12F0B57714}"/>
              </a:ext>
            </a:extLst>
          </p:cNvPr>
          <p:cNvSpPr txBox="1"/>
          <p:nvPr/>
        </p:nvSpPr>
        <p:spPr>
          <a:xfrm>
            <a:off x="6558642" y="842864"/>
            <a:ext cx="5633358" cy="923330"/>
          </a:xfrm>
          <a:prstGeom prst="rect">
            <a:avLst/>
          </a:prstGeom>
          <a:solidFill>
            <a:schemeClr val="accent6">
              <a:lumMod val="20000"/>
              <a:lumOff val="80000"/>
            </a:schemeClr>
          </a:solidFill>
          <a:ln>
            <a:solidFill>
              <a:schemeClr val="tx1"/>
            </a:solidFill>
          </a:ln>
        </p:spPr>
        <p:txBody>
          <a:bodyPr wrap="square">
            <a:spAutoFit/>
          </a:bodyPr>
          <a:lstStyle/>
          <a:p>
            <a:r>
              <a:rPr lang="el-GR" dirty="0"/>
              <a:t>Άντρες : 71%</a:t>
            </a:r>
          </a:p>
          <a:p>
            <a:r>
              <a:rPr lang="el-GR" dirty="0"/>
              <a:t>Γυναίκες :12%</a:t>
            </a:r>
          </a:p>
          <a:p>
            <a:r>
              <a:rPr lang="el-GR" dirty="0"/>
              <a:t>Παιδιά : 17% </a:t>
            </a:r>
            <a:endParaRPr lang="el-CY" dirty="0"/>
          </a:p>
        </p:txBody>
      </p:sp>
    </p:spTree>
    <p:extLst>
      <p:ext uri="{BB962C8B-B14F-4D97-AF65-F5344CB8AC3E}">
        <p14:creationId xmlns:p14="http://schemas.microsoft.com/office/powerpoint/2010/main" val="327262389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χάρτινο προϊόν, χαρτί, Δημοσίευση&#10;&#10;Περιγραφή που δημιουργήθηκε αυτόματα">
            <a:extLst>
              <a:ext uri="{FF2B5EF4-FFF2-40B4-BE49-F238E27FC236}">
                <a16:creationId xmlns:a16="http://schemas.microsoft.com/office/drawing/2014/main" id="{BFA27E2D-9B65-9DB2-5F1E-4CEAC957F7C3}"/>
              </a:ext>
            </a:extLst>
          </p:cNvPr>
          <p:cNvPicPr>
            <a:picLocks noChangeAspect="1"/>
          </p:cNvPicPr>
          <p:nvPr/>
        </p:nvPicPr>
        <p:blipFill rotWithShape="1">
          <a:blip r:embed="rId2">
            <a:extLst>
              <a:ext uri="{28A0092B-C50C-407E-A947-70E740481C1C}">
                <a14:useLocalDpi xmlns:a14="http://schemas.microsoft.com/office/drawing/2010/main" val="0"/>
              </a:ext>
            </a:extLst>
          </a:blip>
          <a:srcRect l="2963" t="17408" r="1778" b="10099"/>
          <a:stretch/>
        </p:blipFill>
        <p:spPr>
          <a:xfrm rot="5400000">
            <a:off x="63009" y="3285908"/>
            <a:ext cx="3707394" cy="3111674"/>
          </a:xfrm>
          <a:prstGeom prst="rect">
            <a:avLst/>
          </a:prstGeom>
          <a:ln>
            <a:solidFill>
              <a:schemeClr val="tx1"/>
            </a:solidFill>
          </a:ln>
        </p:spPr>
      </p:pic>
      <p:pic>
        <p:nvPicPr>
          <p:cNvPr id="2" name="Εικόνα 1" descr="Εικόνα που περιέχει κείμενο, ζωγραφική, εξωτερικός χώρος/ύπαιθρος, μπογιά&#10;&#10;Περιγραφή που δημιουργήθηκε αυτόματα">
            <a:extLst>
              <a:ext uri="{FF2B5EF4-FFF2-40B4-BE49-F238E27FC236}">
                <a16:creationId xmlns:a16="http://schemas.microsoft.com/office/drawing/2014/main" id="{E44F9AF7-E840-651B-E0CB-A92F110BDC90}"/>
              </a:ext>
            </a:extLst>
          </p:cNvPr>
          <p:cNvPicPr>
            <a:picLocks noChangeAspect="1"/>
          </p:cNvPicPr>
          <p:nvPr/>
        </p:nvPicPr>
        <p:blipFill rotWithShape="1">
          <a:blip r:embed="rId3">
            <a:extLst>
              <a:ext uri="{28A0092B-C50C-407E-A947-70E740481C1C}">
                <a14:useLocalDpi xmlns:a14="http://schemas.microsoft.com/office/drawing/2010/main" val="0"/>
              </a:ext>
            </a:extLst>
          </a:blip>
          <a:srcRect t="5979" b="7248"/>
          <a:stretch/>
        </p:blipFill>
        <p:spPr>
          <a:xfrm rot="5400000">
            <a:off x="3616374" y="3029275"/>
            <a:ext cx="3707394" cy="3624944"/>
          </a:xfrm>
          <a:prstGeom prst="rect">
            <a:avLst/>
          </a:prstGeom>
          <a:ln>
            <a:solidFill>
              <a:schemeClr val="tx1"/>
            </a:solidFill>
          </a:ln>
        </p:spPr>
      </p:pic>
      <p:sp>
        <p:nvSpPr>
          <p:cNvPr id="6" name="TextBox 5">
            <a:extLst>
              <a:ext uri="{FF2B5EF4-FFF2-40B4-BE49-F238E27FC236}">
                <a16:creationId xmlns:a16="http://schemas.microsoft.com/office/drawing/2014/main" id="{605A593F-4CF8-6EA0-5A42-1FA9BF31CF3C}"/>
              </a:ext>
            </a:extLst>
          </p:cNvPr>
          <p:cNvSpPr txBox="1"/>
          <p:nvPr/>
        </p:nvSpPr>
        <p:spPr>
          <a:xfrm>
            <a:off x="7467599" y="6110666"/>
            <a:ext cx="4363532" cy="584775"/>
          </a:xfrm>
          <a:prstGeom prst="rect">
            <a:avLst/>
          </a:prstGeom>
          <a:noFill/>
          <a:ln>
            <a:solidFill>
              <a:schemeClr val="tx1"/>
            </a:solidFill>
          </a:ln>
        </p:spPr>
        <p:txBody>
          <a:bodyPr wrap="square">
            <a:spAutoFit/>
          </a:bodyPr>
          <a:lstStyle/>
          <a:p>
            <a:r>
              <a:rPr lang="en-US" sz="1600" dirty="0" err="1"/>
              <a:t>Vehbi</a:t>
            </a:r>
            <a:r>
              <a:rPr lang="en-US" sz="1600" dirty="0"/>
              <a:t> Zeki, </a:t>
            </a:r>
            <a:r>
              <a:rPr lang="en-US" sz="1600" i="1" dirty="0" err="1"/>
              <a:t>Kıbrıs</a:t>
            </a:r>
            <a:r>
              <a:rPr lang="en-US" sz="1600" i="1" dirty="0"/>
              <a:t> </a:t>
            </a:r>
            <a:r>
              <a:rPr lang="en-US" sz="1600" i="1" dirty="0" err="1"/>
              <a:t>tarihi</a:t>
            </a:r>
            <a:r>
              <a:rPr lang="en-US" sz="1600" i="1" dirty="0"/>
              <a:t> : </a:t>
            </a:r>
            <a:r>
              <a:rPr lang="en-US" sz="1600" i="1" dirty="0" err="1"/>
              <a:t>ortaokul</a:t>
            </a:r>
            <a:r>
              <a:rPr lang="el-GR" sz="1600" i="1" dirty="0"/>
              <a:t> 1,2,3.  </a:t>
            </a:r>
            <a:r>
              <a:rPr lang="tr-TR" sz="1600" i="1" dirty="0"/>
              <a:t>sınıf</a:t>
            </a:r>
            <a:r>
              <a:rPr lang="en-US" sz="1600" i="1" dirty="0"/>
              <a:t>,</a:t>
            </a:r>
            <a:r>
              <a:rPr lang="en-US" sz="1600" dirty="0"/>
              <a:t> </a:t>
            </a:r>
            <a:r>
              <a:rPr lang="en-US" sz="1600" dirty="0" err="1"/>
              <a:t>Lefkoşa</a:t>
            </a:r>
            <a:r>
              <a:rPr lang="en-US" sz="1600" dirty="0"/>
              <a:t> ,</a:t>
            </a:r>
            <a:r>
              <a:rPr lang="tr-TR" sz="1600" dirty="0"/>
              <a:t> 2002</a:t>
            </a:r>
            <a:r>
              <a:rPr lang="en-US" sz="1600" dirty="0"/>
              <a:t>, </a:t>
            </a:r>
            <a:r>
              <a:rPr lang="el-GR" sz="1600" dirty="0"/>
              <a:t>σελ. 1</a:t>
            </a:r>
            <a:r>
              <a:rPr lang="tr-TR" sz="1600" dirty="0"/>
              <a:t>73</a:t>
            </a:r>
            <a:r>
              <a:rPr lang="el-GR" sz="1600" dirty="0"/>
              <a:t>.</a:t>
            </a:r>
            <a:endParaRPr lang="el-CY" sz="1600" dirty="0"/>
          </a:p>
        </p:txBody>
      </p:sp>
      <p:pic>
        <p:nvPicPr>
          <p:cNvPr id="11" name="Εικόνα 10" descr="Εικόνα που περιέχει κείμενο, χαρτί, Δημοσίευση, έγγραφο&#10;&#10;Περιγραφή που δημιουργήθηκε αυτόματα">
            <a:extLst>
              <a:ext uri="{FF2B5EF4-FFF2-40B4-BE49-F238E27FC236}">
                <a16:creationId xmlns:a16="http://schemas.microsoft.com/office/drawing/2014/main" id="{3E2FADE8-B47C-30BB-35A2-1C4553075094}"/>
              </a:ext>
            </a:extLst>
          </p:cNvPr>
          <p:cNvPicPr>
            <a:picLocks noChangeAspect="1"/>
          </p:cNvPicPr>
          <p:nvPr/>
        </p:nvPicPr>
        <p:blipFill rotWithShape="1">
          <a:blip r:embed="rId4">
            <a:extLst>
              <a:ext uri="{28A0092B-C50C-407E-A947-70E740481C1C}">
                <a14:useLocalDpi xmlns:a14="http://schemas.microsoft.com/office/drawing/2010/main" val="0"/>
              </a:ext>
            </a:extLst>
          </a:blip>
          <a:srcRect l="48211" t="58049" r="7276" b="17073"/>
          <a:stretch/>
        </p:blipFill>
        <p:spPr>
          <a:xfrm>
            <a:off x="7467598" y="652038"/>
            <a:ext cx="4352648" cy="2689498"/>
          </a:xfrm>
          <a:prstGeom prst="rect">
            <a:avLst/>
          </a:prstGeom>
          <a:ln>
            <a:solidFill>
              <a:schemeClr val="tx1"/>
            </a:solidFill>
          </a:ln>
        </p:spPr>
      </p:pic>
      <p:sp>
        <p:nvSpPr>
          <p:cNvPr id="12" name="Ορθογώνιο 11">
            <a:extLst>
              <a:ext uri="{FF2B5EF4-FFF2-40B4-BE49-F238E27FC236}">
                <a16:creationId xmlns:a16="http://schemas.microsoft.com/office/drawing/2014/main" id="{BE0522B2-C0B6-B23F-1470-35D9664807AC}"/>
              </a:ext>
            </a:extLst>
          </p:cNvPr>
          <p:cNvSpPr/>
          <p:nvPr/>
        </p:nvSpPr>
        <p:spPr>
          <a:xfrm>
            <a:off x="7467599" y="3394600"/>
            <a:ext cx="4352647" cy="2689497"/>
          </a:xfrm>
          <a:prstGeom prst="rec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l-GR" sz="1600" dirty="0"/>
              <a:t>Μάζεψαν τον κόσμο από τα σπίτια, παιδιά, γυναίκες, άντρες, ηλικιωμένους και αρρώστους και τους έθαψαν ζωντανούς στους βαθιούς λάκκους που έσκαψαν οι μπουλντόζες. Όλοι οι άνθρωποι που ζούσαν στα χωριά </a:t>
            </a:r>
            <a:r>
              <a:rPr lang="el-GR" sz="1600" dirty="0" err="1"/>
              <a:t>Αλόδα</a:t>
            </a:r>
            <a:r>
              <a:rPr lang="el-GR" sz="1600" dirty="0"/>
              <a:t>, </a:t>
            </a:r>
            <a:r>
              <a:rPr lang="el-GR" sz="1600" dirty="0" err="1"/>
              <a:t>Μαράθα</a:t>
            </a:r>
            <a:r>
              <a:rPr lang="el-GR" sz="1600" dirty="0"/>
              <a:t>, </a:t>
            </a:r>
            <a:r>
              <a:rPr lang="el-GR" sz="1600" dirty="0" err="1"/>
              <a:t>Σανταλάρης</a:t>
            </a:r>
            <a:r>
              <a:rPr lang="el-GR" sz="1600" dirty="0"/>
              <a:t> και </a:t>
            </a:r>
            <a:r>
              <a:rPr lang="el-GR" sz="1600" dirty="0" err="1"/>
              <a:t>Τόχνη</a:t>
            </a:r>
            <a:r>
              <a:rPr lang="el-GR" sz="1600" dirty="0"/>
              <a:t> σφαγιάστηκαν αδιακρίτως.  Αυτά τα χωριά ουσιαστικά διαγράφηκαν από τον χάρτη.</a:t>
            </a:r>
            <a:endParaRPr lang="tr-TR" sz="1600" dirty="0"/>
          </a:p>
          <a:p>
            <a:pPr algn="ctr"/>
            <a:endParaRPr lang="el-CY" sz="2400" dirty="0"/>
          </a:p>
        </p:txBody>
      </p:sp>
      <p:pic>
        <p:nvPicPr>
          <p:cNvPr id="4" name="Εικόνα 3" descr="Εικόνα που περιέχει κείμενο, ορθογώνιο παραλληλόγραμμο&#10;&#10;Περιγραφή που δημιουργήθηκε αυτόματα">
            <a:extLst>
              <a:ext uri="{FF2B5EF4-FFF2-40B4-BE49-F238E27FC236}">
                <a16:creationId xmlns:a16="http://schemas.microsoft.com/office/drawing/2014/main" id="{6E1110C9-05AE-9B9C-41ED-23626DB362E6}"/>
              </a:ext>
            </a:extLst>
          </p:cNvPr>
          <p:cNvPicPr>
            <a:picLocks noChangeAspect="1"/>
          </p:cNvPicPr>
          <p:nvPr/>
        </p:nvPicPr>
        <p:blipFill rotWithShape="1">
          <a:blip r:embed="rId5">
            <a:extLst>
              <a:ext uri="{28A0092B-C50C-407E-A947-70E740481C1C}">
                <a14:useLocalDpi xmlns:a14="http://schemas.microsoft.com/office/drawing/2010/main" val="0"/>
              </a:ext>
            </a:extLst>
          </a:blip>
          <a:srcRect t="17883" b="11005"/>
          <a:stretch/>
        </p:blipFill>
        <p:spPr>
          <a:xfrm rot="5400000">
            <a:off x="584560" y="-35922"/>
            <a:ext cx="2760621" cy="3015344"/>
          </a:xfrm>
          <a:prstGeom prst="rect">
            <a:avLst/>
          </a:prstGeom>
          <a:ln>
            <a:solidFill>
              <a:schemeClr val="tx1"/>
            </a:solidFill>
          </a:ln>
        </p:spPr>
      </p:pic>
      <p:pic>
        <p:nvPicPr>
          <p:cNvPr id="8" name="Εικόνα 7" descr="Εικόνα που περιέχει κείμενο, χαρτί, χάρτινο προϊόν, τυπογραφία&#10;&#10;Περιγραφή που δημιουργήθηκε αυτόματα">
            <a:extLst>
              <a:ext uri="{FF2B5EF4-FFF2-40B4-BE49-F238E27FC236}">
                <a16:creationId xmlns:a16="http://schemas.microsoft.com/office/drawing/2014/main" id="{C3F9FF42-FA8F-466B-EB05-266B287BA66F}"/>
              </a:ext>
            </a:extLst>
          </p:cNvPr>
          <p:cNvPicPr>
            <a:picLocks noChangeAspect="1"/>
          </p:cNvPicPr>
          <p:nvPr/>
        </p:nvPicPr>
        <p:blipFill rotWithShape="1">
          <a:blip r:embed="rId6">
            <a:extLst>
              <a:ext uri="{28A0092B-C50C-407E-A947-70E740481C1C}">
                <a14:useLocalDpi xmlns:a14="http://schemas.microsoft.com/office/drawing/2010/main" val="0"/>
              </a:ext>
            </a:extLst>
          </a:blip>
          <a:srcRect l="5735" t="9113" r="20642" b="25282"/>
          <a:stretch/>
        </p:blipFill>
        <p:spPr>
          <a:xfrm rot="5400000">
            <a:off x="4095203" y="-335281"/>
            <a:ext cx="2760620" cy="3614059"/>
          </a:xfrm>
          <a:prstGeom prst="rect">
            <a:avLst/>
          </a:prstGeom>
          <a:ln>
            <a:solidFill>
              <a:schemeClr val="tx1"/>
            </a:solidFill>
          </a:ln>
        </p:spPr>
      </p:pic>
      <p:sp>
        <p:nvSpPr>
          <p:cNvPr id="9" name="Ορθογώνιο 8">
            <a:extLst>
              <a:ext uri="{FF2B5EF4-FFF2-40B4-BE49-F238E27FC236}">
                <a16:creationId xmlns:a16="http://schemas.microsoft.com/office/drawing/2014/main" id="{8FA4479F-223D-43A5-9701-29FEA55564AD}"/>
              </a:ext>
            </a:extLst>
          </p:cNvPr>
          <p:cNvSpPr/>
          <p:nvPr/>
        </p:nvSpPr>
        <p:spPr>
          <a:xfrm>
            <a:off x="0" y="5707"/>
            <a:ext cx="12192000" cy="646331"/>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just"/>
            <a:r>
              <a:rPr lang="tr-TR" dirty="0">
                <a:highlight>
                  <a:srgbClr val="FFFF00"/>
                </a:highlight>
                <a:cs typeface="Times New Roman" panose="02020603050405020304" pitchFamily="18" charset="0"/>
              </a:rPr>
              <a:t>IV. </a:t>
            </a:r>
            <a:r>
              <a:rPr lang="el-GR" dirty="0">
                <a:highlight>
                  <a:srgbClr val="FFFF00"/>
                </a:highlight>
              </a:rPr>
              <a:t>Η  συγκρότηση  του πιο πάνω αφηγήματος  στον τουρκοκυπριακό ιστοριογραφικό  λόγο : Η περίπτωση του</a:t>
            </a:r>
            <a:r>
              <a:rPr lang="en-US" dirty="0">
                <a:solidFill>
                  <a:schemeClr val="tx1"/>
                </a:solidFill>
                <a:highlight>
                  <a:srgbClr val="FFFF00"/>
                </a:highlight>
              </a:rPr>
              <a:t> </a:t>
            </a:r>
            <a:r>
              <a:rPr lang="el-GR" dirty="0">
                <a:highlight>
                  <a:srgbClr val="FFFF00"/>
                </a:highlight>
              </a:rPr>
              <a:t>ιστορικού </a:t>
            </a:r>
            <a:r>
              <a:rPr lang="en-US" dirty="0" err="1">
                <a:solidFill>
                  <a:schemeClr val="tx1"/>
                </a:solidFill>
                <a:highlight>
                  <a:srgbClr val="FFFF00"/>
                </a:highlight>
              </a:rPr>
              <a:t>Vehbi</a:t>
            </a:r>
            <a:r>
              <a:rPr lang="en-US" dirty="0">
                <a:solidFill>
                  <a:schemeClr val="tx1"/>
                </a:solidFill>
                <a:highlight>
                  <a:srgbClr val="FFFF00"/>
                </a:highlight>
              </a:rPr>
              <a:t> Zeki </a:t>
            </a:r>
            <a:r>
              <a:rPr lang="en-US" dirty="0" err="1">
                <a:solidFill>
                  <a:schemeClr val="tx1"/>
                </a:solidFill>
                <a:highlight>
                  <a:srgbClr val="FFFF00"/>
                </a:highlight>
              </a:rPr>
              <a:t>Serter</a:t>
            </a:r>
            <a:r>
              <a:rPr lang="el-GR" dirty="0">
                <a:highlight>
                  <a:srgbClr val="FFFF00"/>
                </a:highlight>
              </a:rPr>
              <a:t> </a:t>
            </a:r>
            <a:endParaRPr lang="tr-TR" dirty="0">
              <a:highlight>
                <a:srgbClr val="FFFF00"/>
              </a:highlight>
            </a:endParaRPr>
          </a:p>
        </p:txBody>
      </p:sp>
    </p:spTree>
    <p:extLst>
      <p:ext uri="{BB962C8B-B14F-4D97-AF65-F5344CB8AC3E}">
        <p14:creationId xmlns:p14="http://schemas.microsoft.com/office/powerpoint/2010/main" val="26124109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βιβλίο, compact disc&#10;&#10;Περιγραφή που δημιουργήθηκε αυτόματα">
            <a:extLst>
              <a:ext uri="{FF2B5EF4-FFF2-40B4-BE49-F238E27FC236}">
                <a16:creationId xmlns:a16="http://schemas.microsoft.com/office/drawing/2014/main" id="{83E2EA37-13FB-AD9B-4194-0D51EB2B25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857250" y="857250"/>
            <a:ext cx="6858000" cy="5143500"/>
          </a:xfrm>
          <a:prstGeom prst="rect">
            <a:avLst/>
          </a:prstGeom>
        </p:spPr>
      </p:pic>
      <p:pic>
        <p:nvPicPr>
          <p:cNvPr id="5" name="Εικόνα 4" descr="Εικόνα που περιέχει κείμενο, εφημερίδα, Δημοσίευση, βιβλίο&#10;&#10;Περιγραφή που δημιουργήθηκε αυτόματα">
            <a:extLst>
              <a:ext uri="{FF2B5EF4-FFF2-40B4-BE49-F238E27FC236}">
                <a16:creationId xmlns:a16="http://schemas.microsoft.com/office/drawing/2014/main" id="{25E92453-9F40-48E4-1724-F2DDF4ADB1F4}"/>
              </a:ext>
            </a:extLst>
          </p:cNvPr>
          <p:cNvPicPr>
            <a:picLocks noChangeAspect="1"/>
          </p:cNvPicPr>
          <p:nvPr/>
        </p:nvPicPr>
        <p:blipFill rotWithShape="1">
          <a:blip r:embed="rId3">
            <a:extLst>
              <a:ext uri="{28A0092B-C50C-407E-A947-70E740481C1C}">
                <a14:useLocalDpi xmlns:a14="http://schemas.microsoft.com/office/drawing/2010/main" val="0"/>
              </a:ext>
            </a:extLst>
          </a:blip>
          <a:srcRect l="33630" r="11407" b="14049"/>
          <a:stretch/>
        </p:blipFill>
        <p:spPr>
          <a:xfrm rot="5400000">
            <a:off x="6795860" y="-763002"/>
            <a:ext cx="3538032" cy="6522722"/>
          </a:xfrm>
          <a:prstGeom prst="rect">
            <a:avLst/>
          </a:prstGeom>
        </p:spPr>
      </p:pic>
      <p:pic>
        <p:nvPicPr>
          <p:cNvPr id="7" name="Εικόνα 6" descr="Εικόνα που περιέχει κείμενο, τυπογραφία, Δημοσίευση, βιβλίο&#10;&#10;Περιγραφή που δημιουργήθηκε αυτόματα">
            <a:extLst>
              <a:ext uri="{FF2B5EF4-FFF2-40B4-BE49-F238E27FC236}">
                <a16:creationId xmlns:a16="http://schemas.microsoft.com/office/drawing/2014/main" id="{F2998788-9A3C-6003-EA2D-5B2F29A9FFFD}"/>
              </a:ext>
            </a:extLst>
          </p:cNvPr>
          <p:cNvPicPr>
            <a:picLocks noChangeAspect="1"/>
          </p:cNvPicPr>
          <p:nvPr/>
        </p:nvPicPr>
        <p:blipFill rotWithShape="1">
          <a:blip r:embed="rId4">
            <a:extLst>
              <a:ext uri="{28A0092B-C50C-407E-A947-70E740481C1C}">
                <a14:useLocalDpi xmlns:a14="http://schemas.microsoft.com/office/drawing/2010/main" val="0"/>
              </a:ext>
            </a:extLst>
          </a:blip>
          <a:srcRect l="34074" t="9505" r="24444" b="8036"/>
          <a:stretch/>
        </p:blipFill>
        <p:spPr>
          <a:xfrm rot="5400000">
            <a:off x="7406274" y="2305958"/>
            <a:ext cx="2317204" cy="6522721"/>
          </a:xfrm>
          <a:prstGeom prst="rect">
            <a:avLst/>
          </a:prstGeom>
        </p:spPr>
      </p:pic>
      <p:sp>
        <p:nvSpPr>
          <p:cNvPr id="8" name="Ορθογώνιο 7">
            <a:extLst>
              <a:ext uri="{FF2B5EF4-FFF2-40B4-BE49-F238E27FC236}">
                <a16:creationId xmlns:a16="http://schemas.microsoft.com/office/drawing/2014/main" id="{B8D719D6-90CB-69E0-2525-19F6F22E0158}"/>
              </a:ext>
            </a:extLst>
          </p:cNvPr>
          <p:cNvSpPr/>
          <p:nvPr/>
        </p:nvSpPr>
        <p:spPr>
          <a:xfrm>
            <a:off x="10464797" y="5953760"/>
            <a:ext cx="1361440" cy="36576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l-GR" dirty="0"/>
              <a:t>78</a:t>
            </a:r>
            <a:endParaRPr lang="el-CY" dirty="0"/>
          </a:p>
        </p:txBody>
      </p:sp>
      <p:sp>
        <p:nvSpPr>
          <p:cNvPr id="2" name="Ορθογώνιο 1">
            <a:extLst>
              <a:ext uri="{FF2B5EF4-FFF2-40B4-BE49-F238E27FC236}">
                <a16:creationId xmlns:a16="http://schemas.microsoft.com/office/drawing/2014/main" id="{3F9EE42A-7E88-B1C5-D8AB-A0E6E70B871A}"/>
              </a:ext>
            </a:extLst>
          </p:cNvPr>
          <p:cNvSpPr/>
          <p:nvPr/>
        </p:nvSpPr>
        <p:spPr>
          <a:xfrm>
            <a:off x="0" y="6136640"/>
            <a:ext cx="1788160" cy="751840"/>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tr-TR" sz="3600" dirty="0"/>
              <a:t>2009</a:t>
            </a:r>
            <a:endParaRPr lang="el-CY" sz="3600" dirty="0"/>
          </a:p>
        </p:txBody>
      </p:sp>
      <p:sp>
        <p:nvSpPr>
          <p:cNvPr id="4" name="Ορθογώνιο 3">
            <a:extLst>
              <a:ext uri="{FF2B5EF4-FFF2-40B4-BE49-F238E27FC236}">
                <a16:creationId xmlns:a16="http://schemas.microsoft.com/office/drawing/2014/main" id="{5AD24D75-8761-99E9-013B-68E277913607}"/>
              </a:ext>
            </a:extLst>
          </p:cNvPr>
          <p:cNvSpPr/>
          <p:nvPr/>
        </p:nvSpPr>
        <p:spPr>
          <a:xfrm>
            <a:off x="0" y="5707"/>
            <a:ext cx="12192000" cy="646331"/>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just"/>
            <a:r>
              <a:rPr lang="tr-TR" dirty="0">
                <a:highlight>
                  <a:srgbClr val="FFFF00"/>
                </a:highlight>
                <a:cs typeface="Times New Roman" panose="02020603050405020304" pitchFamily="18" charset="0"/>
              </a:rPr>
              <a:t>IV. </a:t>
            </a:r>
            <a:r>
              <a:rPr lang="el-GR" dirty="0">
                <a:highlight>
                  <a:srgbClr val="FFFF00"/>
                </a:highlight>
              </a:rPr>
              <a:t>Η  συγκρότηση  του πιο πάνω αφηγήματος  στον τουρκοκυπριακό ιστοριογραφικό  λόγο : Η περίπτωση του</a:t>
            </a:r>
            <a:r>
              <a:rPr lang="en-US" dirty="0">
                <a:solidFill>
                  <a:schemeClr val="tx1"/>
                </a:solidFill>
                <a:highlight>
                  <a:srgbClr val="FFFF00"/>
                </a:highlight>
              </a:rPr>
              <a:t> </a:t>
            </a:r>
            <a:r>
              <a:rPr lang="el-GR" dirty="0">
                <a:highlight>
                  <a:srgbClr val="FFFF00"/>
                </a:highlight>
              </a:rPr>
              <a:t>ιστορικού </a:t>
            </a:r>
            <a:r>
              <a:rPr lang="en-US" dirty="0" err="1">
                <a:solidFill>
                  <a:schemeClr val="tx1"/>
                </a:solidFill>
                <a:highlight>
                  <a:srgbClr val="FFFF00"/>
                </a:highlight>
              </a:rPr>
              <a:t>Vehbi</a:t>
            </a:r>
            <a:r>
              <a:rPr lang="en-US" dirty="0">
                <a:solidFill>
                  <a:schemeClr val="tx1"/>
                </a:solidFill>
                <a:highlight>
                  <a:srgbClr val="FFFF00"/>
                </a:highlight>
              </a:rPr>
              <a:t> Zeki </a:t>
            </a:r>
            <a:r>
              <a:rPr lang="en-US" dirty="0" err="1">
                <a:solidFill>
                  <a:schemeClr val="tx1"/>
                </a:solidFill>
                <a:highlight>
                  <a:srgbClr val="FFFF00"/>
                </a:highlight>
              </a:rPr>
              <a:t>Serter</a:t>
            </a:r>
            <a:r>
              <a:rPr lang="el-GR" dirty="0">
                <a:highlight>
                  <a:srgbClr val="FFFF00"/>
                </a:highlight>
              </a:rPr>
              <a:t> </a:t>
            </a:r>
            <a:endParaRPr lang="tr-TR" dirty="0">
              <a:highlight>
                <a:srgbClr val="FFFF00"/>
              </a:highlight>
            </a:endParaRPr>
          </a:p>
        </p:txBody>
      </p:sp>
    </p:spTree>
    <p:extLst>
      <p:ext uri="{BB962C8B-B14F-4D97-AF65-F5344CB8AC3E}">
        <p14:creationId xmlns:p14="http://schemas.microsoft.com/office/powerpoint/2010/main" val="15206489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descr="Εικόνα που περιέχει κείμενο, χαρτί, Δημοσίευση, μελάνη&#10;&#10;Περιγραφή που δημιουργήθηκε αυτόματα">
            <a:extLst>
              <a:ext uri="{FF2B5EF4-FFF2-40B4-BE49-F238E27FC236}">
                <a16:creationId xmlns:a16="http://schemas.microsoft.com/office/drawing/2014/main" id="{81A88154-FAB1-2F43-5910-FBF202E14712}"/>
              </a:ext>
            </a:extLst>
          </p:cNvPr>
          <p:cNvPicPr>
            <a:picLocks noChangeAspect="1"/>
          </p:cNvPicPr>
          <p:nvPr/>
        </p:nvPicPr>
        <p:blipFill rotWithShape="1">
          <a:blip r:embed="rId3">
            <a:extLst>
              <a:ext uri="{28A0092B-C50C-407E-A947-70E740481C1C}">
                <a14:useLocalDpi xmlns:a14="http://schemas.microsoft.com/office/drawing/2010/main" val="0"/>
              </a:ext>
            </a:extLst>
          </a:blip>
          <a:srcRect l="14444" t="32444" r="53000" b="24889"/>
          <a:stretch/>
        </p:blipFill>
        <p:spPr>
          <a:xfrm>
            <a:off x="84910" y="612232"/>
            <a:ext cx="3833586" cy="5233397"/>
          </a:xfrm>
          <a:prstGeom prst="rect">
            <a:avLst/>
          </a:prstGeom>
          <a:solidFill>
            <a:schemeClr val="accent6">
              <a:lumMod val="20000"/>
              <a:lumOff val="80000"/>
            </a:schemeClr>
          </a:solidFill>
          <a:ln>
            <a:solidFill>
              <a:schemeClr val="tx1"/>
            </a:solidFill>
          </a:ln>
        </p:spPr>
      </p:pic>
      <p:pic>
        <p:nvPicPr>
          <p:cNvPr id="4" name="Εικόνα 3" descr="Εικόνα που περιέχει κείμενο, χαρτί, Δημοσίευση, notebook/σημειωματάριο&#10;&#10;Περιγραφή που δημιουργήθηκε αυτόματα">
            <a:extLst>
              <a:ext uri="{FF2B5EF4-FFF2-40B4-BE49-F238E27FC236}">
                <a16:creationId xmlns:a16="http://schemas.microsoft.com/office/drawing/2014/main" id="{3D9E6B21-A3FE-6205-9ADC-9AED037450CE}"/>
              </a:ext>
            </a:extLst>
          </p:cNvPr>
          <p:cNvPicPr>
            <a:picLocks noChangeAspect="1"/>
          </p:cNvPicPr>
          <p:nvPr/>
        </p:nvPicPr>
        <p:blipFill rotWithShape="1">
          <a:blip r:embed="rId4">
            <a:extLst>
              <a:ext uri="{28A0092B-C50C-407E-A947-70E740481C1C}">
                <a14:useLocalDpi xmlns:a14="http://schemas.microsoft.com/office/drawing/2010/main" val="0"/>
              </a:ext>
            </a:extLst>
          </a:blip>
          <a:srcRect l="47444" t="14370" r="12222" b="11853"/>
          <a:stretch/>
        </p:blipFill>
        <p:spPr>
          <a:xfrm>
            <a:off x="8523874" y="579121"/>
            <a:ext cx="3461297" cy="3637280"/>
          </a:xfrm>
          <a:prstGeom prst="rect">
            <a:avLst/>
          </a:prstGeom>
        </p:spPr>
      </p:pic>
      <p:pic>
        <p:nvPicPr>
          <p:cNvPr id="5" name="Εικόνα 4" descr="Εικόνα που περιέχει κείμενο, χαρτί, Δημοσίευση, notebook/σημειωματάριο&#10;&#10;Περιγραφή που δημιουργήθηκε αυτόματα">
            <a:extLst>
              <a:ext uri="{FF2B5EF4-FFF2-40B4-BE49-F238E27FC236}">
                <a16:creationId xmlns:a16="http://schemas.microsoft.com/office/drawing/2014/main" id="{D5C55352-A55E-28E8-96BF-488AC90DCE18}"/>
              </a:ext>
            </a:extLst>
          </p:cNvPr>
          <p:cNvPicPr>
            <a:picLocks noChangeAspect="1"/>
          </p:cNvPicPr>
          <p:nvPr/>
        </p:nvPicPr>
        <p:blipFill rotWithShape="1">
          <a:blip r:embed="rId5">
            <a:extLst>
              <a:ext uri="{28A0092B-C50C-407E-A947-70E740481C1C}">
                <a14:useLocalDpi xmlns:a14="http://schemas.microsoft.com/office/drawing/2010/main" val="0"/>
              </a:ext>
            </a:extLst>
          </a:blip>
          <a:srcRect l="12667" t="16593" r="51000" b="8592"/>
          <a:stretch/>
        </p:blipFill>
        <p:spPr>
          <a:xfrm>
            <a:off x="8523873" y="4343399"/>
            <a:ext cx="3461297" cy="2514599"/>
          </a:xfrm>
          <a:prstGeom prst="rect">
            <a:avLst/>
          </a:prstGeom>
        </p:spPr>
      </p:pic>
      <p:sp>
        <p:nvSpPr>
          <p:cNvPr id="2" name="Ορθογώνιο 1">
            <a:extLst>
              <a:ext uri="{FF2B5EF4-FFF2-40B4-BE49-F238E27FC236}">
                <a16:creationId xmlns:a16="http://schemas.microsoft.com/office/drawing/2014/main" id="{9EA2EEAF-92EF-B5BC-D07E-D0D7E3BB0257}"/>
              </a:ext>
            </a:extLst>
          </p:cNvPr>
          <p:cNvSpPr/>
          <p:nvPr/>
        </p:nvSpPr>
        <p:spPr>
          <a:xfrm>
            <a:off x="0" y="-23949"/>
            <a:ext cx="12110720" cy="579120"/>
          </a:xfrm>
          <a:prstGeom prst="rect">
            <a:avLst/>
          </a:prstGeom>
          <a:solidFill>
            <a:schemeClr val="accent1">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just"/>
            <a:r>
              <a:rPr lang="tr-TR" b="1" dirty="0"/>
              <a:t>V. </a:t>
            </a:r>
            <a:r>
              <a:rPr lang="el-GR" b="1" dirty="0"/>
              <a:t>Καταληκτικό σχόλιο : Η περίπτωση του</a:t>
            </a:r>
            <a:r>
              <a:rPr lang="en-US" b="1" dirty="0">
                <a:solidFill>
                  <a:schemeClr val="tx1"/>
                </a:solidFill>
              </a:rPr>
              <a:t> </a:t>
            </a:r>
            <a:r>
              <a:rPr lang="tr-TR" b="1" dirty="0">
                <a:solidFill>
                  <a:schemeClr val="tx1"/>
                </a:solidFill>
              </a:rPr>
              <a:t>Ö</a:t>
            </a:r>
            <a:r>
              <a:rPr lang="tr-TR" b="1" dirty="0"/>
              <a:t>mer Köse </a:t>
            </a:r>
          </a:p>
        </p:txBody>
      </p:sp>
      <p:pic>
        <p:nvPicPr>
          <p:cNvPr id="1026" name="Picture 2" descr="Bren Çantasında 18 Kulak&quot;ın geliştirilmiş baskısı yayımlandı">
            <a:extLst>
              <a:ext uri="{FF2B5EF4-FFF2-40B4-BE49-F238E27FC236}">
                <a16:creationId xmlns:a16="http://schemas.microsoft.com/office/drawing/2014/main" id="{968D824D-1D98-953B-CE6A-4EDE67FAD163}"/>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9520" t="3124" r="32463" b="5393"/>
          <a:stretch/>
        </p:blipFill>
        <p:spPr bwMode="auto">
          <a:xfrm>
            <a:off x="4060371" y="612232"/>
            <a:ext cx="4321629" cy="609225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28FF4E2-FD38-14D7-7EBA-D951A59A80DF}"/>
              </a:ext>
            </a:extLst>
          </p:cNvPr>
          <p:cNvSpPr txBox="1"/>
          <p:nvPr/>
        </p:nvSpPr>
        <p:spPr>
          <a:xfrm>
            <a:off x="84910" y="5965825"/>
            <a:ext cx="3837215" cy="738664"/>
          </a:xfrm>
          <a:prstGeom prst="rect">
            <a:avLst/>
          </a:prstGeom>
          <a:solidFill>
            <a:schemeClr val="accent6">
              <a:lumMod val="20000"/>
              <a:lumOff val="80000"/>
            </a:schemeClr>
          </a:solidFill>
          <a:ln>
            <a:solidFill>
              <a:schemeClr val="tx1"/>
            </a:solidFill>
          </a:ln>
        </p:spPr>
        <p:txBody>
          <a:bodyPr wrap="square">
            <a:spAutoFit/>
          </a:bodyPr>
          <a:lstStyle/>
          <a:p>
            <a:r>
              <a:rPr lang="en-US" sz="1400" dirty="0" err="1"/>
              <a:t>Savaşta</a:t>
            </a:r>
            <a:r>
              <a:rPr lang="en-US" sz="1400" dirty="0"/>
              <a:t> </a:t>
            </a:r>
            <a:r>
              <a:rPr lang="en-US" sz="1400" dirty="0" err="1"/>
              <a:t>dahi</a:t>
            </a:r>
            <a:r>
              <a:rPr lang="en-US" sz="1400" dirty="0"/>
              <a:t> </a:t>
            </a:r>
            <a:r>
              <a:rPr lang="en-US" sz="1400" dirty="0" err="1"/>
              <a:t>insan</a:t>
            </a:r>
            <a:r>
              <a:rPr lang="en-US" sz="1400" dirty="0"/>
              <a:t> </a:t>
            </a:r>
            <a:r>
              <a:rPr lang="en-US" sz="1400" dirty="0" err="1"/>
              <a:t>yüreğini</a:t>
            </a:r>
            <a:r>
              <a:rPr lang="en-US" sz="1400" dirty="0"/>
              <a:t> </a:t>
            </a:r>
            <a:r>
              <a:rPr lang="en-US" sz="1400" dirty="0" err="1"/>
              <a:t>koruyan</a:t>
            </a:r>
            <a:r>
              <a:rPr lang="en-US" sz="1400" dirty="0"/>
              <a:t> </a:t>
            </a:r>
            <a:r>
              <a:rPr lang="en-US" sz="1400" dirty="0" err="1"/>
              <a:t>bir</a:t>
            </a:r>
            <a:r>
              <a:rPr lang="en-US" sz="1400" dirty="0"/>
              <a:t> </a:t>
            </a:r>
            <a:r>
              <a:rPr lang="en-US" sz="1400" dirty="0" err="1"/>
              <a:t>emekçi</a:t>
            </a:r>
            <a:r>
              <a:rPr lang="en-US" sz="1400" dirty="0"/>
              <a:t>: Ömer </a:t>
            </a:r>
            <a:r>
              <a:rPr lang="en-US" sz="1400" dirty="0" err="1"/>
              <a:t>Köse</a:t>
            </a:r>
            <a:r>
              <a:rPr lang="en-US" sz="1400" dirty="0"/>
              <a:t> </a:t>
            </a:r>
            <a:r>
              <a:rPr lang="en-US" sz="1400" dirty="0" err="1">
                <a:hlinkClick r:id="rId7">
                  <a:extLst>
                    <a:ext uri="{A12FA001-AC4F-418D-AE19-62706E023703}">
                      <ahyp:hlinkClr xmlns:ahyp="http://schemas.microsoft.com/office/drawing/2018/hyperlinkcolor" val="tx"/>
                    </a:ext>
                  </a:extLst>
                </a:hlinkClick>
              </a:rPr>
              <a:t>Sevgül</a:t>
            </a:r>
            <a:r>
              <a:rPr lang="en-US" sz="1400" dirty="0">
                <a:hlinkClick r:id="rId7">
                  <a:extLst>
                    <a:ext uri="{A12FA001-AC4F-418D-AE19-62706E023703}">
                      <ahyp:hlinkClr xmlns:ahyp="http://schemas.microsoft.com/office/drawing/2018/hyperlinkcolor" val="tx"/>
                    </a:ext>
                  </a:extLst>
                </a:hlinkClick>
              </a:rPr>
              <a:t> </a:t>
            </a:r>
            <a:r>
              <a:rPr lang="en-US" sz="1400" dirty="0" err="1">
                <a:hlinkClick r:id="rId7">
                  <a:extLst>
                    <a:ext uri="{A12FA001-AC4F-418D-AE19-62706E023703}">
                      <ahyp:hlinkClr xmlns:ahyp="http://schemas.microsoft.com/office/drawing/2018/hyperlinkcolor" val="tx"/>
                    </a:ext>
                  </a:extLst>
                </a:hlinkClick>
              </a:rPr>
              <a:t>Uludağ</a:t>
            </a:r>
            <a:r>
              <a:rPr lang="en-US" sz="1400" dirty="0"/>
              <a:t> </a:t>
            </a:r>
            <a:endParaRPr lang="tr-TR" sz="1400" dirty="0"/>
          </a:p>
          <a:p>
            <a:r>
              <a:rPr lang="el-GR" sz="1400" dirty="0"/>
              <a:t>Εφημερίδα  </a:t>
            </a:r>
            <a:r>
              <a:rPr lang="tr-TR" sz="1400" i="1" dirty="0"/>
              <a:t>Yeni Düzen</a:t>
            </a:r>
            <a:r>
              <a:rPr lang="en-US" sz="1400" i="1" dirty="0"/>
              <a:t>, </a:t>
            </a:r>
            <a:r>
              <a:rPr lang="en-US" sz="1400" dirty="0"/>
              <a:t>3 </a:t>
            </a:r>
            <a:r>
              <a:rPr lang="el-GR" sz="1400" dirty="0"/>
              <a:t>Δεκεμβρίου</a:t>
            </a:r>
            <a:r>
              <a:rPr lang="en-US" sz="1400" i="1" dirty="0"/>
              <a:t> </a:t>
            </a:r>
            <a:r>
              <a:rPr lang="tr-TR" sz="1400" i="1" dirty="0"/>
              <a:t> </a:t>
            </a:r>
            <a:r>
              <a:rPr lang="tr-TR" sz="1400" dirty="0"/>
              <a:t>2020</a:t>
            </a:r>
            <a:r>
              <a:rPr lang="el-GR" sz="1400" dirty="0"/>
              <a:t>.</a:t>
            </a:r>
            <a:endParaRPr lang="en-US" sz="1400" dirty="0"/>
          </a:p>
        </p:txBody>
      </p:sp>
    </p:spTree>
    <p:extLst>
      <p:ext uri="{BB962C8B-B14F-4D97-AF65-F5344CB8AC3E}">
        <p14:creationId xmlns:p14="http://schemas.microsoft.com/office/powerpoint/2010/main" val="421540842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F9740D1-1EF6-A247-5046-2A71FB0DD5B1}"/>
              </a:ext>
            </a:extLst>
          </p:cNvPr>
          <p:cNvSpPr txBox="1"/>
          <p:nvPr/>
        </p:nvSpPr>
        <p:spPr>
          <a:xfrm>
            <a:off x="380999" y="245239"/>
            <a:ext cx="11473543" cy="6494085"/>
          </a:xfrm>
          <a:prstGeom prst="rect">
            <a:avLst/>
          </a:prstGeom>
          <a:noFill/>
          <a:ln>
            <a:solidFill>
              <a:schemeClr val="tx1"/>
            </a:solidFill>
          </a:ln>
        </p:spPr>
        <p:txBody>
          <a:bodyPr wrap="square">
            <a:spAutoFit/>
          </a:bodyPr>
          <a:lstStyle/>
          <a:p>
            <a:r>
              <a:rPr lang="el-GR" sz="1600" b="1" dirty="0"/>
              <a:t>Βιβλιογραφία  :</a:t>
            </a:r>
          </a:p>
          <a:p>
            <a:endParaRPr lang="el-GR" sz="1600" b="1" dirty="0"/>
          </a:p>
          <a:p>
            <a:r>
              <a:rPr lang="el-GR" sz="1600" b="1" dirty="0"/>
              <a:t>Πρωτογενείς πηγές  : </a:t>
            </a:r>
          </a:p>
          <a:p>
            <a:endParaRPr lang="el-GR" sz="1600" dirty="0"/>
          </a:p>
          <a:p>
            <a:r>
              <a:rPr lang="el-GR" sz="1600" dirty="0"/>
              <a:t>Εφημερίδα  </a:t>
            </a:r>
            <a:r>
              <a:rPr lang="tr-TR" sz="1600" i="1" dirty="0"/>
              <a:t>Bozkurt</a:t>
            </a:r>
            <a:r>
              <a:rPr lang="el-GR" sz="1600" i="1" dirty="0"/>
              <a:t>, </a:t>
            </a:r>
            <a:r>
              <a:rPr lang="el-GR" sz="1600" dirty="0"/>
              <a:t>26 Οκτωβρίου 1951.</a:t>
            </a:r>
          </a:p>
          <a:p>
            <a:r>
              <a:rPr lang="el-GR" sz="1600" dirty="0"/>
              <a:t>Εφημερίδα  </a:t>
            </a:r>
            <a:r>
              <a:rPr lang="tr-TR" sz="1600" i="1" dirty="0"/>
              <a:t>Bozkurt</a:t>
            </a:r>
            <a:r>
              <a:rPr lang="el-GR" sz="1600" i="1" dirty="0"/>
              <a:t>, </a:t>
            </a:r>
            <a:r>
              <a:rPr lang="el-GR" sz="1600" dirty="0"/>
              <a:t>10 Νοεμβρίου  1951.</a:t>
            </a:r>
            <a:endParaRPr lang="el-GR" sz="1600" b="1" dirty="0"/>
          </a:p>
          <a:p>
            <a:r>
              <a:rPr lang="el-GR" sz="1600" dirty="0"/>
              <a:t>Εφημερίδα  </a:t>
            </a:r>
            <a:r>
              <a:rPr lang="tr-TR" sz="1600" i="1" dirty="0"/>
              <a:t>Bozkurt</a:t>
            </a:r>
            <a:r>
              <a:rPr lang="el-GR" sz="1600" i="1" dirty="0"/>
              <a:t>, </a:t>
            </a:r>
            <a:r>
              <a:rPr lang="el-GR" sz="1600" dirty="0"/>
              <a:t>10 Νοεμβρίου  1957. </a:t>
            </a:r>
          </a:p>
          <a:p>
            <a:r>
              <a:rPr lang="el-GR" sz="1600" dirty="0"/>
              <a:t>Εφημερίδα  </a:t>
            </a:r>
            <a:r>
              <a:rPr lang="tr-TR" sz="1600" i="1" dirty="0"/>
              <a:t>Bozkurt</a:t>
            </a:r>
            <a:r>
              <a:rPr lang="el-GR" sz="1600" i="1" dirty="0"/>
              <a:t>, </a:t>
            </a:r>
            <a:r>
              <a:rPr lang="el-GR" sz="1600" dirty="0"/>
              <a:t>2 Δεκεμβρίου 1958.</a:t>
            </a:r>
            <a:endParaRPr lang="tr-TR" sz="1600" dirty="0"/>
          </a:p>
          <a:p>
            <a:r>
              <a:rPr lang="el-GR" sz="1600" dirty="0"/>
              <a:t>Εφημερίδα  </a:t>
            </a:r>
            <a:r>
              <a:rPr lang="tr-TR" sz="1600" i="1" dirty="0"/>
              <a:t>Bozkurt</a:t>
            </a:r>
            <a:r>
              <a:rPr lang="el-GR" sz="1600" i="1" dirty="0"/>
              <a:t>, </a:t>
            </a:r>
            <a:r>
              <a:rPr lang="en-US" sz="1600" dirty="0"/>
              <a:t>16 </a:t>
            </a:r>
            <a:r>
              <a:rPr lang="el-GR" sz="1600" dirty="0"/>
              <a:t>Αυγούστου</a:t>
            </a:r>
            <a:r>
              <a:rPr lang="en-US" sz="1600" dirty="0"/>
              <a:t>  1960.</a:t>
            </a:r>
          </a:p>
          <a:p>
            <a:r>
              <a:rPr lang="el-GR" sz="1600" dirty="0"/>
              <a:t>Εφημερίδα  </a:t>
            </a:r>
            <a:r>
              <a:rPr lang="tr-TR" sz="1600" i="1" dirty="0"/>
              <a:t>Bozkurt</a:t>
            </a:r>
            <a:r>
              <a:rPr lang="el-GR" sz="1600" i="1" dirty="0"/>
              <a:t>, </a:t>
            </a:r>
            <a:r>
              <a:rPr lang="en-US" sz="1600" dirty="0"/>
              <a:t>15 -19 </a:t>
            </a:r>
            <a:r>
              <a:rPr lang="el-GR" sz="1600" dirty="0"/>
              <a:t>Ιουλίου </a:t>
            </a:r>
            <a:r>
              <a:rPr lang="en-US" sz="1600" dirty="0"/>
              <a:t> 19</a:t>
            </a:r>
            <a:r>
              <a:rPr lang="el-GR" sz="1600" dirty="0"/>
              <a:t>74.</a:t>
            </a:r>
          </a:p>
          <a:p>
            <a:r>
              <a:rPr lang="el-GR" sz="1600" dirty="0"/>
              <a:t>Εφημερίδα  </a:t>
            </a:r>
            <a:r>
              <a:rPr lang="tr-TR" sz="1600" i="1" dirty="0"/>
              <a:t>Bozkurt</a:t>
            </a:r>
            <a:r>
              <a:rPr lang="el-GR" sz="1600" i="1" dirty="0"/>
              <a:t>, </a:t>
            </a:r>
            <a:r>
              <a:rPr lang="el-GR" sz="1600" dirty="0"/>
              <a:t>25</a:t>
            </a:r>
            <a:r>
              <a:rPr lang="en-US" sz="1600" dirty="0"/>
              <a:t> </a:t>
            </a:r>
            <a:r>
              <a:rPr lang="el-GR" sz="1600" dirty="0"/>
              <a:t>Ιουλίου </a:t>
            </a:r>
            <a:r>
              <a:rPr lang="en-US" sz="1600" dirty="0"/>
              <a:t> 19</a:t>
            </a:r>
            <a:r>
              <a:rPr lang="el-GR" sz="1600" dirty="0"/>
              <a:t>74.</a:t>
            </a:r>
          </a:p>
          <a:p>
            <a:r>
              <a:rPr lang="el-GR" sz="1600" dirty="0"/>
              <a:t>Εφημερίδα  </a:t>
            </a:r>
            <a:r>
              <a:rPr lang="tr-TR" sz="1600" i="1" dirty="0"/>
              <a:t>Bozkurt</a:t>
            </a:r>
            <a:r>
              <a:rPr lang="el-GR" sz="1600" i="1" dirty="0"/>
              <a:t>, </a:t>
            </a:r>
            <a:r>
              <a:rPr lang="el-GR" sz="1600" dirty="0"/>
              <a:t>26-30</a:t>
            </a:r>
            <a:r>
              <a:rPr lang="en-US" sz="1600" dirty="0"/>
              <a:t> </a:t>
            </a:r>
            <a:r>
              <a:rPr lang="el-GR" sz="1600" dirty="0"/>
              <a:t>Ιουλίου </a:t>
            </a:r>
            <a:r>
              <a:rPr lang="en-US" sz="1600" dirty="0"/>
              <a:t> 19</a:t>
            </a:r>
            <a:r>
              <a:rPr lang="el-GR" sz="1600" dirty="0"/>
              <a:t>74.</a:t>
            </a:r>
          </a:p>
          <a:p>
            <a:r>
              <a:rPr lang="el-GR" sz="1600" dirty="0"/>
              <a:t>Εφημερίδα  </a:t>
            </a:r>
            <a:r>
              <a:rPr lang="tr-TR" sz="1600" i="1" dirty="0"/>
              <a:t>Bozkurt</a:t>
            </a:r>
            <a:r>
              <a:rPr lang="el-GR" sz="1600" i="1" dirty="0"/>
              <a:t>, </a:t>
            </a:r>
            <a:r>
              <a:rPr lang="el-GR" sz="1600" dirty="0"/>
              <a:t>1</a:t>
            </a:r>
            <a:r>
              <a:rPr lang="tr-TR" sz="1600" dirty="0"/>
              <a:t>0</a:t>
            </a:r>
            <a:r>
              <a:rPr lang="el-GR" sz="1600" dirty="0"/>
              <a:t>  Αυγούστου 1974.</a:t>
            </a:r>
          </a:p>
          <a:p>
            <a:r>
              <a:rPr lang="el-GR" sz="1600" dirty="0"/>
              <a:t>Εφημερίδα  </a:t>
            </a:r>
            <a:r>
              <a:rPr lang="tr-TR" sz="1600" i="1" dirty="0"/>
              <a:t>Bozkurt</a:t>
            </a:r>
            <a:r>
              <a:rPr lang="el-GR" sz="1600" i="1" dirty="0"/>
              <a:t>, </a:t>
            </a:r>
            <a:r>
              <a:rPr lang="el-GR" sz="1600" dirty="0"/>
              <a:t>15 Αυγούστου 1974.</a:t>
            </a:r>
            <a:endParaRPr lang="el-GR" sz="1600" b="1" dirty="0"/>
          </a:p>
          <a:p>
            <a:r>
              <a:rPr lang="el-GR" sz="1600" dirty="0"/>
              <a:t>Εφημερίδα  </a:t>
            </a:r>
            <a:r>
              <a:rPr lang="tr-TR" sz="1600" i="1" dirty="0"/>
              <a:t>Bozkurt</a:t>
            </a:r>
            <a:r>
              <a:rPr lang="el-GR" sz="1600" i="1" dirty="0"/>
              <a:t>, </a:t>
            </a:r>
            <a:r>
              <a:rPr lang="el-GR" sz="1600" dirty="0"/>
              <a:t>16-</a:t>
            </a:r>
            <a:r>
              <a:rPr lang="tr-TR" sz="1600" dirty="0"/>
              <a:t>18</a:t>
            </a:r>
            <a:r>
              <a:rPr lang="el-GR" sz="1600" dirty="0"/>
              <a:t> Αυγούστου 1974.</a:t>
            </a:r>
          </a:p>
          <a:p>
            <a:r>
              <a:rPr lang="el-GR" sz="1600" dirty="0"/>
              <a:t>Εφημερίδα  </a:t>
            </a:r>
            <a:r>
              <a:rPr lang="tr-TR" sz="1600" i="1" dirty="0"/>
              <a:t>Bozkurt</a:t>
            </a:r>
            <a:r>
              <a:rPr lang="el-GR" sz="1600" i="1" dirty="0"/>
              <a:t>, </a:t>
            </a:r>
            <a:r>
              <a:rPr lang="tr-TR" sz="1600" dirty="0"/>
              <a:t>22, 24,25,28, 29,31</a:t>
            </a:r>
            <a:r>
              <a:rPr lang="el-GR" sz="1600" dirty="0"/>
              <a:t> Αυγούστου 1974.</a:t>
            </a:r>
            <a:endParaRPr lang="tr-TR" sz="1600" dirty="0"/>
          </a:p>
          <a:p>
            <a:r>
              <a:rPr lang="el-GR" sz="1600" dirty="0"/>
              <a:t>Εφημερίδα  </a:t>
            </a:r>
            <a:r>
              <a:rPr lang="tr-TR" sz="1600" i="1" dirty="0"/>
              <a:t>Bozkurt</a:t>
            </a:r>
            <a:r>
              <a:rPr lang="el-GR" sz="1600" i="1" dirty="0"/>
              <a:t>,</a:t>
            </a:r>
            <a:r>
              <a:rPr lang="tr-TR" sz="1600" i="1" dirty="0"/>
              <a:t> </a:t>
            </a:r>
            <a:r>
              <a:rPr lang="tr-TR" sz="1600" dirty="0"/>
              <a:t>16 </a:t>
            </a:r>
            <a:r>
              <a:rPr lang="el-GR" sz="1600" dirty="0"/>
              <a:t>Οκτωβρίου 1974.</a:t>
            </a:r>
          </a:p>
          <a:p>
            <a:r>
              <a:rPr lang="el-GR" sz="1600" dirty="0"/>
              <a:t>Εφημερίδα  </a:t>
            </a:r>
            <a:r>
              <a:rPr lang="tr-TR" sz="1600" i="1" dirty="0"/>
              <a:t>Bozkurt</a:t>
            </a:r>
            <a:r>
              <a:rPr lang="el-GR" sz="1600" i="1" dirty="0"/>
              <a:t>,</a:t>
            </a:r>
            <a:r>
              <a:rPr lang="tr-TR" sz="1600" i="1" dirty="0"/>
              <a:t> </a:t>
            </a:r>
            <a:r>
              <a:rPr lang="el-GR" sz="1600" i="1" dirty="0"/>
              <a:t>2</a:t>
            </a:r>
            <a:r>
              <a:rPr lang="tr-TR" sz="1600" dirty="0"/>
              <a:t>6 </a:t>
            </a:r>
            <a:r>
              <a:rPr lang="el-GR" sz="1600" dirty="0"/>
              <a:t>Οκτωβρίου 1974.</a:t>
            </a:r>
          </a:p>
          <a:p>
            <a:r>
              <a:rPr lang="el-GR" sz="1600" dirty="0"/>
              <a:t>Εφημερίδα  </a:t>
            </a:r>
            <a:r>
              <a:rPr lang="tr-TR" sz="1600" i="1" dirty="0"/>
              <a:t>Bozkurt</a:t>
            </a:r>
            <a:r>
              <a:rPr lang="el-GR" sz="1600" i="1" dirty="0"/>
              <a:t>, </a:t>
            </a:r>
            <a:r>
              <a:rPr lang="el-GR" sz="1600" dirty="0"/>
              <a:t>15 Νοεμβρίου  1974.</a:t>
            </a:r>
          </a:p>
          <a:p>
            <a:r>
              <a:rPr lang="el-GR" sz="1600" dirty="0"/>
              <a:t>Εφημερίδα  </a:t>
            </a:r>
            <a:r>
              <a:rPr lang="tr-TR" sz="1600" i="1" dirty="0"/>
              <a:t>Bozkurt</a:t>
            </a:r>
            <a:r>
              <a:rPr lang="el-GR" sz="1600" i="1" dirty="0"/>
              <a:t>, </a:t>
            </a:r>
            <a:r>
              <a:rPr lang="el-GR" sz="1600" dirty="0"/>
              <a:t>15 Ιουλίου 1975.</a:t>
            </a:r>
          </a:p>
          <a:p>
            <a:r>
              <a:rPr lang="el-GR" sz="1600" dirty="0"/>
              <a:t>Εφημερίδα  </a:t>
            </a:r>
            <a:r>
              <a:rPr lang="tr-TR" sz="1600" i="1" dirty="0"/>
              <a:t>Bozkurt</a:t>
            </a:r>
            <a:r>
              <a:rPr lang="el-GR" sz="1600" i="1" dirty="0"/>
              <a:t>, </a:t>
            </a:r>
            <a:r>
              <a:rPr lang="el-GR" sz="1600" dirty="0"/>
              <a:t>20 Ιουλίου 1975.</a:t>
            </a:r>
          </a:p>
          <a:p>
            <a:r>
              <a:rPr lang="el-GR" sz="1600" dirty="0"/>
              <a:t>Εφημερίδα  </a:t>
            </a:r>
            <a:r>
              <a:rPr lang="tr-TR" sz="1600" i="1" dirty="0"/>
              <a:t>Bozkurt</a:t>
            </a:r>
            <a:r>
              <a:rPr lang="el-GR" sz="1600" i="1" dirty="0"/>
              <a:t>, </a:t>
            </a:r>
            <a:r>
              <a:rPr lang="el-GR" sz="1600" dirty="0"/>
              <a:t>14 -15 Αυγούστου 1975</a:t>
            </a:r>
          </a:p>
          <a:p>
            <a:r>
              <a:rPr lang="el-GR" sz="1600" dirty="0"/>
              <a:t>Εφημερίδα  </a:t>
            </a:r>
            <a:r>
              <a:rPr lang="tr-TR" sz="1600" i="1" dirty="0"/>
              <a:t>Bozkurt</a:t>
            </a:r>
            <a:r>
              <a:rPr lang="el-GR" sz="1600" i="1" dirty="0"/>
              <a:t>, </a:t>
            </a:r>
            <a:r>
              <a:rPr lang="el-GR" sz="1600" dirty="0"/>
              <a:t>1 Δεκεμβρίου1975.</a:t>
            </a:r>
          </a:p>
          <a:p>
            <a:r>
              <a:rPr lang="el-GR" sz="1600" dirty="0"/>
              <a:t>Εφημερίδα  </a:t>
            </a:r>
            <a:r>
              <a:rPr lang="tr-TR" sz="1600" i="1" dirty="0"/>
              <a:t>Bozkurt</a:t>
            </a:r>
            <a:r>
              <a:rPr lang="el-GR" sz="1600" i="1" dirty="0"/>
              <a:t>, </a:t>
            </a:r>
            <a:r>
              <a:rPr lang="el-GR" sz="1600" dirty="0"/>
              <a:t>14 Αυγούστου 1978.</a:t>
            </a:r>
          </a:p>
          <a:p>
            <a:r>
              <a:rPr lang="el-GR" sz="1600" dirty="0"/>
              <a:t>Εφημερίδα  </a:t>
            </a:r>
            <a:r>
              <a:rPr lang="tr-TR" sz="1600" i="1" dirty="0"/>
              <a:t>Bozkurt</a:t>
            </a:r>
            <a:r>
              <a:rPr lang="el-GR" sz="1600" i="1" dirty="0"/>
              <a:t>, </a:t>
            </a:r>
            <a:r>
              <a:rPr lang="el-GR" sz="1600" dirty="0"/>
              <a:t>20 Ιουλίου 1981.</a:t>
            </a:r>
          </a:p>
        </p:txBody>
      </p:sp>
    </p:spTree>
    <p:extLst>
      <p:ext uri="{BB962C8B-B14F-4D97-AF65-F5344CB8AC3E}">
        <p14:creationId xmlns:p14="http://schemas.microsoft.com/office/powerpoint/2010/main" val="137701182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F9740D1-1EF6-A247-5046-2A71FB0DD5B1}"/>
              </a:ext>
            </a:extLst>
          </p:cNvPr>
          <p:cNvSpPr txBox="1"/>
          <p:nvPr/>
        </p:nvSpPr>
        <p:spPr>
          <a:xfrm>
            <a:off x="359228" y="332325"/>
            <a:ext cx="11473543" cy="6093976"/>
          </a:xfrm>
          <a:prstGeom prst="rect">
            <a:avLst/>
          </a:prstGeom>
          <a:noFill/>
          <a:ln>
            <a:solidFill>
              <a:schemeClr val="tx1"/>
            </a:solidFill>
          </a:ln>
        </p:spPr>
        <p:txBody>
          <a:bodyPr wrap="square">
            <a:spAutoFit/>
          </a:bodyPr>
          <a:lstStyle/>
          <a:p>
            <a:r>
              <a:rPr lang="el-GR" b="1" dirty="0"/>
              <a:t>Δευτερογενείς  πηγές   : </a:t>
            </a:r>
            <a:endParaRPr lang="tr-TR" b="1" dirty="0"/>
          </a:p>
          <a:p>
            <a:endParaRPr lang="tr-TR" dirty="0">
              <a:ea typeface="Times New Roman" panose="02020603050405020304" pitchFamily="18" charset="0"/>
              <a:cs typeface="Times New Roman" panose="02020603050405020304" pitchFamily="18" charset="0"/>
            </a:endParaRPr>
          </a:p>
          <a:p>
            <a:r>
              <a:rPr lang="tr-TR" sz="1400" dirty="0">
                <a:ea typeface="Times New Roman" panose="02020603050405020304" pitchFamily="18" charset="0"/>
                <a:cs typeface="Times New Roman" panose="02020603050405020304" pitchFamily="18" charset="0"/>
              </a:rPr>
              <a:t>Adalı Kutlu, </a:t>
            </a:r>
            <a:r>
              <a:rPr lang="tr-TR" sz="1400" i="1" dirty="0">
                <a:ea typeface="Times New Roman" panose="02020603050405020304" pitchFamily="18" charset="0"/>
                <a:cs typeface="Times New Roman" panose="02020603050405020304" pitchFamily="18" charset="0"/>
              </a:rPr>
              <a:t>Köy raporları 1963, </a:t>
            </a:r>
            <a:r>
              <a:rPr lang="tr-TR" sz="1400" dirty="0">
                <a:ea typeface="Times New Roman" panose="02020603050405020304" pitchFamily="18" charset="0"/>
                <a:cs typeface="Times New Roman" panose="02020603050405020304" pitchFamily="18" charset="0"/>
              </a:rPr>
              <a:t>Kıbrıs Türk Cemaat Meclisi, Lefkoşa, 1963.</a:t>
            </a:r>
            <a:endParaRPr lang="el-GR" sz="1400" dirty="0"/>
          </a:p>
          <a:p>
            <a:r>
              <a:rPr lang="tr-TR" sz="1400" dirty="0">
                <a:ea typeface="Times New Roman" panose="02020603050405020304" pitchFamily="18" charset="0"/>
                <a:cs typeface="Times New Roman" panose="02020603050405020304" pitchFamily="18" charset="0"/>
              </a:rPr>
              <a:t>Alasya </a:t>
            </a:r>
            <a:r>
              <a:rPr lang="tr-TR" sz="1400" dirty="0">
                <a:effectLst/>
                <a:ea typeface="Times New Roman" panose="02020603050405020304" pitchFamily="18" charset="0"/>
                <a:cs typeface="Times New Roman" panose="02020603050405020304" pitchFamily="18" charset="0"/>
              </a:rPr>
              <a:t>Halil Fikret, </a:t>
            </a:r>
            <a:r>
              <a:rPr lang="tr-TR" sz="1400" i="1" dirty="0">
                <a:effectLst/>
                <a:ea typeface="Times New Roman" panose="02020603050405020304" pitchFamily="18" charset="0"/>
                <a:cs typeface="Times New Roman" panose="02020603050405020304" pitchFamily="18" charset="0"/>
              </a:rPr>
              <a:t>Kıbrıs tarihi (M.E. 1450- M.S. 1878) Belli  başlı Antikiteleri</a:t>
            </a:r>
            <a:r>
              <a:rPr lang="tr-TR" sz="1400" dirty="0">
                <a:effectLst/>
                <a:ea typeface="Times New Roman" panose="02020603050405020304" pitchFamily="18" charset="0"/>
                <a:cs typeface="Times New Roman" panose="02020603050405020304" pitchFamily="18" charset="0"/>
              </a:rPr>
              <a:t>, M. F</a:t>
            </a:r>
            <a:r>
              <a:rPr lang="en-GB" sz="1400" dirty="0" err="1">
                <a:effectLst/>
                <a:ea typeface="Times New Roman" panose="02020603050405020304" pitchFamily="18" charset="0"/>
                <a:cs typeface="Times New Roman" panose="02020603050405020304" pitchFamily="18" charset="0"/>
              </a:rPr>
              <a:t>i</a:t>
            </a:r>
            <a:r>
              <a:rPr lang="tr-TR" sz="1400" dirty="0" err="1">
                <a:effectLst/>
                <a:ea typeface="Times New Roman" panose="02020603050405020304" pitchFamily="18" charset="0"/>
                <a:cs typeface="Times New Roman" panose="02020603050405020304" pitchFamily="18" charset="0"/>
              </a:rPr>
              <a:t>kri</a:t>
            </a:r>
            <a:r>
              <a:rPr lang="tr-TR" sz="1400" dirty="0">
                <a:effectLst/>
                <a:ea typeface="Times New Roman" panose="02020603050405020304" pitchFamily="18" charset="0"/>
                <a:cs typeface="Times New Roman" panose="02020603050405020304" pitchFamily="18" charset="0"/>
              </a:rPr>
              <a:t> Matbaasında, Lefkoşa, 1939.</a:t>
            </a:r>
            <a:endParaRPr lang="tr-TR" sz="1400" dirty="0"/>
          </a:p>
          <a:p>
            <a:r>
              <a:rPr lang="en-US" sz="1400" dirty="0"/>
              <a:t>Deniz</a:t>
            </a:r>
            <a:r>
              <a:rPr lang="tr-TR" sz="1400" dirty="0"/>
              <a:t> </a:t>
            </a:r>
            <a:r>
              <a:rPr lang="en-US" sz="1400" dirty="0"/>
              <a:t>Celal</a:t>
            </a:r>
            <a:r>
              <a:rPr lang="tr-TR" sz="1400" dirty="0"/>
              <a:t> (</a:t>
            </a:r>
            <a:r>
              <a:rPr lang="el-GR" sz="1400" dirty="0" err="1"/>
              <a:t>επιμ</a:t>
            </a:r>
            <a:r>
              <a:rPr lang="el-GR" sz="1400" dirty="0"/>
              <a:t>.</a:t>
            </a:r>
            <a:r>
              <a:rPr lang="tr-TR" sz="1400" dirty="0"/>
              <a:t>)</a:t>
            </a:r>
            <a:r>
              <a:rPr lang="el-GR" sz="1400" dirty="0"/>
              <a:t>, </a:t>
            </a:r>
            <a:r>
              <a:rPr lang="en-US" sz="1400" i="1" dirty="0" err="1"/>
              <a:t>Kıbrıs</a:t>
            </a:r>
            <a:r>
              <a:rPr lang="en-US" sz="1400" i="1" dirty="0"/>
              <a:t> </a:t>
            </a:r>
            <a:r>
              <a:rPr lang="en-US" sz="1400" i="1" dirty="0" err="1"/>
              <a:t>Türk</a:t>
            </a:r>
            <a:r>
              <a:rPr lang="en-US" sz="1400" i="1" dirty="0"/>
              <a:t> </a:t>
            </a:r>
            <a:r>
              <a:rPr lang="en-US" sz="1400" i="1" dirty="0" err="1"/>
              <a:t>tarihi</a:t>
            </a:r>
            <a:r>
              <a:rPr lang="en-US" sz="1400" i="1" dirty="0"/>
              <a:t> 8. </a:t>
            </a:r>
            <a:r>
              <a:rPr lang="en-US" sz="1400" i="1" dirty="0" err="1"/>
              <a:t>sınıf</a:t>
            </a:r>
            <a:r>
              <a:rPr lang="en-US" sz="1400" i="1" dirty="0"/>
              <a:t> : </a:t>
            </a:r>
            <a:r>
              <a:rPr lang="en-US" sz="1400" i="1" dirty="0" err="1"/>
              <a:t>Ortaokullar</a:t>
            </a:r>
            <a:r>
              <a:rPr lang="en-US" sz="1400" i="1" dirty="0"/>
              <a:t> </a:t>
            </a:r>
            <a:r>
              <a:rPr lang="en-US" sz="1400" i="1" dirty="0" err="1"/>
              <a:t>için</a:t>
            </a:r>
            <a:r>
              <a:rPr lang="en-US" sz="1400" i="1" dirty="0"/>
              <a:t> </a:t>
            </a:r>
            <a:r>
              <a:rPr lang="en-US" sz="1400" i="1" dirty="0" err="1"/>
              <a:t>tarih</a:t>
            </a:r>
            <a:r>
              <a:rPr lang="en-US" sz="1400" i="1" dirty="0"/>
              <a:t> </a:t>
            </a:r>
            <a:r>
              <a:rPr lang="en-US" sz="1400" i="1" dirty="0" err="1"/>
              <a:t>kitabı</a:t>
            </a:r>
            <a:r>
              <a:rPr lang="el-GR" sz="1400" i="1" dirty="0"/>
              <a:t>, </a:t>
            </a:r>
            <a:r>
              <a:rPr lang="en-US" sz="1400" dirty="0"/>
              <a:t>Milli </a:t>
            </a:r>
            <a:r>
              <a:rPr lang="en-US" sz="1400" dirty="0" err="1"/>
              <a:t>Eğitim</a:t>
            </a:r>
            <a:r>
              <a:rPr lang="en-US" sz="1400" dirty="0"/>
              <a:t> </a:t>
            </a:r>
            <a:r>
              <a:rPr lang="en-US" sz="1400" dirty="0" err="1"/>
              <a:t>Gençlik</a:t>
            </a:r>
            <a:r>
              <a:rPr lang="en-US" sz="1400" dirty="0"/>
              <a:t> </a:t>
            </a:r>
            <a:r>
              <a:rPr lang="en-US" sz="1400" dirty="0" err="1"/>
              <a:t>ve</a:t>
            </a:r>
            <a:r>
              <a:rPr lang="en-US" sz="1400" dirty="0"/>
              <a:t> </a:t>
            </a:r>
            <a:r>
              <a:rPr lang="en-US" sz="1400" dirty="0" err="1"/>
              <a:t>Spor</a:t>
            </a:r>
            <a:r>
              <a:rPr lang="en-US" sz="1400" dirty="0"/>
              <a:t> </a:t>
            </a:r>
            <a:r>
              <a:rPr lang="en-US" sz="1400" dirty="0" err="1"/>
              <a:t>Bakanlığı</a:t>
            </a:r>
            <a:r>
              <a:rPr lang="en-US" sz="1400" dirty="0"/>
              <a:t>, </a:t>
            </a:r>
            <a:r>
              <a:rPr lang="en-US" sz="1400" dirty="0" err="1"/>
              <a:t>Lefkoşa</a:t>
            </a:r>
            <a:r>
              <a:rPr lang="en-US" sz="1400" dirty="0"/>
              <a:t>, 2009.</a:t>
            </a:r>
          </a:p>
          <a:p>
            <a:r>
              <a:rPr lang="en-US" sz="1400" dirty="0" err="1"/>
              <a:t>Kıbrıs</a:t>
            </a:r>
            <a:r>
              <a:rPr lang="en-US" sz="1400" dirty="0"/>
              <a:t> </a:t>
            </a:r>
            <a:r>
              <a:rPr lang="en-US" sz="1400" dirty="0" err="1"/>
              <a:t>Türk</a:t>
            </a:r>
            <a:r>
              <a:rPr lang="en-US" sz="1400" dirty="0"/>
              <a:t> </a:t>
            </a:r>
            <a:r>
              <a:rPr lang="en-US" sz="1400" dirty="0" err="1"/>
              <a:t>Gazeteciler</a:t>
            </a:r>
            <a:r>
              <a:rPr lang="en-US" sz="1400" dirty="0"/>
              <a:t> </a:t>
            </a:r>
            <a:r>
              <a:rPr lang="en-US" sz="1400" dirty="0" err="1"/>
              <a:t>Birliği</a:t>
            </a:r>
            <a:r>
              <a:rPr lang="en-US" sz="1400" dirty="0"/>
              <a:t> (KTGB)</a:t>
            </a:r>
            <a:r>
              <a:rPr lang="el-GR" sz="1400" dirty="0"/>
              <a:t>, </a:t>
            </a:r>
            <a:r>
              <a:rPr lang="en-US" sz="1400" i="1" dirty="0" err="1"/>
              <a:t>Kıbrıs</a:t>
            </a:r>
            <a:r>
              <a:rPr lang="en-US" sz="1400" i="1" dirty="0"/>
              <a:t> </a:t>
            </a:r>
            <a:r>
              <a:rPr lang="en-US" sz="1400" i="1" dirty="0" err="1"/>
              <a:t>Türk</a:t>
            </a:r>
            <a:r>
              <a:rPr lang="en-US" sz="1400" i="1" dirty="0"/>
              <a:t> </a:t>
            </a:r>
            <a:r>
              <a:rPr lang="en-US" sz="1400" i="1" dirty="0" err="1"/>
              <a:t>Basın</a:t>
            </a:r>
            <a:r>
              <a:rPr lang="en-US" sz="1400" i="1" dirty="0"/>
              <a:t> </a:t>
            </a:r>
            <a:r>
              <a:rPr lang="en-US" sz="1400" i="1" dirty="0" err="1"/>
              <a:t>Tarihi</a:t>
            </a:r>
            <a:r>
              <a:rPr lang="el-GR" sz="1400" i="1" dirty="0"/>
              <a:t>,</a:t>
            </a:r>
            <a:r>
              <a:rPr lang="en-US" sz="1400" i="1" dirty="0"/>
              <a:t>  </a:t>
            </a:r>
            <a:r>
              <a:rPr lang="en-US" sz="1400" i="1" dirty="0" err="1"/>
              <a:t>Söylem</a:t>
            </a:r>
            <a:r>
              <a:rPr lang="en-US" sz="1400" i="1" dirty="0"/>
              <a:t> </a:t>
            </a:r>
            <a:r>
              <a:rPr lang="en-US" sz="1400" i="1" dirty="0" err="1"/>
              <a:t>Matbaacılık</a:t>
            </a:r>
            <a:r>
              <a:rPr lang="el-GR" sz="1400" i="1" dirty="0"/>
              <a:t>, </a:t>
            </a:r>
            <a:r>
              <a:rPr lang="en-US" sz="1400" i="1" dirty="0"/>
              <a:t> </a:t>
            </a:r>
            <a:r>
              <a:rPr lang="en-US" sz="1400" dirty="0" err="1"/>
              <a:t>Lefko</a:t>
            </a:r>
            <a:r>
              <a:rPr lang="tr-TR" sz="1400" dirty="0" err="1"/>
              <a:t>şa</a:t>
            </a:r>
            <a:r>
              <a:rPr lang="tr-TR" sz="1400" dirty="0"/>
              <a:t>, 2012.</a:t>
            </a:r>
            <a:endParaRPr lang="en-US" sz="1400" dirty="0"/>
          </a:p>
          <a:p>
            <a:r>
              <a:rPr lang="en-US" sz="1400" dirty="0" err="1"/>
              <a:t>Köse</a:t>
            </a:r>
            <a:r>
              <a:rPr lang="tr-TR" sz="1400" dirty="0"/>
              <a:t> </a:t>
            </a:r>
            <a:r>
              <a:rPr lang="en-US" sz="1400" dirty="0"/>
              <a:t>Ömer</a:t>
            </a:r>
            <a:r>
              <a:rPr lang="tr-TR" sz="1400" dirty="0"/>
              <a:t>, </a:t>
            </a:r>
            <a:r>
              <a:rPr lang="en-US" sz="1400" dirty="0"/>
              <a:t> </a:t>
            </a:r>
            <a:r>
              <a:rPr lang="en-US" sz="1400" i="1" dirty="0"/>
              <a:t>Bren </a:t>
            </a:r>
            <a:r>
              <a:rPr lang="en-US" sz="1400" i="1" dirty="0" err="1"/>
              <a:t>çantası'nda</a:t>
            </a:r>
            <a:r>
              <a:rPr lang="en-US" sz="1400" i="1" dirty="0"/>
              <a:t> 18 kulak</a:t>
            </a:r>
            <a:r>
              <a:rPr lang="en-US" sz="1400" dirty="0"/>
              <a:t>,  </a:t>
            </a:r>
            <a:r>
              <a:rPr lang="en-US" sz="1400" dirty="0" err="1"/>
              <a:t>Lefkoşa</a:t>
            </a:r>
            <a:r>
              <a:rPr lang="en-US" sz="1400" dirty="0"/>
              <a:t>, 2007.</a:t>
            </a:r>
            <a:endParaRPr lang="tr-TR" sz="1400" dirty="0"/>
          </a:p>
          <a:p>
            <a:r>
              <a:rPr lang="en-US" sz="1400" dirty="0" err="1"/>
              <a:t>Metin</a:t>
            </a:r>
            <a:r>
              <a:rPr lang="tr-TR" sz="1400" dirty="0"/>
              <a:t> </a:t>
            </a:r>
            <a:r>
              <a:rPr lang="en-US" sz="1400" dirty="0"/>
              <a:t>Sedat</a:t>
            </a:r>
            <a:r>
              <a:rPr lang="el-GR" sz="1400" dirty="0"/>
              <a:t>, </a:t>
            </a:r>
            <a:r>
              <a:rPr lang="en-US" sz="1400" i="1" dirty="0" err="1"/>
              <a:t>Kıbrıs</a:t>
            </a:r>
            <a:r>
              <a:rPr lang="en-US" sz="1400" i="1" dirty="0"/>
              <a:t> </a:t>
            </a:r>
            <a:r>
              <a:rPr lang="en-US" sz="1400" i="1" dirty="0" err="1"/>
              <a:t>Türk</a:t>
            </a:r>
            <a:r>
              <a:rPr lang="en-US" sz="1400" i="1" dirty="0"/>
              <a:t> </a:t>
            </a:r>
            <a:r>
              <a:rPr lang="en-US" sz="1400" i="1" dirty="0" err="1"/>
              <a:t>Kuvvetleri</a:t>
            </a:r>
            <a:r>
              <a:rPr lang="el-GR" sz="1400" i="1" dirty="0"/>
              <a:t> </a:t>
            </a:r>
            <a:r>
              <a:rPr lang="en-US" sz="1400" i="1" dirty="0" err="1"/>
              <a:t>Alayı</a:t>
            </a:r>
            <a:r>
              <a:rPr lang="en-US" sz="1400" i="1" dirty="0"/>
              <a:t> </a:t>
            </a:r>
            <a:r>
              <a:rPr lang="en-US" sz="1400" i="1" dirty="0" err="1"/>
              <a:t>sancak</a:t>
            </a:r>
            <a:r>
              <a:rPr lang="en-US" sz="1400" i="1" dirty="0"/>
              <a:t> </a:t>
            </a:r>
            <a:r>
              <a:rPr lang="en-US" sz="1400" i="1" dirty="0" err="1"/>
              <a:t>destanı</a:t>
            </a:r>
            <a:r>
              <a:rPr lang="en-US" sz="1400" i="1" dirty="0"/>
              <a:t> : 14 Mart 1974-30 </a:t>
            </a:r>
            <a:r>
              <a:rPr lang="en-US" sz="1400" i="1" dirty="0" err="1"/>
              <a:t>Ağustos</a:t>
            </a:r>
            <a:r>
              <a:rPr lang="en-US" sz="1400" i="1" dirty="0"/>
              <a:t> 1974 </a:t>
            </a:r>
            <a:r>
              <a:rPr lang="el-GR" sz="1400" dirty="0"/>
              <a:t>, </a:t>
            </a:r>
            <a:r>
              <a:rPr lang="tr-TR" sz="1400" dirty="0" err="1"/>
              <a:t>AjansTürk</a:t>
            </a:r>
            <a:r>
              <a:rPr lang="el-GR" sz="1400" dirty="0"/>
              <a:t>,</a:t>
            </a:r>
            <a:r>
              <a:rPr lang="tr-TR" sz="1400" dirty="0"/>
              <a:t> </a:t>
            </a:r>
            <a:r>
              <a:rPr lang="en-US" sz="1400" dirty="0"/>
              <a:t>Ankara</a:t>
            </a:r>
            <a:r>
              <a:rPr lang="el-GR" sz="1400" dirty="0"/>
              <a:t>,</a:t>
            </a:r>
            <a:r>
              <a:rPr lang="en-US" sz="1400" dirty="0"/>
              <a:t> 1996</a:t>
            </a:r>
            <a:r>
              <a:rPr lang="tr-TR" sz="1400" dirty="0"/>
              <a:t>.</a:t>
            </a:r>
          </a:p>
          <a:p>
            <a:r>
              <a:rPr lang="en-US" sz="1400" i="1" dirty="0">
                <a:effectLst/>
              </a:rPr>
              <a:t>Milli </a:t>
            </a:r>
            <a:r>
              <a:rPr lang="en-US" sz="1400" i="1" dirty="0" err="1">
                <a:effectLst/>
              </a:rPr>
              <a:t>Mücadele</a:t>
            </a:r>
            <a:r>
              <a:rPr lang="en-US" sz="1400" i="1" dirty="0">
                <a:effectLst/>
              </a:rPr>
              <a:t> </a:t>
            </a:r>
            <a:r>
              <a:rPr lang="en-US" sz="1400" i="1" dirty="0" err="1">
                <a:effectLst/>
              </a:rPr>
              <a:t>Müzesi</a:t>
            </a:r>
            <a:r>
              <a:rPr lang="en-US" sz="1400" i="1" dirty="0">
                <a:effectLst/>
              </a:rPr>
              <a:t> = The Museum of National Struggle</a:t>
            </a:r>
            <a:r>
              <a:rPr lang="tr-TR" sz="1400" dirty="0"/>
              <a:t>, </a:t>
            </a:r>
            <a:r>
              <a:rPr lang="en-US" sz="1400" dirty="0"/>
              <a:t>Public Relations Department</a:t>
            </a:r>
            <a:r>
              <a:rPr lang="tr-TR" sz="1400" dirty="0"/>
              <a:t>,</a:t>
            </a:r>
            <a:r>
              <a:rPr lang="en-US" sz="1400" dirty="0"/>
              <a:t> </a:t>
            </a:r>
            <a:r>
              <a:rPr lang="en-US" sz="1400" dirty="0" err="1"/>
              <a:t>Lefkoşa</a:t>
            </a:r>
            <a:r>
              <a:rPr lang="tr-TR" sz="1400" dirty="0"/>
              <a:t>, c2000.</a:t>
            </a:r>
            <a:endParaRPr lang="el-GR" sz="1400" dirty="0">
              <a:highlight>
                <a:srgbClr val="FFFFFF"/>
              </a:highlight>
            </a:endParaRPr>
          </a:p>
          <a:p>
            <a:r>
              <a:rPr lang="en-US" sz="1400" dirty="0" err="1">
                <a:highlight>
                  <a:srgbClr val="FFFFFF"/>
                </a:highlight>
              </a:rPr>
              <a:t>Öncan</a:t>
            </a:r>
            <a:r>
              <a:rPr lang="el-GR" sz="1400" dirty="0">
                <a:highlight>
                  <a:srgbClr val="FFFFFF"/>
                </a:highlight>
              </a:rPr>
              <a:t> </a:t>
            </a:r>
            <a:r>
              <a:rPr lang="en-US" sz="1400" dirty="0" err="1">
                <a:highlight>
                  <a:srgbClr val="FFFFFF"/>
                </a:highlight>
              </a:rPr>
              <a:t>Hüdaverdi</a:t>
            </a:r>
            <a:r>
              <a:rPr lang="en-US" sz="1400" dirty="0">
                <a:highlight>
                  <a:srgbClr val="FFFFFF"/>
                </a:highlight>
              </a:rPr>
              <a:t>, </a:t>
            </a:r>
            <a:r>
              <a:rPr lang="en-US" sz="1400" dirty="0" err="1">
                <a:highlight>
                  <a:srgbClr val="FFFFFF"/>
                </a:highlight>
              </a:rPr>
              <a:t>Özdemir</a:t>
            </a:r>
            <a:r>
              <a:rPr lang="el-GR" sz="1400" dirty="0">
                <a:highlight>
                  <a:srgbClr val="FFFFFF"/>
                </a:highlight>
              </a:rPr>
              <a:t> </a:t>
            </a:r>
            <a:r>
              <a:rPr lang="en-US" sz="1400" dirty="0" err="1">
                <a:highlight>
                  <a:srgbClr val="FFFFFF"/>
                </a:highlight>
              </a:rPr>
              <a:t>Zekeriya</a:t>
            </a:r>
            <a:r>
              <a:rPr lang="en-US" sz="1400" dirty="0">
                <a:highlight>
                  <a:srgbClr val="FFFFFF"/>
                </a:highlight>
              </a:rPr>
              <a:t> &amp; </a:t>
            </a:r>
            <a:r>
              <a:rPr lang="en-US" sz="1400" dirty="0" err="1">
                <a:highlight>
                  <a:srgbClr val="FFFFFF"/>
                </a:highlight>
              </a:rPr>
              <a:t>Sağduyu</a:t>
            </a:r>
            <a:r>
              <a:rPr lang="el-GR" sz="1400" dirty="0">
                <a:highlight>
                  <a:srgbClr val="FFFFFF"/>
                </a:highlight>
              </a:rPr>
              <a:t> </a:t>
            </a:r>
            <a:r>
              <a:rPr lang="en-US" sz="1400" dirty="0">
                <a:highlight>
                  <a:srgbClr val="FFFFFF"/>
                </a:highlight>
              </a:rPr>
              <a:t>Nilgün </a:t>
            </a:r>
            <a:r>
              <a:rPr lang="en-US" sz="1400" dirty="0" err="1">
                <a:highlight>
                  <a:srgbClr val="FFFFFF"/>
                </a:highlight>
              </a:rPr>
              <a:t>Orhon</a:t>
            </a:r>
            <a:r>
              <a:rPr lang="en-US" sz="1400" dirty="0">
                <a:highlight>
                  <a:srgbClr val="FFFFFF"/>
                </a:highlight>
              </a:rPr>
              <a:t>, </a:t>
            </a:r>
            <a:r>
              <a:rPr lang="en-US" sz="1400" i="1" dirty="0" err="1">
                <a:highlight>
                  <a:srgbClr val="FFFFFF"/>
                </a:highlight>
              </a:rPr>
              <a:t>Kıbrıs</a:t>
            </a:r>
            <a:r>
              <a:rPr lang="en-US" sz="1400" i="1" dirty="0">
                <a:highlight>
                  <a:srgbClr val="FFFFFF"/>
                </a:highlight>
              </a:rPr>
              <a:t> </a:t>
            </a:r>
            <a:r>
              <a:rPr lang="en-US" sz="1400" i="1" dirty="0" err="1">
                <a:highlight>
                  <a:srgbClr val="FFFFFF"/>
                </a:highlight>
              </a:rPr>
              <a:t>tarihi</a:t>
            </a:r>
            <a:r>
              <a:rPr lang="en-US" sz="1400" i="1" dirty="0">
                <a:highlight>
                  <a:srgbClr val="FFFFFF"/>
                </a:highlight>
              </a:rPr>
              <a:t> : M.Ö.7000- M.S.1983</a:t>
            </a:r>
            <a:r>
              <a:rPr lang="en-US" sz="1400" dirty="0">
                <a:highlight>
                  <a:srgbClr val="FFFFFF"/>
                </a:highlight>
              </a:rPr>
              <a:t>,  </a:t>
            </a:r>
            <a:r>
              <a:rPr lang="en-US" sz="1400" dirty="0" err="1">
                <a:highlight>
                  <a:srgbClr val="FFFFFF"/>
                </a:highlight>
              </a:rPr>
              <a:t>Lefko</a:t>
            </a:r>
            <a:r>
              <a:rPr lang="tr-TR" sz="1400" dirty="0" err="1">
                <a:highlight>
                  <a:srgbClr val="FFFFFF"/>
                </a:highlight>
              </a:rPr>
              <a:t>şa</a:t>
            </a:r>
            <a:r>
              <a:rPr lang="tr-TR" sz="1400" dirty="0">
                <a:highlight>
                  <a:srgbClr val="FFFFFF"/>
                </a:highlight>
              </a:rPr>
              <a:t>.</a:t>
            </a:r>
          </a:p>
          <a:p>
            <a:r>
              <a:rPr lang="en-US" sz="1400" dirty="0" err="1"/>
              <a:t>Polat</a:t>
            </a:r>
            <a:r>
              <a:rPr lang="tr-TR" sz="1400" dirty="0"/>
              <a:t> </a:t>
            </a:r>
            <a:r>
              <a:rPr lang="en-US" sz="1400" dirty="0" err="1"/>
              <a:t>Yılmaz</a:t>
            </a:r>
            <a:r>
              <a:rPr lang="tr-TR" sz="1400" dirty="0"/>
              <a:t>,</a:t>
            </a:r>
            <a:r>
              <a:rPr lang="en-US" sz="1400" dirty="0"/>
              <a:t> </a:t>
            </a:r>
            <a:r>
              <a:rPr lang="en-US" sz="1400" i="1" dirty="0" err="1">
                <a:effectLst/>
              </a:rPr>
              <a:t>Barış</a:t>
            </a:r>
            <a:r>
              <a:rPr lang="en-US" sz="1400" i="1" dirty="0">
                <a:effectLst/>
              </a:rPr>
              <a:t> </a:t>
            </a:r>
            <a:r>
              <a:rPr lang="en-US" sz="1400" i="1" dirty="0" err="1">
                <a:effectLst/>
              </a:rPr>
              <a:t>için</a:t>
            </a:r>
            <a:r>
              <a:rPr lang="en-US" sz="1400" i="1" dirty="0">
                <a:effectLst/>
              </a:rPr>
              <a:t> </a:t>
            </a:r>
            <a:r>
              <a:rPr lang="en-US" sz="1400" i="1" dirty="0" err="1">
                <a:effectLst/>
              </a:rPr>
              <a:t>oradaydılar</a:t>
            </a:r>
            <a:r>
              <a:rPr lang="en-US" sz="1400" i="1" dirty="0">
                <a:effectLst/>
              </a:rPr>
              <a:t> Parola : </a:t>
            </a:r>
            <a:r>
              <a:rPr lang="en-US" sz="1400" i="1" dirty="0" err="1">
                <a:effectLst/>
              </a:rPr>
              <a:t>Kıbrıs</a:t>
            </a:r>
            <a:r>
              <a:rPr lang="tr-TR" sz="1400" dirty="0">
                <a:effectLst/>
              </a:rPr>
              <a:t>,</a:t>
            </a:r>
            <a:r>
              <a:rPr lang="en-US" sz="1400" dirty="0">
                <a:effectLst/>
              </a:rPr>
              <a:t> </a:t>
            </a:r>
            <a:r>
              <a:rPr lang="tr-TR" sz="1400" dirty="0">
                <a:effectLst/>
              </a:rPr>
              <a:t>Ulus Dağı, </a:t>
            </a:r>
            <a:r>
              <a:rPr lang="en-US" sz="1400" dirty="0"/>
              <a:t>Ankara</a:t>
            </a:r>
            <a:r>
              <a:rPr lang="tr-TR" sz="1400" dirty="0"/>
              <a:t>, 2007.</a:t>
            </a:r>
          </a:p>
          <a:p>
            <a:r>
              <a:rPr lang="en-US" sz="1400" dirty="0" err="1"/>
              <a:t>Sadrazam</a:t>
            </a:r>
            <a:r>
              <a:rPr lang="tr-TR" sz="1400" dirty="0"/>
              <a:t> </a:t>
            </a:r>
            <a:r>
              <a:rPr lang="en-US" sz="1400" dirty="0"/>
              <a:t>Halil</a:t>
            </a:r>
            <a:r>
              <a:rPr lang="tr-TR" sz="1400" dirty="0"/>
              <a:t>, </a:t>
            </a:r>
            <a:r>
              <a:rPr lang="en-US" sz="1400" i="1" dirty="0" err="1"/>
              <a:t>İkinci</a:t>
            </a:r>
            <a:r>
              <a:rPr lang="en-US" sz="1400" i="1" dirty="0"/>
              <a:t> </a:t>
            </a:r>
            <a:r>
              <a:rPr lang="en-US" sz="1400" i="1" dirty="0" err="1"/>
              <a:t>harekat</a:t>
            </a:r>
            <a:r>
              <a:rPr lang="en-US" sz="1400" i="1" dirty="0"/>
              <a:t> </a:t>
            </a:r>
            <a:r>
              <a:rPr lang="en-US" sz="1400" i="1" dirty="0" err="1"/>
              <a:t>ve</a:t>
            </a:r>
            <a:r>
              <a:rPr lang="en-US" sz="1400" i="1" dirty="0"/>
              <a:t> </a:t>
            </a:r>
            <a:r>
              <a:rPr lang="en-US" sz="1400" i="1" dirty="0" err="1"/>
              <a:t>sonrası</a:t>
            </a:r>
            <a:r>
              <a:rPr lang="en-US" sz="1400" i="1" dirty="0"/>
              <a:t> </a:t>
            </a:r>
            <a:r>
              <a:rPr lang="en-US" sz="1400" i="1" dirty="0" err="1"/>
              <a:t>Ağustos</a:t>
            </a:r>
            <a:r>
              <a:rPr lang="en-US" sz="1400" i="1" dirty="0"/>
              <a:t> 1974 : </a:t>
            </a:r>
            <a:r>
              <a:rPr lang="en-US" sz="1400" i="1" dirty="0" err="1"/>
              <a:t>Kıbrıs'ta</a:t>
            </a:r>
            <a:r>
              <a:rPr lang="en-US" sz="1400" i="1" dirty="0"/>
              <a:t> </a:t>
            </a:r>
            <a:r>
              <a:rPr lang="en-US" sz="1400" i="1" dirty="0" err="1"/>
              <a:t>mitlerden</a:t>
            </a:r>
            <a:r>
              <a:rPr lang="en-US" sz="1400" i="1" dirty="0"/>
              <a:t> </a:t>
            </a:r>
            <a:r>
              <a:rPr lang="en-US" sz="1400" i="1" dirty="0" err="1"/>
              <a:t>gerçeğe</a:t>
            </a:r>
            <a:r>
              <a:rPr lang="tr-TR" sz="1400" dirty="0"/>
              <a:t>, Söylem,</a:t>
            </a:r>
            <a:r>
              <a:rPr lang="en-US" sz="1400" dirty="0" err="1"/>
              <a:t>Lefkoşa</a:t>
            </a:r>
            <a:r>
              <a:rPr lang="tr-TR" sz="1400" dirty="0"/>
              <a:t>,</a:t>
            </a:r>
            <a:r>
              <a:rPr lang="en-US" sz="1400" dirty="0"/>
              <a:t> 2014</a:t>
            </a:r>
            <a:r>
              <a:rPr lang="tr-TR" sz="1400"/>
              <a:t>.</a:t>
            </a:r>
            <a:endParaRPr lang="en-US" sz="1400" dirty="0">
              <a:highlight>
                <a:srgbClr val="FFFFFF"/>
              </a:highlight>
            </a:endParaRPr>
          </a:p>
          <a:p>
            <a:r>
              <a:rPr lang="en-US" sz="1400" dirty="0" err="1"/>
              <a:t>Sanver</a:t>
            </a:r>
            <a:r>
              <a:rPr lang="en-US" sz="1400" dirty="0"/>
              <a:t> Ahmet, </a:t>
            </a:r>
            <a:r>
              <a:rPr lang="en-US" sz="1400" i="1" dirty="0" err="1"/>
              <a:t>Kıbrıs</a:t>
            </a:r>
            <a:r>
              <a:rPr lang="en-US" sz="1400" i="1" dirty="0"/>
              <a:t> </a:t>
            </a:r>
            <a:r>
              <a:rPr lang="en-US" sz="1400" i="1" dirty="0" err="1"/>
              <a:t>barış</a:t>
            </a:r>
            <a:r>
              <a:rPr lang="en-US" sz="1400" i="1" dirty="0"/>
              <a:t> </a:t>
            </a:r>
            <a:r>
              <a:rPr lang="en-US" sz="1400" i="1" dirty="0" err="1"/>
              <a:t>harekatı</a:t>
            </a:r>
            <a:r>
              <a:rPr lang="en-US" sz="1400" i="1" dirty="0"/>
              <a:t> </a:t>
            </a:r>
            <a:r>
              <a:rPr lang="en-US" sz="1400" i="1" dirty="0" err="1"/>
              <a:t>anılarım</a:t>
            </a:r>
            <a:r>
              <a:rPr lang="en-US" sz="1400" i="1" dirty="0"/>
              <a:t> </a:t>
            </a:r>
            <a:r>
              <a:rPr lang="en-US" sz="1400" i="1" dirty="0" err="1"/>
              <a:t>Temmuz</a:t>
            </a:r>
            <a:r>
              <a:rPr lang="en-US" sz="1400" i="1" dirty="0"/>
              <a:t> 1974</a:t>
            </a:r>
            <a:r>
              <a:rPr lang="en-US" sz="1400" dirty="0"/>
              <a:t>,  </a:t>
            </a:r>
            <a:r>
              <a:rPr lang="en-US" sz="1400" dirty="0" err="1"/>
              <a:t>Lefkoşa</a:t>
            </a:r>
            <a:r>
              <a:rPr lang="en-US" sz="1400" dirty="0"/>
              <a:t>, 2014.</a:t>
            </a:r>
            <a:endParaRPr lang="el-GR" sz="1400" dirty="0">
              <a:highlight>
                <a:srgbClr val="FFFFFF"/>
              </a:highlight>
            </a:endParaRPr>
          </a:p>
          <a:p>
            <a:r>
              <a:rPr lang="en-US" sz="1400" dirty="0" err="1"/>
              <a:t>Serter</a:t>
            </a:r>
            <a:r>
              <a:rPr lang="en-US" sz="1400" dirty="0"/>
              <a:t> </a:t>
            </a:r>
            <a:r>
              <a:rPr lang="en-US" sz="1400" dirty="0" err="1"/>
              <a:t>Vehbi</a:t>
            </a:r>
            <a:r>
              <a:rPr lang="en-US" sz="1400" dirty="0"/>
              <a:t> Zeki, </a:t>
            </a:r>
            <a:r>
              <a:rPr lang="en-US" sz="1400" i="1" dirty="0" err="1"/>
              <a:t>Kıbrıs</a:t>
            </a:r>
            <a:r>
              <a:rPr lang="en-US" sz="1400" i="1" dirty="0"/>
              <a:t> </a:t>
            </a:r>
            <a:r>
              <a:rPr lang="en-US" sz="1400" i="1" dirty="0" err="1"/>
              <a:t>tarihi</a:t>
            </a:r>
            <a:r>
              <a:rPr lang="en-US" sz="1400" i="1" dirty="0"/>
              <a:t> : </a:t>
            </a:r>
            <a:r>
              <a:rPr lang="en-US" sz="1400" i="1" dirty="0" err="1"/>
              <a:t>orta</a:t>
            </a:r>
            <a:r>
              <a:rPr lang="en-US" sz="1400" i="1" dirty="0"/>
              <a:t> </a:t>
            </a:r>
            <a:r>
              <a:rPr lang="en-US" sz="1400" i="1" dirty="0" err="1"/>
              <a:t>dereceli</a:t>
            </a:r>
            <a:r>
              <a:rPr lang="en-US" sz="1400" i="1" dirty="0"/>
              <a:t> </a:t>
            </a:r>
            <a:r>
              <a:rPr lang="en-US" sz="1400" i="1" dirty="0" err="1"/>
              <a:t>okullar</a:t>
            </a:r>
            <a:r>
              <a:rPr lang="en-US" sz="1400" i="1" dirty="0"/>
              <a:t> </a:t>
            </a:r>
            <a:r>
              <a:rPr lang="en-US" sz="1400" i="1" dirty="0" err="1"/>
              <a:t>için</a:t>
            </a:r>
            <a:r>
              <a:rPr lang="en-US" sz="1400" dirty="0"/>
              <a:t>, Lefkoşa,1970</a:t>
            </a:r>
            <a:r>
              <a:rPr lang="el-GR" sz="1400" dirty="0"/>
              <a:t>.</a:t>
            </a:r>
            <a:endParaRPr lang="el-CY" sz="1400" dirty="0"/>
          </a:p>
          <a:p>
            <a:r>
              <a:rPr lang="en-US" sz="1400" dirty="0" err="1"/>
              <a:t>Serter</a:t>
            </a:r>
            <a:r>
              <a:rPr lang="en-US" sz="1400" dirty="0"/>
              <a:t> </a:t>
            </a:r>
            <a:r>
              <a:rPr lang="en-US" sz="1400" dirty="0" err="1"/>
              <a:t>Vehbi</a:t>
            </a:r>
            <a:r>
              <a:rPr lang="en-US" sz="1400" dirty="0"/>
              <a:t> Zeki</a:t>
            </a:r>
            <a:r>
              <a:rPr lang="tr-TR" altLang="el-CY" sz="1400" dirty="0"/>
              <a:t>, </a:t>
            </a:r>
            <a:r>
              <a:rPr lang="en-US" sz="1400" i="1" dirty="0" err="1"/>
              <a:t>Yunan</a:t>
            </a:r>
            <a:r>
              <a:rPr lang="el-GR" sz="1400" i="1" dirty="0"/>
              <a:t> </a:t>
            </a:r>
            <a:r>
              <a:rPr lang="en-US" sz="1400" i="1" dirty="0" err="1"/>
              <a:t>emperyalizmi</a:t>
            </a:r>
            <a:r>
              <a:rPr lang="en-US" sz="1400" i="1" dirty="0"/>
              <a:t> </a:t>
            </a:r>
            <a:r>
              <a:rPr lang="en-US" sz="1400" i="1" dirty="0" err="1"/>
              <a:t>ve</a:t>
            </a:r>
            <a:r>
              <a:rPr lang="en-US" sz="1400" i="1" dirty="0"/>
              <a:t> </a:t>
            </a:r>
            <a:r>
              <a:rPr lang="en-US" sz="1400" i="1" dirty="0" err="1"/>
              <a:t>Türk</a:t>
            </a:r>
            <a:r>
              <a:rPr lang="en-US" sz="1400" i="1" dirty="0"/>
              <a:t> </a:t>
            </a:r>
            <a:r>
              <a:rPr lang="en-US" sz="1400" i="1" dirty="0" err="1"/>
              <a:t>ulusu</a:t>
            </a:r>
            <a:r>
              <a:rPr lang="en-US" sz="1400" i="1" dirty="0"/>
              <a:t> : (1821-1974</a:t>
            </a:r>
            <a:r>
              <a:rPr lang="en-US" sz="1400" dirty="0"/>
              <a:t>)</a:t>
            </a:r>
            <a:r>
              <a:rPr lang="tr-TR" sz="1400" dirty="0"/>
              <a:t>, </a:t>
            </a:r>
            <a:r>
              <a:rPr lang="en-US" sz="1400" dirty="0" err="1"/>
              <a:t>Lefkoşa</a:t>
            </a:r>
            <a:r>
              <a:rPr lang="tr-TR" sz="1400" dirty="0"/>
              <a:t>,</a:t>
            </a:r>
            <a:r>
              <a:rPr lang="en-US" sz="1400" dirty="0"/>
              <a:t> </a:t>
            </a:r>
            <a:r>
              <a:rPr lang="tr-TR" sz="1400" dirty="0"/>
              <a:t>1974.</a:t>
            </a:r>
            <a:r>
              <a:rPr lang="en-US" sz="1400" dirty="0"/>
              <a:t> </a:t>
            </a:r>
            <a:endParaRPr lang="tr-TR" sz="1400" dirty="0"/>
          </a:p>
          <a:p>
            <a:r>
              <a:rPr lang="en-US" sz="1400" dirty="0" err="1"/>
              <a:t>Serter</a:t>
            </a:r>
            <a:r>
              <a:rPr lang="en-US" sz="1400" dirty="0"/>
              <a:t> </a:t>
            </a:r>
            <a:r>
              <a:rPr lang="en-US" sz="1400" dirty="0" err="1"/>
              <a:t>Vehbi</a:t>
            </a:r>
            <a:r>
              <a:rPr lang="en-US" sz="1400" dirty="0"/>
              <a:t> Zeki</a:t>
            </a:r>
            <a:r>
              <a:rPr lang="el-GR" sz="1400" dirty="0"/>
              <a:t>, </a:t>
            </a:r>
            <a:r>
              <a:rPr lang="en-US" sz="1400" i="1" dirty="0" err="1"/>
              <a:t>Kıbrıs</a:t>
            </a:r>
            <a:r>
              <a:rPr lang="en-US" sz="1400" i="1" dirty="0"/>
              <a:t> </a:t>
            </a:r>
            <a:r>
              <a:rPr lang="en-US" sz="1400" i="1" dirty="0" err="1"/>
              <a:t>ve</a:t>
            </a:r>
            <a:r>
              <a:rPr lang="en-US" sz="1400" i="1" dirty="0"/>
              <a:t> 1974 </a:t>
            </a:r>
            <a:r>
              <a:rPr lang="en-US" sz="1400" i="1" dirty="0" err="1"/>
              <a:t>barış</a:t>
            </a:r>
            <a:r>
              <a:rPr lang="en-US" sz="1400" i="1" dirty="0"/>
              <a:t> </a:t>
            </a:r>
            <a:r>
              <a:rPr lang="en-US" sz="1400" i="1" dirty="0" err="1"/>
              <a:t>harekatı</a:t>
            </a:r>
            <a:r>
              <a:rPr lang="el-GR" sz="1400" dirty="0"/>
              <a:t>, </a:t>
            </a:r>
            <a:r>
              <a:rPr lang="en-US" sz="1400" dirty="0"/>
              <a:t> </a:t>
            </a:r>
            <a:r>
              <a:rPr lang="tr-TR" sz="1400" dirty="0"/>
              <a:t>L</a:t>
            </a:r>
            <a:r>
              <a:rPr lang="en-US" sz="1400" dirty="0" err="1"/>
              <a:t>efkoşa</a:t>
            </a:r>
            <a:r>
              <a:rPr lang="tr-TR" sz="1400" dirty="0"/>
              <a:t> </a:t>
            </a:r>
            <a:r>
              <a:rPr lang="en-US" sz="1400" dirty="0"/>
              <a:t>1976</a:t>
            </a:r>
            <a:r>
              <a:rPr lang="el-GR" sz="1400" dirty="0"/>
              <a:t>.</a:t>
            </a:r>
            <a:r>
              <a:rPr lang="tr-TR" sz="1400" dirty="0"/>
              <a:t> </a:t>
            </a:r>
            <a:endParaRPr lang="el-GR" sz="1400" dirty="0"/>
          </a:p>
          <a:p>
            <a:r>
              <a:rPr lang="en-US" sz="1400" dirty="0" err="1"/>
              <a:t>Serter</a:t>
            </a:r>
            <a:r>
              <a:rPr lang="en-US" sz="1400" dirty="0"/>
              <a:t> </a:t>
            </a:r>
            <a:r>
              <a:rPr lang="en-US" sz="1400" dirty="0" err="1"/>
              <a:t>Vehbi</a:t>
            </a:r>
            <a:r>
              <a:rPr lang="en-US" sz="1400" dirty="0"/>
              <a:t> Zeki</a:t>
            </a:r>
            <a:r>
              <a:rPr lang="tr-TR" altLang="el-CY" sz="1400" dirty="0"/>
              <a:t>, </a:t>
            </a:r>
            <a:r>
              <a:rPr lang="en-US" sz="1400" i="1" dirty="0" err="1"/>
              <a:t>Yunan</a:t>
            </a:r>
            <a:r>
              <a:rPr lang="en-US" sz="1400" i="1" dirty="0"/>
              <a:t> </a:t>
            </a:r>
            <a:r>
              <a:rPr lang="en-US" sz="1400" i="1" dirty="0" err="1"/>
              <a:t>emperyalizmi</a:t>
            </a:r>
            <a:r>
              <a:rPr lang="en-US" sz="1400" i="1" dirty="0"/>
              <a:t> </a:t>
            </a:r>
            <a:r>
              <a:rPr lang="en-US" sz="1400" i="1" dirty="0" err="1"/>
              <a:t>ve</a:t>
            </a:r>
            <a:r>
              <a:rPr lang="en-US" sz="1400" i="1" dirty="0"/>
              <a:t> </a:t>
            </a:r>
            <a:r>
              <a:rPr lang="en-US" sz="1400" i="1" dirty="0" err="1"/>
              <a:t>Türk</a:t>
            </a:r>
            <a:r>
              <a:rPr lang="en-US" sz="1400" i="1" dirty="0"/>
              <a:t> </a:t>
            </a:r>
            <a:r>
              <a:rPr lang="en-US" sz="1400" i="1" dirty="0" err="1"/>
              <a:t>ulusu</a:t>
            </a:r>
            <a:r>
              <a:rPr lang="en-US" sz="1400" i="1" dirty="0"/>
              <a:t> : (1821-197</a:t>
            </a:r>
            <a:r>
              <a:rPr lang="tr-TR" sz="1400" i="1" dirty="0"/>
              <a:t>6</a:t>
            </a:r>
            <a:r>
              <a:rPr lang="en-US" sz="1400" dirty="0"/>
              <a:t>)</a:t>
            </a:r>
            <a:r>
              <a:rPr lang="tr-TR" sz="1400" dirty="0"/>
              <a:t>, </a:t>
            </a:r>
            <a:r>
              <a:rPr lang="en-US" sz="1400" dirty="0" err="1"/>
              <a:t>Lefkoşa</a:t>
            </a:r>
            <a:r>
              <a:rPr lang="tr-TR" sz="1400" dirty="0"/>
              <a:t>,</a:t>
            </a:r>
            <a:r>
              <a:rPr lang="en-US" sz="1400" dirty="0"/>
              <a:t> </a:t>
            </a:r>
            <a:r>
              <a:rPr lang="tr-TR" sz="1400" dirty="0"/>
              <a:t>1976.</a:t>
            </a:r>
            <a:r>
              <a:rPr lang="en-US" sz="1400" dirty="0"/>
              <a:t> </a:t>
            </a:r>
            <a:endParaRPr lang="tr-TR" sz="1400" dirty="0"/>
          </a:p>
          <a:p>
            <a:r>
              <a:rPr lang="en-US" sz="1400" dirty="0" err="1"/>
              <a:t>Serter</a:t>
            </a:r>
            <a:r>
              <a:rPr lang="en-US" sz="1400" dirty="0"/>
              <a:t> </a:t>
            </a:r>
            <a:r>
              <a:rPr lang="en-US" sz="1400" dirty="0" err="1"/>
              <a:t>Vehbi</a:t>
            </a:r>
            <a:r>
              <a:rPr lang="en-US" sz="1400" dirty="0"/>
              <a:t> Zeki</a:t>
            </a:r>
            <a:r>
              <a:rPr lang="tr-TR" sz="1400" dirty="0"/>
              <a:t>, </a:t>
            </a:r>
            <a:r>
              <a:rPr lang="en-US" sz="1400" i="1" dirty="0" err="1"/>
              <a:t>Kıbrıs'ta</a:t>
            </a:r>
            <a:r>
              <a:rPr lang="en-US" sz="1400" i="1" dirty="0"/>
              <a:t> Rum-</a:t>
            </a:r>
            <a:r>
              <a:rPr lang="en-US" sz="1400" i="1" dirty="0" err="1"/>
              <a:t>Yunan</a:t>
            </a:r>
            <a:r>
              <a:rPr lang="en-US" sz="1400" i="1" dirty="0"/>
              <a:t> </a:t>
            </a:r>
            <a:r>
              <a:rPr lang="en-US" sz="1400" i="1" dirty="0" err="1"/>
              <a:t>vahşeti</a:t>
            </a:r>
            <a:r>
              <a:rPr lang="en-US" sz="1400" i="1" dirty="0"/>
              <a:t> </a:t>
            </a:r>
            <a:r>
              <a:rPr lang="en-US" sz="1400" i="1" dirty="0" err="1"/>
              <a:t>ve</a:t>
            </a:r>
            <a:r>
              <a:rPr lang="en-US" sz="1400" i="1" dirty="0"/>
              <a:t> 20 </a:t>
            </a:r>
            <a:r>
              <a:rPr lang="en-US" sz="1400" i="1" dirty="0" err="1"/>
              <a:t>Temmuz'da</a:t>
            </a:r>
            <a:r>
              <a:rPr lang="en-US" sz="1400" i="1" dirty="0"/>
              <a:t> </a:t>
            </a:r>
            <a:r>
              <a:rPr lang="en-US" sz="1400" i="1" dirty="0" err="1"/>
              <a:t>doğan</a:t>
            </a:r>
            <a:r>
              <a:rPr lang="en-US" sz="1400" i="1" dirty="0"/>
              <a:t> </a:t>
            </a:r>
            <a:r>
              <a:rPr lang="en-US" sz="1400" i="1" dirty="0" err="1"/>
              <a:t>güneş</a:t>
            </a:r>
            <a:r>
              <a:rPr lang="en-US" sz="1400" i="1" dirty="0"/>
              <a:t> </a:t>
            </a:r>
            <a:r>
              <a:rPr lang="en-US" sz="1400" i="1" dirty="0" err="1"/>
              <a:t>Kıbrıs</a:t>
            </a:r>
            <a:r>
              <a:rPr lang="en-US" sz="1400" i="1" dirty="0"/>
              <a:t> </a:t>
            </a:r>
            <a:r>
              <a:rPr lang="en-US" sz="1400" i="1" dirty="0" err="1"/>
              <a:t>Türk</a:t>
            </a:r>
            <a:r>
              <a:rPr lang="en-US" sz="1400" i="1" dirty="0"/>
              <a:t> </a:t>
            </a:r>
            <a:r>
              <a:rPr lang="en-US" sz="1400" i="1" dirty="0" err="1"/>
              <a:t>Barış</a:t>
            </a:r>
            <a:r>
              <a:rPr lang="en-US" sz="1400" i="1" dirty="0"/>
              <a:t> </a:t>
            </a:r>
            <a:r>
              <a:rPr lang="en-US" sz="1400" i="1" dirty="0" err="1"/>
              <a:t>Harekatının</a:t>
            </a:r>
            <a:r>
              <a:rPr lang="en-US" sz="1400" i="1" dirty="0"/>
              <a:t> 4. </a:t>
            </a:r>
            <a:r>
              <a:rPr lang="en-US" sz="1400" i="1" dirty="0" err="1"/>
              <a:t>yıldönümü</a:t>
            </a:r>
            <a:r>
              <a:rPr lang="en-US" sz="1400" i="1" dirty="0"/>
              <a:t> </a:t>
            </a:r>
            <a:r>
              <a:rPr lang="en-US" sz="1400" i="1" dirty="0" err="1"/>
              <a:t>münasebetiyle</a:t>
            </a:r>
            <a:r>
              <a:rPr lang="el-GR" sz="1400" i="1" dirty="0"/>
              <a:t>,</a:t>
            </a:r>
            <a:r>
              <a:rPr lang="tr-TR" sz="1400" i="1" dirty="0"/>
              <a:t> </a:t>
            </a:r>
            <a:r>
              <a:rPr lang="tr-TR" sz="1400" dirty="0"/>
              <a:t>L</a:t>
            </a:r>
            <a:r>
              <a:rPr lang="en-US" sz="1400" dirty="0" err="1"/>
              <a:t>efkoşa</a:t>
            </a:r>
            <a:r>
              <a:rPr lang="tr-TR" sz="1400" dirty="0"/>
              <a:t> </a:t>
            </a:r>
            <a:r>
              <a:rPr lang="en-US" sz="1400" dirty="0"/>
              <a:t>197</a:t>
            </a:r>
            <a:r>
              <a:rPr lang="el-GR" sz="1400" dirty="0"/>
              <a:t>8</a:t>
            </a:r>
            <a:r>
              <a:rPr lang="tr-TR" sz="1400" dirty="0"/>
              <a:t>.  </a:t>
            </a:r>
            <a:endParaRPr lang="el-GR" sz="1400" dirty="0"/>
          </a:p>
          <a:p>
            <a:r>
              <a:rPr lang="en-US" sz="1400" dirty="0" err="1"/>
              <a:t>Serter</a:t>
            </a:r>
            <a:r>
              <a:rPr lang="en-US" sz="1400" dirty="0"/>
              <a:t> </a:t>
            </a:r>
            <a:r>
              <a:rPr lang="en-US" sz="1400" dirty="0" err="1"/>
              <a:t>Vehbi</a:t>
            </a:r>
            <a:r>
              <a:rPr lang="en-US" sz="1400" dirty="0"/>
              <a:t> Zeki, </a:t>
            </a:r>
            <a:r>
              <a:rPr lang="en-US" sz="1400" i="1" dirty="0" err="1"/>
              <a:t>Kıbrıs</a:t>
            </a:r>
            <a:r>
              <a:rPr lang="en-US" sz="1400" i="1" dirty="0"/>
              <a:t> </a:t>
            </a:r>
            <a:r>
              <a:rPr lang="en-US" sz="1400" i="1" dirty="0" err="1"/>
              <a:t>ve</a:t>
            </a:r>
            <a:r>
              <a:rPr lang="en-US" sz="1400" i="1" dirty="0"/>
              <a:t> Enosis</a:t>
            </a:r>
            <a:r>
              <a:rPr lang="en-US" sz="1400" dirty="0"/>
              <a:t>, Lefkoşa,1980.</a:t>
            </a:r>
            <a:endParaRPr lang="el-CY" sz="1400" dirty="0"/>
          </a:p>
          <a:p>
            <a:r>
              <a:rPr lang="en-US" sz="1400" dirty="0" err="1"/>
              <a:t>Serter</a:t>
            </a:r>
            <a:r>
              <a:rPr lang="en-US" sz="1400" dirty="0"/>
              <a:t> </a:t>
            </a:r>
            <a:r>
              <a:rPr lang="en-US" sz="1400" dirty="0" err="1"/>
              <a:t>Vehbi</a:t>
            </a:r>
            <a:r>
              <a:rPr lang="en-US" sz="1400" dirty="0"/>
              <a:t> Zeki</a:t>
            </a:r>
            <a:r>
              <a:rPr lang="tr-TR" altLang="el-CY" sz="1400" dirty="0">
                <a:cs typeface="Times New Roman" panose="02020603050405020304" pitchFamily="18" charset="0"/>
              </a:rPr>
              <a:t>, </a:t>
            </a:r>
            <a:r>
              <a:rPr lang="en-US" sz="1400" i="1" dirty="0" err="1"/>
              <a:t>Kıbrıs</a:t>
            </a:r>
            <a:r>
              <a:rPr lang="en-US" sz="1400" i="1" dirty="0"/>
              <a:t> </a:t>
            </a:r>
            <a:r>
              <a:rPr lang="en-US" sz="1400" i="1" dirty="0" err="1"/>
              <a:t>tarihi</a:t>
            </a:r>
            <a:r>
              <a:rPr lang="en-US" sz="1400" i="1" dirty="0"/>
              <a:t> : (</a:t>
            </a:r>
            <a:r>
              <a:rPr lang="en-US" sz="1400" i="1" dirty="0" err="1"/>
              <a:t>Başlangıçtan</a:t>
            </a:r>
            <a:r>
              <a:rPr lang="en-US" sz="1400" i="1" dirty="0"/>
              <a:t> </a:t>
            </a:r>
            <a:r>
              <a:rPr lang="en-US" sz="1400" i="1" dirty="0" err="1"/>
              <a:t>zamanımıza</a:t>
            </a:r>
            <a:r>
              <a:rPr lang="en-US" sz="1400" i="1" dirty="0"/>
              <a:t> </a:t>
            </a:r>
            <a:r>
              <a:rPr lang="en-US" sz="1400" i="1" dirty="0" err="1"/>
              <a:t>kadar</a:t>
            </a:r>
            <a:r>
              <a:rPr lang="en-US" sz="1400" dirty="0"/>
              <a:t>)</a:t>
            </a:r>
            <a:r>
              <a:rPr lang="tr-TR" sz="1400" dirty="0"/>
              <a:t>, </a:t>
            </a:r>
            <a:r>
              <a:rPr lang="en-US" sz="1400" dirty="0" err="1"/>
              <a:t>Lefkoşa</a:t>
            </a:r>
            <a:r>
              <a:rPr lang="tr-TR" sz="1400" dirty="0"/>
              <a:t>,</a:t>
            </a:r>
            <a:r>
              <a:rPr lang="en-US" sz="1400" dirty="0"/>
              <a:t> 198</a:t>
            </a:r>
            <a:r>
              <a:rPr lang="tr-TR" sz="1400" dirty="0"/>
              <a:t>1</a:t>
            </a:r>
            <a:r>
              <a:rPr lang="el-GR" sz="1400" dirty="0"/>
              <a:t>.</a:t>
            </a:r>
          </a:p>
          <a:p>
            <a:r>
              <a:rPr lang="en-US" sz="1400" dirty="0" err="1"/>
              <a:t>Serter</a:t>
            </a:r>
            <a:r>
              <a:rPr lang="en-US" sz="1400" dirty="0"/>
              <a:t> </a:t>
            </a:r>
            <a:r>
              <a:rPr lang="en-US" sz="1400" dirty="0" err="1"/>
              <a:t>Vehbi</a:t>
            </a:r>
            <a:r>
              <a:rPr lang="en-US" sz="1400" dirty="0"/>
              <a:t> Zeki, </a:t>
            </a:r>
            <a:r>
              <a:rPr lang="en-US" sz="1400" i="1" dirty="0" err="1"/>
              <a:t>Kıbrıs</a:t>
            </a:r>
            <a:r>
              <a:rPr lang="en-US" sz="1400" i="1" dirty="0"/>
              <a:t> </a:t>
            </a:r>
            <a:r>
              <a:rPr lang="en-US" sz="1400" i="1" dirty="0" err="1"/>
              <a:t>tarihi</a:t>
            </a:r>
            <a:r>
              <a:rPr lang="en-US" sz="1400" i="1" dirty="0"/>
              <a:t> : </a:t>
            </a:r>
            <a:r>
              <a:rPr lang="en-US" sz="1400" i="1" dirty="0" err="1"/>
              <a:t>ortaokul</a:t>
            </a:r>
            <a:r>
              <a:rPr lang="el-GR" sz="1400" i="1" dirty="0"/>
              <a:t> 1,2,3.  </a:t>
            </a:r>
            <a:r>
              <a:rPr lang="tr-TR" sz="1400" i="1" dirty="0"/>
              <a:t>sınıf</a:t>
            </a:r>
            <a:r>
              <a:rPr lang="en-US" sz="1400" i="1" dirty="0"/>
              <a:t>, </a:t>
            </a:r>
            <a:r>
              <a:rPr lang="en-US" sz="1400" i="1" dirty="0" err="1"/>
              <a:t>Lefkoşa</a:t>
            </a:r>
            <a:r>
              <a:rPr lang="en-US" sz="1400" dirty="0"/>
              <a:t>,</a:t>
            </a:r>
            <a:r>
              <a:rPr lang="tr-TR" sz="1400" dirty="0"/>
              <a:t> 2002</a:t>
            </a:r>
            <a:r>
              <a:rPr lang="el-GR" sz="1400" dirty="0"/>
              <a:t>.</a:t>
            </a:r>
          </a:p>
          <a:p>
            <a:r>
              <a:rPr lang="en-US" sz="1400" dirty="0" err="1"/>
              <a:t>Serter</a:t>
            </a:r>
            <a:r>
              <a:rPr lang="en-US" sz="1400" dirty="0"/>
              <a:t> </a:t>
            </a:r>
            <a:r>
              <a:rPr lang="en-US" sz="1400" dirty="0" err="1"/>
              <a:t>Vehbi</a:t>
            </a:r>
            <a:r>
              <a:rPr lang="en-US" sz="1400" dirty="0"/>
              <a:t> Zeki </a:t>
            </a:r>
            <a:r>
              <a:rPr lang="tr-TR" altLang="el-CY" sz="1400" dirty="0">
                <a:cs typeface="Times New Roman" panose="02020603050405020304" pitchFamily="18" charset="0"/>
              </a:rPr>
              <a:t>&amp; </a:t>
            </a:r>
            <a:r>
              <a:rPr lang="el-CY" altLang="el-CY" sz="1400" dirty="0" err="1">
                <a:cs typeface="Times New Roman" panose="02020603050405020304" pitchFamily="18" charset="0"/>
              </a:rPr>
              <a:t>Fikretoğlu</a:t>
            </a:r>
            <a:r>
              <a:rPr lang="el-GR" altLang="el-CY" sz="1400" dirty="0">
                <a:cs typeface="Times New Roman" panose="02020603050405020304" pitchFamily="18" charset="0"/>
              </a:rPr>
              <a:t> </a:t>
            </a:r>
            <a:r>
              <a:rPr lang="el-CY" altLang="el-CY" sz="1400" dirty="0" err="1">
                <a:cs typeface="Times New Roman" panose="02020603050405020304" pitchFamily="18" charset="0"/>
              </a:rPr>
              <a:t>Ozan</a:t>
            </a:r>
            <a:r>
              <a:rPr lang="el-CY" altLang="el-CY" sz="1400" dirty="0">
                <a:cs typeface="Times New Roman" panose="02020603050405020304" pitchFamily="18" charset="0"/>
              </a:rPr>
              <a:t> </a:t>
            </a:r>
            <a:r>
              <a:rPr lang="el-CY" altLang="el-CY" sz="1400" dirty="0" err="1">
                <a:cs typeface="Times New Roman" panose="02020603050405020304" pitchFamily="18" charset="0"/>
              </a:rPr>
              <a:t>Zeki</a:t>
            </a:r>
            <a:r>
              <a:rPr lang="en-US" altLang="el-CY" sz="1400" dirty="0">
                <a:cs typeface="Times New Roman" panose="02020603050405020304" pitchFamily="18" charset="0"/>
              </a:rPr>
              <a:t>,</a:t>
            </a:r>
            <a:r>
              <a:rPr lang="el-CY" altLang="el-CY" sz="1400" i="1" dirty="0" err="1">
                <a:cs typeface="Times New Roman" panose="02020603050405020304" pitchFamily="18" charset="0"/>
              </a:rPr>
              <a:t>Kıbrıs</a:t>
            </a:r>
            <a:r>
              <a:rPr lang="el-CY" altLang="el-CY" sz="1400" i="1" dirty="0">
                <a:cs typeface="Times New Roman" panose="02020603050405020304" pitchFamily="18" charset="0"/>
              </a:rPr>
              <a:t> </a:t>
            </a:r>
            <a:r>
              <a:rPr lang="el-CY" altLang="el-CY" sz="1400" i="1" dirty="0" err="1">
                <a:cs typeface="Times New Roman" panose="02020603050405020304" pitchFamily="18" charset="0"/>
              </a:rPr>
              <a:t>Türk</a:t>
            </a:r>
            <a:r>
              <a:rPr lang="el-CY" altLang="el-CY" sz="1400" i="1" dirty="0">
                <a:cs typeface="Times New Roman" panose="02020603050405020304" pitchFamily="18" charset="0"/>
              </a:rPr>
              <a:t> </a:t>
            </a:r>
            <a:r>
              <a:rPr lang="el-CY" altLang="el-CY" sz="1400" i="1" dirty="0" err="1">
                <a:cs typeface="Times New Roman" panose="02020603050405020304" pitchFamily="18" charset="0"/>
              </a:rPr>
              <a:t>mücadele</a:t>
            </a:r>
            <a:r>
              <a:rPr lang="el-CY" altLang="el-CY" sz="1400" i="1" dirty="0">
                <a:cs typeface="Times New Roman" panose="02020603050405020304" pitchFamily="18" charset="0"/>
              </a:rPr>
              <a:t> </a:t>
            </a:r>
            <a:r>
              <a:rPr lang="el-CY" altLang="el-CY" sz="1400" i="1" dirty="0" err="1">
                <a:cs typeface="Times New Roman" panose="02020603050405020304" pitchFamily="18" charset="0"/>
              </a:rPr>
              <a:t>tarihi</a:t>
            </a:r>
            <a:r>
              <a:rPr lang="el-CY" altLang="el-CY" sz="1400" i="1" dirty="0">
                <a:cs typeface="Times New Roman" panose="02020603050405020304" pitchFamily="18" charset="0"/>
              </a:rPr>
              <a:t> </a:t>
            </a:r>
            <a:r>
              <a:rPr lang="el-CY" altLang="el-CY" sz="1400" i="1" dirty="0" err="1">
                <a:cs typeface="Times New Roman" panose="02020603050405020304" pitchFamily="18" charset="0"/>
              </a:rPr>
              <a:t>lise</a:t>
            </a:r>
            <a:r>
              <a:rPr lang="el-CY" altLang="el-CY" sz="1400" i="1" dirty="0">
                <a:cs typeface="Times New Roman" panose="02020603050405020304" pitchFamily="18" charset="0"/>
              </a:rPr>
              <a:t> 1,2,3. </a:t>
            </a:r>
            <a:r>
              <a:rPr lang="en-US" altLang="el-CY" sz="1400" i="1" dirty="0">
                <a:cs typeface="Times New Roman" panose="02020603050405020304" pitchFamily="18" charset="0"/>
              </a:rPr>
              <a:t>s</a:t>
            </a:r>
            <a:r>
              <a:rPr lang="el-CY" altLang="el-CY" sz="1400" i="1" dirty="0" err="1">
                <a:cs typeface="Times New Roman" panose="02020603050405020304" pitchFamily="18" charset="0"/>
              </a:rPr>
              <a:t>ınıf</a:t>
            </a:r>
            <a:r>
              <a:rPr lang="en-US" altLang="el-CY" sz="1400" dirty="0">
                <a:cs typeface="Times New Roman" panose="02020603050405020304" pitchFamily="18" charset="0"/>
              </a:rPr>
              <a:t>,</a:t>
            </a:r>
            <a:r>
              <a:rPr lang="el-CY" altLang="el-CY" sz="1400" dirty="0">
                <a:cs typeface="Times New Roman" panose="02020603050405020304" pitchFamily="18" charset="0"/>
              </a:rPr>
              <a:t> </a:t>
            </a:r>
            <a:r>
              <a:rPr lang="el-CY" altLang="el-CY" sz="1400" dirty="0" err="1">
                <a:cs typeface="Times New Roman" panose="02020603050405020304" pitchFamily="18" charset="0"/>
              </a:rPr>
              <a:t>Lefkoşa</a:t>
            </a:r>
            <a:r>
              <a:rPr lang="en-US" altLang="el-CY" sz="1400" dirty="0">
                <a:cs typeface="Times New Roman" panose="02020603050405020304" pitchFamily="18" charset="0"/>
              </a:rPr>
              <a:t>,</a:t>
            </a:r>
            <a:r>
              <a:rPr lang="el-CY" altLang="el-CY" sz="1400" dirty="0">
                <a:cs typeface="Times New Roman" panose="02020603050405020304" pitchFamily="18" charset="0"/>
              </a:rPr>
              <a:t>2002</a:t>
            </a:r>
            <a:r>
              <a:rPr lang="el-GR" altLang="el-CY" sz="1400" dirty="0">
                <a:cs typeface="Times New Roman" panose="02020603050405020304" pitchFamily="18" charset="0"/>
              </a:rPr>
              <a:t>.</a:t>
            </a:r>
            <a:r>
              <a:rPr lang="el-CY" altLang="el-CY" sz="1400" dirty="0">
                <a:cs typeface="Times New Roman" panose="02020603050405020304" pitchFamily="18" charset="0"/>
              </a:rPr>
              <a:t> </a:t>
            </a:r>
            <a:endParaRPr lang="el-GR" sz="1400" dirty="0"/>
          </a:p>
          <a:p>
            <a:r>
              <a:rPr lang="en-US" sz="1400" dirty="0"/>
              <a:t>Sever</a:t>
            </a:r>
            <a:r>
              <a:rPr lang="el-GR" sz="1400" dirty="0"/>
              <a:t> </a:t>
            </a:r>
            <a:r>
              <a:rPr lang="en-US" sz="1400" dirty="0"/>
              <a:t>Muzaffer</a:t>
            </a:r>
            <a:r>
              <a:rPr lang="tr-TR" sz="1400" dirty="0"/>
              <a:t>, </a:t>
            </a:r>
            <a:r>
              <a:rPr lang="en-US" sz="1400" i="1" dirty="0" err="1"/>
              <a:t>Kıbrıs</a:t>
            </a:r>
            <a:r>
              <a:rPr lang="en-US" sz="1400" i="1" dirty="0"/>
              <a:t> </a:t>
            </a:r>
            <a:r>
              <a:rPr lang="en-US" sz="1400" i="1" dirty="0" err="1"/>
              <a:t>bitmeyen</a:t>
            </a:r>
            <a:r>
              <a:rPr lang="en-US" sz="1400" i="1" dirty="0"/>
              <a:t> </a:t>
            </a:r>
            <a:r>
              <a:rPr lang="en-US" sz="1400" i="1" dirty="0" err="1"/>
              <a:t>gece</a:t>
            </a:r>
            <a:r>
              <a:rPr lang="tr-TR" sz="1400" dirty="0"/>
              <a:t>, </a:t>
            </a:r>
            <a:r>
              <a:rPr lang="en-US" sz="1400" dirty="0"/>
              <a:t> </a:t>
            </a:r>
            <a:r>
              <a:rPr lang="tr-TR" sz="1400" dirty="0" err="1"/>
              <a:t>Kastaş</a:t>
            </a:r>
            <a:r>
              <a:rPr lang="tr-TR" sz="1400" dirty="0"/>
              <a:t>,  İstanbul, 2010</a:t>
            </a:r>
            <a:r>
              <a:rPr lang="el-GR" sz="1400" dirty="0"/>
              <a:t>.</a:t>
            </a:r>
            <a:endParaRPr lang="tr-TR" sz="1400" dirty="0"/>
          </a:p>
          <a:p>
            <a:r>
              <a:rPr lang="en-US" sz="1400" dirty="0" err="1"/>
              <a:t>Simtaş</a:t>
            </a:r>
            <a:r>
              <a:rPr lang="en-US" sz="1400" dirty="0"/>
              <a:t> Kamil </a:t>
            </a:r>
            <a:r>
              <a:rPr lang="en-US" sz="1400" dirty="0" err="1"/>
              <a:t>Göksen</a:t>
            </a:r>
            <a:r>
              <a:rPr lang="tr-TR" sz="1400" dirty="0"/>
              <a:t>, </a:t>
            </a:r>
            <a:r>
              <a:rPr lang="en-US" sz="1400" i="1" dirty="0" err="1"/>
              <a:t>Karanlık</a:t>
            </a:r>
            <a:r>
              <a:rPr lang="en-US" sz="1400" i="1" dirty="0"/>
              <a:t> </a:t>
            </a:r>
            <a:r>
              <a:rPr lang="en-US" sz="1400" i="1" dirty="0" err="1"/>
              <a:t>dünyam</a:t>
            </a:r>
            <a:r>
              <a:rPr lang="en-US" sz="1400" i="1" dirty="0"/>
              <a:t> </a:t>
            </a:r>
            <a:r>
              <a:rPr lang="tr-TR" sz="1400" dirty="0"/>
              <a:t>.</a:t>
            </a:r>
            <a:endParaRPr lang="el-CY" sz="1400" dirty="0"/>
          </a:p>
          <a:p>
            <a:endParaRPr lang="el-GR" dirty="0"/>
          </a:p>
        </p:txBody>
      </p:sp>
    </p:spTree>
    <p:extLst>
      <p:ext uri="{BB962C8B-B14F-4D97-AF65-F5344CB8AC3E}">
        <p14:creationId xmlns:p14="http://schemas.microsoft.com/office/powerpoint/2010/main" val="220670460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F9740D1-1EF6-A247-5046-2A71FB0DD5B1}"/>
              </a:ext>
            </a:extLst>
          </p:cNvPr>
          <p:cNvSpPr txBox="1"/>
          <p:nvPr/>
        </p:nvSpPr>
        <p:spPr>
          <a:xfrm>
            <a:off x="380999" y="245239"/>
            <a:ext cx="11473543" cy="3139321"/>
          </a:xfrm>
          <a:prstGeom prst="rect">
            <a:avLst/>
          </a:prstGeom>
          <a:noFill/>
          <a:ln>
            <a:solidFill>
              <a:schemeClr val="tx1"/>
            </a:solidFill>
          </a:ln>
        </p:spPr>
        <p:txBody>
          <a:bodyPr wrap="square">
            <a:spAutoFit/>
          </a:bodyPr>
          <a:lstStyle/>
          <a:p>
            <a:r>
              <a:rPr lang="el-GR" b="1" dirty="0"/>
              <a:t>Δευτερογενείς  πηγές  - Φωτογραφική Πρακτική : </a:t>
            </a:r>
          </a:p>
          <a:p>
            <a:endParaRPr lang="en-US" sz="1800" b="1" dirty="0"/>
          </a:p>
          <a:p>
            <a:r>
              <a:rPr lang="el-GR" sz="1800" dirty="0" err="1"/>
              <a:t>Ριβέλλης</a:t>
            </a:r>
            <a:r>
              <a:rPr lang="el-GR" sz="1800" dirty="0"/>
              <a:t> Πλάτων, </a:t>
            </a:r>
            <a:r>
              <a:rPr lang="el-GR" sz="1800" i="1" dirty="0"/>
              <a:t>Κείμενα για τη φωτογραφί</a:t>
            </a:r>
            <a:r>
              <a:rPr lang="el-GR" sz="1800" dirty="0"/>
              <a:t>α, Εκδόσεις </a:t>
            </a:r>
            <a:r>
              <a:rPr lang="el-GR" sz="1800" dirty="0" err="1"/>
              <a:t>Φωτοχώρος</a:t>
            </a:r>
            <a:r>
              <a:rPr lang="el-GR" sz="1800" dirty="0"/>
              <a:t>, Αθήνα, 2000.</a:t>
            </a:r>
          </a:p>
          <a:p>
            <a:r>
              <a:rPr lang="el-GR" sz="1800" dirty="0" err="1"/>
              <a:t>Susan</a:t>
            </a:r>
            <a:r>
              <a:rPr lang="el-GR" sz="1800" dirty="0"/>
              <a:t> </a:t>
            </a:r>
            <a:r>
              <a:rPr lang="el-GR" sz="1800" dirty="0" err="1"/>
              <a:t>Sontag</a:t>
            </a:r>
            <a:r>
              <a:rPr lang="en-US" sz="1800" dirty="0"/>
              <a:t>, </a:t>
            </a:r>
            <a:r>
              <a:rPr lang="el-GR" sz="1800" i="1" dirty="0"/>
              <a:t>Περί φωτογραφίας</a:t>
            </a:r>
            <a:r>
              <a:rPr lang="en-US" sz="1800" dirty="0"/>
              <a:t>, </a:t>
            </a:r>
            <a:r>
              <a:rPr lang="el-GR" sz="1800" dirty="0"/>
              <a:t>Περιοδικό φωτογράφος</a:t>
            </a:r>
            <a:r>
              <a:rPr lang="en-US" sz="1800" dirty="0"/>
              <a:t>,</a:t>
            </a:r>
            <a:r>
              <a:rPr lang="el-GR" sz="1800" dirty="0"/>
              <a:t> Αθήνα</a:t>
            </a:r>
            <a:r>
              <a:rPr lang="en-US" sz="1800" dirty="0"/>
              <a:t>, 1993</a:t>
            </a:r>
            <a:r>
              <a:rPr lang="el-GR" sz="1800" dirty="0"/>
              <a:t>.</a:t>
            </a:r>
          </a:p>
          <a:p>
            <a:r>
              <a:rPr lang="en-US" sz="1800" dirty="0"/>
              <a:t>Barthes Roland, </a:t>
            </a:r>
            <a:r>
              <a:rPr lang="el-GR" sz="1800" i="1" dirty="0"/>
              <a:t>Ο φωτεινός θάλαμος: δοκίμιο για τη φωτογραφία, </a:t>
            </a:r>
            <a:r>
              <a:rPr lang="el-GR" sz="1800" dirty="0">
                <a:solidFill>
                  <a:srgbClr val="000000"/>
                </a:solidFill>
              </a:rPr>
              <a:t>Εκδόσεις </a:t>
            </a:r>
            <a:r>
              <a:rPr lang="el-GR" sz="1800" dirty="0" err="1">
                <a:solidFill>
                  <a:srgbClr val="000000"/>
                </a:solidFill>
              </a:rPr>
              <a:t>Ράππα</a:t>
            </a:r>
            <a:r>
              <a:rPr lang="el-GR" sz="1800" dirty="0">
                <a:solidFill>
                  <a:srgbClr val="000000"/>
                </a:solidFill>
              </a:rPr>
              <a:t>, Αθήνα, 1983.</a:t>
            </a:r>
            <a:endParaRPr lang="el-GR" sz="1800" dirty="0"/>
          </a:p>
          <a:p>
            <a:r>
              <a:rPr lang="el-GR" sz="1800" dirty="0"/>
              <a:t>Γιάννης </a:t>
            </a:r>
            <a:r>
              <a:rPr lang="el-GR" sz="1800" dirty="0" err="1"/>
              <a:t>Σιγούρος</a:t>
            </a:r>
            <a:r>
              <a:rPr lang="el-GR" sz="1800" dirty="0"/>
              <a:t>, </a:t>
            </a:r>
            <a:r>
              <a:rPr lang="el-GR" sz="1800" i="1" dirty="0"/>
              <a:t>Η εικαστική</a:t>
            </a:r>
            <a:r>
              <a:rPr lang="en-US" sz="1800" i="1" dirty="0"/>
              <a:t> </a:t>
            </a:r>
            <a:r>
              <a:rPr lang="el-GR" sz="1800" i="1" dirty="0"/>
              <a:t>γλώσσα: έκφραση και επικοινωνία μέσα από τη φωτογραφία</a:t>
            </a:r>
            <a:r>
              <a:rPr lang="el-GR" sz="1800" dirty="0"/>
              <a:t>, Εκδοτικός Οίκος Αδελφών Κυριακίδη, Αθήνα, 2012.</a:t>
            </a:r>
            <a:endParaRPr lang="tr-TR" sz="1800" dirty="0"/>
          </a:p>
          <a:p>
            <a:endParaRPr lang="tr-TR" dirty="0"/>
          </a:p>
          <a:p>
            <a:pPr algn="l"/>
            <a:r>
              <a:rPr lang="en-US" b="1" i="0" dirty="0">
                <a:solidFill>
                  <a:srgbClr val="727272"/>
                </a:solidFill>
                <a:effectLst/>
                <a:latin typeface="NotoSans"/>
              </a:rPr>
              <a:t> </a:t>
            </a:r>
          </a:p>
          <a:p>
            <a:endParaRPr lang="el-GR" dirty="0"/>
          </a:p>
          <a:p>
            <a:endParaRPr lang="el-GR" sz="1800" dirty="0"/>
          </a:p>
        </p:txBody>
      </p:sp>
    </p:spTree>
    <p:extLst>
      <p:ext uri="{BB962C8B-B14F-4D97-AF65-F5344CB8AC3E}">
        <p14:creationId xmlns:p14="http://schemas.microsoft.com/office/powerpoint/2010/main" val="1842252413"/>
      </p:ext>
    </p:extLst>
  </p:cSld>
  <p:clrMapOvr>
    <a:masterClrMapping/>
  </p:clrMapOvr>
</p:sld>
</file>

<file path=ppt/theme/theme1.xml><?xml version="1.0" encoding="utf-8"?>
<a:theme xmlns:a="http://schemas.openxmlformats.org/drawingml/2006/main" name="Θέμα του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Θέμα του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4451</TotalTime>
  <Words>5027</Words>
  <Application>Microsoft Office PowerPoint</Application>
  <PresentationFormat>Ευρεία οθόνη</PresentationFormat>
  <Paragraphs>333</Paragraphs>
  <Slides>78</Slides>
  <Notes>2</Notes>
  <HiddenSlides>0</HiddenSlides>
  <MMClips>0</MMClips>
  <ScaleCrop>false</ScaleCrop>
  <HeadingPairs>
    <vt:vector size="6" baseType="variant">
      <vt:variant>
        <vt:lpstr>Γραμματοσειρές που χρησιμοποιούνται</vt:lpstr>
      </vt:variant>
      <vt:variant>
        <vt:i4>7</vt:i4>
      </vt:variant>
      <vt:variant>
        <vt:lpstr>Θέμα</vt:lpstr>
      </vt:variant>
      <vt:variant>
        <vt:i4>1</vt:i4>
      </vt:variant>
      <vt:variant>
        <vt:lpstr>Τίτλοι διαφανειών</vt:lpstr>
      </vt:variant>
      <vt:variant>
        <vt:i4>78</vt:i4>
      </vt:variant>
    </vt:vector>
  </HeadingPairs>
  <TitlesOfParts>
    <vt:vector size="86" baseType="lpstr">
      <vt:lpstr>Aptos</vt:lpstr>
      <vt:lpstr>Aptos Display</vt:lpstr>
      <vt:lpstr>Arial</vt:lpstr>
      <vt:lpstr>Arial Unicode MS</vt:lpstr>
      <vt:lpstr>Calibri</vt:lpstr>
      <vt:lpstr>NotoSans</vt:lpstr>
      <vt:lpstr>Times New Roman</vt:lpstr>
      <vt:lpstr>Θέμα του Office</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Παρουσίαση του PowerPoint</dc:title>
  <dc:creator>elenecharalampous72@gmail.com</dc:creator>
  <cp:lastModifiedBy>Ελένη Χαραλάμπους</cp:lastModifiedBy>
  <cp:revision>660</cp:revision>
  <dcterms:created xsi:type="dcterms:W3CDTF">2024-06-24T18:08:56Z</dcterms:created>
  <dcterms:modified xsi:type="dcterms:W3CDTF">2026-07-16T10:05:17Z</dcterms:modified>
</cp:coreProperties>
</file>