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
  </p:notesMasterIdLst>
  <p:sldIdLst>
    <p:sldId id="257" r:id="rId2"/>
    <p:sldId id="256" r:id="rId3"/>
    <p:sldId id="261" r:id="rId4"/>
    <p:sldId id="258" r:id="rId5"/>
    <p:sldId id="260" r:id="rId6"/>
    <p:sldId id="259" r:id="rId7"/>
    <p:sldId id="267" r:id="rId8"/>
    <p:sldId id="262"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3CAB1-78BA-4FD3-A35A-C19C15DC90EE}" type="datetimeFigureOut">
              <a:rPr lang="el-GR" smtClean="0"/>
              <a:t>16/7/2026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85778-4E31-45E4-B847-8D12B0D8DD28}" type="slidenum">
              <a:rPr lang="el-GR" smtClean="0"/>
              <a:t>‹#›</a:t>
            </a:fld>
            <a:endParaRPr lang="el-GR"/>
          </a:p>
        </p:txBody>
      </p:sp>
    </p:spTree>
    <p:extLst>
      <p:ext uri="{BB962C8B-B14F-4D97-AF65-F5344CB8AC3E}">
        <p14:creationId xmlns:p14="http://schemas.microsoft.com/office/powerpoint/2010/main" val="582496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0385778-4E31-45E4-B847-8D12B0D8DD28}" type="slidenum">
              <a:rPr lang="el-GR" smtClean="0"/>
              <a:t>10</a:t>
            </a:fld>
            <a:endParaRPr lang="el-GR"/>
          </a:p>
        </p:txBody>
      </p:sp>
    </p:spTree>
    <p:extLst>
      <p:ext uri="{BB962C8B-B14F-4D97-AF65-F5344CB8AC3E}">
        <p14:creationId xmlns:p14="http://schemas.microsoft.com/office/powerpoint/2010/main" val="3245999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FF70569F-E82C-40AE-91B8-9E3434BA8233}" type="slidenum">
              <a:rPr lang="el-GR" smtClean="0"/>
              <a:t>‹#›</a:t>
            </a:fld>
            <a:endParaRPr lang="el-G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09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295465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95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90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1236448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93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053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1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76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4129445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D8A2D79-63ED-42BE-868E-29A90BF85119}" type="datetimeFigureOut">
              <a:rPr lang="el-GR" smtClean="0"/>
              <a:t>16/7/2026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F70569F-E82C-40AE-91B8-9E3434BA8233}" type="slidenum">
              <a:rPr lang="el-GR" smtClean="0"/>
              <a:t>‹#›</a:t>
            </a:fld>
            <a:endParaRPr lang="el-G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65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52990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D8A2D79-63ED-42BE-868E-29A90BF85119}" type="datetimeFigureOut">
              <a:rPr lang="el-GR" smtClean="0"/>
              <a:t>16/7/2026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F70569F-E82C-40AE-91B8-9E3434BA8233}" type="slidenum">
              <a:rPr lang="el-GR" smtClean="0"/>
              <a:t>‹#›</a:t>
            </a:fld>
            <a:endParaRPr lang="el-G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07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D8A2D79-63ED-42BE-868E-29A90BF85119}" type="datetimeFigureOut">
              <a:rPr lang="el-GR" smtClean="0"/>
              <a:t>16/7/2026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F70569F-E82C-40AE-91B8-9E3434BA8233}" type="slidenum">
              <a:rPr lang="el-GR" smtClean="0"/>
              <a:t>‹#›</a:t>
            </a:fld>
            <a:endParaRPr lang="el-G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79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A2D79-63ED-42BE-868E-29A90BF85119}" type="datetimeFigureOut">
              <a:rPr lang="el-GR" smtClean="0"/>
              <a:t>16/7/2026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91650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3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D8A2D79-63ED-42BE-868E-29A90BF85119}" type="datetimeFigureOut">
              <a:rPr lang="el-GR" smtClean="0"/>
              <a:t>16/7/2026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F70569F-E82C-40AE-91B8-9E3434BA8233}" type="slidenum">
              <a:rPr lang="el-GR" smtClean="0"/>
              <a:t>‹#›</a:t>
            </a:fld>
            <a:endParaRPr lang="el-GR"/>
          </a:p>
        </p:txBody>
      </p:sp>
    </p:spTree>
    <p:extLst>
      <p:ext uri="{BB962C8B-B14F-4D97-AF65-F5344CB8AC3E}">
        <p14:creationId xmlns:p14="http://schemas.microsoft.com/office/powerpoint/2010/main" val="373542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D8A2D79-63ED-42BE-868E-29A90BF85119}" type="datetimeFigureOut">
              <a:rPr lang="el-GR" smtClean="0"/>
              <a:t>16/7/2026</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F70569F-E82C-40AE-91B8-9E3434BA8233}" type="slidenum">
              <a:rPr lang="el-GR" smtClean="0"/>
              <a:t>‹#›</a:t>
            </a:fld>
            <a:endParaRPr lang="el-GR"/>
          </a:p>
        </p:txBody>
      </p:sp>
    </p:spTree>
    <p:extLst>
      <p:ext uri="{BB962C8B-B14F-4D97-AF65-F5344CB8AC3E}">
        <p14:creationId xmlns:p14="http://schemas.microsoft.com/office/powerpoint/2010/main" val="39815591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ormc-uk.org/"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9E0A97-B003-E3EA-9F97-484B2B2FB4CD}"/>
              </a:ext>
            </a:extLst>
          </p:cNvPr>
          <p:cNvSpPr txBox="1"/>
          <p:nvPr/>
        </p:nvSpPr>
        <p:spPr>
          <a:xfrm>
            <a:off x="1271237" y="476482"/>
            <a:ext cx="10003973" cy="638636"/>
          </a:xfrm>
          <a:prstGeom prst="rect">
            <a:avLst/>
          </a:prstGeom>
          <a:noFill/>
        </p:spPr>
        <p:txBody>
          <a:bodyPr wrap="square">
            <a:spAutoFit/>
          </a:bodyPr>
          <a:lstStyle/>
          <a:p>
            <a:pPr marL="0" marR="0" algn="ctr">
              <a:spcBef>
                <a:spcPts val="900"/>
              </a:spcBef>
              <a:spcAft>
                <a:spcPts val="900"/>
              </a:spcAft>
            </a:pPr>
            <a:r>
              <a:rPr lang="el-GR" sz="1400" b="1" u="none" strike="noStrike" dirty="0">
                <a:solidFill>
                  <a:srgbClr val="FF0000"/>
                </a:solidFill>
                <a:effectLst/>
              </a:rPr>
              <a:t>Το αρχείο του παππού μου ως πρωτογενής </a:t>
            </a:r>
            <a:r>
              <a:rPr lang="el-GR" sz="1400" b="1" dirty="0">
                <a:solidFill>
                  <a:srgbClr val="FF0000"/>
                </a:solidFill>
              </a:rPr>
              <a:t>π</a:t>
            </a:r>
            <a:r>
              <a:rPr lang="el-GR" sz="1400" b="1" u="none" strike="noStrike" dirty="0">
                <a:solidFill>
                  <a:srgbClr val="FF0000"/>
                </a:solidFill>
                <a:effectLst/>
              </a:rPr>
              <a:t>ηγή</a:t>
            </a:r>
            <a:r>
              <a:rPr lang="el-GR" sz="1400" b="1" dirty="0">
                <a:solidFill>
                  <a:srgbClr val="FF0000"/>
                </a:solidFill>
              </a:rPr>
              <a:t>  : </a:t>
            </a:r>
          </a:p>
          <a:p>
            <a:pPr algn="ctr"/>
            <a:r>
              <a:rPr lang="el-GR" sz="1400" b="1" dirty="0">
                <a:solidFill>
                  <a:srgbClr val="FF0000"/>
                </a:solidFill>
              </a:rPr>
              <a:t>Όψεις της αγροτικής και κοινωνικής ζωής  του ορεινού χωριού  Λεμύθου μέσα από το αρχείο του Χαράλαμπου Κλεάνθους (1913-2001)</a:t>
            </a:r>
          </a:p>
        </p:txBody>
      </p:sp>
      <p:pic>
        <p:nvPicPr>
          <p:cNvPr id="7" name="Εικόνα 6">
            <a:extLst>
              <a:ext uri="{FF2B5EF4-FFF2-40B4-BE49-F238E27FC236}">
                <a16:creationId xmlns:a16="http://schemas.microsoft.com/office/drawing/2014/main" id="{4C9AE7AC-7E8E-BF68-B02F-A22294680C03}"/>
              </a:ext>
            </a:extLst>
          </p:cNvPr>
          <p:cNvPicPr>
            <a:picLocks noChangeAspect="1"/>
          </p:cNvPicPr>
          <p:nvPr/>
        </p:nvPicPr>
        <p:blipFill>
          <a:blip r:embed="rId2">
            <a:extLst>
              <a:ext uri="{28A0092B-C50C-407E-A947-70E740481C1C}">
                <a14:useLocalDpi xmlns:a14="http://schemas.microsoft.com/office/drawing/2010/main" val="0"/>
              </a:ext>
            </a:extLst>
          </a:blip>
          <a:srcRect l="17778" t="19735" r="20793"/>
          <a:stretch>
            <a:fillRect/>
          </a:stretch>
        </p:blipFill>
        <p:spPr>
          <a:xfrm rot="5400000">
            <a:off x="3933911" y="-1323223"/>
            <a:ext cx="4403431" cy="9728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7">
            <a:extLst>
              <a:ext uri="{FF2B5EF4-FFF2-40B4-BE49-F238E27FC236}">
                <a16:creationId xmlns:a16="http://schemas.microsoft.com/office/drawing/2014/main" id="{AD72275D-4491-11B3-DD51-C0D24335ED8C}"/>
              </a:ext>
            </a:extLst>
          </p:cNvPr>
          <p:cNvSpPr/>
          <p:nvPr/>
        </p:nvSpPr>
        <p:spPr>
          <a:xfrm>
            <a:off x="1271237" y="5845628"/>
            <a:ext cx="6150430"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Τα χωριά και τα μοναστήρια  της  Μαραθάσας</a:t>
            </a:r>
          </a:p>
          <a:p>
            <a:pPr algn="ctr"/>
            <a:r>
              <a:rPr lang="el-GR" sz="1200" b="1" dirty="0"/>
              <a:t>Κωστής Κοκκινόφτας, </a:t>
            </a:r>
            <a:r>
              <a:rPr lang="el-GR" sz="1200" b="1" i="1" dirty="0"/>
              <a:t>Χωριά και μοναστήρια της νότιας Μαραθάσας</a:t>
            </a:r>
            <a:r>
              <a:rPr lang="el-GR" sz="1200" b="1" dirty="0"/>
              <a:t>, Λευκωσία  1995, σελ. 14.</a:t>
            </a:r>
          </a:p>
        </p:txBody>
      </p:sp>
      <p:sp>
        <p:nvSpPr>
          <p:cNvPr id="10" name="Ορθογώνιο 9">
            <a:extLst>
              <a:ext uri="{FF2B5EF4-FFF2-40B4-BE49-F238E27FC236}">
                <a16:creationId xmlns:a16="http://schemas.microsoft.com/office/drawing/2014/main" id="{232B15F7-FEF4-202D-2720-77D8F9048F17}"/>
              </a:ext>
            </a:extLst>
          </p:cNvPr>
          <p:cNvSpPr/>
          <p:nvPr/>
        </p:nvSpPr>
        <p:spPr>
          <a:xfrm>
            <a:off x="7750628" y="5845628"/>
            <a:ext cx="3383067"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err="1">
                <a:solidFill>
                  <a:srgbClr val="00B050"/>
                </a:solidFill>
              </a:rPr>
              <a:t>Δρ</a:t>
            </a:r>
            <a:r>
              <a:rPr lang="el-GR" sz="1200" b="1" dirty="0">
                <a:solidFill>
                  <a:srgbClr val="00B050"/>
                </a:solidFill>
              </a:rPr>
              <a:t> Ελένη Χαραλάμπους</a:t>
            </a:r>
          </a:p>
          <a:p>
            <a:pPr algn="ctr"/>
            <a:r>
              <a:rPr lang="en-US" sz="1200" b="1" dirty="0">
                <a:solidFill>
                  <a:srgbClr val="00B050"/>
                </a:solidFill>
              </a:rPr>
              <a:t>https://www.e-charalambous.com/</a:t>
            </a:r>
            <a:endParaRPr lang="el-GR" sz="1200" b="1" dirty="0">
              <a:solidFill>
                <a:srgbClr val="00B050"/>
              </a:solidFill>
            </a:endParaRPr>
          </a:p>
        </p:txBody>
      </p:sp>
    </p:spTree>
    <p:extLst>
      <p:ext uri="{BB962C8B-B14F-4D97-AF65-F5344CB8AC3E}">
        <p14:creationId xmlns:p14="http://schemas.microsoft.com/office/powerpoint/2010/main" val="974364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8E2827AC-98AB-3345-2B1C-9CA1058C5164}"/>
              </a:ext>
            </a:extLst>
          </p:cNvPr>
          <p:cNvSpPr/>
          <p:nvPr/>
        </p:nvSpPr>
        <p:spPr>
          <a:xfrm>
            <a:off x="764069" y="4137918"/>
            <a:ext cx="6581715" cy="213787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a:latin typeface="Aptos" panose="020B0004020202020204" pitchFamily="34" charset="0"/>
              </a:rPr>
              <a:t>Ένας από τους μικρότερους γιους του, ο Δημήτρης  Κλεάνθους, πολέμησε το 1974. </a:t>
            </a:r>
          </a:p>
          <a:p>
            <a:pPr algn="ctr"/>
            <a:r>
              <a:rPr lang="el-GR" sz="1200" dirty="0">
                <a:latin typeface="Aptos" panose="020B0004020202020204" pitchFamily="34" charset="0"/>
              </a:rPr>
              <a:t>«Οι γεννηθέντες το 1955 αποτελούσαν τον κορμό των κληρωτών στρατιωτών της πρώτης γραμμής κατά την εισβολή. Τον Ιούλιο του 1974 μετρούσαν ήδη περίπου έναν χρόνο εκπαίδευσης. Πολέμησε σε μια πολύ κρίσιμη περιοχή που σήμερα τη γνωρίζουμε όλοι -κοντά εκεί που βρίσκεται τώρα το Πανεπιστήμιο Λευκωσίας- όπου έγιναν σκληρές μάχες για να αναχαιτιστεί η προέλαση των εισβολέων. Εκεί, μέσα στα πυρά του πολέμου, στάθηκε τυχερός μέσα στην ατυχία του: δέχθηκε μια ξυστή σφαίρα στον λαιμό. Αυτός ο άνθρωπος επέζησε, έκανε τη ζωή του και, όταν μετά από πολλά χρόνια ήρθε η ώρα να βγει στη σύνταξη, το κράτος του παραχώρησε ένα συμβολικό χρηματικό ποσό μαζί με τη σύνταξή του, το  «Τιμητικό Επίδομα». </a:t>
            </a:r>
          </a:p>
          <a:p>
            <a:pPr algn="ctr"/>
            <a:r>
              <a:rPr lang="el-GR" sz="1200" dirty="0">
                <a:latin typeface="Aptos" panose="020B0004020202020204" pitchFamily="34" charset="0"/>
              </a:rPr>
              <a:t>Αφήγηση   : Αντρέας Κλεάνθους  24/11/2025</a:t>
            </a:r>
          </a:p>
        </p:txBody>
      </p:sp>
      <p:pic>
        <p:nvPicPr>
          <p:cNvPr id="4" name="Εικόνα 3">
            <a:extLst>
              <a:ext uri="{FF2B5EF4-FFF2-40B4-BE49-F238E27FC236}">
                <a16:creationId xmlns:a16="http://schemas.microsoft.com/office/drawing/2014/main" id="{0D84748F-6230-345E-7AAC-1C2596BF314A}"/>
              </a:ext>
            </a:extLst>
          </p:cNvPr>
          <p:cNvPicPr>
            <a:picLocks noChangeAspect="1"/>
          </p:cNvPicPr>
          <p:nvPr/>
        </p:nvPicPr>
        <p:blipFill>
          <a:blip r:embed="rId3">
            <a:extLst>
              <a:ext uri="{28A0092B-C50C-407E-A947-70E740481C1C}">
                <a14:useLocalDpi xmlns:a14="http://schemas.microsoft.com/office/drawing/2010/main" val="0"/>
              </a:ext>
            </a:extLst>
          </a:blip>
          <a:srcRect l="5556" t="12116" r="7461" b="11481"/>
          <a:stretch>
            <a:fillRect/>
          </a:stretch>
        </p:blipFill>
        <p:spPr>
          <a:xfrm>
            <a:off x="7543799" y="701313"/>
            <a:ext cx="3603171" cy="3359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Εικόνα 5">
            <a:extLst>
              <a:ext uri="{FF2B5EF4-FFF2-40B4-BE49-F238E27FC236}">
                <a16:creationId xmlns:a16="http://schemas.microsoft.com/office/drawing/2014/main" id="{FB2C3DFB-9AA3-AC32-B876-EC40001125E5}"/>
              </a:ext>
            </a:extLst>
          </p:cNvPr>
          <p:cNvPicPr>
            <a:picLocks noChangeAspect="1"/>
          </p:cNvPicPr>
          <p:nvPr/>
        </p:nvPicPr>
        <p:blipFill>
          <a:blip r:embed="rId4">
            <a:extLst>
              <a:ext uri="{28A0092B-C50C-407E-A947-70E740481C1C}">
                <a14:useLocalDpi xmlns:a14="http://schemas.microsoft.com/office/drawing/2010/main" val="0"/>
              </a:ext>
            </a:extLst>
          </a:blip>
          <a:srcRect l="9683" t="20159" r="13016" b="17408"/>
          <a:stretch>
            <a:fillRect/>
          </a:stretch>
        </p:blipFill>
        <p:spPr>
          <a:xfrm>
            <a:off x="7543801" y="4203231"/>
            <a:ext cx="3603170" cy="200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Στρογγύλεμα γωνιών 7">
            <a:extLst>
              <a:ext uri="{FF2B5EF4-FFF2-40B4-BE49-F238E27FC236}">
                <a16:creationId xmlns:a16="http://schemas.microsoft.com/office/drawing/2014/main" id="{8DB94A03-F9C9-E4AF-F499-A68C99181FB0}"/>
              </a:ext>
            </a:extLst>
          </p:cNvPr>
          <p:cNvSpPr/>
          <p:nvPr/>
        </p:nvSpPr>
        <p:spPr>
          <a:xfrm>
            <a:off x="2488419" y="3560621"/>
            <a:ext cx="3285416" cy="5772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dirty="0"/>
              <a:t>Δημήτριος  Κλεάνθους</a:t>
            </a:r>
          </a:p>
          <a:p>
            <a:pPr algn="ctr"/>
            <a:r>
              <a:rPr lang="el-GR" sz="1400" dirty="0"/>
              <a:t>2 Νοεμβρίου 1955- 20 Οκτωβρίου 2026 </a:t>
            </a:r>
          </a:p>
        </p:txBody>
      </p:sp>
      <p:pic>
        <p:nvPicPr>
          <p:cNvPr id="7" name="Εικόνα 6">
            <a:extLst>
              <a:ext uri="{FF2B5EF4-FFF2-40B4-BE49-F238E27FC236}">
                <a16:creationId xmlns:a16="http://schemas.microsoft.com/office/drawing/2014/main" id="{C3B3C33F-4366-BE22-B625-7BFA86DA3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599" y="602989"/>
            <a:ext cx="5366657" cy="2832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557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64E7A-E95D-C9FB-5C6B-75887CCF7E95}"/>
            </a:ext>
          </a:extLst>
        </p:cNvPr>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B53B72C2-FA64-51C9-68B6-FE2510508BE1}"/>
              </a:ext>
            </a:extLst>
          </p:cNvPr>
          <p:cNvSpPr>
            <a:spLocks noGrp="1"/>
          </p:cNvSpPr>
          <p:nvPr>
            <p:ph type="body" idx="1"/>
          </p:nvPr>
        </p:nvSpPr>
        <p:spPr/>
        <p:txBody>
          <a:bodyPr>
            <a:normAutofit fontScale="55000" lnSpcReduction="20000"/>
          </a:bodyPr>
          <a:lstStyle/>
          <a:p>
            <a:endParaRPr lang="el-GR" sz="2900" dirty="0">
              <a:latin typeface="Aptos" panose="020B0004020202020204" pitchFamily="34" charset="0"/>
            </a:endParaRPr>
          </a:p>
          <a:p>
            <a:pPr algn="just"/>
            <a:r>
              <a:rPr lang="el-GR" sz="3200" dirty="0"/>
              <a:t>Ο τελικός στόχος του ιστορικού </a:t>
            </a:r>
            <a:r>
              <a:rPr lang="el-GR" sz="3200" dirty="0" err="1"/>
              <a:t>γραμματισμού</a:t>
            </a:r>
            <a:r>
              <a:rPr lang="el-GR" sz="3200" dirty="0"/>
              <a:t> είναι η διαμόρφωση δημοκρατικών πολιτών. Συνδέοντας το παρελθόν με τη σημερινή διαφθορά, η άσκηση μετατρέπει την Ιστορία σε εργαλείο κοινωνικής κριτικής. Οι μαθητές/ μαθήτριες συνειδητοποιούν ότι η διαφθορά δεν είναι απλώς «κλοπή χρημάτων», αλλά μια βαθιά ασέβεια απέναντι στις θυσίες επάνω στις οποίες χτίστηκε και διατηρήθηκε η Κυπριακή Δημοκρατία</a:t>
            </a:r>
            <a:endParaRPr lang="el-GR" dirty="0"/>
          </a:p>
        </p:txBody>
      </p:sp>
      <p:sp>
        <p:nvSpPr>
          <p:cNvPr id="6" name="Τίτλος 5">
            <a:extLst>
              <a:ext uri="{FF2B5EF4-FFF2-40B4-BE49-F238E27FC236}">
                <a16:creationId xmlns:a16="http://schemas.microsoft.com/office/drawing/2014/main" id="{9C502E9D-0014-A817-3FDF-DABB6A369E7E}"/>
              </a:ext>
            </a:extLst>
          </p:cNvPr>
          <p:cNvSpPr txBox="1">
            <a:spLocks noGrp="1"/>
          </p:cNvSpPr>
          <p:nvPr>
            <p:ph type="title"/>
          </p:nvPr>
        </p:nvSpPr>
        <p:spPr>
          <a:xfrm>
            <a:off x="1446213" y="1197971"/>
            <a:ext cx="9296398" cy="1938992"/>
          </a:xfrm>
          <a:prstGeom prst="rect">
            <a:avLst/>
          </a:prstGeom>
          <a:noFill/>
        </p:spPr>
        <p:txBody>
          <a:bodyPr wrap="square">
            <a:spAutoFit/>
          </a:bodyPr>
          <a:lstStyle/>
          <a:p>
            <a:r>
              <a:rPr lang="el-GR" sz="2400" dirty="0">
                <a:latin typeface="Aptos" panose="020B0004020202020204" pitchFamily="34" charset="0"/>
              </a:rPr>
              <a:t>Αντιπαραβάλλουμε δύο εικόνες: έναν 19χρονο τραυματία πολέμου του 1974 που λαμβάνει σήμερα ένα μικρό τιμητικό επίδομα και έναν σύγχρονο υψηλόβαθμο αξιωματούχο που εμπλέκεται σε σκάνδαλο διαφθοράς.</a:t>
            </a:r>
            <a:br>
              <a:rPr lang="el-GR" sz="2400" dirty="0">
                <a:latin typeface="Aptos" panose="020B0004020202020204" pitchFamily="34" charset="0"/>
              </a:rPr>
            </a:br>
            <a:r>
              <a:rPr lang="el-GR" sz="2400" dirty="0">
                <a:latin typeface="Aptos" panose="020B0004020202020204" pitchFamily="34" charset="0"/>
              </a:rPr>
              <a:t>Είναι το κράτος μας ηθικά δίκαιο απέναντι σε όσους το υπηρέτησαν;</a:t>
            </a:r>
          </a:p>
        </p:txBody>
      </p:sp>
      <p:sp>
        <p:nvSpPr>
          <p:cNvPr id="2" name="Θέση κειμένου 2">
            <a:extLst>
              <a:ext uri="{FF2B5EF4-FFF2-40B4-BE49-F238E27FC236}">
                <a16:creationId xmlns:a16="http://schemas.microsoft.com/office/drawing/2014/main" id="{191D4B0F-72E4-B9F8-191A-5B786209C798}"/>
              </a:ext>
            </a:extLst>
          </p:cNvPr>
          <p:cNvSpPr>
            <a:spLocks noGrp="1"/>
          </p:cNvSpPr>
          <p:nvPr>
            <p:ph type="body" sz="quarter" idx="13"/>
          </p:nvPr>
        </p:nvSpPr>
        <p:spPr>
          <a:xfrm>
            <a:off x="1674812" y="3352800"/>
            <a:ext cx="8839202" cy="584200"/>
          </a:xfrm>
        </p:spPr>
        <p:txBody>
          <a:bodyPr/>
          <a:lstStyle/>
          <a:p>
            <a:r>
              <a:rPr lang="el-GR" dirty="0"/>
              <a:t>Ανοικτή συζήτηση στην τάξη </a:t>
            </a:r>
            <a:endParaRPr lang="el-GR" dirty="0">
              <a:latin typeface="Aptos" panose="020B0004020202020204" pitchFamily="34" charset="0"/>
            </a:endParaRPr>
          </a:p>
        </p:txBody>
      </p:sp>
    </p:spTree>
    <p:extLst>
      <p:ext uri="{BB962C8B-B14F-4D97-AF65-F5344CB8AC3E}">
        <p14:creationId xmlns:p14="http://schemas.microsoft.com/office/powerpoint/2010/main" val="43097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C5B142-3D03-8E00-B1DB-A64FFCC3477F}"/>
              </a:ext>
            </a:extLst>
          </p:cNvPr>
          <p:cNvSpPr txBox="1"/>
          <p:nvPr/>
        </p:nvSpPr>
        <p:spPr>
          <a:xfrm>
            <a:off x="658586" y="999905"/>
            <a:ext cx="10874828" cy="4120230"/>
          </a:xfrm>
          <a:prstGeom prst="rect">
            <a:avLst/>
          </a:prstGeom>
          <a:noFill/>
        </p:spPr>
        <p:txBody>
          <a:bodyPr wrap="square">
            <a:spAutoFit/>
          </a:bodyPr>
          <a:lstStyle/>
          <a:p>
            <a:pPr algn="just">
              <a:lnSpc>
                <a:spcPct val="150000"/>
              </a:lnSpc>
            </a:pPr>
            <a:r>
              <a:rPr lang="el-GR" sz="1600" b="1" dirty="0"/>
              <a:t>Η παρουσίαση, με τίτλο </a:t>
            </a:r>
            <a:r>
              <a:rPr lang="el-GR" sz="1600" b="1" u="none" strike="noStrike" dirty="0">
                <a:effectLst/>
              </a:rPr>
              <a:t>«Το αρχείο του παππού μου ως πρωτογενής πηγή: Όψεις της αγροτικής και κοινωνικής ζωής του ορεινού χωριού Λεμύθου μέσα από το αρχείο του Χαράλαμπου Κλεάνθους (1913-2001)»</a:t>
            </a:r>
            <a:r>
              <a:rPr lang="el-GR" sz="1600" b="1" dirty="0"/>
              <a:t>, αποτελεί μια μελέτη που βασίζεται στις αρχές της </a:t>
            </a:r>
            <a:r>
              <a:rPr lang="el-GR" sz="1600" b="1" u="none" strike="noStrike" dirty="0" err="1">
                <a:effectLst/>
              </a:rPr>
              <a:t>Μικροϊστορίας</a:t>
            </a:r>
            <a:r>
              <a:rPr lang="el-GR" sz="1600" b="1" dirty="0"/>
              <a:t>. Μέσα από την έρευνα και την ανάλυση των προσωπικών εγγράφων, φωτογραφιών και τεκμηρίων του Χαράλαμπου Κλεάνθους, επιχειρείται η </a:t>
            </a:r>
            <a:r>
              <a:rPr lang="el-GR" sz="1600" b="1" u="none" strike="noStrike" dirty="0">
                <a:effectLst/>
              </a:rPr>
              <a:t>σύνδεση της </a:t>
            </a:r>
            <a:r>
              <a:rPr lang="el-GR" sz="1600" b="1" u="none" strike="noStrike" dirty="0" err="1">
                <a:effectLst/>
              </a:rPr>
              <a:t>Μικροϊστορίας</a:t>
            </a:r>
            <a:r>
              <a:rPr lang="el-GR" sz="1600" b="1" u="none" strike="noStrike" dirty="0">
                <a:effectLst/>
              </a:rPr>
              <a:t> με τη </a:t>
            </a:r>
            <a:r>
              <a:rPr lang="el-GR" sz="1600" b="1" u="none" strike="noStrike" dirty="0" err="1">
                <a:effectLst/>
              </a:rPr>
              <a:t>Μακροϊστορία</a:t>
            </a:r>
            <a:r>
              <a:rPr lang="el-GR" sz="1600" b="1" dirty="0"/>
              <a:t>. Συγκεκριμένα, εξετάζεται πώς τα μεγάλα ιστορικά και κοινωνικοοικονομικά γεγονότα του 20ού αιώνα στην Κύπρο αντικατοπτρίζονται και επηρεάζουν την καθημερινότητα, την αγροτική παραγωγή και την κοινωνική πραγματικότητα ενός ανθρώπου της ορεινής Μαραθάσας.</a:t>
            </a:r>
          </a:p>
          <a:p>
            <a:pPr algn="just">
              <a:lnSpc>
                <a:spcPct val="150000"/>
              </a:lnSpc>
            </a:pPr>
            <a:r>
              <a:rPr lang="el-GR" sz="1600" b="1" dirty="0"/>
              <a:t>Σε παιδαγωγικό επίπεδο, η παρουσίαση αυτή προάγει τη βιωματική μάθηση, καθώς μετατρέπει τον μαθητή-ερευνητή / τη μαθήτρια- ερευνήτρια σε ενεργό συμμέτοχο της ιστορικής διαδικασίας μέσα από τη διαχείριση αυθεντικού αρχειακού υλικού. Παράλληλα, η στενή επαφή με τα βιώματα του παρελθόντος συμβάλλει στην καλλιέργεια της ιστορικής ενσυναίσθησης, επιτρέποντας τη βαθύτερη κατανόηση των κινήτρων και των δυσκολιών των ανθρώπων της εποχής εκείνης. Τέλος, η παρουσίαση αυτή στοχεύει στη διατήρηση της συλλογικής μνήμης της κοινότητας της Λεμύθου, διασώζοντας  την ιστορία της κυπριακής υπαίθρου.</a:t>
            </a:r>
          </a:p>
        </p:txBody>
      </p:sp>
    </p:spTree>
    <p:extLst>
      <p:ext uri="{BB962C8B-B14F-4D97-AF65-F5344CB8AC3E}">
        <p14:creationId xmlns:p14="http://schemas.microsoft.com/office/powerpoint/2010/main" val="250319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4CF5B7-43AF-C263-53C2-88F0E215B1FF}"/>
              </a:ext>
            </a:extLst>
          </p:cNvPr>
          <p:cNvSpPr>
            <a:spLocks noGrp="1"/>
          </p:cNvSpPr>
          <p:nvPr>
            <p:ph type="ctrTitle"/>
          </p:nvPr>
        </p:nvSpPr>
        <p:spPr/>
        <p:txBody>
          <a:bodyPr/>
          <a:lstStyle/>
          <a:p>
            <a:r>
              <a:rPr lang="el-GR" sz="1800" dirty="0"/>
              <a:t>ΑΝΑΛΥΤΙΚΟ ΠΡΟΓΡΑΜΜΑ ΙΣΤΟΡΙΑΣ Γ΄ ΓΥΜΝΑΣΙΟΥ/ ΛΥΚΕΙΟΥ</a:t>
            </a:r>
            <a:br>
              <a:rPr lang="el-GR" sz="1800" dirty="0"/>
            </a:br>
            <a:r>
              <a:rPr lang="el-GR" sz="1800" dirty="0"/>
              <a:t>Η Τουρκική Εισβολή του 1974 στην Κύπρο  : Κοινωνικές Συνέπειες</a:t>
            </a:r>
          </a:p>
        </p:txBody>
      </p:sp>
      <p:sp>
        <p:nvSpPr>
          <p:cNvPr id="3" name="Υπότιτλος 2">
            <a:extLst>
              <a:ext uri="{FF2B5EF4-FFF2-40B4-BE49-F238E27FC236}">
                <a16:creationId xmlns:a16="http://schemas.microsoft.com/office/drawing/2014/main" id="{4CAE1018-17F3-77C6-00C1-0179BBEDE764}"/>
              </a:ext>
            </a:extLst>
          </p:cNvPr>
          <p:cNvSpPr>
            <a:spLocks noGrp="1"/>
          </p:cNvSpPr>
          <p:nvPr>
            <p:ph type="subTitle" idx="1"/>
          </p:nvPr>
        </p:nvSpPr>
        <p:spPr/>
        <p:txBody>
          <a:bodyPr/>
          <a:lstStyle/>
          <a:p>
            <a:r>
              <a:rPr lang="el-GR" b="1" dirty="0"/>
              <a:t>Η περίπτωση  του Σταύρου  Σταυρινού, του Ανδρέα </a:t>
            </a:r>
            <a:r>
              <a:rPr lang="el-GR" b="1" dirty="0" err="1"/>
              <a:t>Κατσαμπρή</a:t>
            </a:r>
            <a:r>
              <a:rPr lang="el-GR" b="1" dirty="0"/>
              <a:t> και  του Δημητρίου Κλεάνθους από τη Λεμύθου  </a:t>
            </a:r>
          </a:p>
        </p:txBody>
      </p:sp>
    </p:spTree>
    <p:extLst>
      <p:ext uri="{BB962C8B-B14F-4D97-AF65-F5344CB8AC3E}">
        <p14:creationId xmlns:p14="http://schemas.microsoft.com/office/powerpoint/2010/main" val="266084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500B459F-DF79-F82A-0708-8F0D32815403}"/>
              </a:ext>
            </a:extLst>
          </p:cNvPr>
          <p:cNvSpPr/>
          <p:nvPr/>
        </p:nvSpPr>
        <p:spPr>
          <a:xfrm>
            <a:off x="1094012" y="764218"/>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Ξωκκλήσι  του Αγίου  Νικολάου   : Ο περίβολος  χρησιμοποιείται  και ως  κοιμητήριο  του  χωριού</a:t>
            </a:r>
            <a:endParaRPr lang="el-GR" sz="2000" b="1" dirty="0"/>
          </a:p>
        </p:txBody>
      </p:sp>
      <p:pic>
        <p:nvPicPr>
          <p:cNvPr id="6" name="Εικόνα 5">
            <a:extLst>
              <a:ext uri="{FF2B5EF4-FFF2-40B4-BE49-F238E27FC236}">
                <a16:creationId xmlns:a16="http://schemas.microsoft.com/office/drawing/2014/main" id="{733CC477-27BE-B018-86E5-EE32946EAB76}"/>
              </a:ext>
            </a:extLst>
          </p:cNvPr>
          <p:cNvPicPr>
            <a:picLocks noChangeAspect="1"/>
          </p:cNvPicPr>
          <p:nvPr/>
        </p:nvPicPr>
        <p:blipFill>
          <a:blip r:embed="rId2">
            <a:extLst>
              <a:ext uri="{28A0092B-C50C-407E-A947-70E740481C1C}">
                <a14:useLocalDpi xmlns:a14="http://schemas.microsoft.com/office/drawing/2010/main" val="0"/>
              </a:ext>
            </a:extLst>
          </a:blip>
          <a:srcRect l="20635" t="21428" r="27461" b="17831"/>
          <a:stretch>
            <a:fillRect/>
          </a:stretch>
        </p:blipFill>
        <p:spPr>
          <a:xfrm>
            <a:off x="3428998" y="1549393"/>
            <a:ext cx="4800601" cy="4213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7">
            <a:extLst>
              <a:ext uri="{FF2B5EF4-FFF2-40B4-BE49-F238E27FC236}">
                <a16:creationId xmlns:a16="http://schemas.microsoft.com/office/drawing/2014/main" id="{1E1ADCA2-98F6-5F1B-9F61-52B56CB1D842}"/>
              </a:ext>
            </a:extLst>
          </p:cNvPr>
          <p:cNvSpPr/>
          <p:nvPr/>
        </p:nvSpPr>
        <p:spPr>
          <a:xfrm>
            <a:off x="2873828" y="5875244"/>
            <a:ext cx="6150430"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Κωστής Κοκκινόφτας, </a:t>
            </a:r>
            <a:r>
              <a:rPr lang="el-GR" sz="1200" b="1" i="1" dirty="0"/>
              <a:t>Χωριά και μοναστήρια της νότιας Μαραθάσας</a:t>
            </a:r>
            <a:r>
              <a:rPr lang="el-GR" sz="1200" b="1" dirty="0"/>
              <a:t>, Λευκωσία  1995, σελ. 136.</a:t>
            </a:r>
          </a:p>
        </p:txBody>
      </p:sp>
    </p:spTree>
    <p:extLst>
      <p:ext uri="{BB962C8B-B14F-4D97-AF65-F5344CB8AC3E}">
        <p14:creationId xmlns:p14="http://schemas.microsoft.com/office/powerpoint/2010/main" val="401754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60E9-09C5-80F0-7763-3B0B008E4D91}"/>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54A15500-B30F-9A64-9FCA-A626B2A656C6}"/>
              </a:ext>
            </a:extLst>
          </p:cNvPr>
          <p:cNvSpPr/>
          <p:nvPr/>
        </p:nvSpPr>
        <p:spPr>
          <a:xfrm>
            <a:off x="1094012" y="764218"/>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Ξωκκλήσι  του Αγίου  Νικολάου   : Ο περίβολος  χρησιμοποιείται  και ως  κοιμητήριο  του  χωριού</a:t>
            </a:r>
            <a:endParaRPr lang="el-GR" sz="2000" b="1" dirty="0"/>
          </a:p>
        </p:txBody>
      </p:sp>
      <p:pic>
        <p:nvPicPr>
          <p:cNvPr id="6" name="Εικόνα 5">
            <a:extLst>
              <a:ext uri="{FF2B5EF4-FFF2-40B4-BE49-F238E27FC236}">
                <a16:creationId xmlns:a16="http://schemas.microsoft.com/office/drawing/2014/main" id="{B0D885D8-5C4F-9A30-2D53-4D6C28AC81E3}"/>
              </a:ext>
            </a:extLst>
          </p:cNvPr>
          <p:cNvPicPr>
            <a:picLocks noChangeAspect="1"/>
          </p:cNvPicPr>
          <p:nvPr/>
        </p:nvPicPr>
        <p:blipFill>
          <a:blip r:embed="rId2">
            <a:extLst>
              <a:ext uri="{28A0092B-C50C-407E-A947-70E740481C1C}">
                <a14:useLocalDpi xmlns:a14="http://schemas.microsoft.com/office/drawing/2010/main" val="0"/>
              </a:ext>
            </a:extLst>
          </a:blip>
          <a:srcRect l="20635" t="21428" r="27461" b="17831"/>
          <a:stretch>
            <a:fillRect/>
          </a:stretch>
        </p:blipFill>
        <p:spPr>
          <a:xfrm>
            <a:off x="903513" y="1589313"/>
            <a:ext cx="4800601" cy="4213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7">
            <a:extLst>
              <a:ext uri="{FF2B5EF4-FFF2-40B4-BE49-F238E27FC236}">
                <a16:creationId xmlns:a16="http://schemas.microsoft.com/office/drawing/2014/main" id="{DB52C641-5E9B-2352-DA74-EF1A76F826EB}"/>
              </a:ext>
            </a:extLst>
          </p:cNvPr>
          <p:cNvSpPr/>
          <p:nvPr/>
        </p:nvSpPr>
        <p:spPr>
          <a:xfrm>
            <a:off x="903513" y="5875245"/>
            <a:ext cx="6150430"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Κωστής Κοκκινόφτας, </a:t>
            </a:r>
            <a:r>
              <a:rPr lang="el-GR" sz="1200" b="1" i="1" dirty="0"/>
              <a:t>Χωριά και μοναστήρια της νότιας Μαραθάσας</a:t>
            </a:r>
            <a:r>
              <a:rPr lang="el-GR" sz="1200" b="1" dirty="0"/>
              <a:t>, Λευκωσία  1995, σελ. 136.</a:t>
            </a:r>
          </a:p>
        </p:txBody>
      </p:sp>
      <p:pic>
        <p:nvPicPr>
          <p:cNvPr id="10" name="Εικόνα 9">
            <a:extLst>
              <a:ext uri="{FF2B5EF4-FFF2-40B4-BE49-F238E27FC236}">
                <a16:creationId xmlns:a16="http://schemas.microsoft.com/office/drawing/2014/main" id="{AA433CD4-7A30-A4CB-8102-77E8DDF9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46171" y="1388228"/>
            <a:ext cx="4213371" cy="4615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Ορθογώνιο 3">
            <a:extLst>
              <a:ext uri="{FF2B5EF4-FFF2-40B4-BE49-F238E27FC236}">
                <a16:creationId xmlns:a16="http://schemas.microsoft.com/office/drawing/2014/main" id="{62549251-76F8-C95D-4350-DBE333C9F9F3}"/>
              </a:ext>
            </a:extLst>
          </p:cNvPr>
          <p:cNvSpPr/>
          <p:nvPr/>
        </p:nvSpPr>
        <p:spPr>
          <a:xfrm>
            <a:off x="7489371" y="5875245"/>
            <a:ext cx="3586842" cy="4370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b="1" dirty="0"/>
              <a:t>Φωτογραφία  : 12 Ιουλίου  2026</a:t>
            </a:r>
          </a:p>
        </p:txBody>
      </p:sp>
    </p:spTree>
    <p:extLst>
      <p:ext uri="{BB962C8B-B14F-4D97-AF65-F5344CB8AC3E}">
        <p14:creationId xmlns:p14="http://schemas.microsoft.com/office/powerpoint/2010/main" val="290985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81D82-2A9F-C9D3-9A6F-486648ADC63A}"/>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29D6A723-1FA9-A8B0-1B5B-4BEEC17AD1CB}"/>
              </a:ext>
            </a:extLst>
          </p:cNvPr>
          <p:cNvSpPr/>
          <p:nvPr/>
        </p:nvSpPr>
        <p:spPr>
          <a:xfrm>
            <a:off x="1632860" y="797985"/>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l-GR" sz="2000" b="1" dirty="0">
                <a:solidFill>
                  <a:srgbClr val="FF0000"/>
                </a:solidFill>
              </a:rPr>
              <a:t>Σύνδεση </a:t>
            </a:r>
            <a:r>
              <a:rPr lang="el-GR" sz="2000" b="1" dirty="0" err="1">
                <a:solidFill>
                  <a:srgbClr val="FF0000"/>
                </a:solidFill>
              </a:rPr>
              <a:t>Μικροϊστορίας</a:t>
            </a:r>
            <a:r>
              <a:rPr lang="el-GR" sz="2000" b="1" dirty="0">
                <a:solidFill>
                  <a:srgbClr val="FF0000"/>
                </a:solidFill>
              </a:rPr>
              <a:t> και </a:t>
            </a:r>
            <a:r>
              <a:rPr lang="el-GR" sz="2000" b="1" dirty="0" err="1">
                <a:solidFill>
                  <a:srgbClr val="FF0000"/>
                </a:solidFill>
              </a:rPr>
              <a:t>Μακροϊστορίας</a:t>
            </a:r>
            <a:endParaRPr lang="el-GR" sz="2000" b="1" dirty="0">
              <a:solidFill>
                <a:srgbClr val="FF0000"/>
              </a:solidFill>
            </a:endParaRPr>
          </a:p>
        </p:txBody>
      </p:sp>
      <p:pic>
        <p:nvPicPr>
          <p:cNvPr id="4" name="Εικόνα 3">
            <a:extLst>
              <a:ext uri="{FF2B5EF4-FFF2-40B4-BE49-F238E27FC236}">
                <a16:creationId xmlns:a16="http://schemas.microsoft.com/office/drawing/2014/main" id="{176DD9D6-05D2-5BD8-47F4-6CB6243822CA}"/>
              </a:ext>
            </a:extLst>
          </p:cNvPr>
          <p:cNvPicPr>
            <a:picLocks noChangeAspect="1"/>
          </p:cNvPicPr>
          <p:nvPr/>
        </p:nvPicPr>
        <p:blipFill>
          <a:blip r:embed="rId2">
            <a:extLst>
              <a:ext uri="{28A0092B-C50C-407E-A947-70E740481C1C}">
                <a14:useLocalDpi xmlns:a14="http://schemas.microsoft.com/office/drawing/2010/main" val="0"/>
              </a:ext>
            </a:extLst>
          </a:blip>
          <a:srcRect l="16982" t="40094" r="63384" b="35142"/>
          <a:stretch>
            <a:fillRect/>
          </a:stretch>
        </p:blipFill>
        <p:spPr>
          <a:xfrm rot="5400000">
            <a:off x="2547287" y="2358713"/>
            <a:ext cx="2598168" cy="4738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53B9253-71F5-9C14-4A48-6E4CE259CE55}"/>
              </a:ext>
            </a:extLst>
          </p:cNvPr>
          <p:cNvSpPr txBox="1"/>
          <p:nvPr/>
        </p:nvSpPr>
        <p:spPr>
          <a:xfrm>
            <a:off x="6921588" y="4359205"/>
            <a:ext cx="4114800" cy="1754326"/>
          </a:xfrm>
          <a:prstGeom prst="rect">
            <a:avLst/>
          </a:prstGeom>
          <a:noFill/>
        </p:spPr>
        <p:txBody>
          <a:bodyPr wrap="square">
            <a:spAutoFit/>
          </a:bodyPr>
          <a:lstStyle/>
          <a:p>
            <a:r>
              <a:rPr lang="el-GR" sz="1200" b="1" u="none" strike="noStrike" dirty="0">
                <a:solidFill>
                  <a:srgbClr val="00B050"/>
                </a:solidFill>
                <a:effectLst/>
                <a:latin typeface="Aptos" panose="020B0004020202020204" pitchFamily="34" charset="0"/>
              </a:rPr>
              <a:t>Είσαι ένας στρατιώτης από τη Λεμύθου που έχει επιστρατευτεί και βρίσκεται στην πρώτη γραμμή των μαχών. Γράφεις ένα σύντομο γράμμα στους γονείς σου στο χωριό. Τι τους λες για την κατάσταση, τι σκέφτεσαι και τι εύχεσαι;</a:t>
            </a:r>
          </a:p>
          <a:p>
            <a:endParaRPr lang="el-GR" sz="1200" b="1" dirty="0">
              <a:solidFill>
                <a:srgbClr val="00B050"/>
              </a:solidFill>
              <a:latin typeface="Aptos" panose="020B0004020202020204" pitchFamily="34" charset="0"/>
            </a:endParaRPr>
          </a:p>
          <a:p>
            <a:r>
              <a:rPr lang="el-GR" sz="1200" b="1" u="none" strike="noStrike" dirty="0">
                <a:solidFill>
                  <a:srgbClr val="00B050"/>
                </a:solidFill>
                <a:effectLst/>
                <a:latin typeface="Aptos" panose="020B0004020202020204" pitchFamily="34" charset="0"/>
              </a:rPr>
              <a:t>Στόχος: Να αποφευχθεί ο αναχρονισμός. Οι μαθητές/μαθήτριες  πρέπει να χρησιμοποιήσουν μόνο δεδομένα και συναισθήματα που αντιστοιχούν στο 1974.</a:t>
            </a:r>
            <a:r>
              <a:rPr lang="el-GR" sz="1200" b="1" dirty="0">
                <a:solidFill>
                  <a:srgbClr val="00B050"/>
                </a:solidFill>
                <a:latin typeface="Aptos" panose="020B0004020202020204" pitchFamily="34" charset="0"/>
              </a:rPr>
              <a:t> </a:t>
            </a:r>
          </a:p>
        </p:txBody>
      </p:sp>
      <p:sp>
        <p:nvSpPr>
          <p:cNvPr id="6" name="TextBox 5">
            <a:extLst>
              <a:ext uri="{FF2B5EF4-FFF2-40B4-BE49-F238E27FC236}">
                <a16:creationId xmlns:a16="http://schemas.microsoft.com/office/drawing/2014/main" id="{D17885AA-8D07-90B5-143C-E7479B3E2BC3}"/>
              </a:ext>
            </a:extLst>
          </p:cNvPr>
          <p:cNvSpPr txBox="1"/>
          <p:nvPr/>
        </p:nvSpPr>
        <p:spPr>
          <a:xfrm>
            <a:off x="6609617" y="787847"/>
            <a:ext cx="4738743" cy="830997"/>
          </a:xfrm>
          <a:prstGeom prst="rect">
            <a:avLst/>
          </a:prstGeom>
          <a:noFill/>
        </p:spPr>
        <p:txBody>
          <a:bodyPr wrap="square">
            <a:spAutoFit/>
          </a:bodyPr>
          <a:lstStyle/>
          <a:p>
            <a:pPr marL="0" marR="0">
              <a:spcBef>
                <a:spcPts val="900"/>
              </a:spcBef>
              <a:spcAft>
                <a:spcPts val="1200"/>
              </a:spcAft>
              <a:buNone/>
            </a:pPr>
            <a:r>
              <a:rPr lang="el-GR" sz="1200" dirty="0">
                <a:latin typeface="Google Sans"/>
              </a:rPr>
              <a:t>Τα</a:t>
            </a:r>
            <a:r>
              <a:rPr lang="el-GR" sz="1200" b="0" u="none" strike="noStrike" dirty="0">
                <a:effectLst/>
                <a:latin typeface="Google Sans"/>
              </a:rPr>
              <a:t> ορεινά χωριά της Μαραθάσας βρίσκονται ψηλά στο Τρόοδος και δεν καταλήφθηκαν από τον τουρκικό στρατό. Ωστόσο, πλήρωσαν βαρύ φόρο αίματος επειδή οι νέοι τους, που υπηρετούσαν ως κληρωτοί ή επιστρατεύτηκαν ως έφεδροι, στάλθηκαν στις  μάχες.</a:t>
            </a:r>
          </a:p>
        </p:txBody>
      </p:sp>
      <p:graphicFrame>
        <p:nvGraphicFramePr>
          <p:cNvPr id="7" name="Πίνακας 6">
            <a:extLst>
              <a:ext uri="{FF2B5EF4-FFF2-40B4-BE49-F238E27FC236}">
                <a16:creationId xmlns:a16="http://schemas.microsoft.com/office/drawing/2014/main" id="{CB9E8ABF-88A1-6691-95BD-205E75DD31EF}"/>
              </a:ext>
            </a:extLst>
          </p:cNvPr>
          <p:cNvGraphicFramePr>
            <a:graphicFrameLocks noGrp="1"/>
          </p:cNvGraphicFramePr>
          <p:nvPr>
            <p:extLst>
              <p:ext uri="{D42A27DB-BD31-4B8C-83A1-F6EECF244321}">
                <p14:modId xmlns:p14="http://schemas.microsoft.com/office/powerpoint/2010/main" val="3538594637"/>
              </p:ext>
            </p:extLst>
          </p:nvPr>
        </p:nvGraphicFramePr>
        <p:xfrm>
          <a:off x="750117" y="1703080"/>
          <a:ext cx="10864944" cy="1493520"/>
        </p:xfrm>
        <a:graphic>
          <a:graphicData uri="http://schemas.openxmlformats.org/drawingml/2006/table">
            <a:tbl>
              <a:tblPr firstRow="1" bandRow="1">
                <a:tableStyleId>{7DF18680-E054-41AD-8BC1-D1AEF772440D}</a:tableStyleId>
              </a:tblPr>
              <a:tblGrid>
                <a:gridCol w="1252855">
                  <a:extLst>
                    <a:ext uri="{9D8B030D-6E8A-4147-A177-3AD203B41FA5}">
                      <a16:colId xmlns:a16="http://schemas.microsoft.com/office/drawing/2014/main" val="2469769783"/>
                    </a:ext>
                  </a:extLst>
                </a:gridCol>
                <a:gridCol w="1182659">
                  <a:extLst>
                    <a:ext uri="{9D8B030D-6E8A-4147-A177-3AD203B41FA5}">
                      <a16:colId xmlns:a16="http://schemas.microsoft.com/office/drawing/2014/main" val="3542855968"/>
                    </a:ext>
                  </a:extLst>
                </a:gridCol>
                <a:gridCol w="1037033">
                  <a:extLst>
                    <a:ext uri="{9D8B030D-6E8A-4147-A177-3AD203B41FA5}">
                      <a16:colId xmlns:a16="http://schemas.microsoft.com/office/drawing/2014/main" val="1420989613"/>
                    </a:ext>
                  </a:extLst>
                </a:gridCol>
                <a:gridCol w="1197428">
                  <a:extLst>
                    <a:ext uri="{9D8B030D-6E8A-4147-A177-3AD203B41FA5}">
                      <a16:colId xmlns:a16="http://schemas.microsoft.com/office/drawing/2014/main" val="3912523562"/>
                    </a:ext>
                  </a:extLst>
                </a:gridCol>
                <a:gridCol w="1980254">
                  <a:extLst>
                    <a:ext uri="{9D8B030D-6E8A-4147-A177-3AD203B41FA5}">
                      <a16:colId xmlns:a16="http://schemas.microsoft.com/office/drawing/2014/main" val="1426539390"/>
                    </a:ext>
                  </a:extLst>
                </a:gridCol>
                <a:gridCol w="1404905">
                  <a:extLst>
                    <a:ext uri="{9D8B030D-6E8A-4147-A177-3AD203B41FA5}">
                      <a16:colId xmlns:a16="http://schemas.microsoft.com/office/drawing/2014/main" val="1448864802"/>
                    </a:ext>
                  </a:extLst>
                </a:gridCol>
                <a:gridCol w="1404905">
                  <a:extLst>
                    <a:ext uri="{9D8B030D-6E8A-4147-A177-3AD203B41FA5}">
                      <a16:colId xmlns:a16="http://schemas.microsoft.com/office/drawing/2014/main" val="1547195138"/>
                    </a:ext>
                  </a:extLst>
                </a:gridCol>
                <a:gridCol w="1404905">
                  <a:extLst>
                    <a:ext uri="{9D8B030D-6E8A-4147-A177-3AD203B41FA5}">
                      <a16:colId xmlns:a16="http://schemas.microsoft.com/office/drawing/2014/main" val="1321804475"/>
                    </a:ext>
                  </a:extLst>
                </a:gridCol>
              </a:tblGrid>
              <a:tr h="370840">
                <a:tc>
                  <a:txBody>
                    <a:bodyPr/>
                    <a:lstStyle/>
                    <a:p>
                      <a:r>
                        <a:rPr lang="el-GR" dirty="0"/>
                        <a:t>Βαθμός</a:t>
                      </a:r>
                    </a:p>
                  </a:txBody>
                  <a:tcPr/>
                </a:tc>
                <a:tc>
                  <a:txBody>
                    <a:bodyPr/>
                    <a:lstStyle/>
                    <a:p>
                      <a:r>
                        <a:rPr lang="el-GR" dirty="0"/>
                        <a:t>Επίθετο </a:t>
                      </a:r>
                    </a:p>
                  </a:txBody>
                  <a:tcPr/>
                </a:tc>
                <a:tc>
                  <a:txBody>
                    <a:bodyPr/>
                    <a:lstStyle/>
                    <a:p>
                      <a:r>
                        <a:rPr lang="el-GR" dirty="0"/>
                        <a:t>Όνομα </a:t>
                      </a:r>
                    </a:p>
                  </a:txBody>
                  <a:tcPr/>
                </a:tc>
                <a:tc>
                  <a:txBody>
                    <a:bodyPr/>
                    <a:lstStyle/>
                    <a:p>
                      <a:r>
                        <a:rPr lang="el-GR" dirty="0"/>
                        <a:t>Όνομα  πατέρα</a:t>
                      </a:r>
                    </a:p>
                  </a:txBody>
                  <a:tcPr/>
                </a:tc>
                <a:tc>
                  <a:txBody>
                    <a:bodyPr/>
                    <a:lstStyle/>
                    <a:p>
                      <a:r>
                        <a:rPr lang="el-GR" dirty="0"/>
                        <a:t>ΑΣΜ/ΚΛΑΣΗ</a:t>
                      </a:r>
                    </a:p>
                  </a:txBody>
                  <a:tcPr/>
                </a:tc>
                <a:tc>
                  <a:txBody>
                    <a:bodyPr/>
                    <a:lstStyle/>
                    <a:p>
                      <a:r>
                        <a:rPr lang="el-GR" dirty="0"/>
                        <a:t>Τόπος και ημερομηνία γέννησης</a:t>
                      </a:r>
                    </a:p>
                  </a:txBody>
                  <a:tcPr/>
                </a:tc>
                <a:tc>
                  <a:txBody>
                    <a:bodyPr/>
                    <a:lstStyle/>
                    <a:p>
                      <a:r>
                        <a:rPr lang="el-GR" dirty="0"/>
                        <a:t>Μονάδα που  υπηρέτησε</a:t>
                      </a:r>
                    </a:p>
                  </a:txBody>
                  <a:tcPr/>
                </a:tc>
                <a:tc>
                  <a:txBody>
                    <a:bodyPr/>
                    <a:lstStyle/>
                    <a:p>
                      <a:r>
                        <a:rPr lang="el-GR" dirty="0"/>
                        <a:t>Τόπος  και ημερομηνία  εξαφάνισης </a:t>
                      </a:r>
                    </a:p>
                  </a:txBody>
                  <a:tcPr/>
                </a:tc>
                <a:extLst>
                  <a:ext uri="{0D108BD9-81ED-4DB2-BD59-A6C34878D82A}">
                    <a16:rowId xmlns:a16="http://schemas.microsoft.com/office/drawing/2014/main" val="98629513"/>
                  </a:ext>
                </a:extLst>
              </a:tr>
              <a:tr h="370840">
                <a:tc>
                  <a:txBody>
                    <a:bodyPr/>
                    <a:lstStyle/>
                    <a:p>
                      <a:r>
                        <a:rPr lang="el-GR" sz="1600" dirty="0"/>
                        <a:t>στρατιώτης</a:t>
                      </a:r>
                    </a:p>
                  </a:txBody>
                  <a:tcPr/>
                </a:tc>
                <a:tc>
                  <a:txBody>
                    <a:bodyPr/>
                    <a:lstStyle/>
                    <a:p>
                      <a:r>
                        <a:rPr lang="el-GR" sz="1600" dirty="0"/>
                        <a:t>Σταυρινού</a:t>
                      </a:r>
                    </a:p>
                  </a:txBody>
                  <a:tcPr/>
                </a:tc>
                <a:tc>
                  <a:txBody>
                    <a:bodyPr/>
                    <a:lstStyle/>
                    <a:p>
                      <a:r>
                        <a:rPr lang="el-GR" sz="1600" dirty="0"/>
                        <a:t>Σταύρος</a:t>
                      </a:r>
                    </a:p>
                  </a:txBody>
                  <a:tcPr/>
                </a:tc>
                <a:tc>
                  <a:txBody>
                    <a:bodyPr/>
                    <a:lstStyle/>
                    <a:p>
                      <a:r>
                        <a:rPr lang="el-GR" sz="1600" dirty="0"/>
                        <a:t>Σέργιος</a:t>
                      </a:r>
                    </a:p>
                  </a:txBody>
                  <a:tcPr/>
                </a:tc>
                <a:tc>
                  <a:txBody>
                    <a:bodyPr/>
                    <a:lstStyle/>
                    <a:p>
                      <a:r>
                        <a:rPr lang="el-GR" sz="1600" dirty="0"/>
                        <a:t>9900/72</a:t>
                      </a:r>
                    </a:p>
                  </a:txBody>
                  <a:tcPr/>
                </a:tc>
                <a:tc>
                  <a:txBody>
                    <a:bodyPr/>
                    <a:lstStyle/>
                    <a:p>
                      <a:r>
                        <a:rPr lang="el-GR" sz="1600" dirty="0"/>
                        <a:t>Λεμύθου  5.7.1954</a:t>
                      </a:r>
                    </a:p>
                  </a:txBody>
                  <a:tcPr/>
                </a:tc>
                <a:tc>
                  <a:txBody>
                    <a:bodyPr/>
                    <a:lstStyle/>
                    <a:p>
                      <a:r>
                        <a:rPr lang="el-GR" sz="1600" dirty="0"/>
                        <a:t>251 Τ.Π.</a:t>
                      </a:r>
                    </a:p>
                  </a:txBody>
                  <a:tcPr/>
                </a:tc>
                <a:tc>
                  <a:txBody>
                    <a:bodyPr/>
                    <a:lstStyle/>
                    <a:p>
                      <a:r>
                        <a:rPr lang="el-GR" sz="1600" dirty="0"/>
                        <a:t>Κερύνεια 25.7.1974</a:t>
                      </a:r>
                    </a:p>
                  </a:txBody>
                  <a:tcPr/>
                </a:tc>
                <a:extLst>
                  <a:ext uri="{0D108BD9-81ED-4DB2-BD59-A6C34878D82A}">
                    <a16:rowId xmlns:a16="http://schemas.microsoft.com/office/drawing/2014/main" val="390370295"/>
                  </a:ext>
                </a:extLst>
              </a:tr>
            </a:tbl>
          </a:graphicData>
        </a:graphic>
      </p:graphicFrame>
      <p:sp>
        <p:nvSpPr>
          <p:cNvPr id="5" name="TextBox 4">
            <a:extLst>
              <a:ext uri="{FF2B5EF4-FFF2-40B4-BE49-F238E27FC236}">
                <a16:creationId xmlns:a16="http://schemas.microsoft.com/office/drawing/2014/main" id="{7D7004ED-DE34-98B0-1A8B-4B75A4849F65}"/>
              </a:ext>
            </a:extLst>
          </p:cNvPr>
          <p:cNvSpPr txBox="1"/>
          <p:nvPr/>
        </p:nvSpPr>
        <p:spPr>
          <a:xfrm>
            <a:off x="7712528" y="3510449"/>
            <a:ext cx="3635832" cy="560923"/>
          </a:xfrm>
          <a:prstGeom prst="rect">
            <a:avLst/>
          </a:prstGeom>
          <a:noFill/>
        </p:spPr>
        <p:txBody>
          <a:bodyPr wrap="square">
            <a:spAutoFit/>
          </a:bodyPr>
          <a:lstStyle/>
          <a:p>
            <a:r>
              <a:rPr lang="el-GR" sz="1015" i="0" dirty="0">
                <a:solidFill>
                  <a:srgbClr val="000000"/>
                </a:solidFill>
                <a:effectLst/>
                <a:latin typeface="Arial" panose="020B0604020202020204" pitchFamily="34" charset="0"/>
              </a:rPr>
              <a:t>Πέτρος </a:t>
            </a:r>
            <a:r>
              <a:rPr lang="el-GR" sz="1015" i="0" dirty="0" err="1">
                <a:solidFill>
                  <a:srgbClr val="000000"/>
                </a:solidFill>
                <a:effectLst/>
                <a:latin typeface="Arial" panose="020B0604020202020204" pitchFamily="34" charset="0"/>
              </a:rPr>
              <a:t>Παπαπολυβίου</a:t>
            </a:r>
            <a:r>
              <a:rPr lang="el-GR" sz="1015" i="0" dirty="0">
                <a:solidFill>
                  <a:srgbClr val="000000"/>
                </a:solidFill>
                <a:effectLst/>
                <a:latin typeface="Arial" panose="020B0604020202020204" pitchFamily="34" charset="0"/>
              </a:rPr>
              <a:t>  (</a:t>
            </a:r>
            <a:r>
              <a:rPr lang="el-GR" sz="1015" i="0" dirty="0" err="1">
                <a:solidFill>
                  <a:srgbClr val="000000"/>
                </a:solidFill>
                <a:effectLst/>
                <a:latin typeface="Arial" panose="020B0604020202020204" pitchFamily="34" charset="0"/>
              </a:rPr>
              <a:t>επιμ</a:t>
            </a:r>
            <a:r>
              <a:rPr lang="el-GR" sz="1015" i="0" dirty="0">
                <a:solidFill>
                  <a:srgbClr val="000000"/>
                </a:solidFill>
                <a:effectLst/>
                <a:latin typeface="Arial" panose="020B0604020202020204" pitchFamily="34" charset="0"/>
              </a:rPr>
              <a:t>.), </a:t>
            </a:r>
            <a:r>
              <a:rPr lang="el-GR" sz="1015" i="1" dirty="0">
                <a:solidFill>
                  <a:srgbClr val="000000"/>
                </a:solidFill>
                <a:effectLst/>
                <a:latin typeface="Arial" panose="020B0604020202020204" pitchFamily="34" charset="0"/>
              </a:rPr>
              <a:t>Ιστορία της Κυπριακής Δημοκρατίας :</a:t>
            </a:r>
            <a:r>
              <a:rPr lang="el-GR" sz="1015" i="0" dirty="0">
                <a:solidFill>
                  <a:srgbClr val="000000"/>
                </a:solidFill>
                <a:effectLst/>
                <a:latin typeface="Arial" panose="020B0604020202020204" pitchFamily="34" charset="0"/>
              </a:rPr>
              <a:t> 1974 Μάρτυρες  και μαρτυρίες, τόμος Β, Ο Φιλελεύθερος, Λευκωσία 2011,  σελ. 428.</a:t>
            </a:r>
            <a:endParaRPr lang="el-GR" dirty="0"/>
          </a:p>
        </p:txBody>
      </p:sp>
      <p:sp>
        <p:nvSpPr>
          <p:cNvPr id="12" name="TextBox 11">
            <a:extLst>
              <a:ext uri="{FF2B5EF4-FFF2-40B4-BE49-F238E27FC236}">
                <a16:creationId xmlns:a16="http://schemas.microsoft.com/office/drawing/2014/main" id="{48A99727-A5B4-082B-B5F5-EB2D1E00C34C}"/>
              </a:ext>
            </a:extLst>
          </p:cNvPr>
          <p:cNvSpPr txBox="1"/>
          <p:nvPr/>
        </p:nvSpPr>
        <p:spPr>
          <a:xfrm>
            <a:off x="7712528" y="3233450"/>
            <a:ext cx="3104153" cy="276999"/>
          </a:xfrm>
          <a:prstGeom prst="rect">
            <a:avLst/>
          </a:prstGeom>
          <a:noFill/>
        </p:spPr>
        <p:txBody>
          <a:bodyPr wrap="square">
            <a:spAutoFit/>
          </a:bodyPr>
          <a:lstStyle/>
          <a:p>
            <a:r>
              <a:rPr lang="el-GR" sz="1200" dirty="0"/>
              <a:t> Πηγή : Διεύθυνση  Ιστορίας Εθνικής Φρουράς  </a:t>
            </a:r>
          </a:p>
        </p:txBody>
      </p:sp>
    </p:spTree>
    <p:extLst>
      <p:ext uri="{BB962C8B-B14F-4D97-AF65-F5344CB8AC3E}">
        <p14:creationId xmlns:p14="http://schemas.microsoft.com/office/powerpoint/2010/main" val="671401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A01F-E84D-8792-F06C-33EA40099856}"/>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23D61F44-3EA4-2525-F717-095949FB966C}"/>
              </a:ext>
            </a:extLst>
          </p:cNvPr>
          <p:cNvSpPr/>
          <p:nvPr/>
        </p:nvSpPr>
        <p:spPr>
          <a:xfrm>
            <a:off x="1632860" y="797985"/>
            <a:ext cx="9982201" cy="67269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l-GR" sz="2000" b="1" dirty="0">
                <a:solidFill>
                  <a:srgbClr val="FF0000"/>
                </a:solidFill>
              </a:rPr>
              <a:t>Σύνδεση </a:t>
            </a:r>
            <a:r>
              <a:rPr lang="el-GR" sz="2000" b="1" dirty="0" err="1">
                <a:solidFill>
                  <a:srgbClr val="FF0000"/>
                </a:solidFill>
              </a:rPr>
              <a:t>Μικροϊστορίας</a:t>
            </a:r>
            <a:r>
              <a:rPr lang="el-GR" sz="2000" b="1" dirty="0">
                <a:solidFill>
                  <a:srgbClr val="FF0000"/>
                </a:solidFill>
              </a:rPr>
              <a:t> και </a:t>
            </a:r>
            <a:r>
              <a:rPr lang="el-GR" sz="2000" b="1" dirty="0" err="1">
                <a:solidFill>
                  <a:srgbClr val="FF0000"/>
                </a:solidFill>
              </a:rPr>
              <a:t>Μακροϊστορίας</a:t>
            </a:r>
            <a:endParaRPr lang="el-GR" sz="2000" b="1" dirty="0">
              <a:solidFill>
                <a:srgbClr val="FF0000"/>
              </a:solidFill>
            </a:endParaRPr>
          </a:p>
        </p:txBody>
      </p:sp>
      <p:graphicFrame>
        <p:nvGraphicFramePr>
          <p:cNvPr id="7" name="Πίνακας 6">
            <a:extLst>
              <a:ext uri="{FF2B5EF4-FFF2-40B4-BE49-F238E27FC236}">
                <a16:creationId xmlns:a16="http://schemas.microsoft.com/office/drawing/2014/main" id="{ED8011A7-4A65-845D-CAA8-03755A2C9509}"/>
              </a:ext>
            </a:extLst>
          </p:cNvPr>
          <p:cNvGraphicFramePr>
            <a:graphicFrameLocks noGrp="1"/>
          </p:cNvGraphicFramePr>
          <p:nvPr>
            <p:extLst>
              <p:ext uri="{D42A27DB-BD31-4B8C-83A1-F6EECF244321}">
                <p14:modId xmlns:p14="http://schemas.microsoft.com/office/powerpoint/2010/main" val="1655767241"/>
              </p:ext>
            </p:extLst>
          </p:nvPr>
        </p:nvGraphicFramePr>
        <p:xfrm>
          <a:off x="750117" y="1599469"/>
          <a:ext cx="10864944" cy="1493520"/>
        </p:xfrm>
        <a:graphic>
          <a:graphicData uri="http://schemas.openxmlformats.org/drawingml/2006/table">
            <a:tbl>
              <a:tblPr firstRow="1" bandRow="1">
                <a:tableStyleId>{7DF18680-E054-41AD-8BC1-D1AEF772440D}</a:tableStyleId>
              </a:tblPr>
              <a:tblGrid>
                <a:gridCol w="1252855">
                  <a:extLst>
                    <a:ext uri="{9D8B030D-6E8A-4147-A177-3AD203B41FA5}">
                      <a16:colId xmlns:a16="http://schemas.microsoft.com/office/drawing/2014/main" val="2469769783"/>
                    </a:ext>
                  </a:extLst>
                </a:gridCol>
                <a:gridCol w="1182659">
                  <a:extLst>
                    <a:ext uri="{9D8B030D-6E8A-4147-A177-3AD203B41FA5}">
                      <a16:colId xmlns:a16="http://schemas.microsoft.com/office/drawing/2014/main" val="3542855968"/>
                    </a:ext>
                  </a:extLst>
                </a:gridCol>
                <a:gridCol w="1037033">
                  <a:extLst>
                    <a:ext uri="{9D8B030D-6E8A-4147-A177-3AD203B41FA5}">
                      <a16:colId xmlns:a16="http://schemas.microsoft.com/office/drawing/2014/main" val="1420989613"/>
                    </a:ext>
                  </a:extLst>
                </a:gridCol>
                <a:gridCol w="1197428">
                  <a:extLst>
                    <a:ext uri="{9D8B030D-6E8A-4147-A177-3AD203B41FA5}">
                      <a16:colId xmlns:a16="http://schemas.microsoft.com/office/drawing/2014/main" val="3912523562"/>
                    </a:ext>
                  </a:extLst>
                </a:gridCol>
                <a:gridCol w="1980254">
                  <a:extLst>
                    <a:ext uri="{9D8B030D-6E8A-4147-A177-3AD203B41FA5}">
                      <a16:colId xmlns:a16="http://schemas.microsoft.com/office/drawing/2014/main" val="1426539390"/>
                    </a:ext>
                  </a:extLst>
                </a:gridCol>
                <a:gridCol w="1404905">
                  <a:extLst>
                    <a:ext uri="{9D8B030D-6E8A-4147-A177-3AD203B41FA5}">
                      <a16:colId xmlns:a16="http://schemas.microsoft.com/office/drawing/2014/main" val="1448864802"/>
                    </a:ext>
                  </a:extLst>
                </a:gridCol>
                <a:gridCol w="1404905">
                  <a:extLst>
                    <a:ext uri="{9D8B030D-6E8A-4147-A177-3AD203B41FA5}">
                      <a16:colId xmlns:a16="http://schemas.microsoft.com/office/drawing/2014/main" val="1547195138"/>
                    </a:ext>
                  </a:extLst>
                </a:gridCol>
                <a:gridCol w="1404905">
                  <a:extLst>
                    <a:ext uri="{9D8B030D-6E8A-4147-A177-3AD203B41FA5}">
                      <a16:colId xmlns:a16="http://schemas.microsoft.com/office/drawing/2014/main" val="1321804475"/>
                    </a:ext>
                  </a:extLst>
                </a:gridCol>
              </a:tblGrid>
              <a:tr h="370840">
                <a:tc>
                  <a:txBody>
                    <a:bodyPr/>
                    <a:lstStyle/>
                    <a:p>
                      <a:r>
                        <a:rPr lang="el-GR" dirty="0"/>
                        <a:t>Βαθμός</a:t>
                      </a:r>
                    </a:p>
                  </a:txBody>
                  <a:tcPr/>
                </a:tc>
                <a:tc>
                  <a:txBody>
                    <a:bodyPr/>
                    <a:lstStyle/>
                    <a:p>
                      <a:r>
                        <a:rPr lang="el-GR" dirty="0"/>
                        <a:t>Επίθετο </a:t>
                      </a:r>
                    </a:p>
                  </a:txBody>
                  <a:tcPr/>
                </a:tc>
                <a:tc>
                  <a:txBody>
                    <a:bodyPr/>
                    <a:lstStyle/>
                    <a:p>
                      <a:r>
                        <a:rPr lang="el-GR" dirty="0"/>
                        <a:t>Όνομα </a:t>
                      </a:r>
                    </a:p>
                  </a:txBody>
                  <a:tcPr/>
                </a:tc>
                <a:tc>
                  <a:txBody>
                    <a:bodyPr/>
                    <a:lstStyle/>
                    <a:p>
                      <a:r>
                        <a:rPr lang="el-GR" dirty="0"/>
                        <a:t>Όνομα  πατέρα</a:t>
                      </a:r>
                    </a:p>
                  </a:txBody>
                  <a:tcPr/>
                </a:tc>
                <a:tc>
                  <a:txBody>
                    <a:bodyPr/>
                    <a:lstStyle/>
                    <a:p>
                      <a:r>
                        <a:rPr lang="el-GR" dirty="0"/>
                        <a:t>ΑΣΜ/ΚΛΑΣΗ</a:t>
                      </a:r>
                    </a:p>
                  </a:txBody>
                  <a:tcPr/>
                </a:tc>
                <a:tc>
                  <a:txBody>
                    <a:bodyPr/>
                    <a:lstStyle/>
                    <a:p>
                      <a:r>
                        <a:rPr lang="el-GR" dirty="0"/>
                        <a:t>Τόπος και ημερομηνία γέννησης</a:t>
                      </a:r>
                    </a:p>
                  </a:txBody>
                  <a:tcPr/>
                </a:tc>
                <a:tc>
                  <a:txBody>
                    <a:bodyPr/>
                    <a:lstStyle/>
                    <a:p>
                      <a:r>
                        <a:rPr lang="el-GR" dirty="0"/>
                        <a:t>Μονάδα που  υπηρέτησε</a:t>
                      </a:r>
                    </a:p>
                  </a:txBody>
                  <a:tcPr/>
                </a:tc>
                <a:tc>
                  <a:txBody>
                    <a:bodyPr/>
                    <a:lstStyle/>
                    <a:p>
                      <a:r>
                        <a:rPr lang="el-GR" dirty="0"/>
                        <a:t>Τόπος  και ημερομηνία  εξαφάνισης </a:t>
                      </a:r>
                    </a:p>
                  </a:txBody>
                  <a:tcPr/>
                </a:tc>
                <a:extLst>
                  <a:ext uri="{0D108BD9-81ED-4DB2-BD59-A6C34878D82A}">
                    <a16:rowId xmlns:a16="http://schemas.microsoft.com/office/drawing/2014/main" val="98629513"/>
                  </a:ext>
                </a:extLst>
              </a:tr>
              <a:tr h="370840">
                <a:tc>
                  <a:txBody>
                    <a:bodyPr/>
                    <a:lstStyle/>
                    <a:p>
                      <a:r>
                        <a:rPr lang="el-GR" sz="1600" dirty="0"/>
                        <a:t>στρατιώτης</a:t>
                      </a:r>
                    </a:p>
                  </a:txBody>
                  <a:tcPr/>
                </a:tc>
                <a:tc>
                  <a:txBody>
                    <a:bodyPr/>
                    <a:lstStyle/>
                    <a:p>
                      <a:r>
                        <a:rPr lang="el-GR" sz="1600" dirty="0" err="1"/>
                        <a:t>Κατσαμπρής</a:t>
                      </a:r>
                      <a:endParaRPr lang="el-GR" sz="1600" dirty="0"/>
                    </a:p>
                  </a:txBody>
                  <a:tcPr/>
                </a:tc>
                <a:tc>
                  <a:txBody>
                    <a:bodyPr/>
                    <a:lstStyle/>
                    <a:p>
                      <a:r>
                        <a:rPr lang="el-GR" sz="1600" dirty="0"/>
                        <a:t>Ανδρέας</a:t>
                      </a:r>
                    </a:p>
                  </a:txBody>
                  <a:tcPr/>
                </a:tc>
                <a:tc>
                  <a:txBody>
                    <a:bodyPr/>
                    <a:lstStyle/>
                    <a:p>
                      <a:r>
                        <a:rPr lang="el-GR" sz="1600" dirty="0"/>
                        <a:t>Χαράλαμπος</a:t>
                      </a:r>
                    </a:p>
                  </a:txBody>
                  <a:tcPr/>
                </a:tc>
                <a:tc>
                  <a:txBody>
                    <a:bodyPr/>
                    <a:lstStyle/>
                    <a:p>
                      <a:r>
                        <a:rPr lang="el-GR" sz="1600" dirty="0"/>
                        <a:t>9830/69</a:t>
                      </a:r>
                    </a:p>
                  </a:txBody>
                  <a:tcPr/>
                </a:tc>
                <a:tc>
                  <a:txBody>
                    <a:bodyPr/>
                    <a:lstStyle/>
                    <a:p>
                      <a:r>
                        <a:rPr lang="el-GR" sz="1600" dirty="0"/>
                        <a:t>Λεμύθου 14.11.1951</a:t>
                      </a:r>
                    </a:p>
                  </a:txBody>
                  <a:tcPr/>
                </a:tc>
                <a:tc>
                  <a:txBody>
                    <a:bodyPr/>
                    <a:lstStyle/>
                    <a:p>
                      <a:r>
                        <a:rPr lang="el-GR" sz="1600" dirty="0"/>
                        <a:t>251 Τ.Π. </a:t>
                      </a:r>
                    </a:p>
                  </a:txBody>
                  <a:tcPr/>
                </a:tc>
                <a:tc>
                  <a:txBody>
                    <a:bodyPr/>
                    <a:lstStyle/>
                    <a:p>
                      <a:r>
                        <a:rPr lang="el-GR" sz="1600" dirty="0"/>
                        <a:t>Κερύνεια 25.7.74</a:t>
                      </a:r>
                    </a:p>
                  </a:txBody>
                  <a:tcPr/>
                </a:tc>
                <a:extLst>
                  <a:ext uri="{0D108BD9-81ED-4DB2-BD59-A6C34878D82A}">
                    <a16:rowId xmlns:a16="http://schemas.microsoft.com/office/drawing/2014/main" val="390370295"/>
                  </a:ext>
                </a:extLst>
              </a:tr>
            </a:tbl>
          </a:graphicData>
        </a:graphic>
      </p:graphicFrame>
      <p:sp>
        <p:nvSpPr>
          <p:cNvPr id="5" name="TextBox 4">
            <a:extLst>
              <a:ext uri="{FF2B5EF4-FFF2-40B4-BE49-F238E27FC236}">
                <a16:creationId xmlns:a16="http://schemas.microsoft.com/office/drawing/2014/main" id="{3B216F47-344B-ABE9-0D35-48E4EFF9076D}"/>
              </a:ext>
            </a:extLst>
          </p:cNvPr>
          <p:cNvSpPr txBox="1"/>
          <p:nvPr/>
        </p:nvSpPr>
        <p:spPr>
          <a:xfrm>
            <a:off x="5301342" y="5381905"/>
            <a:ext cx="6444343" cy="646331"/>
          </a:xfrm>
          <a:prstGeom prst="rect">
            <a:avLst/>
          </a:prstGeom>
          <a:noFill/>
        </p:spPr>
        <p:txBody>
          <a:bodyPr wrap="square">
            <a:spAutoFit/>
          </a:bodyPr>
          <a:lstStyle/>
          <a:p>
            <a:r>
              <a:rPr lang="el-GR" b="1" dirty="0">
                <a:solidFill>
                  <a:srgbClr val="00B050"/>
                </a:solidFill>
              </a:rPr>
              <a:t>Οι συγγενείς των αγνοουμένων κρατούν πάντα μια φωτογραφία στα χέρια τους. Δημιούργησε ένα εικαστικό έργο σε μια σελίδα Α4.</a:t>
            </a:r>
          </a:p>
        </p:txBody>
      </p:sp>
      <p:pic>
        <p:nvPicPr>
          <p:cNvPr id="10" name="Εικόνα 9">
            <a:extLst>
              <a:ext uri="{FF2B5EF4-FFF2-40B4-BE49-F238E27FC236}">
                <a16:creationId xmlns:a16="http://schemas.microsoft.com/office/drawing/2014/main" id="{24DFD48B-F6D3-2F49-6A2D-F67397365A1F}"/>
              </a:ext>
            </a:extLst>
          </p:cNvPr>
          <p:cNvPicPr>
            <a:picLocks noChangeAspect="1"/>
          </p:cNvPicPr>
          <p:nvPr/>
        </p:nvPicPr>
        <p:blipFill>
          <a:blip r:embed="rId2">
            <a:extLst>
              <a:ext uri="{28A0092B-C50C-407E-A947-70E740481C1C}">
                <a14:useLocalDpi xmlns:a14="http://schemas.microsoft.com/office/drawing/2010/main" val="0"/>
              </a:ext>
            </a:extLst>
          </a:blip>
          <a:srcRect l="21445" t="34339" r="44371" b="29894"/>
          <a:stretch>
            <a:fillRect/>
          </a:stretch>
        </p:blipFill>
        <p:spPr>
          <a:xfrm rot="5400000">
            <a:off x="1645218" y="3481556"/>
            <a:ext cx="3121248" cy="2449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EC427281-8FAE-86C0-CE55-A64C9756B28A}"/>
              </a:ext>
            </a:extLst>
          </p:cNvPr>
          <p:cNvSpPr txBox="1"/>
          <p:nvPr/>
        </p:nvSpPr>
        <p:spPr>
          <a:xfrm>
            <a:off x="8447313" y="829764"/>
            <a:ext cx="2721430" cy="717119"/>
          </a:xfrm>
          <a:prstGeom prst="rect">
            <a:avLst/>
          </a:prstGeom>
          <a:noFill/>
        </p:spPr>
        <p:txBody>
          <a:bodyPr wrap="square">
            <a:spAutoFit/>
          </a:bodyPr>
          <a:lstStyle/>
          <a:p>
            <a:r>
              <a:rPr lang="el-GR" sz="1015" i="0" dirty="0">
                <a:solidFill>
                  <a:srgbClr val="000000"/>
                </a:solidFill>
                <a:effectLst/>
                <a:latin typeface="Arial" panose="020B0604020202020204" pitchFamily="34" charset="0"/>
              </a:rPr>
              <a:t>Πέτρος </a:t>
            </a:r>
            <a:r>
              <a:rPr lang="el-GR" sz="1015" i="0" dirty="0" err="1">
                <a:solidFill>
                  <a:srgbClr val="000000"/>
                </a:solidFill>
                <a:effectLst/>
                <a:latin typeface="Arial" panose="020B0604020202020204" pitchFamily="34" charset="0"/>
              </a:rPr>
              <a:t>Παπαπολυβίου</a:t>
            </a:r>
            <a:r>
              <a:rPr lang="el-GR" sz="1015" i="0" dirty="0">
                <a:solidFill>
                  <a:srgbClr val="000000"/>
                </a:solidFill>
                <a:effectLst/>
                <a:latin typeface="Arial" panose="020B0604020202020204" pitchFamily="34" charset="0"/>
              </a:rPr>
              <a:t>  (</a:t>
            </a:r>
            <a:r>
              <a:rPr lang="el-GR" sz="1015" i="0" dirty="0" err="1">
                <a:solidFill>
                  <a:srgbClr val="000000"/>
                </a:solidFill>
                <a:effectLst/>
                <a:latin typeface="Arial" panose="020B0604020202020204" pitchFamily="34" charset="0"/>
              </a:rPr>
              <a:t>επιμ</a:t>
            </a:r>
            <a:r>
              <a:rPr lang="el-GR" sz="1015" i="0" dirty="0">
                <a:solidFill>
                  <a:srgbClr val="000000"/>
                </a:solidFill>
                <a:effectLst/>
                <a:latin typeface="Arial" panose="020B0604020202020204" pitchFamily="34" charset="0"/>
              </a:rPr>
              <a:t>.), </a:t>
            </a:r>
            <a:r>
              <a:rPr lang="el-GR" sz="1015" i="1" dirty="0">
                <a:solidFill>
                  <a:srgbClr val="000000"/>
                </a:solidFill>
                <a:effectLst/>
                <a:latin typeface="Arial" panose="020B0604020202020204" pitchFamily="34" charset="0"/>
              </a:rPr>
              <a:t>Ιστορία της Κυπριακής Δημοκρατίας :</a:t>
            </a:r>
            <a:r>
              <a:rPr lang="el-GR" sz="1015" i="0" dirty="0">
                <a:solidFill>
                  <a:srgbClr val="000000"/>
                </a:solidFill>
                <a:effectLst/>
                <a:latin typeface="Arial" panose="020B0604020202020204" pitchFamily="34" charset="0"/>
              </a:rPr>
              <a:t> 1974 Μάρτυρες  και μαρτυρίες, τόμος Β, Ο Φιλελεύθερος, Λευκωσία 2011,  σελ. 417.</a:t>
            </a:r>
            <a:endParaRPr lang="el-GR" dirty="0"/>
          </a:p>
        </p:txBody>
      </p:sp>
      <p:sp>
        <p:nvSpPr>
          <p:cNvPr id="14" name="TextBox 13">
            <a:extLst>
              <a:ext uri="{FF2B5EF4-FFF2-40B4-BE49-F238E27FC236}">
                <a16:creationId xmlns:a16="http://schemas.microsoft.com/office/drawing/2014/main" id="{EBCAF228-6855-0F40-C827-5334C373FBE6}"/>
              </a:ext>
            </a:extLst>
          </p:cNvPr>
          <p:cNvSpPr txBox="1"/>
          <p:nvPr/>
        </p:nvSpPr>
        <p:spPr>
          <a:xfrm>
            <a:off x="8238765" y="543286"/>
            <a:ext cx="3104153" cy="276999"/>
          </a:xfrm>
          <a:prstGeom prst="rect">
            <a:avLst/>
          </a:prstGeom>
          <a:noFill/>
        </p:spPr>
        <p:txBody>
          <a:bodyPr wrap="square">
            <a:spAutoFit/>
          </a:bodyPr>
          <a:lstStyle/>
          <a:p>
            <a:r>
              <a:rPr lang="el-GR" sz="1200" dirty="0"/>
              <a:t> Πηγή : Διεύθυνση  Ιστορίας Εθνικής Φρουράς  </a:t>
            </a:r>
          </a:p>
        </p:txBody>
      </p:sp>
      <p:sp>
        <p:nvSpPr>
          <p:cNvPr id="4" name="TextBox 3">
            <a:extLst>
              <a:ext uri="{FF2B5EF4-FFF2-40B4-BE49-F238E27FC236}">
                <a16:creationId xmlns:a16="http://schemas.microsoft.com/office/drawing/2014/main" id="{C618024D-94DE-5502-B89A-9D4691148BFA}"/>
              </a:ext>
            </a:extLst>
          </p:cNvPr>
          <p:cNvSpPr txBox="1"/>
          <p:nvPr/>
        </p:nvSpPr>
        <p:spPr>
          <a:xfrm>
            <a:off x="5399313" y="3355870"/>
            <a:ext cx="6096000" cy="1915909"/>
          </a:xfrm>
          <a:prstGeom prst="rect">
            <a:avLst/>
          </a:prstGeom>
          <a:noFill/>
        </p:spPr>
        <p:txBody>
          <a:bodyPr wrap="square">
            <a:spAutoFit/>
          </a:bodyPr>
          <a:lstStyle/>
          <a:p>
            <a:pPr marL="0" marR="0" indent="0" algn="l">
              <a:buNone/>
            </a:pPr>
            <a:r>
              <a:rPr lang="el-GR" sz="1200" b="1" i="0" u="none" strike="noStrike" dirty="0">
                <a:effectLst/>
                <a:latin typeface="Aptos" panose="020B0004020202020204" pitchFamily="34" charset="0"/>
              </a:rPr>
              <a:t>Ταυτοποίηση </a:t>
            </a:r>
          </a:p>
          <a:p>
            <a:r>
              <a:rPr lang="el-GR" sz="1200" b="1" i="0" u="none" strike="noStrike" dirty="0">
                <a:effectLst/>
                <a:latin typeface="Aptos" panose="020B0004020202020204" pitchFamily="34" charset="0"/>
              </a:rPr>
              <a:t>Νοέμβριος 2021:</a:t>
            </a:r>
            <a:r>
              <a:rPr lang="el-GR" sz="1200" b="0" i="0" u="none" strike="noStrike" dirty="0">
                <a:effectLst/>
                <a:latin typeface="Aptos" panose="020B0004020202020204" pitchFamily="34" charset="0"/>
              </a:rPr>
              <a:t> Ανδρέας </a:t>
            </a:r>
            <a:r>
              <a:rPr lang="el-GR" sz="1200" b="0" i="0" u="none" strike="noStrike" dirty="0" err="1">
                <a:effectLst/>
                <a:latin typeface="Aptos" panose="020B0004020202020204" pitchFamily="34" charset="0"/>
              </a:rPr>
              <a:t>Κατσιάμπρης</a:t>
            </a:r>
            <a:r>
              <a:rPr lang="el-GR" sz="1200" b="0" i="0" u="none" strike="noStrike" dirty="0">
                <a:effectLst/>
                <a:latin typeface="Aptos" panose="020B0004020202020204" pitchFamily="34" charset="0"/>
              </a:rPr>
              <a:t> από Λεμύθου.</a:t>
            </a:r>
          </a:p>
          <a:p>
            <a:br>
              <a:rPr lang="el-GR" sz="1200" b="0" i="0" u="none" strike="noStrike" dirty="0">
                <a:effectLst/>
                <a:latin typeface="Aptos" panose="020B0004020202020204" pitchFamily="34" charset="0"/>
              </a:rPr>
            </a:br>
            <a:r>
              <a:rPr lang="el-GR" sz="1200" b="1" dirty="0">
                <a:latin typeface="Aptos" panose="020B0004020202020204" pitchFamily="34" charset="0"/>
              </a:rPr>
              <a:t>Οκτώβριος 2021:</a:t>
            </a:r>
            <a:r>
              <a:rPr lang="el-GR" sz="1200" dirty="0">
                <a:latin typeface="Aptos" panose="020B0004020202020204" pitchFamily="34" charset="0"/>
              </a:rPr>
              <a:t> Ζήνωνας Αναστασίου από τη Λεμεσό, Σταύρος Σταυρινού από τη Λεμύθου. Ανδρέας Παναγιώτου από τα </a:t>
            </a:r>
            <a:r>
              <a:rPr lang="el-GR" sz="1200" dirty="0" err="1">
                <a:latin typeface="Aptos" panose="020B0004020202020204" pitchFamily="34" charset="0"/>
              </a:rPr>
              <a:t>Λατσιά</a:t>
            </a:r>
            <a:r>
              <a:rPr lang="el-GR" sz="1200" dirty="0">
                <a:latin typeface="Aptos" panose="020B0004020202020204" pitchFamily="34" charset="0"/>
              </a:rPr>
              <a:t>.  Γεώργιος Τενεκετζή από τα Βασιλεία, </a:t>
            </a:r>
            <a:r>
              <a:rPr lang="el-GR" sz="1200" dirty="0" err="1">
                <a:latin typeface="Aptos" panose="020B0004020202020204" pitchFamily="34" charset="0"/>
              </a:rPr>
              <a:t>Αναστάσης</a:t>
            </a:r>
            <a:r>
              <a:rPr lang="el-GR" sz="1200" dirty="0">
                <a:latin typeface="Aptos" panose="020B0004020202020204" pitchFamily="34" charset="0"/>
              </a:rPr>
              <a:t> Χατζησάββα από τη Λάπηθο.  Θεοχάρης </a:t>
            </a:r>
            <a:r>
              <a:rPr lang="el-GR" sz="1200" dirty="0" err="1">
                <a:latin typeface="Aptos" panose="020B0004020202020204" pitchFamily="34" charset="0"/>
              </a:rPr>
              <a:t>Θεοχάρους</a:t>
            </a:r>
            <a:r>
              <a:rPr lang="el-GR" sz="1200" dirty="0">
                <a:latin typeface="Aptos" panose="020B0004020202020204" pitchFamily="34" charset="0"/>
              </a:rPr>
              <a:t> από τη </a:t>
            </a:r>
            <a:r>
              <a:rPr lang="el-GR" sz="1200" dirty="0" err="1">
                <a:latin typeface="Aptos" panose="020B0004020202020204" pitchFamily="34" charset="0"/>
              </a:rPr>
              <a:t>Βώνη</a:t>
            </a:r>
            <a:r>
              <a:rPr lang="el-GR" sz="1200" dirty="0">
                <a:latin typeface="Aptos" panose="020B0004020202020204" pitchFamily="34" charset="0"/>
              </a:rPr>
              <a:t>.</a:t>
            </a:r>
          </a:p>
          <a:p>
            <a:r>
              <a:rPr lang="el-GR" sz="1200" b="1" dirty="0">
                <a:latin typeface="Aptos" panose="020B0004020202020204" pitchFamily="34" charset="0"/>
              </a:rPr>
              <a:t> </a:t>
            </a:r>
          </a:p>
          <a:p>
            <a:r>
              <a:rPr lang="el-GR" sz="1200" b="1" dirty="0">
                <a:latin typeface="Aptos" panose="020B0004020202020204" pitchFamily="34" charset="0"/>
              </a:rPr>
              <a:t>Ιστοσελίδα : </a:t>
            </a:r>
            <a:r>
              <a:rPr lang="el-GR" sz="1200" dirty="0">
                <a:hlinkClick r:id="rId3">
                  <a:extLst>
                    <a:ext uri="{A12FA001-AC4F-418D-AE19-62706E023703}">
                      <ahyp:hlinkClr xmlns:ahyp="http://schemas.microsoft.com/office/drawing/2018/hyperlinkcolor" val="tx"/>
                    </a:ext>
                  </a:extLst>
                </a:hlinkClick>
              </a:rPr>
              <a:t>ΟΡΓΆΝΩΣΗ ΣΥΓΓΕΝΏΝ ΚΥΠΡΊΩΝ ΑΓΝΟΟΥΜΈΝΩΝ | Οργάνωση Συγγενών Κυπρίων Αγνοουμένων</a:t>
            </a:r>
            <a:endParaRPr lang="el-GR" sz="1200" b="1" dirty="0">
              <a:latin typeface="Aptos" panose="020B0004020202020204" pitchFamily="34" charset="0"/>
            </a:endParaRPr>
          </a:p>
          <a:p>
            <a:pPr marL="0" marR="0" indent="0" algn="l">
              <a:buNone/>
            </a:pPr>
            <a:endParaRPr lang="el-GR" sz="1050" b="1" i="0" u="none" strike="noStrike" dirty="0">
              <a:effectLst/>
              <a:latin typeface="Lato" panose="020F0502020204030204" pitchFamily="34" charset="0"/>
            </a:endParaRPr>
          </a:p>
        </p:txBody>
      </p:sp>
    </p:spTree>
    <p:extLst>
      <p:ext uri="{BB962C8B-B14F-4D97-AF65-F5344CB8AC3E}">
        <p14:creationId xmlns:p14="http://schemas.microsoft.com/office/powerpoint/2010/main" val="2620028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7A77518F-F4C3-3DFC-FE44-193F20772D0D}"/>
              </a:ext>
            </a:extLst>
          </p:cNvPr>
          <p:cNvSpPr>
            <a:spLocks noGrp="1"/>
          </p:cNvSpPr>
          <p:nvPr>
            <p:ph type="body" sz="quarter" idx="13"/>
          </p:nvPr>
        </p:nvSpPr>
        <p:spPr/>
        <p:txBody>
          <a:bodyPr/>
          <a:lstStyle/>
          <a:p>
            <a:r>
              <a:rPr lang="el-GR" dirty="0">
                <a:latin typeface="Aptos" panose="020B0004020202020204" pitchFamily="34" charset="0"/>
              </a:rPr>
              <a:t>PROJECT:  Ψάχνοντας τους Ήρωες του Χωριού μας</a:t>
            </a:r>
          </a:p>
        </p:txBody>
      </p:sp>
      <p:sp>
        <p:nvSpPr>
          <p:cNvPr id="4" name="Θέση κειμένου 3">
            <a:extLst>
              <a:ext uri="{FF2B5EF4-FFF2-40B4-BE49-F238E27FC236}">
                <a16:creationId xmlns:a16="http://schemas.microsoft.com/office/drawing/2014/main" id="{0CABBC4F-BA12-50B9-BD2C-A7D78EDAFFB6}"/>
              </a:ext>
            </a:extLst>
          </p:cNvPr>
          <p:cNvSpPr>
            <a:spLocks noGrp="1"/>
          </p:cNvSpPr>
          <p:nvPr>
            <p:ph type="body" idx="1"/>
          </p:nvPr>
        </p:nvSpPr>
        <p:spPr/>
        <p:txBody>
          <a:bodyPr>
            <a:normAutofit fontScale="40000" lnSpcReduction="20000"/>
          </a:bodyPr>
          <a:lstStyle/>
          <a:p>
            <a:endParaRPr lang="el-GR" sz="2900" dirty="0">
              <a:latin typeface="Aptos" panose="020B0004020202020204" pitchFamily="34" charset="0"/>
            </a:endParaRPr>
          </a:p>
          <a:p>
            <a:pPr algn="just"/>
            <a:r>
              <a:rPr lang="el-GR" sz="2900" dirty="0">
                <a:latin typeface="Aptos" panose="020B0004020202020204" pitchFamily="34" charset="0"/>
              </a:rPr>
              <a:t>Καθίστε μαζί με τους γονείς ή τους παππούδες σας και κάντε τους τις εξής ερωτήσεις. Γράψτε τις απαντήσεις τους ή, αν σας επιτρέπουν, ηχογραφήστε τους:</a:t>
            </a:r>
          </a:p>
          <a:p>
            <a:pPr algn="just"/>
            <a:r>
              <a:rPr lang="el-GR" sz="2900" dirty="0">
                <a:latin typeface="Aptos" panose="020B0004020202020204" pitchFamily="34" charset="0"/>
              </a:rPr>
              <a:t>«Από ποιο χωριό κατάγεται η οικογένειά μας;»</a:t>
            </a:r>
          </a:p>
          <a:p>
            <a:pPr algn="just"/>
            <a:r>
              <a:rPr lang="el-GR" sz="2900" dirty="0">
                <a:latin typeface="Aptos" panose="020B0004020202020204" pitchFamily="34" charset="0"/>
              </a:rPr>
              <a:t>«Θυμάστε κάποιο πρόσωπο από το χωριό μας που έλαβε μέρος στους αγώνες της Κύπρου  ή που θεωρείται ήρωας για την κοινότητά μας;»</a:t>
            </a:r>
          </a:p>
          <a:p>
            <a:endParaRPr lang="el-GR" dirty="0"/>
          </a:p>
        </p:txBody>
      </p:sp>
      <p:sp>
        <p:nvSpPr>
          <p:cNvPr id="6" name="Τίτλος 5">
            <a:extLst>
              <a:ext uri="{FF2B5EF4-FFF2-40B4-BE49-F238E27FC236}">
                <a16:creationId xmlns:a16="http://schemas.microsoft.com/office/drawing/2014/main" id="{E3948F6E-37B3-A2D7-99DF-47C6C504E387}"/>
              </a:ext>
            </a:extLst>
          </p:cNvPr>
          <p:cNvSpPr txBox="1">
            <a:spLocks noGrp="1"/>
          </p:cNvSpPr>
          <p:nvPr>
            <p:ph type="title"/>
          </p:nvPr>
        </p:nvSpPr>
        <p:spPr>
          <a:xfrm>
            <a:off x="1446213" y="1105637"/>
            <a:ext cx="9296398" cy="2123658"/>
          </a:xfrm>
          <a:prstGeom prst="rect">
            <a:avLst/>
          </a:prstGeom>
          <a:noFill/>
        </p:spPr>
        <p:txBody>
          <a:bodyPr wrap="square">
            <a:spAutoFit/>
          </a:bodyPr>
          <a:lstStyle/>
          <a:p>
            <a:r>
              <a:rPr lang="el-GR" sz="6600" b="1" u="none" strike="noStrike" dirty="0">
                <a:effectLst/>
                <a:latin typeface="Aptos" panose="020B0004020202020204" pitchFamily="34" charset="0"/>
              </a:rPr>
              <a:t>Οι </a:t>
            </a:r>
            <a:r>
              <a:rPr lang="el-GR" sz="6600" b="1" dirty="0">
                <a:latin typeface="Aptos" panose="020B0004020202020204" pitchFamily="34" charset="0"/>
              </a:rPr>
              <a:t>ή</a:t>
            </a:r>
            <a:r>
              <a:rPr lang="el-GR" sz="6600" b="1" u="none" strike="noStrike" dirty="0">
                <a:effectLst/>
                <a:latin typeface="Aptos" panose="020B0004020202020204" pitchFamily="34" charset="0"/>
              </a:rPr>
              <a:t>ρωες του δικού μου </a:t>
            </a:r>
            <a:r>
              <a:rPr lang="el-GR" sz="6600" b="1" dirty="0">
                <a:latin typeface="Aptos" panose="020B0004020202020204" pitchFamily="34" charset="0"/>
              </a:rPr>
              <a:t>χ</a:t>
            </a:r>
            <a:r>
              <a:rPr lang="el-GR" sz="6600" b="1" u="none" strike="noStrike" dirty="0">
                <a:effectLst/>
                <a:latin typeface="Aptos" panose="020B0004020202020204" pitchFamily="34" charset="0"/>
              </a:rPr>
              <a:t>ωριού</a:t>
            </a:r>
            <a:endParaRPr lang="el-GR" sz="6600" dirty="0">
              <a:latin typeface="Aptos" panose="020B0004020202020204" pitchFamily="34" charset="0"/>
            </a:endParaRPr>
          </a:p>
        </p:txBody>
      </p:sp>
    </p:spTree>
    <p:extLst>
      <p:ext uri="{BB962C8B-B14F-4D97-AF65-F5344CB8AC3E}">
        <p14:creationId xmlns:p14="http://schemas.microsoft.com/office/powerpoint/2010/main" val="93465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4699527-CA92-9A3D-3E9D-56ADF9114713}"/>
              </a:ext>
            </a:extLst>
          </p:cNvPr>
          <p:cNvPicPr>
            <a:picLocks noChangeAspect="1"/>
          </p:cNvPicPr>
          <p:nvPr/>
        </p:nvPicPr>
        <p:blipFill>
          <a:blip r:embed="rId2">
            <a:extLst>
              <a:ext uri="{28A0092B-C50C-407E-A947-70E740481C1C}">
                <a14:useLocalDpi xmlns:a14="http://schemas.microsoft.com/office/drawing/2010/main" val="0"/>
              </a:ext>
            </a:extLst>
          </a:blip>
          <a:srcRect l="13811" t="66073" r="65390" b="11034"/>
          <a:stretch>
            <a:fillRect/>
          </a:stretch>
        </p:blipFill>
        <p:spPr>
          <a:xfrm rot="5400000">
            <a:off x="4384468" y="793148"/>
            <a:ext cx="2504680" cy="2115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Ορθογώνιο: Στρογγύλεμα γωνιών 7">
            <a:extLst>
              <a:ext uri="{FF2B5EF4-FFF2-40B4-BE49-F238E27FC236}">
                <a16:creationId xmlns:a16="http://schemas.microsoft.com/office/drawing/2014/main" id="{C76B08E3-DD2F-5E35-19E7-3117E813997D}"/>
              </a:ext>
            </a:extLst>
          </p:cNvPr>
          <p:cNvSpPr/>
          <p:nvPr/>
        </p:nvSpPr>
        <p:spPr>
          <a:xfrm>
            <a:off x="7256786" y="1248888"/>
            <a:ext cx="3568390" cy="120433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  Χαράλαμπος Κλεάνθους</a:t>
            </a:r>
          </a:p>
          <a:p>
            <a:pPr algn="ctr"/>
            <a:r>
              <a:rPr lang="el-GR" dirty="0"/>
              <a:t>Θανών  3/10/2001</a:t>
            </a:r>
          </a:p>
          <a:p>
            <a:pPr algn="ctr"/>
            <a:r>
              <a:rPr lang="el-GR" dirty="0"/>
              <a:t>Ετών 88</a:t>
            </a:r>
          </a:p>
        </p:txBody>
      </p:sp>
      <p:cxnSp>
        <p:nvCxnSpPr>
          <p:cNvPr id="4" name="Ευθεία γραμμή σύνδεσης 3">
            <a:extLst>
              <a:ext uri="{FF2B5EF4-FFF2-40B4-BE49-F238E27FC236}">
                <a16:creationId xmlns:a16="http://schemas.microsoft.com/office/drawing/2014/main" id="{D0EA5EF7-602C-BBA3-F64C-FCE6C3B1DB1B}"/>
              </a:ext>
            </a:extLst>
          </p:cNvPr>
          <p:cNvCxnSpPr/>
          <p:nvPr/>
        </p:nvCxnSpPr>
        <p:spPr>
          <a:xfrm>
            <a:off x="1034143" y="3103394"/>
            <a:ext cx="9971314" cy="87086"/>
          </a:xfrm>
          <a:prstGeom prst="line">
            <a:avLst/>
          </a:prstGeom>
        </p:spPr>
        <p:style>
          <a:lnRef idx="1">
            <a:schemeClr val="accent1"/>
          </a:lnRef>
          <a:fillRef idx="0">
            <a:schemeClr val="accent1"/>
          </a:fillRef>
          <a:effectRef idx="0">
            <a:schemeClr val="accent1"/>
          </a:effectRef>
          <a:fontRef idx="minor">
            <a:schemeClr val="tx1"/>
          </a:fontRef>
        </p:style>
      </p:cxnSp>
      <p:sp>
        <p:nvSpPr>
          <p:cNvPr id="5" name="Βέλος: Δεξιό 4">
            <a:extLst>
              <a:ext uri="{FF2B5EF4-FFF2-40B4-BE49-F238E27FC236}">
                <a16:creationId xmlns:a16="http://schemas.microsoft.com/office/drawing/2014/main" id="{9FFDC8D2-B578-C3B2-8F19-900CC341EA7F}"/>
              </a:ext>
            </a:extLst>
          </p:cNvPr>
          <p:cNvSpPr/>
          <p:nvPr/>
        </p:nvSpPr>
        <p:spPr>
          <a:xfrm rot="5400000">
            <a:off x="760911" y="3290505"/>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Βέλος: Δεξιό 8">
            <a:extLst>
              <a:ext uri="{FF2B5EF4-FFF2-40B4-BE49-F238E27FC236}">
                <a16:creationId xmlns:a16="http://schemas.microsoft.com/office/drawing/2014/main" id="{A8B2C1C8-BA1D-0335-FC3F-728395B6F56D}"/>
              </a:ext>
            </a:extLst>
          </p:cNvPr>
          <p:cNvSpPr/>
          <p:nvPr/>
        </p:nvSpPr>
        <p:spPr>
          <a:xfrm rot="5400000">
            <a:off x="5805842" y="3323163"/>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6AD5D103-2E4E-0D5C-36A7-3B6A0F65F8EA}"/>
              </a:ext>
            </a:extLst>
          </p:cNvPr>
          <p:cNvSpPr/>
          <p:nvPr/>
        </p:nvSpPr>
        <p:spPr>
          <a:xfrm rot="5400000">
            <a:off x="2176183" y="3323163"/>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Βέλος: Δεξιό 13">
            <a:extLst>
              <a:ext uri="{FF2B5EF4-FFF2-40B4-BE49-F238E27FC236}">
                <a16:creationId xmlns:a16="http://schemas.microsoft.com/office/drawing/2014/main" id="{B074B60F-AE87-8CED-52C7-E0DF27319632}"/>
              </a:ext>
            </a:extLst>
          </p:cNvPr>
          <p:cNvSpPr/>
          <p:nvPr/>
        </p:nvSpPr>
        <p:spPr>
          <a:xfrm rot="5400000">
            <a:off x="8031345" y="3312277"/>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Στρογγύλεμα γωνιών 16">
            <a:extLst>
              <a:ext uri="{FF2B5EF4-FFF2-40B4-BE49-F238E27FC236}">
                <a16:creationId xmlns:a16="http://schemas.microsoft.com/office/drawing/2014/main" id="{247D1439-B654-5433-9F02-2C600F6C9075}"/>
              </a:ext>
            </a:extLst>
          </p:cNvPr>
          <p:cNvSpPr/>
          <p:nvPr/>
        </p:nvSpPr>
        <p:spPr>
          <a:xfrm>
            <a:off x="5543746" y="4377139"/>
            <a:ext cx="19703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Ευθύμιος</a:t>
            </a:r>
          </a:p>
          <a:p>
            <a:pPr algn="ctr"/>
            <a:r>
              <a:rPr lang="el-GR" dirty="0"/>
              <a:t> </a:t>
            </a:r>
          </a:p>
        </p:txBody>
      </p:sp>
      <p:sp>
        <p:nvSpPr>
          <p:cNvPr id="19" name="Ορθογώνιο: Στρογγύλεμα γωνιών 18">
            <a:extLst>
              <a:ext uri="{FF2B5EF4-FFF2-40B4-BE49-F238E27FC236}">
                <a16:creationId xmlns:a16="http://schemas.microsoft.com/office/drawing/2014/main" id="{D826EB3A-4BC3-B601-1006-55D91710272F}"/>
              </a:ext>
            </a:extLst>
          </p:cNvPr>
          <p:cNvSpPr/>
          <p:nvPr/>
        </p:nvSpPr>
        <p:spPr>
          <a:xfrm>
            <a:off x="461575" y="4398915"/>
            <a:ext cx="1524001"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Τεύκρος</a:t>
            </a:r>
          </a:p>
          <a:p>
            <a:pPr algn="ctr"/>
            <a:r>
              <a:rPr lang="el-GR" dirty="0"/>
              <a:t> </a:t>
            </a:r>
          </a:p>
        </p:txBody>
      </p:sp>
      <p:sp>
        <p:nvSpPr>
          <p:cNvPr id="21" name="Ορθογώνιο: Στρογγύλεμα γωνιών 20">
            <a:extLst>
              <a:ext uri="{FF2B5EF4-FFF2-40B4-BE49-F238E27FC236}">
                <a16:creationId xmlns:a16="http://schemas.microsoft.com/office/drawing/2014/main" id="{E8C5B556-05BE-DBD7-DA22-7FABE9124942}"/>
              </a:ext>
            </a:extLst>
          </p:cNvPr>
          <p:cNvSpPr/>
          <p:nvPr/>
        </p:nvSpPr>
        <p:spPr>
          <a:xfrm>
            <a:off x="7590260" y="4386941"/>
            <a:ext cx="19703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Δημήτριος</a:t>
            </a:r>
          </a:p>
          <a:p>
            <a:pPr algn="ctr"/>
            <a:r>
              <a:rPr lang="el-GR" dirty="0"/>
              <a:t> </a:t>
            </a:r>
          </a:p>
        </p:txBody>
      </p:sp>
      <p:sp>
        <p:nvSpPr>
          <p:cNvPr id="23" name="Ορθογώνιο: Στρογγύλεμα γωνιών 22">
            <a:extLst>
              <a:ext uri="{FF2B5EF4-FFF2-40B4-BE49-F238E27FC236}">
                <a16:creationId xmlns:a16="http://schemas.microsoft.com/office/drawing/2014/main" id="{5AD3B038-95A8-FE84-1CFE-4B53CA2B922F}"/>
              </a:ext>
            </a:extLst>
          </p:cNvPr>
          <p:cNvSpPr/>
          <p:nvPr/>
        </p:nvSpPr>
        <p:spPr>
          <a:xfrm>
            <a:off x="9712974" y="4377140"/>
            <a:ext cx="19703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Αντρέας</a:t>
            </a:r>
          </a:p>
          <a:p>
            <a:pPr algn="ctr"/>
            <a:r>
              <a:rPr lang="el-GR" dirty="0"/>
              <a:t> </a:t>
            </a:r>
          </a:p>
        </p:txBody>
      </p:sp>
      <p:sp>
        <p:nvSpPr>
          <p:cNvPr id="25" name="Βέλος: Δεξιό 24">
            <a:extLst>
              <a:ext uri="{FF2B5EF4-FFF2-40B4-BE49-F238E27FC236}">
                <a16:creationId xmlns:a16="http://schemas.microsoft.com/office/drawing/2014/main" id="{5340BC1C-000C-35A3-CA98-C2CC39124471}"/>
              </a:ext>
            </a:extLst>
          </p:cNvPr>
          <p:cNvSpPr/>
          <p:nvPr/>
        </p:nvSpPr>
        <p:spPr>
          <a:xfrm rot="5400000">
            <a:off x="10117481" y="3334048"/>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Στρογγύλεμα γωνιών 26">
            <a:extLst>
              <a:ext uri="{FF2B5EF4-FFF2-40B4-BE49-F238E27FC236}">
                <a16:creationId xmlns:a16="http://schemas.microsoft.com/office/drawing/2014/main" id="{ED55FCB9-3421-F2F3-D36B-23EF1B6FC53F}"/>
              </a:ext>
            </a:extLst>
          </p:cNvPr>
          <p:cNvSpPr/>
          <p:nvPr/>
        </p:nvSpPr>
        <p:spPr>
          <a:xfrm>
            <a:off x="3661977" y="4377139"/>
            <a:ext cx="1817914"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Σάββας</a:t>
            </a:r>
          </a:p>
          <a:p>
            <a:pPr algn="ctr"/>
            <a:r>
              <a:rPr lang="el-GR" dirty="0"/>
              <a:t> </a:t>
            </a:r>
          </a:p>
        </p:txBody>
      </p:sp>
      <p:sp>
        <p:nvSpPr>
          <p:cNvPr id="6" name="Ορθογώνιο: Στρογγύλεμα γωνιών 5">
            <a:extLst>
              <a:ext uri="{FF2B5EF4-FFF2-40B4-BE49-F238E27FC236}">
                <a16:creationId xmlns:a16="http://schemas.microsoft.com/office/drawing/2014/main" id="{9D5FD444-2A75-44B2-314B-B2761F541938}"/>
              </a:ext>
            </a:extLst>
          </p:cNvPr>
          <p:cNvSpPr/>
          <p:nvPr/>
        </p:nvSpPr>
        <p:spPr>
          <a:xfrm>
            <a:off x="2074121" y="4386941"/>
            <a:ext cx="1524001" cy="851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Απόστολος</a:t>
            </a:r>
          </a:p>
          <a:p>
            <a:pPr algn="ctr"/>
            <a:r>
              <a:rPr lang="el-GR" dirty="0"/>
              <a:t> </a:t>
            </a:r>
          </a:p>
        </p:txBody>
      </p:sp>
      <p:sp>
        <p:nvSpPr>
          <p:cNvPr id="10" name="Βέλος: Δεξιό 9">
            <a:extLst>
              <a:ext uri="{FF2B5EF4-FFF2-40B4-BE49-F238E27FC236}">
                <a16:creationId xmlns:a16="http://schemas.microsoft.com/office/drawing/2014/main" id="{56969451-C3B7-1D28-621A-929D484D273E}"/>
              </a:ext>
            </a:extLst>
          </p:cNvPr>
          <p:cNvSpPr/>
          <p:nvPr/>
        </p:nvSpPr>
        <p:spPr>
          <a:xfrm rot="5400000">
            <a:off x="3703321" y="3290505"/>
            <a:ext cx="851263" cy="564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0960552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Οργανικό">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Οργανικό">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Οργανικό">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TM02900743[[fn=Οργανικό]]</Template>
  <TotalTime>227</TotalTime>
  <Words>1045</Words>
  <Application>Microsoft Office PowerPoint</Application>
  <PresentationFormat>Ευρεία οθόνη</PresentationFormat>
  <Paragraphs>94</Paragraphs>
  <Slides>11</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11</vt:i4>
      </vt:variant>
    </vt:vector>
  </HeadingPairs>
  <TitlesOfParts>
    <vt:vector size="17" baseType="lpstr">
      <vt:lpstr>Aptos</vt:lpstr>
      <vt:lpstr>Arial</vt:lpstr>
      <vt:lpstr>Garamond</vt:lpstr>
      <vt:lpstr>Google Sans</vt:lpstr>
      <vt:lpstr>Lato</vt:lpstr>
      <vt:lpstr>Οργανικό</vt:lpstr>
      <vt:lpstr>Παρουσίαση του PowerPoint</vt:lpstr>
      <vt:lpstr>Παρουσίαση του PowerPoint</vt:lpstr>
      <vt:lpstr>ΑΝΑΛΥΤΙΚΟ ΠΡΟΓΡΑΜΜΑ ΙΣΤΟΡΙΑΣ Γ΄ ΓΥΜΝΑΣΙΟΥ/ ΛΥΚΕΙΟΥ Η Τουρκική Εισβολή του 1974 στην Κύπρο  : Κοινωνικές Συνέπειες</vt:lpstr>
      <vt:lpstr>Παρουσίαση του PowerPoint</vt:lpstr>
      <vt:lpstr>Παρουσίαση του PowerPoint</vt:lpstr>
      <vt:lpstr>Παρουσίαση του PowerPoint</vt:lpstr>
      <vt:lpstr>Παρουσίαση του PowerPoint</vt:lpstr>
      <vt:lpstr>Οι ήρωες του δικού μου χωριού</vt:lpstr>
      <vt:lpstr>Παρουσίαση του PowerPoint</vt:lpstr>
      <vt:lpstr>Παρουσίαση του PowerPoint</vt:lpstr>
      <vt:lpstr>Αντιπαραβάλλουμε δύο εικόνες: έναν 19χρονο τραυματία πολέμου του 1974 που λαμβάνει σήμερα ένα μικρό τιμητικό επίδομα και έναν σύγχρονο υψηλόβαθμο αξιωματούχο που εμπλέκεται σε σκάνδαλο διαφθοράς. Είναι το κράτος μας ηθικά δίκαιο απέναντι σε όσους το υπηρέτησαν;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Ελένη Χαραλάμπους</dc:creator>
  <cp:lastModifiedBy>Ελένη Χαραλάμπους</cp:lastModifiedBy>
  <cp:revision>48</cp:revision>
  <dcterms:created xsi:type="dcterms:W3CDTF">2026-07-15T14:16:34Z</dcterms:created>
  <dcterms:modified xsi:type="dcterms:W3CDTF">2026-07-16T11:52:51Z</dcterms:modified>
</cp:coreProperties>
</file>