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56" r:id="rId2"/>
    <p:sldId id="301" r:id="rId3"/>
    <p:sldId id="603" r:id="rId4"/>
    <p:sldId id="612" r:id="rId5"/>
    <p:sldId id="490" r:id="rId6"/>
    <p:sldId id="617" r:id="rId7"/>
    <p:sldId id="506" r:id="rId8"/>
    <p:sldId id="269" r:id="rId9"/>
    <p:sldId id="491" r:id="rId10"/>
    <p:sldId id="618" r:id="rId11"/>
    <p:sldId id="519" r:id="rId12"/>
    <p:sldId id="256" r:id="rId13"/>
    <p:sldId id="610" r:id="rId14"/>
    <p:sldId id="271" r:id="rId15"/>
    <p:sldId id="539" r:id="rId16"/>
    <p:sldId id="272" r:id="rId17"/>
    <p:sldId id="396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22/7/2026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UFXsXSRubD4?feature=oembed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4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chemeClr val="tx1"/>
                </a:solidFill>
              </a:rPr>
              <a:t>Konu</a:t>
            </a:r>
            <a:r>
              <a:rPr lang="en-US" altLang="en-US" b="1" dirty="0">
                <a:solidFill>
                  <a:schemeClr val="tx1"/>
                </a:solidFill>
              </a:rPr>
              <a:t> </a:t>
            </a:r>
            <a:r>
              <a:rPr lang="el-GR" altLang="en-US" b="1" dirty="0">
                <a:solidFill>
                  <a:schemeClr val="tx1"/>
                </a:solidFill>
              </a:rPr>
              <a:t>7</a:t>
            </a:r>
            <a:r>
              <a:rPr lang="en-US" altLang="en-US" b="1" dirty="0">
                <a:solidFill>
                  <a:schemeClr val="tx1"/>
                </a:solidFill>
              </a:rPr>
              <a:t> </a:t>
            </a:r>
            <a:r>
              <a:rPr lang="el-GR" altLang="en-US" b="1" dirty="0">
                <a:solidFill>
                  <a:schemeClr val="tx1"/>
                </a:solidFill>
              </a:rPr>
              <a:t>: </a:t>
            </a:r>
            <a:r>
              <a:rPr lang="el-GR" dirty="0" err="1">
                <a:solidFill>
                  <a:schemeClr val="tx1"/>
                </a:solidFill>
              </a:rPr>
              <a:t>Türkiye’yi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l-GR" dirty="0" err="1">
                <a:solidFill>
                  <a:schemeClr val="tx1"/>
                </a:solidFill>
              </a:rPr>
              <a:t>anıyor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m</a:t>
            </a:r>
            <a:r>
              <a:rPr lang="el-GR" dirty="0" err="1">
                <a:solidFill>
                  <a:schemeClr val="tx1"/>
                </a:solidFill>
              </a:rPr>
              <a:t>usunuz</a:t>
            </a:r>
            <a:r>
              <a:rPr lang="el-GR" dirty="0">
                <a:solidFill>
                  <a:schemeClr val="tx1"/>
                </a:solidFill>
              </a:rPr>
              <a:t>? _</a:t>
            </a:r>
          </a:p>
          <a:p>
            <a:pPr>
              <a:defRPr/>
            </a:pPr>
            <a:r>
              <a:rPr lang="el-GR" altLang="en-US" b="1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Διευκρινίσεις για την εκδρομή</a:t>
            </a:r>
            <a:endParaRPr lang="el-GR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 descr="Alman seyahat acentelerinde karamsarlık artıyor — Turizm Güncel">
            <a:extLst>
              <a:ext uri="{FF2B5EF4-FFF2-40B4-BE49-F238E27FC236}">
                <a16:creationId xmlns:a16="http://schemas.microsoft.com/office/drawing/2014/main" id="{CBD30250-0F1C-08C1-928F-200E052A88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184"/>
          <a:stretch>
            <a:fillRect/>
          </a:stretch>
        </p:blipFill>
        <p:spPr>
          <a:xfrm>
            <a:off x="5934923" y="3309257"/>
            <a:ext cx="6017591" cy="3113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BB7200EB-B246-95C7-34EB-09369192AA74}"/>
              </a:ext>
            </a:extLst>
          </p:cNvPr>
          <p:cNvSpPr/>
          <p:nvPr/>
        </p:nvSpPr>
        <p:spPr>
          <a:xfrm>
            <a:off x="489857" y="435429"/>
            <a:ext cx="6988629" cy="92528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Bu   seyahat acentesine  daha  fazla bilgi  almak  amacıyla  bir  e</a:t>
            </a:r>
            <a:r>
              <a:rPr lang="el-GR" b="1" dirty="0">
                <a:solidFill>
                  <a:srgbClr val="FF0000"/>
                </a:solidFill>
              </a:rPr>
              <a:t>-</a:t>
            </a:r>
            <a:r>
              <a:rPr lang="tr-TR" b="1" dirty="0">
                <a:solidFill>
                  <a:srgbClr val="FF0000"/>
                </a:solidFill>
              </a:rPr>
              <a:t>posta yazınız.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1B8C0CF5-0AB0-A1FF-94A2-E900DC24A2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148" r="53203"/>
          <a:stretch>
            <a:fillRect/>
          </a:stretch>
        </p:blipFill>
        <p:spPr>
          <a:xfrm>
            <a:off x="8055428" y="898071"/>
            <a:ext cx="3897086" cy="2183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E9FE8B21-F5BF-6A83-4CC5-D453F9A7B470}"/>
              </a:ext>
            </a:extLst>
          </p:cNvPr>
          <p:cNvSpPr/>
          <p:nvPr/>
        </p:nvSpPr>
        <p:spPr>
          <a:xfrm>
            <a:off x="402772" y="1872343"/>
            <a:ext cx="5268686" cy="455022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Konu </a:t>
            </a:r>
            <a:r>
              <a:rPr lang="el-GR" dirty="0"/>
              <a:t>: </a:t>
            </a:r>
            <a:r>
              <a:rPr lang="tr-TR" dirty="0"/>
              <a:t>Temmuz  ayı Bodrum  tatil  paketi hakkında bilgi</a:t>
            </a:r>
          </a:p>
          <a:p>
            <a:pPr algn="ctr"/>
            <a:endParaRPr lang="tr-TR" dirty="0"/>
          </a:p>
          <a:p>
            <a:r>
              <a:rPr lang="tr-TR" dirty="0"/>
              <a:t>Sayın Yetkili,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Saygılarımla,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4904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127801-0FA7-537D-AFAE-E748DB1966A6}"/>
              </a:ext>
            </a:extLst>
          </p:cNvPr>
          <p:cNvSpPr txBox="1"/>
          <p:nvPr/>
        </p:nvSpPr>
        <p:spPr>
          <a:xfrm>
            <a:off x="2718176" y="5583059"/>
            <a:ext cx="2331712" cy="1239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Masmavi  denizleri 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[καταγάλανες  θάλασσες]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A5D3F-08C4-5094-1079-348DC0C139C1}"/>
              </a:ext>
            </a:extLst>
          </p:cNvPr>
          <p:cNvSpPr txBox="1"/>
          <p:nvPr/>
        </p:nvSpPr>
        <p:spPr>
          <a:xfrm rot="863665">
            <a:off x="8708572" y="694439"/>
            <a:ext cx="3254830" cy="105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8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Kıbrıs  harika bir seçenektir.</a:t>
            </a:r>
            <a:endParaRPr lang="el-GR" sz="28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F3334B-F121-E85B-C2CB-ED03FB29AB0E}"/>
              </a:ext>
            </a:extLst>
          </p:cNvPr>
          <p:cNvSpPr txBox="1"/>
          <p:nvPr/>
        </p:nvSpPr>
        <p:spPr>
          <a:xfrm>
            <a:off x="533399" y="428371"/>
            <a:ext cx="609600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0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Kıbrıs  Akdeniz</a:t>
            </a:r>
            <a:r>
              <a:rPr lang="en-US" sz="20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’</a:t>
            </a:r>
            <a:r>
              <a:rPr lang="tr-TR" sz="20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 en önemli  adalarından  biridir.</a:t>
            </a:r>
            <a:endParaRPr lang="el-GR" sz="2000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5A7FB7-E2D0-60BC-A94E-CA05A33F0D84}"/>
              </a:ext>
            </a:extLst>
          </p:cNvPr>
          <p:cNvSpPr txBox="1"/>
          <p:nvPr/>
        </p:nvSpPr>
        <p:spPr>
          <a:xfrm>
            <a:off x="533399" y="2626457"/>
            <a:ext cx="1774372" cy="1593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</a:t>
            </a: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uhteşem  kumsallar 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[εκπληκτικές παραλίες]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70F1CD-FA13-D6B1-C0D1-2DF066DB6B7D}"/>
              </a:ext>
            </a:extLst>
          </p:cNvPr>
          <p:cNvSpPr txBox="1"/>
          <p:nvPr/>
        </p:nvSpPr>
        <p:spPr>
          <a:xfrm>
            <a:off x="2514600" y="2637498"/>
            <a:ext cx="2100943" cy="1593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nutulmaz gece hayatı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[αξέχαστη  νυχτερινή ζωή]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42EE91-3A93-C565-88A4-F26F62BABAF4}"/>
              </a:ext>
            </a:extLst>
          </p:cNvPr>
          <p:cNvSpPr txBox="1"/>
          <p:nvPr/>
        </p:nvSpPr>
        <p:spPr>
          <a:xfrm>
            <a:off x="5148942" y="2675611"/>
            <a:ext cx="1480457" cy="1593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oğal  güzellikleri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[φυσικές ομορφιές]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10B9DE-60AC-166F-25A3-344AE2119CDE}"/>
              </a:ext>
            </a:extLst>
          </p:cNvPr>
          <p:cNvSpPr txBox="1"/>
          <p:nvPr/>
        </p:nvSpPr>
        <p:spPr>
          <a:xfrm>
            <a:off x="7162798" y="2662114"/>
            <a:ext cx="3494309" cy="885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Güneşin  keyfini çıkarırım.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[Απολαμβάνω  τον ήλιο.]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539F94-DCD8-9E12-D7BE-049BD542AF9E}"/>
              </a:ext>
            </a:extLst>
          </p:cNvPr>
          <p:cNvSpPr txBox="1"/>
          <p:nvPr/>
        </p:nvSpPr>
        <p:spPr>
          <a:xfrm>
            <a:off x="5258907" y="5760031"/>
            <a:ext cx="6738258" cy="885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Kıbrıs’ ta  dünyaca tanınmış markalara ait    ürünler var.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l-GR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Στην Κύπρο </a:t>
            </a: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υπάρχουν διεθνώς  αναγνωρισμένα προϊόντα. 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F5F2DC-78ED-33C7-072B-6C10E523A38B}"/>
              </a:ext>
            </a:extLst>
          </p:cNvPr>
          <p:cNvSpPr txBox="1"/>
          <p:nvPr/>
        </p:nvSpPr>
        <p:spPr>
          <a:xfrm>
            <a:off x="332013" y="5583059"/>
            <a:ext cx="2177144" cy="1239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Alışveriş mekânları </a:t>
            </a:r>
            <a:endParaRPr lang="el-G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[εμπορικά κέντρα]</a:t>
            </a:r>
          </a:p>
        </p:txBody>
      </p:sp>
      <p:pic>
        <p:nvPicPr>
          <p:cNvPr id="18" name="Εικόνα 17" descr="Cartoon Beach Animation Background Waves Clouds">
            <a:extLst>
              <a:ext uri="{FF2B5EF4-FFF2-40B4-BE49-F238E27FC236}">
                <a16:creationId xmlns:a16="http://schemas.microsoft.com/office/drawing/2014/main" id="{5587711A-063A-DA61-AC5B-14D57686D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013" y="1061558"/>
            <a:ext cx="1774372" cy="1409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Εικόνα 18" descr="Night Club Cartoon Illustration with Nightlife... - Stock Illustration  [92838096] - PIXTA">
            <a:extLst>
              <a:ext uri="{FF2B5EF4-FFF2-40B4-BE49-F238E27FC236}">
                <a16:creationId xmlns:a16="http://schemas.microsoft.com/office/drawing/2014/main" id="{24C15355-0486-7536-76CE-7599F94826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0220" b="8378"/>
          <a:stretch>
            <a:fillRect/>
          </a:stretch>
        </p:blipFill>
        <p:spPr>
          <a:xfrm>
            <a:off x="2823736" y="1060407"/>
            <a:ext cx="1480457" cy="1409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Εικόνα 19" descr="τοπίο φύση ρυάκι Στοκ Εικονογραφήσεις, Vectors, &amp; Clipart – (16,115 Στοκ  Εικονογραφήσεις)">
            <a:extLst>
              <a:ext uri="{FF2B5EF4-FFF2-40B4-BE49-F238E27FC236}">
                <a16:creationId xmlns:a16="http://schemas.microsoft.com/office/drawing/2014/main" id="{521AD806-F695-D25A-53EC-AE57F9468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057" y="1059488"/>
            <a:ext cx="1800225" cy="12888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Εικόνα 20" descr="Διακοπές στην παραλία, καρτούν με ηλιοθεραπεία, φοίνικας, εικονογράφηση  κοκτέιλ Απεικόνιση αποθεμάτων - εικονογραφία από bazaars: 422087416">
            <a:extLst>
              <a:ext uri="{FF2B5EF4-FFF2-40B4-BE49-F238E27FC236}">
                <a16:creationId xmlns:a16="http://schemas.microsoft.com/office/drawing/2014/main" id="{834A598D-39CA-D0F4-1CDF-909D89136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672" y="1026257"/>
            <a:ext cx="1057528" cy="12053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Εικόνα 21" descr="Cartoon mall building Images - Free Download on Magnific (formerly Freepik)">
            <a:extLst>
              <a:ext uri="{FF2B5EF4-FFF2-40B4-BE49-F238E27FC236}">
                <a16:creationId xmlns:a16="http://schemas.microsoft.com/office/drawing/2014/main" id="{E8B23F19-41B8-97EA-A04C-32CF7229A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420" y="4408908"/>
            <a:ext cx="1758850" cy="9849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Εικόνα 22" descr="Κινούμενα σχέδια χαρακτήρα τοπίο στη θάλασσα Διάνυσμα από ©VisualGeneration  9798111">
            <a:extLst>
              <a:ext uri="{FF2B5EF4-FFF2-40B4-BE49-F238E27FC236}">
                <a16:creationId xmlns:a16="http://schemas.microsoft.com/office/drawing/2014/main" id="{D4E8465A-1951-196A-0379-6755C0958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8798" y="4523094"/>
            <a:ext cx="1055234" cy="7565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Εικόνα 23" descr="GUCCI SPRING 2015 #MFW">
            <a:extLst>
              <a:ext uri="{FF2B5EF4-FFF2-40B4-BE49-F238E27FC236}">
                <a16:creationId xmlns:a16="http://schemas.microsoft.com/office/drawing/2014/main" id="{7E3E0B57-54B6-FEBD-6D96-13DCF065D1F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5737"/>
          <a:stretch>
            <a:fillRect/>
          </a:stretch>
        </p:blipFill>
        <p:spPr>
          <a:xfrm>
            <a:off x="7838727" y="3776261"/>
            <a:ext cx="1578618" cy="18067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658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91882" y="2921953"/>
            <a:ext cx="6498772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dirty="0" err="1">
                <a:solidFill>
                  <a:schemeClr val="tx1"/>
                </a:solidFill>
              </a:rPr>
              <a:t>Hangi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otellerde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kalacağız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ve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oteller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kaç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yıldızlı</a:t>
            </a:r>
            <a:r>
              <a:rPr lang="el-GR" sz="2000" dirty="0">
                <a:solidFill>
                  <a:schemeClr val="tx1"/>
                </a:solidFill>
              </a:rPr>
              <a:t>? </a:t>
            </a:r>
          </a:p>
          <a:p>
            <a:r>
              <a:rPr lang="el-GR" sz="2000" dirty="0" err="1">
                <a:solidFill>
                  <a:schemeClr val="tx1"/>
                </a:solidFill>
              </a:rPr>
              <a:t>Tur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kapsamında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müze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giriş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ücretleri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fiyata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dahil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mi</a:t>
            </a:r>
            <a:r>
              <a:rPr lang="el-GR" sz="2000" dirty="0">
                <a:solidFill>
                  <a:schemeClr val="tx1"/>
                </a:solidFill>
              </a:rPr>
              <a:t>?</a:t>
            </a:r>
          </a:p>
          <a:p>
            <a:r>
              <a:rPr lang="el-GR" sz="2000" dirty="0" err="1">
                <a:solidFill>
                  <a:schemeClr val="tx1"/>
                </a:solidFill>
              </a:rPr>
              <a:t>Tur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programına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hangi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tarihi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ve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turistik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yerler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err="1">
                <a:solidFill>
                  <a:schemeClr val="tx1"/>
                </a:solidFill>
              </a:rPr>
              <a:t>dahil</a:t>
            </a:r>
            <a:r>
              <a:rPr lang="el-GR" sz="2000" dirty="0">
                <a:solidFill>
                  <a:schemeClr val="tx1"/>
                </a:solidFill>
              </a:rPr>
              <a:t>? </a:t>
            </a:r>
          </a:p>
          <a:p>
            <a:endParaRPr lang="en-US" altLang="en-US" sz="2000" dirty="0">
              <a:solidFill>
                <a:schemeClr val="tx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7108371" y="2921953"/>
            <a:ext cx="5083629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Ποια αξιοθέατα περιλαμβάνει το πρόγραμμα της εκδρομής;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Στην τιμή της εκδρομής συμπεριλαμβάνεται το κόστος εισόδου στα μουσεία;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Ποια είναι τα ξενοδοχεία διαμονής και πόσων αστέρων είναι;</a:t>
            </a:r>
            <a:endParaRPr lang="el-GR" altLang="en-US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BAD1F96E-4117-1175-92FA-3C19B2BE0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944ECA96-5975-BA53-1E2B-D7CFFFBFC632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1EB37D-BF60-5077-9626-1856D3163BA4}"/>
              </a:ext>
            </a:extLst>
          </p:cNvPr>
          <p:cNvSpPr txBox="1"/>
          <p:nvPr/>
        </p:nvSpPr>
        <p:spPr>
          <a:xfrm>
            <a:off x="2990850" y="3228005"/>
            <a:ext cx="6134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08489B8-C3C9-4557-5D33-7BF116D3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905" y="3697913"/>
            <a:ext cx="3602832" cy="2552006"/>
          </a:xfrm>
          <a:prstGeom prst="rect">
            <a:avLst/>
          </a:prstGeom>
        </p:spPr>
      </p:pic>
      <p:pic>
        <p:nvPicPr>
          <p:cNvPr id="7" name="Εικόνα 6" descr="Yunan Adaları - Seyahat ve Turizm Blog Yazıları">
            <a:extLst>
              <a:ext uri="{FF2B5EF4-FFF2-40B4-BE49-F238E27FC236}">
                <a16:creationId xmlns:a16="http://schemas.microsoft.com/office/drawing/2014/main" id="{68CF7136-78F3-77F5-45F2-F1C096E5B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942" y="180805"/>
            <a:ext cx="3184916" cy="2677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Εικόνα 8" descr="Turkiye illustration Images - Free Download on Magnific (formerly Freepik)">
            <a:extLst>
              <a:ext uri="{FF2B5EF4-FFF2-40B4-BE49-F238E27FC236}">
                <a16:creationId xmlns:a16="http://schemas.microsoft.com/office/drawing/2014/main" id="{8E2AA6AD-80C3-6B96-70C1-03C0C4D7F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692" y="3228005"/>
            <a:ext cx="5264088" cy="30219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Ηλεκτρονικά πολυμέσα 1" title="Türkiye Tanıtım Filmi (Turizm Haftası 2024)">
            <a:hlinkClick r:id="" action="ppaction://media"/>
            <a:extLst>
              <a:ext uri="{FF2B5EF4-FFF2-40B4-BE49-F238E27FC236}">
                <a16:creationId xmlns:a16="http://schemas.microsoft.com/office/drawing/2014/main" id="{8E9D186C-082D-8A12-66A9-3FAE6674437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9687" y="1630041"/>
            <a:ext cx="61722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4885-05D1-C07C-813E-0B21CA891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14D3B0-7155-8F4E-9888-A2A28F5F100F}"/>
              </a:ext>
            </a:extLst>
          </p:cNvPr>
          <p:cNvSpPr txBox="1">
            <a:spLocks/>
          </p:cNvSpPr>
          <p:nvPr/>
        </p:nvSpPr>
        <p:spPr>
          <a:xfrm>
            <a:off x="3353888" y="2727342"/>
            <a:ext cx="5208111" cy="168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E7DE8C-13A4-538B-6E8A-2808316A8403}"/>
              </a:ext>
            </a:extLst>
          </p:cNvPr>
          <p:cNvSpPr txBox="1">
            <a:spLocks/>
          </p:cNvSpPr>
          <p:nvPr/>
        </p:nvSpPr>
        <p:spPr>
          <a:xfrm>
            <a:off x="316773" y="371993"/>
            <a:ext cx="6530342" cy="4897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dirty="0"/>
              <a:t>ARKADAŞLARIN ARASINDA </a:t>
            </a:r>
            <a:endParaRPr lang="el-GR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8B64B-946A-9EC3-30E8-6A3AB28F4A23}"/>
              </a:ext>
            </a:extLst>
          </p:cNvPr>
          <p:cNvSpPr txBox="1"/>
          <p:nvPr/>
        </p:nvSpPr>
        <p:spPr>
          <a:xfrm>
            <a:off x="3017273" y="1422864"/>
            <a:ext cx="52081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sz="3200" dirty="0" err="1">
                <a:solidFill>
                  <a:srgbClr val="FF0000"/>
                </a:solidFill>
              </a:rPr>
              <a:t>Diyalogda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şunları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kullanın</a:t>
            </a:r>
            <a:r>
              <a:rPr lang="el-GR" sz="3200" dirty="0">
                <a:solidFill>
                  <a:srgbClr val="FF0000"/>
                </a:solidFill>
              </a:rPr>
              <a:t> :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57C46BF9-344B-E594-3252-5D37EEB3B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9" y="1206404"/>
            <a:ext cx="1520938" cy="15209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811388-40A4-C409-7AC3-C179B3A95B2E}"/>
              </a:ext>
            </a:extLst>
          </p:cNvPr>
          <p:cNvSpPr txBox="1"/>
          <p:nvPr/>
        </p:nvSpPr>
        <p:spPr>
          <a:xfrm>
            <a:off x="5666717" y="758154"/>
            <a:ext cx="5904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dirty="0" err="1">
                <a:solidFill>
                  <a:srgbClr val="00B050"/>
                </a:solidFill>
              </a:rPr>
              <a:t>Türkiye’yi</a:t>
            </a:r>
            <a:r>
              <a:rPr lang="el-GR" sz="3600" dirty="0">
                <a:solidFill>
                  <a:srgbClr val="00B050"/>
                </a:solidFill>
              </a:rPr>
              <a:t> </a:t>
            </a:r>
            <a:r>
              <a:rPr lang="tr-TR" sz="3600" dirty="0">
                <a:solidFill>
                  <a:srgbClr val="00B050"/>
                </a:solidFill>
              </a:rPr>
              <a:t>t</a:t>
            </a:r>
            <a:r>
              <a:rPr lang="el-GR" sz="3600" dirty="0" err="1">
                <a:solidFill>
                  <a:srgbClr val="00B050"/>
                </a:solidFill>
              </a:rPr>
              <a:t>anıyor</a:t>
            </a:r>
            <a:r>
              <a:rPr lang="el-GR" sz="3600" dirty="0">
                <a:solidFill>
                  <a:srgbClr val="00B050"/>
                </a:solidFill>
              </a:rPr>
              <a:t> </a:t>
            </a:r>
            <a:r>
              <a:rPr lang="tr-TR" sz="3600" dirty="0">
                <a:solidFill>
                  <a:srgbClr val="00B050"/>
                </a:solidFill>
              </a:rPr>
              <a:t>m</a:t>
            </a:r>
            <a:r>
              <a:rPr lang="el-GR" sz="3600" dirty="0" err="1">
                <a:solidFill>
                  <a:srgbClr val="00B050"/>
                </a:solidFill>
              </a:rPr>
              <a:t>usunuz</a:t>
            </a:r>
            <a:r>
              <a:rPr lang="el-GR" sz="36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9A8A65-1381-1D5A-E288-643DE7AE1BFC}"/>
              </a:ext>
            </a:extLst>
          </p:cNvPr>
          <p:cNvSpPr txBox="1"/>
          <p:nvPr/>
        </p:nvSpPr>
        <p:spPr>
          <a:xfrm>
            <a:off x="283028" y="3377464"/>
            <a:ext cx="1162594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u="none" strike="noStrike" dirty="0" err="1">
                <a:effectLst/>
              </a:rPr>
              <a:t>Türkiye</a:t>
            </a:r>
            <a:r>
              <a:rPr lang="el-GR" sz="2800" u="none" strike="noStrike" dirty="0">
                <a:effectLst/>
              </a:rPr>
              <a:t>, </a:t>
            </a:r>
            <a:r>
              <a:rPr lang="el-GR" sz="2800" u="none" strike="noStrike" dirty="0" err="1">
                <a:effectLst/>
              </a:rPr>
              <a:t>zengin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bir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tarihe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sahiptir</a:t>
            </a:r>
            <a:r>
              <a:rPr lang="el-GR" sz="2800" u="none" strike="noStrike" dirty="0">
                <a:effectLst/>
              </a:rPr>
              <a:t>.</a:t>
            </a:r>
          </a:p>
          <a:p>
            <a:r>
              <a:rPr lang="el-GR" sz="2800" u="none" strike="noStrike" dirty="0" err="1">
                <a:effectLst/>
              </a:rPr>
              <a:t>Efes</a:t>
            </a:r>
            <a:r>
              <a:rPr lang="el-GR" sz="2800" u="none" strike="noStrike" dirty="0">
                <a:effectLst/>
              </a:rPr>
              <a:t>, </a:t>
            </a:r>
            <a:r>
              <a:rPr lang="el-GR" sz="2800" u="none" strike="noStrike" dirty="0" err="1">
                <a:effectLst/>
              </a:rPr>
              <a:t>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ünlü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antik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kentlerden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biridir</a:t>
            </a:r>
            <a:r>
              <a:rPr lang="el-GR" sz="2800" u="none" strike="noStrike" dirty="0">
                <a:effectLst/>
              </a:rPr>
              <a:t>. </a:t>
            </a:r>
          </a:p>
          <a:p>
            <a:r>
              <a:rPr lang="el-GR" sz="2800" u="none" strike="noStrike" dirty="0" err="1">
                <a:effectLst/>
              </a:rPr>
              <a:t>Kapadokya'da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balon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turu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yapmak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çok</a:t>
            </a:r>
            <a:r>
              <a:rPr lang="el-GR" sz="2800" u="none" strike="noStrike" dirty="0">
                <a:effectLst/>
              </a:rPr>
              <a:t> </a:t>
            </a:r>
            <a:r>
              <a:rPr lang="el-GR" sz="2800" u="none" strike="noStrike" dirty="0" err="1">
                <a:effectLst/>
              </a:rPr>
              <a:t>popüler</a:t>
            </a:r>
            <a:r>
              <a:rPr lang="el-GR" sz="2800" u="none" strike="noStrike" dirty="0">
                <a:effectLst/>
              </a:rPr>
              <a:t>. </a:t>
            </a:r>
          </a:p>
          <a:p>
            <a:r>
              <a:rPr lang="el-GR" sz="2800" dirty="0" err="1"/>
              <a:t>Ziyaretçiler</a:t>
            </a:r>
            <a:r>
              <a:rPr lang="el-GR" sz="2800" dirty="0"/>
              <a:t> </a:t>
            </a:r>
            <a:r>
              <a:rPr lang="el-GR" sz="2800" dirty="0" err="1"/>
              <a:t>Truva</a:t>
            </a:r>
            <a:r>
              <a:rPr lang="el-GR" sz="2800" dirty="0"/>
              <a:t> </a:t>
            </a:r>
            <a:r>
              <a:rPr lang="el-GR" sz="2800" dirty="0" err="1"/>
              <a:t>Atı'nı</a:t>
            </a:r>
            <a:r>
              <a:rPr lang="el-GR" sz="2800" dirty="0"/>
              <a:t> </a:t>
            </a:r>
            <a:r>
              <a:rPr lang="el-GR" sz="2800" dirty="0" err="1"/>
              <a:t>görebilir</a:t>
            </a:r>
            <a:r>
              <a:rPr lang="el-GR" sz="2800" dirty="0"/>
              <a:t>.</a:t>
            </a:r>
          </a:p>
          <a:p>
            <a:r>
              <a:rPr lang="el-GR" sz="2800" dirty="0" err="1"/>
              <a:t>Tarihseverler</a:t>
            </a:r>
            <a:r>
              <a:rPr lang="el-GR" sz="2800" dirty="0"/>
              <a:t> </a:t>
            </a:r>
            <a:r>
              <a:rPr lang="el-GR" sz="2800" dirty="0" err="1"/>
              <a:t>dünyanın</a:t>
            </a:r>
            <a:r>
              <a:rPr lang="el-GR" sz="2800" dirty="0"/>
              <a:t> </a:t>
            </a:r>
            <a:r>
              <a:rPr lang="el-GR" sz="2800" dirty="0" err="1"/>
              <a:t>en</a:t>
            </a:r>
            <a:r>
              <a:rPr lang="el-GR" sz="2800" dirty="0"/>
              <a:t> </a:t>
            </a:r>
            <a:r>
              <a:rPr lang="el-GR" sz="2800" dirty="0" err="1"/>
              <a:t>eski</a:t>
            </a:r>
            <a:r>
              <a:rPr lang="el-GR" sz="2800" dirty="0"/>
              <a:t> </a:t>
            </a:r>
            <a:r>
              <a:rPr lang="el-GR" sz="2800" dirty="0" err="1"/>
              <a:t>tapınağını</a:t>
            </a:r>
            <a:r>
              <a:rPr lang="el-GR" sz="2800" dirty="0"/>
              <a:t> </a:t>
            </a:r>
            <a:r>
              <a:rPr lang="el-GR" sz="2800" dirty="0" err="1"/>
              <a:t>keşfedebilir</a:t>
            </a:r>
            <a:r>
              <a:rPr lang="el-GR" sz="2800" dirty="0"/>
              <a:t>. </a:t>
            </a:r>
          </a:p>
          <a:p>
            <a:r>
              <a:rPr lang="en-US" sz="2800" dirty="0"/>
              <a:t>D</a:t>
            </a:r>
            <a:r>
              <a:rPr lang="el-GR" sz="2800" dirty="0" err="1"/>
              <a:t>ünyaca</a:t>
            </a:r>
            <a:r>
              <a:rPr lang="el-GR" sz="2800" dirty="0"/>
              <a:t> </a:t>
            </a:r>
            <a:r>
              <a:rPr lang="el-GR" sz="2800" dirty="0" err="1"/>
              <a:t>ünlü</a:t>
            </a:r>
            <a:r>
              <a:rPr lang="el-GR" sz="2800" dirty="0"/>
              <a:t> </a:t>
            </a:r>
            <a:r>
              <a:rPr lang="el-GR" sz="2800" dirty="0" err="1"/>
              <a:t>plajlarda</a:t>
            </a:r>
            <a:r>
              <a:rPr lang="el-GR" sz="2800" dirty="0"/>
              <a:t> </a:t>
            </a:r>
            <a:r>
              <a:rPr lang="el-GR" sz="2800" dirty="0" err="1"/>
              <a:t>güneşlenebilir</a:t>
            </a:r>
            <a:r>
              <a:rPr lang="el-GR" sz="2800" dirty="0"/>
              <a:t> </a:t>
            </a:r>
            <a:r>
              <a:rPr lang="el-GR" sz="2800" dirty="0" err="1"/>
              <a:t>ve</a:t>
            </a:r>
            <a:r>
              <a:rPr lang="el-GR" sz="2800" dirty="0"/>
              <a:t> </a:t>
            </a:r>
            <a:r>
              <a:rPr lang="el-GR" sz="2800" dirty="0" err="1"/>
              <a:t>lüks</a:t>
            </a:r>
            <a:r>
              <a:rPr lang="el-GR" sz="2800" dirty="0"/>
              <a:t> </a:t>
            </a:r>
            <a:r>
              <a:rPr lang="el-GR" sz="2800" dirty="0" err="1"/>
              <a:t>otellerde</a:t>
            </a:r>
            <a:r>
              <a:rPr lang="el-GR" sz="2800" dirty="0"/>
              <a:t> </a:t>
            </a:r>
            <a:r>
              <a:rPr lang="el-GR" sz="2800" dirty="0" err="1"/>
              <a:t>tatil</a:t>
            </a:r>
            <a:r>
              <a:rPr lang="el-GR" sz="2800" dirty="0"/>
              <a:t> </a:t>
            </a:r>
            <a:r>
              <a:rPr lang="el-GR" sz="2800" dirty="0" err="1"/>
              <a:t>yapabilirsiniz</a:t>
            </a:r>
            <a:r>
              <a:rPr lang="el-GR" sz="2800" dirty="0"/>
              <a:t>. </a:t>
            </a:r>
          </a:p>
          <a:p>
            <a:r>
              <a:rPr lang="el-GR" sz="2800" dirty="0" err="1"/>
              <a:t>Yeşil</a:t>
            </a:r>
            <a:r>
              <a:rPr lang="el-GR" sz="2800" dirty="0"/>
              <a:t> </a:t>
            </a:r>
            <a:r>
              <a:rPr lang="el-GR" sz="2800" dirty="0" err="1"/>
              <a:t>doğanın</a:t>
            </a:r>
            <a:r>
              <a:rPr lang="el-GR" sz="2800" dirty="0"/>
              <a:t> </a:t>
            </a:r>
            <a:r>
              <a:rPr lang="el-GR" sz="2800" dirty="0" err="1"/>
              <a:t>içinde</a:t>
            </a:r>
            <a:r>
              <a:rPr lang="el-GR" sz="2800" dirty="0"/>
              <a:t> </a:t>
            </a:r>
            <a:r>
              <a:rPr lang="el-GR" sz="2800" dirty="0" err="1"/>
              <a:t>Sumela</a:t>
            </a:r>
            <a:r>
              <a:rPr lang="el-GR" sz="2800" dirty="0"/>
              <a:t> </a:t>
            </a:r>
            <a:r>
              <a:rPr lang="el-GR" sz="2800" dirty="0" err="1"/>
              <a:t>Manastırı'nı</a:t>
            </a:r>
            <a:r>
              <a:rPr lang="el-GR" sz="2800" dirty="0"/>
              <a:t> </a:t>
            </a:r>
            <a:r>
              <a:rPr lang="el-GR" sz="2800" dirty="0" err="1"/>
              <a:t>fotoğraflayabilirsiniz</a:t>
            </a:r>
            <a:r>
              <a:rPr lang="el-GR" sz="28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376842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8500173" y="581540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8528892" y="268581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10459372" y="584673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580915" y="268581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62773" y="1238281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62773" y="2638951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408648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355774" y="548715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0B92A-A057-F1E2-3391-20A44289C41C}"/>
              </a:ext>
            </a:extLst>
          </p:cNvPr>
          <p:cNvSpPr txBox="1"/>
          <p:nvPr/>
        </p:nvSpPr>
        <p:spPr>
          <a:xfrm>
            <a:off x="1284514" y="261325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K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ıbrıs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tartışmasız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kumlu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plajları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etkileyici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dağları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ve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mavi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denizleri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ile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ünlü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.</a:t>
            </a:r>
            <a:endParaRPr lang="el-GR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9789DA-CB2B-D8BB-5E7E-AA877ADDE5D7}"/>
              </a:ext>
            </a:extLst>
          </p:cNvPr>
          <p:cNvSpPr txBox="1"/>
          <p:nvPr/>
        </p:nvSpPr>
        <p:spPr>
          <a:xfrm>
            <a:off x="1284514" y="1416490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Temmuz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ortalama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33-35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derece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olan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sıcaklıkla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Kıbrıs'ın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en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sıcak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ayıdır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. </a:t>
            </a:r>
            <a:endParaRPr lang="el-GR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6E707-0FFE-A222-85D4-C171D2112B87}"/>
              </a:ext>
            </a:extLst>
          </p:cNvPr>
          <p:cNvSpPr txBox="1"/>
          <p:nvPr/>
        </p:nvSpPr>
        <p:spPr>
          <a:xfrm>
            <a:off x="1393371" y="411465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Lefkoşa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dünyanın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bölünmüş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tek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başkenti</a:t>
            </a:r>
            <a:r>
              <a:rPr lang="tr-T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dır.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 </a:t>
            </a:r>
            <a:endParaRPr lang="el-GR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FF6B67-43F3-0C32-5587-C17109EAD307}"/>
              </a:ext>
            </a:extLst>
          </p:cNvPr>
          <p:cNvSpPr txBox="1"/>
          <p:nvPr/>
        </p:nvSpPr>
        <p:spPr>
          <a:xfrm>
            <a:off x="1393371" y="5665368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Kıbrıs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mutfağı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büyük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ölçüde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tr-T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Yunan  ve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Türk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mutfağına</a:t>
            </a:r>
            <a:r>
              <a:rPr lang="el-GR" sz="20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l-GR" sz="20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</a:rPr>
              <a:t>benzer</a:t>
            </a:r>
            <a:r>
              <a:rPr lang="tr-TR" sz="2000" dirty="0">
                <a:solidFill>
                  <a:srgbClr val="212529"/>
                </a:solidFill>
                <a:latin typeface="Calibri" panose="020F0502020204030204" pitchFamily="34" charset="0"/>
              </a:rPr>
              <a:t>.</a:t>
            </a:r>
            <a:endParaRPr lang="el-GR" sz="2000" dirty="0"/>
          </a:p>
        </p:txBody>
      </p:sp>
      <p:pic>
        <p:nvPicPr>
          <p:cNvPr id="16" name="Εικόνα 15" descr="Yaprak Sarma, Akdeniz Mutfağı, Türk Yemeği, Orta Doğu Yemeği PNG Resim  Şeffaf ve çizimi Ücretsiz İndirilebilir">
            <a:extLst>
              <a:ext uri="{FF2B5EF4-FFF2-40B4-BE49-F238E27FC236}">
                <a16:creationId xmlns:a16="http://schemas.microsoft.com/office/drawing/2014/main" id="{9E189EFE-1915-0875-89E2-423E7A6FE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298" y="3618664"/>
            <a:ext cx="1256005" cy="1256005"/>
          </a:xfrm>
          <a:prstGeom prst="rect">
            <a:avLst/>
          </a:prstGeom>
        </p:spPr>
      </p:pic>
      <p:sp>
        <p:nvSpPr>
          <p:cNvPr id="18" name="Ορθογώνιο: Στρογγύλεμα γωνιών 17">
            <a:extLst>
              <a:ext uri="{FF2B5EF4-FFF2-40B4-BE49-F238E27FC236}">
                <a16:creationId xmlns:a16="http://schemas.microsoft.com/office/drawing/2014/main" id="{5FE7EF54-5FEA-6991-C79F-CAAAE9B8D247}"/>
              </a:ext>
            </a:extLst>
          </p:cNvPr>
          <p:cNvSpPr/>
          <p:nvPr/>
        </p:nvSpPr>
        <p:spPr>
          <a:xfrm>
            <a:off x="8648298" y="4931218"/>
            <a:ext cx="1494818" cy="369332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/>
              <a:t>yaprak sarma</a:t>
            </a:r>
            <a:endParaRPr lang="el-GR" sz="1400" dirty="0"/>
          </a:p>
        </p:txBody>
      </p:sp>
      <p:pic>
        <p:nvPicPr>
          <p:cNvPr id="19" name="Εικόνα 18" descr="Kıbrıs'ın Lefkoşa şehrinin surlarla çevrili bir çizimi : r/papertowns">
            <a:extLst>
              <a:ext uri="{FF2B5EF4-FFF2-40B4-BE49-F238E27FC236}">
                <a16:creationId xmlns:a16="http://schemas.microsoft.com/office/drawing/2014/main" id="{2CE3C481-C302-3B67-2C6C-D523A2872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75" y="1309722"/>
            <a:ext cx="1700213" cy="1257246"/>
          </a:xfrm>
          <a:prstGeom prst="rect">
            <a:avLst/>
          </a:prstGeom>
        </p:spPr>
      </p:pic>
      <p:pic>
        <p:nvPicPr>
          <p:cNvPr id="22" name="Εικόνα 21" descr="Μεσαιωνικό Κάστρο Λάρνακας: μια ιστορική βόλτα — land.cy">
            <a:extLst>
              <a:ext uri="{FF2B5EF4-FFF2-40B4-BE49-F238E27FC236}">
                <a16:creationId xmlns:a16="http://schemas.microsoft.com/office/drawing/2014/main" id="{CC277EE1-79F2-E237-ADDA-33C55BF0D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8101" y="1339824"/>
            <a:ext cx="1687967" cy="1055033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5B109D17-955E-61E0-37A2-F6153BEE46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291" t="2564" r="38290" b="51983"/>
          <a:stretch>
            <a:fillRect/>
          </a:stretch>
        </p:blipFill>
        <p:spPr>
          <a:xfrm>
            <a:off x="10580915" y="3835496"/>
            <a:ext cx="1387863" cy="14650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441</Words>
  <Application>Microsoft Office PowerPoint</Application>
  <PresentationFormat>Ευρεία οθόνη</PresentationFormat>
  <Paragraphs>90</Paragraphs>
  <Slides>17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Courier New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191</cp:revision>
  <dcterms:created xsi:type="dcterms:W3CDTF">2026-07-02T07:32:56Z</dcterms:created>
  <dcterms:modified xsi:type="dcterms:W3CDTF">2026-07-22T08:26:28Z</dcterms:modified>
</cp:coreProperties>
</file>