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6" r:id="rId2"/>
    <p:sldId id="357" r:id="rId3"/>
    <p:sldId id="603" r:id="rId4"/>
    <p:sldId id="264" r:id="rId5"/>
    <p:sldId id="605" r:id="rId6"/>
    <p:sldId id="606" r:id="rId7"/>
    <p:sldId id="607" r:id="rId8"/>
    <p:sldId id="278" r:id="rId9"/>
    <p:sldId id="608" r:id="rId10"/>
    <p:sldId id="280" r:id="rId11"/>
    <p:sldId id="609" r:id="rId12"/>
    <p:sldId id="282" r:id="rId13"/>
    <p:sldId id="610" r:id="rId14"/>
    <p:sldId id="284" r:id="rId15"/>
    <p:sldId id="292" r:id="rId16"/>
    <p:sldId id="611" r:id="rId17"/>
    <p:sldId id="286" r:id="rId18"/>
    <p:sldId id="613" r:id="rId19"/>
    <p:sldId id="615" r:id="rId20"/>
    <p:sldId id="612" r:id="rId21"/>
    <p:sldId id="293" r:id="rId22"/>
    <p:sldId id="294" r:id="rId23"/>
    <p:sldId id="296" r:id="rId24"/>
    <p:sldId id="616" r:id="rId25"/>
    <p:sldId id="288" r:id="rId26"/>
    <p:sldId id="291" r:id="rId27"/>
    <p:sldId id="604" r:id="rId28"/>
    <p:sldId id="265" r:id="rId29"/>
    <p:sldId id="539" r:id="rId30"/>
    <p:sldId id="272" r:id="rId31"/>
    <p:sldId id="396" r:id="rId3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com/url?sa=i&amp;rct=j&amp;q=&amp;esrc=s&amp;source=images&amp;cd=&amp;cad=rja&amp;uact=8&amp;ved=2ahUKEwi-3LqMipDfAhVHKlAKHYpeDPAQjRx6BAgBEAU&amp;url=https%3A%2F%2Ftr.depositphotos.com%2F26545319%2Fstock-illustration-a-car-accident-in-front.html&amp;psig=AOvVaw0MqC56VMr1pu5OdJ6m_dNY&amp;ust=1544353172186759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google.com/url?sa=i&amp;rct=j&amp;q=&amp;esrc=s&amp;source=images&amp;cd=&amp;cad=rja&amp;uact=8&amp;ved=2ahUKEwi2hY2ht5zfAhUIyaQKHXM_C9UQjRx6BAgBEAU&amp;url=https%3A%2F%2Fwww.izlesene.com%2Fvideo%2Fitfaiyeci-efe-cocuk-sarkilari-2016-bebek-sarkilari-adisebaba%2F9282758&amp;psig=AOvVaw2sm6quEhm0JLClf7Sjn4zk&amp;ust=1544777629703993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5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0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Επανάληψη 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721CA63D-D681-A568-A9D2-B5EBE45E5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9" y="285750"/>
            <a:ext cx="8353425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Hikâye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Bileşik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Zamanı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- 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Α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Α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kt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Ι  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	                                                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Alıştırmalar </a:t>
            </a:r>
            <a:endParaRPr lang="el-GR" altLang="el-G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172" name="3 - Ορθογώνιο">
            <a:extLst>
              <a:ext uri="{FF2B5EF4-FFF2-40B4-BE49-F238E27FC236}">
                <a16:creationId xmlns:a16="http://schemas.microsoft.com/office/drawing/2014/main" id="{A59D418D-6B5D-7E8A-D548-0A271BC26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74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4 - Ορθογώνιο">
            <a:extLst>
              <a:ext uri="{FF2B5EF4-FFF2-40B4-BE49-F238E27FC236}">
                <a16:creationId xmlns:a16="http://schemas.microsoft.com/office/drawing/2014/main" id="{A47C2207-ABAE-6B01-7780-7AF6C98D1C42}"/>
              </a:ext>
            </a:extLst>
          </p:cNvPr>
          <p:cNvSpPr/>
          <p:nvPr/>
        </p:nvSpPr>
        <p:spPr>
          <a:xfrm>
            <a:off x="1809751" y="1285875"/>
            <a:ext cx="6726457" cy="48013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dirty="0" err="1"/>
              <a:t>Yarın</a:t>
            </a:r>
            <a:r>
              <a:rPr lang="en-US" dirty="0"/>
              <a:t> yurt </a:t>
            </a:r>
            <a:r>
              <a:rPr lang="en-US" dirty="0" err="1"/>
              <a:t>dışına</a:t>
            </a:r>
            <a:r>
              <a:rPr lang="en-US" dirty="0"/>
              <a:t> </a:t>
            </a:r>
            <a:r>
              <a:rPr lang="tr-TR" dirty="0"/>
              <a:t>  </a:t>
            </a:r>
            <a:r>
              <a:rPr lang="el-GR" dirty="0"/>
              <a:t>_____________.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 err="1"/>
              <a:t>ç</a:t>
            </a:r>
            <a:r>
              <a:rPr lang="en-US" dirty="0" err="1"/>
              <a:t>ık</a:t>
            </a:r>
            <a:r>
              <a:rPr lang="en-US" b="1" dirty="0" err="1"/>
              <a:t>aca</a:t>
            </a:r>
            <a:r>
              <a:rPr lang="tr-TR" b="1" dirty="0"/>
              <a:t>ktı</a:t>
            </a:r>
            <a:r>
              <a:rPr lang="tr-TR" dirty="0"/>
              <a:t>     b. </a:t>
            </a:r>
            <a:r>
              <a:rPr lang="tr-TR" dirty="0">
                <a:solidFill>
                  <a:schemeClr val="tx1"/>
                </a:solidFill>
              </a:rPr>
              <a:t>dön</a:t>
            </a:r>
            <a:r>
              <a:rPr lang="tr-TR" b="1" dirty="0">
                <a:solidFill>
                  <a:schemeClr val="tx1"/>
                </a:solidFill>
              </a:rPr>
              <a:t>ecekti</a:t>
            </a:r>
            <a:r>
              <a:rPr lang="tr-TR" dirty="0">
                <a:solidFill>
                  <a:schemeClr val="tx1"/>
                </a:solidFill>
              </a:rPr>
              <a:t>     c. evlen</a:t>
            </a:r>
            <a:r>
              <a:rPr lang="tr-TR" b="1" dirty="0">
                <a:solidFill>
                  <a:schemeClr val="tx1"/>
                </a:solidFill>
              </a:rPr>
              <a:t>ecekti</a:t>
            </a:r>
            <a:endParaRPr lang="tr-TR" dirty="0">
              <a:solidFill>
                <a:schemeClr val="tx1"/>
              </a:solidFill>
            </a:endParaRPr>
          </a:p>
          <a:p>
            <a:pPr marL="342900" indent="-342900"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dirty="0"/>
              <a:t>2. Ali ile Ayşe </a:t>
            </a:r>
            <a:r>
              <a:rPr lang="el-GR" dirty="0"/>
              <a:t>______________ </a:t>
            </a:r>
            <a:r>
              <a:rPr lang="tr-TR" dirty="0"/>
              <a:t>ama  nişan bozuldu.</a:t>
            </a:r>
          </a:p>
          <a:p>
            <a:pPr eaLnBrk="1" hangingPunct="1">
              <a:defRPr/>
            </a:pPr>
            <a:r>
              <a:rPr lang="tr-TR" dirty="0"/>
              <a:t>a.  ç</a:t>
            </a:r>
            <a:r>
              <a:rPr lang="en-US" dirty="0" err="1"/>
              <a:t>ık</a:t>
            </a:r>
            <a:r>
              <a:rPr lang="en-US" b="1" dirty="0" err="1"/>
              <a:t>aca</a:t>
            </a:r>
            <a:r>
              <a:rPr lang="tr-TR" b="1" dirty="0"/>
              <a:t>ktı</a:t>
            </a:r>
            <a:r>
              <a:rPr lang="tr-TR" dirty="0"/>
              <a:t>     b. </a:t>
            </a:r>
            <a:r>
              <a:rPr lang="tr-TR" dirty="0">
                <a:solidFill>
                  <a:schemeClr val="tx1"/>
                </a:solidFill>
              </a:rPr>
              <a:t>dön</a:t>
            </a:r>
            <a:r>
              <a:rPr lang="tr-TR" b="1" dirty="0">
                <a:solidFill>
                  <a:schemeClr val="tx1"/>
                </a:solidFill>
              </a:rPr>
              <a:t>ecekti</a:t>
            </a:r>
            <a:r>
              <a:rPr lang="tr-TR" dirty="0">
                <a:solidFill>
                  <a:schemeClr val="tx1"/>
                </a:solidFill>
              </a:rPr>
              <a:t>     c. evlen</a:t>
            </a:r>
            <a:r>
              <a:rPr lang="tr-TR" b="1" dirty="0">
                <a:solidFill>
                  <a:schemeClr val="tx1"/>
                </a:solidFill>
              </a:rPr>
              <a:t>ecekti</a:t>
            </a:r>
            <a:endParaRPr lang="tr-TR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dirty="0"/>
              <a:t>3. Tam k</a:t>
            </a:r>
            <a:r>
              <a:rPr lang="en-US" dirty="0" err="1"/>
              <a:t>av</a:t>
            </a:r>
            <a:r>
              <a:rPr lang="tr-TR" dirty="0"/>
              <a:t>ş</a:t>
            </a:r>
            <a:r>
              <a:rPr lang="en-US" dirty="0" err="1"/>
              <a:t>aktan</a:t>
            </a:r>
            <a:r>
              <a:rPr lang="en-US" dirty="0"/>
              <a:t> sola</a:t>
            </a:r>
            <a:r>
              <a:rPr lang="tr-TR" dirty="0"/>
              <a:t>   </a:t>
            </a:r>
            <a:r>
              <a:rPr lang="el-GR" dirty="0"/>
              <a:t>_________</a:t>
            </a:r>
            <a:r>
              <a:rPr lang="tr-TR" dirty="0"/>
              <a:t>  bir kamyon </a:t>
            </a:r>
            <a:r>
              <a:rPr lang="en-US" dirty="0" err="1"/>
              <a:t>yolda</a:t>
            </a:r>
            <a:r>
              <a:rPr lang="en-US" dirty="0"/>
              <a:t> </a:t>
            </a:r>
            <a:r>
              <a:rPr lang="en-US" dirty="0" err="1"/>
              <a:t>dur</a:t>
            </a:r>
            <a:r>
              <a:rPr lang="tr-TR" dirty="0">
                <a:solidFill>
                  <a:schemeClr val="tx1"/>
                </a:solidFill>
              </a:rPr>
              <a:t>uverdi.</a:t>
            </a:r>
          </a:p>
          <a:p>
            <a:pPr eaLnBrk="1" hangingPunct="1">
              <a:defRPr/>
            </a:pPr>
            <a:r>
              <a:rPr lang="tr-TR" dirty="0"/>
              <a:t>a. ç</a:t>
            </a:r>
            <a:r>
              <a:rPr lang="en-US" dirty="0" err="1"/>
              <a:t>ık</a:t>
            </a:r>
            <a:r>
              <a:rPr lang="en-US" b="1" dirty="0" err="1"/>
              <a:t>aca</a:t>
            </a:r>
            <a:r>
              <a:rPr lang="tr-TR" b="1" dirty="0"/>
              <a:t>klartı</a:t>
            </a:r>
            <a:r>
              <a:rPr lang="tr-TR" dirty="0"/>
              <a:t>     b. </a:t>
            </a:r>
            <a:r>
              <a:rPr lang="tr-TR" dirty="0">
                <a:solidFill>
                  <a:schemeClr val="tx1"/>
                </a:solidFill>
              </a:rPr>
              <a:t>dön</a:t>
            </a:r>
            <a:r>
              <a:rPr lang="tr-TR" b="1" dirty="0">
                <a:solidFill>
                  <a:schemeClr val="tx1"/>
                </a:solidFill>
              </a:rPr>
              <a:t>eceklerti</a:t>
            </a:r>
            <a:r>
              <a:rPr lang="tr-TR" dirty="0">
                <a:solidFill>
                  <a:schemeClr val="tx1"/>
                </a:solidFill>
              </a:rPr>
              <a:t>     c. evlen</a:t>
            </a:r>
            <a:r>
              <a:rPr lang="tr-TR" b="1" dirty="0">
                <a:solidFill>
                  <a:schemeClr val="tx1"/>
                </a:solidFill>
              </a:rPr>
              <a:t>eceklerti</a:t>
            </a:r>
            <a:endParaRPr lang="tr-TR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tr-TR" b="1" dirty="0">
              <a:solidFill>
                <a:srgbClr val="FF0000"/>
              </a:solidFill>
            </a:endParaRPr>
          </a:p>
          <a:p>
            <a:pPr marL="342900" indent="-342900">
              <a:buFontTx/>
              <a:buAutoNum type="arabicPeriod" startAt="4"/>
              <a:defRPr/>
            </a:pPr>
            <a:r>
              <a:rPr lang="en-US" dirty="0" err="1"/>
              <a:t>Apartman</a:t>
            </a:r>
            <a:r>
              <a:rPr lang="en-US" dirty="0"/>
              <a:t> </a:t>
            </a:r>
            <a:r>
              <a:rPr lang="en-US" dirty="0" err="1"/>
              <a:t>sakinleri</a:t>
            </a:r>
            <a:r>
              <a:rPr lang="en-US" dirty="0"/>
              <a:t> </a:t>
            </a:r>
            <a:r>
              <a:rPr lang="tr-TR" dirty="0"/>
              <a:t>a</a:t>
            </a:r>
            <a:r>
              <a:rPr lang="en-US" dirty="0" err="1"/>
              <a:t>sansöre</a:t>
            </a:r>
            <a:r>
              <a:rPr lang="en-US" dirty="0"/>
              <a:t> </a:t>
            </a:r>
            <a:r>
              <a:rPr lang="el-GR" dirty="0"/>
              <a:t>__________</a:t>
            </a:r>
            <a:r>
              <a:rPr lang="en-US" dirty="0"/>
              <a:t> </a:t>
            </a:r>
            <a:r>
              <a:rPr lang="tr-TR" dirty="0"/>
              <a:t>ama</a:t>
            </a:r>
            <a:r>
              <a:rPr lang="en-US" dirty="0"/>
              <a:t> </a:t>
            </a:r>
            <a:r>
              <a:rPr lang="en-US" dirty="0" err="1"/>
              <a:t>asansör</a:t>
            </a:r>
            <a:r>
              <a:rPr lang="en-US" dirty="0"/>
              <a:t> </a:t>
            </a:r>
            <a:r>
              <a:rPr lang="en-US" dirty="0" err="1"/>
              <a:t>bozuktu</a:t>
            </a:r>
            <a:r>
              <a:rPr lang="en-US" dirty="0"/>
              <a:t>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seyred</a:t>
            </a:r>
            <a:r>
              <a:rPr lang="tr-TR" b="1" dirty="0"/>
              <a:t>ecekti</a:t>
            </a:r>
            <a:r>
              <a:rPr lang="tr-TR" dirty="0"/>
              <a:t>    b.   gir</a:t>
            </a:r>
            <a:r>
              <a:rPr lang="tr-TR" b="1" dirty="0"/>
              <a:t>ecekti</a:t>
            </a:r>
            <a:r>
              <a:rPr lang="tr-TR" dirty="0"/>
              <a:t>      c. içmey</a:t>
            </a:r>
            <a:r>
              <a:rPr lang="tr-TR" b="1" dirty="0"/>
              <a:t>ecekti</a:t>
            </a:r>
          </a:p>
          <a:p>
            <a:pPr eaLnBrk="1" hangingPunct="1">
              <a:defRPr/>
            </a:pPr>
            <a:endParaRPr lang="tr-TR" altLang="en-US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r>
              <a:rPr lang="tr-TR" dirty="0"/>
              <a:t>5. Film  </a:t>
            </a:r>
            <a:r>
              <a:rPr lang="el-GR" dirty="0"/>
              <a:t>______________</a:t>
            </a:r>
            <a:r>
              <a:rPr lang="tr-TR" dirty="0"/>
              <a:t>  fakat elektrikler kesildi.</a:t>
            </a:r>
          </a:p>
          <a:p>
            <a:pPr eaLnBrk="1" hangingPunct="1">
              <a:defRPr/>
            </a:pPr>
            <a:r>
              <a:rPr lang="tr-TR" dirty="0"/>
              <a:t>a.  seyred</a:t>
            </a:r>
            <a:r>
              <a:rPr lang="tr-TR" b="1" dirty="0"/>
              <a:t>ecekti</a:t>
            </a:r>
            <a:r>
              <a:rPr lang="tr-TR" dirty="0"/>
              <a:t>    b.   gir</a:t>
            </a:r>
            <a:r>
              <a:rPr lang="tr-TR" b="1" dirty="0"/>
              <a:t>ecekti</a:t>
            </a:r>
            <a:r>
              <a:rPr lang="tr-TR" dirty="0"/>
              <a:t>      c. içmey</a:t>
            </a:r>
            <a:r>
              <a:rPr lang="tr-TR" b="1" dirty="0"/>
              <a:t>ecekti</a:t>
            </a:r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dirty="0"/>
              <a:t>6. Sigara  </a:t>
            </a:r>
            <a:r>
              <a:rPr lang="el-GR" dirty="0"/>
              <a:t>______________ </a:t>
            </a:r>
            <a:r>
              <a:rPr lang="tr-TR" dirty="0"/>
              <a:t> fakat arkadaşı çok  ısrar etti.</a:t>
            </a:r>
          </a:p>
          <a:p>
            <a:pPr eaLnBrk="1" hangingPunct="1">
              <a:defRPr/>
            </a:pPr>
            <a:r>
              <a:rPr lang="tr-TR" dirty="0"/>
              <a:t>a. seyred</a:t>
            </a:r>
            <a:r>
              <a:rPr lang="tr-TR" b="1" dirty="0"/>
              <a:t>ecekti</a:t>
            </a:r>
            <a:r>
              <a:rPr lang="tr-TR" dirty="0"/>
              <a:t>    b.   gir</a:t>
            </a:r>
            <a:r>
              <a:rPr lang="tr-TR" b="1" dirty="0"/>
              <a:t>ecekti</a:t>
            </a:r>
            <a:r>
              <a:rPr lang="tr-TR" dirty="0"/>
              <a:t>      c. içmey</a:t>
            </a:r>
            <a:r>
              <a:rPr lang="tr-TR" b="1" dirty="0"/>
              <a:t>ecekti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912C1-453F-1579-EDEE-D14A974EC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BBF97827-306A-16E6-DE0A-5EE2229D5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98F19B0-2655-110A-C3CB-7FFDE1A5CAD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el-GR" b="1" dirty="0" err="1">
                <a:solidFill>
                  <a:srgbClr val="FF0000"/>
                </a:solidFill>
                <a:latin typeface="Arial" panose="020B0604020202020204" pitchFamily="34" charset="0"/>
              </a:rPr>
              <a:t>Dönüşlü</a:t>
            </a:r>
            <a:r>
              <a:rPr lang="en-US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 Eylem</a:t>
            </a:r>
            <a:r>
              <a:rPr lang="el-GR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tr-TR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l-GR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	           Αυτοπαθή ρήματα</a:t>
            </a:r>
            <a:endParaRPr lang="el-CY" b="1" dirty="0">
              <a:solidFill>
                <a:srgbClr val="FF0000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CC519CE-4DB8-B3A6-6446-3F0C6DC15D6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AEDEA63-A2D1-98F0-B95F-D94E3B052EFF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88355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>
            <a:extLst>
              <a:ext uri="{FF2B5EF4-FFF2-40B4-BE49-F238E27FC236}">
                <a16:creationId xmlns:a16="http://schemas.microsoft.com/office/drawing/2014/main" id="{0EE12A7D-B034-BAE3-C67F-45787C0FF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9" y="285750"/>
            <a:ext cx="8353425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Dönüşlü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Eylem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/ </a:t>
            </a:r>
            <a:r>
              <a:rPr lang="el-GR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Αυτοπαθητικά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                                  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Alıştırmalar </a:t>
            </a:r>
            <a:endParaRPr lang="el-GR" altLang="el-G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3 - Ορθογώνιο">
            <a:extLst>
              <a:ext uri="{FF2B5EF4-FFF2-40B4-BE49-F238E27FC236}">
                <a16:creationId xmlns:a16="http://schemas.microsoft.com/office/drawing/2014/main" id="{DB57046D-E94A-0A7E-84B5-F6691D3A4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74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FA33B554-B61F-6A4F-668F-285E08D15E1B}"/>
              </a:ext>
            </a:extLst>
          </p:cNvPr>
          <p:cNvSpPr txBox="1"/>
          <p:nvPr/>
        </p:nvSpPr>
        <p:spPr>
          <a:xfrm>
            <a:off x="1881189" y="1000125"/>
            <a:ext cx="8358187" cy="5078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1. Bornozunu  giyerek </a:t>
            </a:r>
            <a:r>
              <a:rPr lang="el-GR" dirty="0"/>
              <a:t>_________________.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tara</a:t>
            </a:r>
            <a:r>
              <a:rPr lang="tr-TR" b="1" dirty="0"/>
              <a:t>n</a:t>
            </a:r>
            <a:r>
              <a:rPr lang="tr-TR" dirty="0"/>
              <a:t>dı           b.  sabun</a:t>
            </a:r>
            <a:r>
              <a:rPr lang="tr-TR" b="1" dirty="0"/>
              <a:t>lan</a:t>
            </a:r>
            <a:r>
              <a:rPr lang="tr-TR" dirty="0"/>
              <a:t>dı       c. kuru</a:t>
            </a:r>
            <a:r>
              <a:rPr lang="tr-TR" b="1" dirty="0"/>
              <a:t>lan</a:t>
            </a:r>
            <a:r>
              <a:rPr lang="tr-TR" dirty="0"/>
              <a:t>dı           d. sakla</a:t>
            </a:r>
            <a:r>
              <a:rPr lang="tr-TR" b="1" dirty="0"/>
              <a:t>n</a:t>
            </a:r>
            <a:r>
              <a:rPr lang="en-GB" dirty="0"/>
              <a:t>d</a:t>
            </a:r>
            <a:r>
              <a:rPr lang="tr-TR" dirty="0"/>
              <a:t>ı</a:t>
            </a:r>
          </a:p>
          <a:p>
            <a:pPr marL="342900" indent="-342900">
              <a:defRPr/>
            </a:pPr>
            <a:endParaRPr lang="tr-TR" dirty="0"/>
          </a:p>
          <a:p>
            <a:pPr marL="342900" indent="-342900">
              <a:defRPr/>
            </a:pPr>
            <a:r>
              <a:rPr lang="tr-TR" dirty="0"/>
              <a:t>2. Kötü haberi duyunca </a:t>
            </a:r>
            <a:r>
              <a:rPr lang="el-GR" dirty="0"/>
              <a:t>____________.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keder</a:t>
            </a:r>
            <a:r>
              <a:rPr lang="tr-TR" b="1" dirty="0"/>
              <a:t>len</a:t>
            </a:r>
            <a:r>
              <a:rPr lang="tr-TR" dirty="0"/>
              <a:t>di     b. akıl</a:t>
            </a:r>
            <a:r>
              <a:rPr lang="tr-TR" b="1" dirty="0"/>
              <a:t>lan</a:t>
            </a:r>
            <a:r>
              <a:rPr lang="tr-TR" dirty="0"/>
              <a:t>dı               c. can</a:t>
            </a:r>
            <a:r>
              <a:rPr lang="tr-TR" b="1" dirty="0"/>
              <a:t>lan</a:t>
            </a:r>
            <a:r>
              <a:rPr lang="tr-TR" dirty="0"/>
              <a:t>dı      d. kaşı</a:t>
            </a:r>
            <a:r>
              <a:rPr lang="tr-TR" b="1" dirty="0"/>
              <a:t>n</a:t>
            </a:r>
            <a:r>
              <a:rPr lang="en-GB" dirty="0"/>
              <a:t>d</a:t>
            </a:r>
            <a:r>
              <a:rPr lang="tr-TR" dirty="0"/>
              <a:t>ı</a:t>
            </a:r>
          </a:p>
          <a:p>
            <a:pPr marL="342900" indent="-342900">
              <a:defRPr/>
            </a:pPr>
            <a:endParaRPr lang="tr-TR" dirty="0"/>
          </a:p>
          <a:p>
            <a:pPr marL="342900" indent="-342900">
              <a:defRPr/>
            </a:pPr>
            <a:r>
              <a:rPr lang="tr-TR" dirty="0"/>
              <a:t>3. Ninem çok </a:t>
            </a:r>
            <a:r>
              <a:rPr lang="el-GR" dirty="0"/>
              <a:t>________________.</a:t>
            </a:r>
            <a:endParaRPr lang="tr-TR" dirty="0"/>
          </a:p>
          <a:p>
            <a:pPr marL="342900" indent="-342900">
              <a:defRPr/>
            </a:pPr>
            <a:r>
              <a:rPr lang="tr-TR" dirty="0"/>
              <a:t> a.   yaş</a:t>
            </a:r>
            <a:r>
              <a:rPr lang="tr-TR" b="1" dirty="0"/>
              <a:t>lan</a:t>
            </a:r>
            <a:r>
              <a:rPr lang="tr-TR" dirty="0"/>
              <a:t>dı     b. yıka</a:t>
            </a:r>
            <a:r>
              <a:rPr lang="tr-TR" b="1" dirty="0"/>
              <a:t>n</a:t>
            </a:r>
            <a:r>
              <a:rPr lang="tr-TR" dirty="0"/>
              <a:t>dı               c. kapa</a:t>
            </a:r>
            <a:r>
              <a:rPr lang="tr-TR" b="1" dirty="0"/>
              <a:t>n</a:t>
            </a:r>
            <a:r>
              <a:rPr lang="tr-TR" dirty="0"/>
              <a:t>dı              d. kurt</a:t>
            </a:r>
            <a:r>
              <a:rPr lang="tr-TR" b="1" dirty="0"/>
              <a:t>lan</a:t>
            </a:r>
            <a:r>
              <a:rPr lang="tr-TR" dirty="0"/>
              <a:t>dı </a:t>
            </a:r>
            <a:r>
              <a:rPr lang="el-GR" dirty="0"/>
              <a:t>      </a:t>
            </a:r>
            <a:r>
              <a:rPr lang="tr-TR" dirty="0"/>
              <a:t>e. soy</a:t>
            </a:r>
            <a:r>
              <a:rPr lang="tr-TR" b="1" dirty="0"/>
              <a:t>un</a:t>
            </a:r>
            <a:r>
              <a:rPr lang="tr-TR" dirty="0"/>
              <a:t>du</a:t>
            </a:r>
          </a:p>
          <a:p>
            <a:pPr marL="342900" indent="-342900">
              <a:defRPr/>
            </a:pPr>
            <a:r>
              <a:rPr lang="tr-TR" dirty="0"/>
              <a:t> </a:t>
            </a:r>
          </a:p>
          <a:p>
            <a:pPr marL="342900" indent="-342900">
              <a:defRPr/>
            </a:pPr>
            <a:r>
              <a:rPr lang="tr-TR" dirty="0"/>
              <a:t>4. Ankara – İstanbul yolunda meydana gelen kazada  iki kişi öldü, üç kişi de ağır </a:t>
            </a:r>
            <a:r>
              <a:rPr lang="el-GR" dirty="0"/>
              <a:t>___.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yara</a:t>
            </a:r>
            <a:r>
              <a:rPr lang="tr-TR" b="1" dirty="0"/>
              <a:t>lan</a:t>
            </a:r>
            <a:r>
              <a:rPr lang="tr-TR" dirty="0"/>
              <a:t>dı    b. hazır</a:t>
            </a:r>
            <a:r>
              <a:rPr lang="tr-TR" b="1" dirty="0"/>
              <a:t>lan</a:t>
            </a:r>
            <a:r>
              <a:rPr lang="tr-TR" dirty="0"/>
              <a:t>dı          c. ev</a:t>
            </a:r>
            <a:r>
              <a:rPr lang="tr-TR" b="1" dirty="0"/>
              <a:t>len</a:t>
            </a:r>
            <a:r>
              <a:rPr lang="tr-TR" dirty="0"/>
              <a:t>di              d. güneş</a:t>
            </a:r>
            <a:r>
              <a:rPr lang="tr-TR" b="1" dirty="0"/>
              <a:t>len</a:t>
            </a:r>
            <a:r>
              <a:rPr lang="tr-TR" dirty="0"/>
              <a:t>di</a:t>
            </a:r>
          </a:p>
          <a:p>
            <a:pPr marL="342900" indent="-342900">
              <a:buFontTx/>
              <a:buAutoNum type="alphaLcPeriod"/>
              <a:defRPr/>
            </a:pPr>
            <a:endParaRPr lang="tr-TR" dirty="0"/>
          </a:p>
          <a:p>
            <a:pPr marL="342900" indent="-342900">
              <a:defRPr/>
            </a:pPr>
            <a:r>
              <a:rPr lang="tr-TR" dirty="0"/>
              <a:t>5. Evi yaptırabilmek için çok  </a:t>
            </a:r>
            <a:r>
              <a:rPr lang="el-GR" dirty="0"/>
              <a:t>_____________.</a:t>
            </a:r>
            <a:endParaRPr lang="tr-TR" dirty="0"/>
          </a:p>
          <a:p>
            <a:pPr marL="342900" indent="-342900">
              <a:defRPr/>
            </a:pP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borç</a:t>
            </a:r>
            <a:r>
              <a:rPr lang="tr-TR" b="1" dirty="0"/>
              <a:t>lan</a:t>
            </a:r>
            <a:r>
              <a:rPr lang="tr-TR" dirty="0"/>
              <a:t>dım      b.   hoş</a:t>
            </a:r>
            <a:r>
              <a:rPr lang="tr-TR" b="1" dirty="0"/>
              <a:t>lan</a:t>
            </a:r>
            <a:r>
              <a:rPr lang="tr-TR" dirty="0"/>
              <a:t>dım           c. ses</a:t>
            </a:r>
            <a:r>
              <a:rPr lang="tr-TR" b="1" dirty="0"/>
              <a:t>len</a:t>
            </a:r>
            <a:r>
              <a:rPr lang="tr-TR" dirty="0"/>
              <a:t>dim          d. av</a:t>
            </a:r>
            <a:r>
              <a:rPr lang="tr-TR" b="1" dirty="0"/>
              <a:t>lan</a:t>
            </a:r>
            <a:r>
              <a:rPr lang="tr-TR" dirty="0"/>
              <a:t>dım</a:t>
            </a:r>
          </a:p>
          <a:p>
            <a:pPr marL="342900" indent="-342900"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dirty="0"/>
              <a:t>6. </a:t>
            </a:r>
            <a:r>
              <a:rPr lang="tr-TR" altLang="en-US" dirty="0"/>
              <a:t>B</a:t>
            </a:r>
            <a:r>
              <a:rPr lang="en-US" altLang="en-US" dirty="0"/>
              <a:t>en </a:t>
            </a:r>
            <a:r>
              <a:rPr lang="en-US" altLang="en-US" dirty="0" err="1"/>
              <a:t>kapıyı</a:t>
            </a:r>
            <a:r>
              <a:rPr lang="en-US" altLang="en-US" dirty="0"/>
              <a:t> </a:t>
            </a:r>
            <a:r>
              <a:rPr lang="en-US" altLang="en-US" dirty="0" err="1"/>
              <a:t>açar</a:t>
            </a:r>
            <a:r>
              <a:rPr lang="en-US" altLang="en-US" dirty="0"/>
              <a:t> </a:t>
            </a:r>
            <a:r>
              <a:rPr lang="en-US" altLang="en-US" dirty="0" err="1"/>
              <a:t>açmaz</a:t>
            </a:r>
            <a:r>
              <a:rPr lang="tr-TR" altLang="en-US" dirty="0"/>
              <a:t> </a:t>
            </a:r>
            <a:r>
              <a:rPr lang="en-US" altLang="en-US" dirty="0" err="1"/>
              <a:t>karşımda</a:t>
            </a:r>
            <a:r>
              <a:rPr lang="en-US" altLang="en-US" dirty="0"/>
              <a:t> </a:t>
            </a:r>
            <a:r>
              <a:rPr lang="en-US" altLang="en-US" dirty="0" err="1"/>
              <a:t>mumlar</a:t>
            </a:r>
            <a:r>
              <a:rPr lang="tr-TR" altLang="en-US" dirty="0"/>
              <a:t>  </a:t>
            </a:r>
            <a:r>
              <a:rPr lang="el-GR" altLang="en-US" dirty="0"/>
              <a:t>____________.</a:t>
            </a:r>
            <a:endParaRPr lang="tr-TR" dirty="0"/>
          </a:p>
          <a:p>
            <a:pPr algn="just" eaLnBrk="1" hangingPunct="1">
              <a:defRPr/>
            </a:pPr>
            <a:r>
              <a:rPr lang="tr-TR" dirty="0"/>
              <a:t>a.    y</a:t>
            </a:r>
            <a:r>
              <a:rPr lang="en-US" dirty="0" err="1"/>
              <a:t>aşa</a:t>
            </a:r>
            <a:r>
              <a:rPr lang="en-US" b="1" dirty="0" err="1"/>
              <a:t>n</a:t>
            </a:r>
            <a:r>
              <a:rPr lang="en-US" dirty="0" err="1"/>
              <a:t>ır</a:t>
            </a:r>
            <a:r>
              <a:rPr lang="tr-TR" dirty="0"/>
              <a:t>    b.  kir</a:t>
            </a:r>
            <a:r>
              <a:rPr lang="tr-TR" b="1" dirty="0"/>
              <a:t>len</a:t>
            </a:r>
            <a:r>
              <a:rPr lang="tr-TR" dirty="0"/>
              <a:t>di     c. yor</a:t>
            </a:r>
            <a:r>
              <a:rPr lang="tr-TR" b="1" dirty="0"/>
              <a:t>ul</a:t>
            </a:r>
            <a:r>
              <a:rPr lang="tr-TR" dirty="0"/>
              <a:t>ur   d.s</a:t>
            </a:r>
            <a:r>
              <a:rPr lang="en-GB" dirty="0" err="1"/>
              <a:t>ar</a:t>
            </a:r>
            <a:r>
              <a:rPr lang="tr-TR" b="1" dirty="0"/>
              <a:t>ıl</a:t>
            </a:r>
            <a:r>
              <a:rPr lang="tr-TR" dirty="0"/>
              <a:t>ıyorum    e. </a:t>
            </a:r>
            <a:r>
              <a:rPr lang="en-GB" dirty="0"/>
              <a:t>b</a:t>
            </a:r>
            <a:r>
              <a:rPr lang="tr-TR" dirty="0"/>
              <a:t>oğ</a:t>
            </a:r>
            <a:r>
              <a:rPr lang="tr-TR" b="1" dirty="0"/>
              <a:t>ul</a:t>
            </a:r>
            <a:r>
              <a:rPr lang="tr-TR" dirty="0"/>
              <a:t>uyor  f. </a:t>
            </a:r>
            <a:r>
              <a:rPr lang="en-US" altLang="en-US" dirty="0" err="1"/>
              <a:t>yanıyor</a:t>
            </a:r>
            <a:r>
              <a:rPr lang="tr-TR" altLang="en-US" dirty="0"/>
              <a:t>du.</a:t>
            </a:r>
            <a:r>
              <a:rPr lang="tr-TR" dirty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48B06-285C-2971-3619-4362C8A85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C2D2EF7-DADD-AD66-9057-759A5649F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F83CAE3-8CEA-107F-9ADF-50FBCE608F79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İşteş</a:t>
            </a: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 Eylem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583083C-E773-50F1-FCE5-6278ED7F1E18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A352B4BF-85DF-6089-80E7-FA0C56D239AF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3868079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2">
            <a:extLst>
              <a:ext uri="{FF2B5EF4-FFF2-40B4-BE49-F238E27FC236}">
                <a16:creationId xmlns:a16="http://schemas.microsoft.com/office/drawing/2014/main" id="{793F3D37-0B65-4C12-F908-26F98209E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9" y="285750"/>
            <a:ext cx="8353425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İşteş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Eylem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	          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		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                                       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Alıştırmalar </a:t>
            </a:r>
            <a:endParaRPr lang="el-GR" altLang="el-G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268" name="3 - Ορθογώνιο">
            <a:extLst>
              <a:ext uri="{FF2B5EF4-FFF2-40B4-BE49-F238E27FC236}">
                <a16:creationId xmlns:a16="http://schemas.microsoft.com/office/drawing/2014/main" id="{15D6942F-9225-21CD-83B9-F766BB573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74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97256351-0684-A2B1-615F-DA911B432BE4}"/>
              </a:ext>
            </a:extLst>
          </p:cNvPr>
          <p:cNvSpPr txBox="1"/>
          <p:nvPr/>
        </p:nvSpPr>
        <p:spPr>
          <a:xfrm>
            <a:off x="1881188" y="1143000"/>
            <a:ext cx="8286750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1. 06 LS 869 plakalı özel otomobil 34 el 568 plakalı kamyon ile </a:t>
            </a:r>
            <a:r>
              <a:rPr lang="el-GR" dirty="0"/>
              <a:t>____________</a:t>
            </a:r>
            <a:r>
              <a:rPr lang="tr-TR" dirty="0"/>
              <a:t>.</a:t>
            </a:r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selam</a:t>
            </a:r>
            <a:r>
              <a:rPr lang="tr-TR" b="1" dirty="0"/>
              <a:t>laş</a:t>
            </a:r>
            <a:r>
              <a:rPr lang="tr-TR" dirty="0"/>
              <a:t>tı         b.  bak</a:t>
            </a:r>
            <a:r>
              <a:rPr lang="tr-TR" b="1" dirty="0"/>
              <a:t>ış</a:t>
            </a:r>
            <a:r>
              <a:rPr lang="tr-TR" dirty="0"/>
              <a:t>tı              c. çarp</a:t>
            </a:r>
            <a:r>
              <a:rPr lang="tr-TR" b="1" dirty="0"/>
              <a:t>ış</a:t>
            </a:r>
            <a:r>
              <a:rPr lang="tr-TR" dirty="0"/>
              <a:t>tı         d. koyu</a:t>
            </a:r>
            <a:r>
              <a:rPr lang="tr-TR" b="1" dirty="0"/>
              <a:t>laş</a:t>
            </a:r>
            <a:r>
              <a:rPr lang="tr-TR" dirty="0"/>
              <a:t>tı </a:t>
            </a:r>
          </a:p>
          <a:p>
            <a:pPr marL="342900" indent="-342900">
              <a:buFontTx/>
              <a:buAutoNum type="alphaLcPeriod"/>
              <a:defRPr/>
            </a:pPr>
            <a:endParaRPr lang="tr-TR" dirty="0"/>
          </a:p>
          <a:p>
            <a:pPr marL="342900" indent="-342900">
              <a:defRPr/>
            </a:pPr>
            <a:r>
              <a:rPr lang="tr-TR" dirty="0"/>
              <a:t>2. Ev sahibi  ile hırsız  saatlerce  </a:t>
            </a:r>
            <a:r>
              <a:rPr lang="el-GR" dirty="0"/>
              <a:t>___________.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döv</a:t>
            </a:r>
            <a:r>
              <a:rPr lang="tr-TR" b="1" dirty="0"/>
              <a:t>üş</a:t>
            </a:r>
            <a:r>
              <a:rPr lang="tr-TR" dirty="0"/>
              <a:t>tü                b. bul</a:t>
            </a:r>
            <a:r>
              <a:rPr lang="tr-TR" b="1" dirty="0"/>
              <a:t>uş</a:t>
            </a:r>
            <a:r>
              <a:rPr lang="tr-TR" dirty="0"/>
              <a:t>tu         c. koş</a:t>
            </a:r>
            <a:r>
              <a:rPr lang="tr-TR" b="1" dirty="0"/>
              <a:t>uş</a:t>
            </a:r>
            <a:r>
              <a:rPr lang="tr-TR" dirty="0"/>
              <a:t>tu    d. derin</a:t>
            </a:r>
            <a:r>
              <a:rPr lang="tr-TR" b="1" dirty="0"/>
              <a:t>leş</a:t>
            </a:r>
            <a:r>
              <a:rPr lang="tr-TR" dirty="0"/>
              <a:t>ti</a:t>
            </a:r>
            <a:r>
              <a:rPr lang="en-GB" dirty="0" err="1"/>
              <a:t>ler</a:t>
            </a:r>
            <a:r>
              <a:rPr lang="tr-TR" dirty="0"/>
              <a:t> </a:t>
            </a:r>
          </a:p>
          <a:p>
            <a:pPr marL="342900" indent="-342900">
              <a:buFontTx/>
              <a:buAutoNum type="alphaLcPeriod"/>
              <a:defRPr/>
            </a:pPr>
            <a:endParaRPr lang="tr-TR" dirty="0"/>
          </a:p>
          <a:p>
            <a:pPr marL="342900" indent="-342900">
              <a:defRPr/>
            </a:pPr>
            <a:r>
              <a:rPr lang="tr-TR" dirty="0"/>
              <a:t>3. Okulda yangın  çıkınca öğrenciler bahçeye   </a:t>
            </a:r>
            <a:r>
              <a:rPr lang="el-GR" dirty="0"/>
              <a:t>___________.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kaç</a:t>
            </a:r>
            <a:r>
              <a:rPr lang="tr-TR" b="1" dirty="0"/>
              <a:t>ış</a:t>
            </a:r>
            <a:r>
              <a:rPr lang="tr-TR" dirty="0"/>
              <a:t>tılar                  b. ağla</a:t>
            </a:r>
            <a:r>
              <a:rPr lang="tr-TR" b="1" dirty="0"/>
              <a:t>ş</a:t>
            </a:r>
            <a:r>
              <a:rPr lang="tr-TR" dirty="0"/>
              <a:t>tılar               c. koş</a:t>
            </a:r>
            <a:r>
              <a:rPr lang="tr-TR" b="1" dirty="0"/>
              <a:t>uş</a:t>
            </a:r>
            <a:r>
              <a:rPr lang="tr-TR" dirty="0"/>
              <a:t>tular     d. beyaz</a:t>
            </a:r>
            <a:r>
              <a:rPr lang="tr-TR" b="1" dirty="0"/>
              <a:t>laş</a:t>
            </a:r>
            <a:r>
              <a:rPr lang="tr-TR" dirty="0"/>
              <a:t>tı</a:t>
            </a:r>
            <a:r>
              <a:rPr lang="en-GB" dirty="0" err="1"/>
              <a:t>lar</a:t>
            </a:r>
            <a:r>
              <a:rPr lang="tr-TR" dirty="0"/>
              <a:t> </a:t>
            </a:r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>
            <a:extLst>
              <a:ext uri="{FF2B5EF4-FFF2-40B4-BE49-F238E27FC236}">
                <a16:creationId xmlns:a16="http://schemas.microsoft.com/office/drawing/2014/main" id="{15B1631F-8FEE-85DA-86E6-8AF430B7522D}"/>
              </a:ext>
            </a:extLst>
          </p:cNvPr>
          <p:cNvSpPr txBox="1"/>
          <p:nvPr/>
        </p:nvSpPr>
        <p:spPr>
          <a:xfrm>
            <a:off x="304800" y="2352625"/>
            <a:ext cx="7579632" cy="1754326"/>
          </a:xfrm>
          <a:custGeom>
            <a:avLst/>
            <a:gdLst>
              <a:gd name="csX0" fmla="*/ 0 w 7579632"/>
              <a:gd name="csY0" fmla="*/ 0 h 1754326"/>
              <a:gd name="csX1" fmla="*/ 658845 w 7579632"/>
              <a:gd name="csY1" fmla="*/ 0 h 1754326"/>
              <a:gd name="csX2" fmla="*/ 1014505 w 7579632"/>
              <a:gd name="csY2" fmla="*/ 0 h 1754326"/>
              <a:gd name="csX3" fmla="*/ 1370164 w 7579632"/>
              <a:gd name="csY3" fmla="*/ 0 h 1754326"/>
              <a:gd name="csX4" fmla="*/ 1877417 w 7579632"/>
              <a:gd name="csY4" fmla="*/ 0 h 1754326"/>
              <a:gd name="csX5" fmla="*/ 2536261 w 7579632"/>
              <a:gd name="csY5" fmla="*/ 0 h 1754326"/>
              <a:gd name="csX6" fmla="*/ 2967717 w 7579632"/>
              <a:gd name="csY6" fmla="*/ 0 h 1754326"/>
              <a:gd name="csX7" fmla="*/ 3323377 w 7579632"/>
              <a:gd name="csY7" fmla="*/ 0 h 1754326"/>
              <a:gd name="csX8" fmla="*/ 3830629 w 7579632"/>
              <a:gd name="csY8" fmla="*/ 0 h 1754326"/>
              <a:gd name="csX9" fmla="*/ 4186289 w 7579632"/>
              <a:gd name="csY9" fmla="*/ 0 h 1754326"/>
              <a:gd name="csX10" fmla="*/ 4845134 w 7579632"/>
              <a:gd name="csY10" fmla="*/ 0 h 1754326"/>
              <a:gd name="csX11" fmla="*/ 5579775 w 7579632"/>
              <a:gd name="csY11" fmla="*/ 0 h 1754326"/>
              <a:gd name="csX12" fmla="*/ 6087028 w 7579632"/>
              <a:gd name="csY12" fmla="*/ 0 h 1754326"/>
              <a:gd name="csX13" fmla="*/ 6821669 w 7579632"/>
              <a:gd name="csY13" fmla="*/ 0 h 1754326"/>
              <a:gd name="csX14" fmla="*/ 7579632 w 7579632"/>
              <a:gd name="csY14" fmla="*/ 0 h 1754326"/>
              <a:gd name="csX15" fmla="*/ 7579632 w 7579632"/>
              <a:gd name="csY15" fmla="*/ 602319 h 1754326"/>
              <a:gd name="csX16" fmla="*/ 7579632 w 7579632"/>
              <a:gd name="csY16" fmla="*/ 1222180 h 1754326"/>
              <a:gd name="csX17" fmla="*/ 7579632 w 7579632"/>
              <a:gd name="csY17" fmla="*/ 1754326 h 1754326"/>
              <a:gd name="csX18" fmla="*/ 7148176 w 7579632"/>
              <a:gd name="csY18" fmla="*/ 1754326 h 1754326"/>
              <a:gd name="csX19" fmla="*/ 6565127 w 7579632"/>
              <a:gd name="csY19" fmla="*/ 1754326 h 1754326"/>
              <a:gd name="csX20" fmla="*/ 5830486 w 7579632"/>
              <a:gd name="csY20" fmla="*/ 1754326 h 1754326"/>
              <a:gd name="csX21" fmla="*/ 5323234 w 7579632"/>
              <a:gd name="csY21" fmla="*/ 1754326 h 1754326"/>
              <a:gd name="csX22" fmla="*/ 4588593 w 7579632"/>
              <a:gd name="csY22" fmla="*/ 1754326 h 1754326"/>
              <a:gd name="csX23" fmla="*/ 4005544 w 7579632"/>
              <a:gd name="csY23" fmla="*/ 1754326 h 1754326"/>
              <a:gd name="csX24" fmla="*/ 3574088 w 7579632"/>
              <a:gd name="csY24" fmla="*/ 1754326 h 1754326"/>
              <a:gd name="csX25" fmla="*/ 2915243 w 7579632"/>
              <a:gd name="csY25" fmla="*/ 1754326 h 1754326"/>
              <a:gd name="csX26" fmla="*/ 2256398 w 7579632"/>
              <a:gd name="csY26" fmla="*/ 1754326 h 1754326"/>
              <a:gd name="csX27" fmla="*/ 1824942 w 7579632"/>
              <a:gd name="csY27" fmla="*/ 1754326 h 1754326"/>
              <a:gd name="csX28" fmla="*/ 1317690 w 7579632"/>
              <a:gd name="csY28" fmla="*/ 1754326 h 1754326"/>
              <a:gd name="csX29" fmla="*/ 962030 w 7579632"/>
              <a:gd name="csY29" fmla="*/ 1754326 h 1754326"/>
              <a:gd name="csX30" fmla="*/ 606371 w 7579632"/>
              <a:gd name="csY30" fmla="*/ 1754326 h 1754326"/>
              <a:gd name="csX31" fmla="*/ 0 w 7579632"/>
              <a:gd name="csY31" fmla="*/ 1754326 h 1754326"/>
              <a:gd name="csX32" fmla="*/ 0 w 7579632"/>
              <a:gd name="csY32" fmla="*/ 1222180 h 1754326"/>
              <a:gd name="csX33" fmla="*/ 0 w 7579632"/>
              <a:gd name="csY33" fmla="*/ 672492 h 1754326"/>
              <a:gd name="csX34" fmla="*/ 0 w 7579632"/>
              <a:gd name="csY34" fmla="*/ 0 h 17543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7579632" h="1754326" fill="none" extrusionOk="0">
                <a:moveTo>
                  <a:pt x="0" y="0"/>
                </a:moveTo>
                <a:cubicBezTo>
                  <a:pt x="138574" y="-69264"/>
                  <a:pt x="395933" y="17489"/>
                  <a:pt x="658845" y="0"/>
                </a:cubicBezTo>
                <a:cubicBezTo>
                  <a:pt x="921757" y="-17489"/>
                  <a:pt x="887134" y="10582"/>
                  <a:pt x="1014505" y="0"/>
                </a:cubicBezTo>
                <a:cubicBezTo>
                  <a:pt x="1141876" y="-10582"/>
                  <a:pt x="1198329" y="42617"/>
                  <a:pt x="1370164" y="0"/>
                </a:cubicBezTo>
                <a:cubicBezTo>
                  <a:pt x="1541999" y="-42617"/>
                  <a:pt x="1681675" y="14561"/>
                  <a:pt x="1877417" y="0"/>
                </a:cubicBezTo>
                <a:cubicBezTo>
                  <a:pt x="2073159" y="-14561"/>
                  <a:pt x="2362112" y="16273"/>
                  <a:pt x="2536261" y="0"/>
                </a:cubicBezTo>
                <a:cubicBezTo>
                  <a:pt x="2710410" y="-16273"/>
                  <a:pt x="2842783" y="1295"/>
                  <a:pt x="2967717" y="0"/>
                </a:cubicBezTo>
                <a:cubicBezTo>
                  <a:pt x="3092651" y="-1295"/>
                  <a:pt x="3249480" y="9371"/>
                  <a:pt x="3323377" y="0"/>
                </a:cubicBezTo>
                <a:cubicBezTo>
                  <a:pt x="3397274" y="-9371"/>
                  <a:pt x="3673428" y="59009"/>
                  <a:pt x="3830629" y="0"/>
                </a:cubicBezTo>
                <a:cubicBezTo>
                  <a:pt x="3987830" y="-59009"/>
                  <a:pt x="4062715" y="12232"/>
                  <a:pt x="4186289" y="0"/>
                </a:cubicBezTo>
                <a:cubicBezTo>
                  <a:pt x="4309863" y="-12232"/>
                  <a:pt x="4687830" y="25515"/>
                  <a:pt x="4845134" y="0"/>
                </a:cubicBezTo>
                <a:cubicBezTo>
                  <a:pt x="5002439" y="-25515"/>
                  <a:pt x="5420487" y="44988"/>
                  <a:pt x="5579775" y="0"/>
                </a:cubicBezTo>
                <a:cubicBezTo>
                  <a:pt x="5739063" y="-44988"/>
                  <a:pt x="5976089" y="51356"/>
                  <a:pt x="6087028" y="0"/>
                </a:cubicBezTo>
                <a:cubicBezTo>
                  <a:pt x="6197967" y="-51356"/>
                  <a:pt x="6595845" y="23094"/>
                  <a:pt x="6821669" y="0"/>
                </a:cubicBezTo>
                <a:cubicBezTo>
                  <a:pt x="7047493" y="-23094"/>
                  <a:pt x="7311838" y="54260"/>
                  <a:pt x="7579632" y="0"/>
                </a:cubicBezTo>
                <a:cubicBezTo>
                  <a:pt x="7609242" y="126813"/>
                  <a:pt x="7577272" y="326579"/>
                  <a:pt x="7579632" y="602319"/>
                </a:cubicBezTo>
                <a:cubicBezTo>
                  <a:pt x="7581992" y="878059"/>
                  <a:pt x="7511386" y="1097015"/>
                  <a:pt x="7579632" y="1222180"/>
                </a:cubicBezTo>
                <a:cubicBezTo>
                  <a:pt x="7647878" y="1347345"/>
                  <a:pt x="7521039" y="1605072"/>
                  <a:pt x="7579632" y="1754326"/>
                </a:cubicBezTo>
                <a:cubicBezTo>
                  <a:pt x="7489295" y="1803840"/>
                  <a:pt x="7301148" y="1707521"/>
                  <a:pt x="7148176" y="1754326"/>
                </a:cubicBezTo>
                <a:cubicBezTo>
                  <a:pt x="6995204" y="1801131"/>
                  <a:pt x="6832535" y="1694989"/>
                  <a:pt x="6565127" y="1754326"/>
                </a:cubicBezTo>
                <a:cubicBezTo>
                  <a:pt x="6297719" y="1813663"/>
                  <a:pt x="6078614" y="1753958"/>
                  <a:pt x="5830486" y="1754326"/>
                </a:cubicBezTo>
                <a:cubicBezTo>
                  <a:pt x="5582358" y="1754694"/>
                  <a:pt x="5505636" y="1706622"/>
                  <a:pt x="5323234" y="1754326"/>
                </a:cubicBezTo>
                <a:cubicBezTo>
                  <a:pt x="5140832" y="1802030"/>
                  <a:pt x="4952907" y="1666193"/>
                  <a:pt x="4588593" y="1754326"/>
                </a:cubicBezTo>
                <a:cubicBezTo>
                  <a:pt x="4224279" y="1842459"/>
                  <a:pt x="4256008" y="1707100"/>
                  <a:pt x="4005544" y="1754326"/>
                </a:cubicBezTo>
                <a:cubicBezTo>
                  <a:pt x="3755080" y="1801552"/>
                  <a:pt x="3681052" y="1719974"/>
                  <a:pt x="3574088" y="1754326"/>
                </a:cubicBezTo>
                <a:cubicBezTo>
                  <a:pt x="3467124" y="1788678"/>
                  <a:pt x="3198967" y="1738789"/>
                  <a:pt x="2915243" y="1754326"/>
                </a:cubicBezTo>
                <a:cubicBezTo>
                  <a:pt x="2631520" y="1769863"/>
                  <a:pt x="2489530" y="1743666"/>
                  <a:pt x="2256398" y="1754326"/>
                </a:cubicBezTo>
                <a:cubicBezTo>
                  <a:pt x="2023267" y="1764986"/>
                  <a:pt x="1924717" y="1739150"/>
                  <a:pt x="1824942" y="1754326"/>
                </a:cubicBezTo>
                <a:cubicBezTo>
                  <a:pt x="1725167" y="1769502"/>
                  <a:pt x="1425782" y="1712908"/>
                  <a:pt x="1317690" y="1754326"/>
                </a:cubicBezTo>
                <a:cubicBezTo>
                  <a:pt x="1209598" y="1795744"/>
                  <a:pt x="1113920" y="1728795"/>
                  <a:pt x="962030" y="1754326"/>
                </a:cubicBezTo>
                <a:cubicBezTo>
                  <a:pt x="810140" y="1779857"/>
                  <a:pt x="733570" y="1733473"/>
                  <a:pt x="606371" y="1754326"/>
                </a:cubicBezTo>
                <a:cubicBezTo>
                  <a:pt x="479172" y="1775179"/>
                  <a:pt x="124532" y="1698322"/>
                  <a:pt x="0" y="1754326"/>
                </a:cubicBezTo>
                <a:cubicBezTo>
                  <a:pt x="-19502" y="1593164"/>
                  <a:pt x="1062" y="1473664"/>
                  <a:pt x="0" y="1222180"/>
                </a:cubicBezTo>
                <a:cubicBezTo>
                  <a:pt x="-1062" y="970696"/>
                  <a:pt x="54663" y="803560"/>
                  <a:pt x="0" y="672492"/>
                </a:cubicBezTo>
                <a:cubicBezTo>
                  <a:pt x="-54663" y="541424"/>
                  <a:pt x="75334" y="251248"/>
                  <a:pt x="0" y="0"/>
                </a:cubicBezTo>
                <a:close/>
              </a:path>
              <a:path w="7579632" h="1754326" stroke="0" extrusionOk="0">
                <a:moveTo>
                  <a:pt x="0" y="0"/>
                </a:moveTo>
                <a:cubicBezTo>
                  <a:pt x="162194" y="-59617"/>
                  <a:pt x="340700" y="16857"/>
                  <a:pt x="507252" y="0"/>
                </a:cubicBezTo>
                <a:cubicBezTo>
                  <a:pt x="673804" y="-16857"/>
                  <a:pt x="967241" y="63970"/>
                  <a:pt x="1166097" y="0"/>
                </a:cubicBezTo>
                <a:cubicBezTo>
                  <a:pt x="1364953" y="-63970"/>
                  <a:pt x="1547551" y="22366"/>
                  <a:pt x="1673350" y="0"/>
                </a:cubicBezTo>
                <a:cubicBezTo>
                  <a:pt x="1799149" y="-22366"/>
                  <a:pt x="2038033" y="78304"/>
                  <a:pt x="2332194" y="0"/>
                </a:cubicBezTo>
                <a:cubicBezTo>
                  <a:pt x="2626355" y="-78304"/>
                  <a:pt x="2610833" y="23432"/>
                  <a:pt x="2687854" y="0"/>
                </a:cubicBezTo>
                <a:cubicBezTo>
                  <a:pt x="2764875" y="-23432"/>
                  <a:pt x="3117945" y="40807"/>
                  <a:pt x="3270903" y="0"/>
                </a:cubicBezTo>
                <a:cubicBezTo>
                  <a:pt x="3423861" y="-40807"/>
                  <a:pt x="3662562" y="66896"/>
                  <a:pt x="3929748" y="0"/>
                </a:cubicBezTo>
                <a:cubicBezTo>
                  <a:pt x="4196935" y="-66896"/>
                  <a:pt x="4429529" y="52861"/>
                  <a:pt x="4588593" y="0"/>
                </a:cubicBezTo>
                <a:cubicBezTo>
                  <a:pt x="4747658" y="-52861"/>
                  <a:pt x="4848818" y="9605"/>
                  <a:pt x="4944252" y="0"/>
                </a:cubicBezTo>
                <a:cubicBezTo>
                  <a:pt x="5039686" y="-9605"/>
                  <a:pt x="5364637" y="83478"/>
                  <a:pt x="5678894" y="0"/>
                </a:cubicBezTo>
                <a:cubicBezTo>
                  <a:pt x="5993151" y="-83478"/>
                  <a:pt x="5981708" y="245"/>
                  <a:pt x="6110349" y="0"/>
                </a:cubicBezTo>
                <a:cubicBezTo>
                  <a:pt x="6238991" y="-245"/>
                  <a:pt x="6483284" y="85264"/>
                  <a:pt x="6844991" y="0"/>
                </a:cubicBezTo>
                <a:cubicBezTo>
                  <a:pt x="7206698" y="-85264"/>
                  <a:pt x="7375749" y="16849"/>
                  <a:pt x="7579632" y="0"/>
                </a:cubicBezTo>
                <a:cubicBezTo>
                  <a:pt x="7651051" y="182858"/>
                  <a:pt x="7532559" y="318524"/>
                  <a:pt x="7579632" y="619862"/>
                </a:cubicBezTo>
                <a:cubicBezTo>
                  <a:pt x="7626705" y="921200"/>
                  <a:pt x="7531278" y="904675"/>
                  <a:pt x="7579632" y="1152007"/>
                </a:cubicBezTo>
                <a:cubicBezTo>
                  <a:pt x="7627986" y="1399340"/>
                  <a:pt x="7565695" y="1482189"/>
                  <a:pt x="7579632" y="1754326"/>
                </a:cubicBezTo>
                <a:cubicBezTo>
                  <a:pt x="7488620" y="1757136"/>
                  <a:pt x="7391148" y="1754145"/>
                  <a:pt x="7223972" y="1754326"/>
                </a:cubicBezTo>
                <a:cubicBezTo>
                  <a:pt x="7056796" y="1754507"/>
                  <a:pt x="6887599" y="1734785"/>
                  <a:pt x="6565127" y="1754326"/>
                </a:cubicBezTo>
                <a:cubicBezTo>
                  <a:pt x="6242655" y="1773867"/>
                  <a:pt x="6174027" y="1751928"/>
                  <a:pt x="6057875" y="1754326"/>
                </a:cubicBezTo>
                <a:cubicBezTo>
                  <a:pt x="5941723" y="1756724"/>
                  <a:pt x="5683117" y="1747241"/>
                  <a:pt x="5550623" y="1754326"/>
                </a:cubicBezTo>
                <a:cubicBezTo>
                  <a:pt x="5418129" y="1761411"/>
                  <a:pt x="5310138" y="1709142"/>
                  <a:pt x="5119167" y="1754326"/>
                </a:cubicBezTo>
                <a:cubicBezTo>
                  <a:pt x="4928196" y="1799510"/>
                  <a:pt x="4664225" y="1744814"/>
                  <a:pt x="4536118" y="1754326"/>
                </a:cubicBezTo>
                <a:cubicBezTo>
                  <a:pt x="4408011" y="1763838"/>
                  <a:pt x="4102806" y="1735411"/>
                  <a:pt x="3877273" y="1754326"/>
                </a:cubicBezTo>
                <a:cubicBezTo>
                  <a:pt x="3651740" y="1773241"/>
                  <a:pt x="3413064" y="1714934"/>
                  <a:pt x="3218428" y="1754326"/>
                </a:cubicBezTo>
                <a:cubicBezTo>
                  <a:pt x="3023793" y="1793718"/>
                  <a:pt x="2727515" y="1715855"/>
                  <a:pt x="2559583" y="1754326"/>
                </a:cubicBezTo>
                <a:cubicBezTo>
                  <a:pt x="2391652" y="1792797"/>
                  <a:pt x="2197466" y="1735014"/>
                  <a:pt x="1976535" y="1754326"/>
                </a:cubicBezTo>
                <a:cubicBezTo>
                  <a:pt x="1755604" y="1773638"/>
                  <a:pt x="1607115" y="1727052"/>
                  <a:pt x="1317690" y="1754326"/>
                </a:cubicBezTo>
                <a:cubicBezTo>
                  <a:pt x="1028266" y="1781600"/>
                  <a:pt x="904220" y="1731531"/>
                  <a:pt x="583049" y="1754326"/>
                </a:cubicBezTo>
                <a:cubicBezTo>
                  <a:pt x="261878" y="1777121"/>
                  <a:pt x="117351" y="1711863"/>
                  <a:pt x="0" y="1754326"/>
                </a:cubicBezTo>
                <a:cubicBezTo>
                  <a:pt x="-5409" y="1561268"/>
                  <a:pt x="30581" y="1380634"/>
                  <a:pt x="0" y="1169551"/>
                </a:cubicBezTo>
                <a:cubicBezTo>
                  <a:pt x="-30581" y="958468"/>
                  <a:pt x="55898" y="784156"/>
                  <a:pt x="0" y="584775"/>
                </a:cubicBezTo>
                <a:cubicBezTo>
                  <a:pt x="-55898" y="385394"/>
                  <a:pt x="35320" y="21743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415965131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dirty="0"/>
              <a:t>Olmak   (</a:t>
            </a:r>
            <a:r>
              <a:rPr lang="el-GR" dirty="0"/>
              <a:t>γίνομαι</a:t>
            </a:r>
            <a:r>
              <a:rPr lang="tr-TR" dirty="0"/>
              <a:t>)</a:t>
            </a:r>
            <a:r>
              <a:rPr lang="el-GR" dirty="0"/>
              <a:t>              </a:t>
            </a:r>
            <a:r>
              <a:rPr lang="el-GR" dirty="0">
                <a:sym typeface="Wingdings 3"/>
              </a:rPr>
              <a:t>   </a:t>
            </a:r>
            <a:r>
              <a:rPr lang="en-GB" dirty="0" err="1">
                <a:sym typeface="Wingdings 3"/>
              </a:rPr>
              <a:t>ol</a:t>
            </a:r>
            <a:r>
              <a:rPr lang="en-GB" b="1" dirty="0" err="1">
                <a:sym typeface="Wingdings 3"/>
              </a:rPr>
              <a:t>u</a:t>
            </a:r>
            <a:r>
              <a:rPr lang="tr-TR" b="1" dirty="0">
                <a:sym typeface="Wingdings 3"/>
              </a:rPr>
              <a:t>ş</a:t>
            </a:r>
            <a:r>
              <a:rPr lang="tr-TR" dirty="0">
                <a:sym typeface="Wingdings 3"/>
              </a:rPr>
              <a:t>mak    </a:t>
            </a:r>
            <a:r>
              <a:rPr lang="el-GR" dirty="0">
                <a:sym typeface="Wingdings 3"/>
              </a:rPr>
              <a:t>       (αποτελούμαι / δημιουργούμαι)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Girmek</a:t>
            </a:r>
            <a:r>
              <a:rPr lang="el-GR" dirty="0"/>
              <a:t> (μπαίνω)              </a:t>
            </a:r>
            <a:r>
              <a:rPr lang="el-GR" dirty="0">
                <a:sym typeface="Wingdings 3"/>
              </a:rPr>
              <a:t></a:t>
            </a:r>
            <a:r>
              <a:rPr lang="tr-TR" dirty="0">
                <a:sym typeface="Wingdings 3"/>
              </a:rPr>
              <a:t>    gir</a:t>
            </a:r>
            <a:r>
              <a:rPr lang="tr-TR" b="1" dirty="0">
                <a:sym typeface="Wingdings 3"/>
              </a:rPr>
              <a:t>iş</a:t>
            </a:r>
            <a:r>
              <a:rPr lang="tr-TR" dirty="0">
                <a:sym typeface="Wingdings 3"/>
              </a:rPr>
              <a:t>mek</a:t>
            </a:r>
            <a:r>
              <a:rPr lang="el-GR" dirty="0">
                <a:sym typeface="Wingdings 3"/>
              </a:rPr>
              <a:t>           (καταπιάνομαι)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Uyumak</a:t>
            </a:r>
            <a:r>
              <a:rPr lang="el-GR" dirty="0"/>
              <a:t> (κοιμάμαι)          </a:t>
            </a:r>
            <a:r>
              <a:rPr lang="el-GR" dirty="0">
                <a:sym typeface="Wingdings 3"/>
              </a:rPr>
              <a:t></a:t>
            </a:r>
            <a:r>
              <a:rPr lang="tr-TR" dirty="0">
                <a:sym typeface="Wingdings 3"/>
              </a:rPr>
              <a:t>    uyu</a:t>
            </a:r>
            <a:r>
              <a:rPr lang="tr-TR" b="1" dirty="0">
                <a:sym typeface="Wingdings 3"/>
              </a:rPr>
              <a:t>ş</a:t>
            </a:r>
            <a:r>
              <a:rPr lang="tr-TR" dirty="0">
                <a:sym typeface="Wingdings 3"/>
              </a:rPr>
              <a:t>mak</a:t>
            </a:r>
            <a:r>
              <a:rPr lang="el-GR" dirty="0">
                <a:sym typeface="Wingdings 3"/>
              </a:rPr>
              <a:t>         (αποκοιμιέμαι / εναρμονίζομαι 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Dönmek</a:t>
            </a:r>
            <a:r>
              <a:rPr lang="el-GR" dirty="0"/>
              <a:t> (γυρίζω)              </a:t>
            </a:r>
            <a:r>
              <a:rPr lang="el-GR" dirty="0">
                <a:sym typeface="Wingdings 3"/>
              </a:rPr>
              <a:t></a:t>
            </a:r>
            <a:r>
              <a:rPr lang="tr-TR" dirty="0">
                <a:sym typeface="Wingdings 3"/>
              </a:rPr>
              <a:t>    dön</a:t>
            </a:r>
            <a:r>
              <a:rPr lang="tr-TR" b="1" dirty="0">
                <a:sym typeface="Wingdings 3"/>
              </a:rPr>
              <a:t>üş</a:t>
            </a:r>
            <a:r>
              <a:rPr lang="tr-TR" dirty="0">
                <a:sym typeface="Wingdings 3"/>
              </a:rPr>
              <a:t>mek</a:t>
            </a:r>
            <a:r>
              <a:rPr lang="el-GR" dirty="0">
                <a:sym typeface="Wingdings 3"/>
              </a:rPr>
              <a:t>       (μετατρέπομαι)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Kalkmak</a:t>
            </a:r>
            <a:r>
              <a:rPr lang="el-GR" dirty="0"/>
              <a:t> (σηκώνομαι)</a:t>
            </a:r>
            <a:r>
              <a:rPr lang="el-GR" dirty="0">
                <a:sym typeface="Wingdings 3"/>
              </a:rPr>
              <a:t>      </a:t>
            </a:r>
            <a:r>
              <a:rPr lang="tr-TR" dirty="0">
                <a:sym typeface="Wingdings 3"/>
              </a:rPr>
              <a:t>     kalk</a:t>
            </a:r>
            <a:r>
              <a:rPr lang="tr-TR" b="1" dirty="0">
                <a:sym typeface="Wingdings 3"/>
              </a:rPr>
              <a:t>ış</a:t>
            </a:r>
            <a:r>
              <a:rPr lang="tr-TR" dirty="0">
                <a:sym typeface="Wingdings 3"/>
              </a:rPr>
              <a:t>mak</a:t>
            </a:r>
            <a:r>
              <a:rPr lang="el-GR" dirty="0">
                <a:sym typeface="Wingdings 3"/>
              </a:rPr>
              <a:t>         (προσπαθώ/ τολμώ/ επιχειρώ)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Yatmak  </a:t>
            </a:r>
            <a:r>
              <a:rPr lang="el-GR" dirty="0"/>
              <a:t> (ξαπλώνω)</a:t>
            </a:r>
            <a:r>
              <a:rPr lang="el-GR" dirty="0">
                <a:sym typeface="Wingdings 3"/>
              </a:rPr>
              <a:t>          </a:t>
            </a:r>
            <a:r>
              <a:rPr lang="tr-TR" dirty="0">
                <a:sym typeface="Wingdings 3"/>
              </a:rPr>
              <a:t>     yat</a:t>
            </a:r>
            <a:r>
              <a:rPr lang="tr-TR" b="1" dirty="0">
                <a:sym typeface="Wingdings 3"/>
              </a:rPr>
              <a:t>ış</a:t>
            </a:r>
            <a:r>
              <a:rPr lang="tr-TR" dirty="0">
                <a:sym typeface="Wingdings 3"/>
              </a:rPr>
              <a:t>mak</a:t>
            </a:r>
            <a:r>
              <a:rPr lang="el-GR" dirty="0">
                <a:sym typeface="Wingdings 3"/>
              </a:rPr>
              <a:t>           (ηρεμώ)</a:t>
            </a:r>
            <a:endParaRPr lang="tr-TR" dirty="0"/>
          </a:p>
        </p:txBody>
      </p:sp>
      <p:sp>
        <p:nvSpPr>
          <p:cNvPr id="4" name="3 - TextBox">
            <a:extLst>
              <a:ext uri="{FF2B5EF4-FFF2-40B4-BE49-F238E27FC236}">
                <a16:creationId xmlns:a16="http://schemas.microsoft.com/office/drawing/2014/main" id="{D0ACDCF0-F856-163B-0C4E-45E707A40263}"/>
              </a:ext>
            </a:extLst>
          </p:cNvPr>
          <p:cNvSpPr txBox="1"/>
          <p:nvPr/>
        </p:nvSpPr>
        <p:spPr>
          <a:xfrm>
            <a:off x="615270" y="4376826"/>
            <a:ext cx="4228873" cy="2308225"/>
          </a:xfrm>
          <a:custGeom>
            <a:avLst/>
            <a:gdLst>
              <a:gd name="csX0" fmla="*/ 0 w 4228873"/>
              <a:gd name="csY0" fmla="*/ 0 h 2308225"/>
              <a:gd name="csX1" fmla="*/ 613187 w 4228873"/>
              <a:gd name="csY1" fmla="*/ 0 h 2308225"/>
              <a:gd name="csX2" fmla="*/ 1184084 w 4228873"/>
              <a:gd name="csY2" fmla="*/ 0 h 2308225"/>
              <a:gd name="csX3" fmla="*/ 1712694 w 4228873"/>
              <a:gd name="csY3" fmla="*/ 0 h 2308225"/>
              <a:gd name="csX4" fmla="*/ 2156725 w 4228873"/>
              <a:gd name="csY4" fmla="*/ 0 h 2308225"/>
              <a:gd name="csX5" fmla="*/ 2643046 w 4228873"/>
              <a:gd name="csY5" fmla="*/ 0 h 2308225"/>
              <a:gd name="csX6" fmla="*/ 3129366 w 4228873"/>
              <a:gd name="csY6" fmla="*/ 0 h 2308225"/>
              <a:gd name="csX7" fmla="*/ 3573398 w 4228873"/>
              <a:gd name="csY7" fmla="*/ 0 h 2308225"/>
              <a:gd name="csX8" fmla="*/ 4228873 w 4228873"/>
              <a:gd name="csY8" fmla="*/ 0 h 2308225"/>
              <a:gd name="csX9" fmla="*/ 4228873 w 4228873"/>
              <a:gd name="csY9" fmla="*/ 507810 h 2308225"/>
              <a:gd name="csX10" fmla="*/ 4228873 w 4228873"/>
              <a:gd name="csY10" fmla="*/ 1061784 h 2308225"/>
              <a:gd name="csX11" fmla="*/ 4228873 w 4228873"/>
              <a:gd name="csY11" fmla="*/ 1569593 h 2308225"/>
              <a:gd name="csX12" fmla="*/ 4228873 w 4228873"/>
              <a:gd name="csY12" fmla="*/ 2308225 h 2308225"/>
              <a:gd name="csX13" fmla="*/ 3700264 w 4228873"/>
              <a:gd name="csY13" fmla="*/ 2308225 h 2308225"/>
              <a:gd name="csX14" fmla="*/ 3213943 w 4228873"/>
              <a:gd name="csY14" fmla="*/ 2308225 h 2308225"/>
              <a:gd name="csX15" fmla="*/ 2812201 w 4228873"/>
              <a:gd name="csY15" fmla="*/ 2308225 h 2308225"/>
              <a:gd name="csX16" fmla="*/ 2325880 w 4228873"/>
              <a:gd name="csY16" fmla="*/ 2308225 h 2308225"/>
              <a:gd name="csX17" fmla="*/ 1754982 w 4228873"/>
              <a:gd name="csY17" fmla="*/ 2308225 h 2308225"/>
              <a:gd name="csX18" fmla="*/ 1184084 w 4228873"/>
              <a:gd name="csY18" fmla="*/ 2308225 h 2308225"/>
              <a:gd name="csX19" fmla="*/ 613187 w 4228873"/>
              <a:gd name="csY19" fmla="*/ 2308225 h 2308225"/>
              <a:gd name="csX20" fmla="*/ 0 w 4228873"/>
              <a:gd name="csY20" fmla="*/ 2308225 h 2308225"/>
              <a:gd name="csX21" fmla="*/ 0 w 4228873"/>
              <a:gd name="csY21" fmla="*/ 1708087 h 2308225"/>
              <a:gd name="csX22" fmla="*/ 0 w 4228873"/>
              <a:gd name="csY22" fmla="*/ 1084866 h 2308225"/>
              <a:gd name="csX23" fmla="*/ 0 w 4228873"/>
              <a:gd name="csY23" fmla="*/ 0 h 23082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4228873" h="2308225" fill="none" extrusionOk="0">
                <a:moveTo>
                  <a:pt x="0" y="0"/>
                </a:moveTo>
                <a:cubicBezTo>
                  <a:pt x="134575" y="-25754"/>
                  <a:pt x="481371" y="18423"/>
                  <a:pt x="613187" y="0"/>
                </a:cubicBezTo>
                <a:cubicBezTo>
                  <a:pt x="745003" y="-18423"/>
                  <a:pt x="988118" y="46213"/>
                  <a:pt x="1184084" y="0"/>
                </a:cubicBezTo>
                <a:cubicBezTo>
                  <a:pt x="1380050" y="-46213"/>
                  <a:pt x="1517517" y="63089"/>
                  <a:pt x="1712694" y="0"/>
                </a:cubicBezTo>
                <a:cubicBezTo>
                  <a:pt x="1907871" y="-63089"/>
                  <a:pt x="2053552" y="52024"/>
                  <a:pt x="2156725" y="0"/>
                </a:cubicBezTo>
                <a:cubicBezTo>
                  <a:pt x="2259898" y="-52024"/>
                  <a:pt x="2404245" y="13512"/>
                  <a:pt x="2643046" y="0"/>
                </a:cubicBezTo>
                <a:cubicBezTo>
                  <a:pt x="2881847" y="-13512"/>
                  <a:pt x="2905061" y="29166"/>
                  <a:pt x="3129366" y="0"/>
                </a:cubicBezTo>
                <a:cubicBezTo>
                  <a:pt x="3353671" y="-29166"/>
                  <a:pt x="3467305" y="14521"/>
                  <a:pt x="3573398" y="0"/>
                </a:cubicBezTo>
                <a:cubicBezTo>
                  <a:pt x="3679491" y="-14521"/>
                  <a:pt x="4094725" y="71830"/>
                  <a:pt x="4228873" y="0"/>
                </a:cubicBezTo>
                <a:cubicBezTo>
                  <a:pt x="4254198" y="185548"/>
                  <a:pt x="4173610" y="330060"/>
                  <a:pt x="4228873" y="507810"/>
                </a:cubicBezTo>
                <a:cubicBezTo>
                  <a:pt x="4284136" y="685560"/>
                  <a:pt x="4201651" y="887133"/>
                  <a:pt x="4228873" y="1061784"/>
                </a:cubicBezTo>
                <a:cubicBezTo>
                  <a:pt x="4256095" y="1236435"/>
                  <a:pt x="4170545" y="1319510"/>
                  <a:pt x="4228873" y="1569593"/>
                </a:cubicBezTo>
                <a:cubicBezTo>
                  <a:pt x="4287201" y="1819676"/>
                  <a:pt x="4150876" y="2035298"/>
                  <a:pt x="4228873" y="2308225"/>
                </a:cubicBezTo>
                <a:cubicBezTo>
                  <a:pt x="3988770" y="2338036"/>
                  <a:pt x="3837485" y="2254843"/>
                  <a:pt x="3700264" y="2308225"/>
                </a:cubicBezTo>
                <a:cubicBezTo>
                  <a:pt x="3563043" y="2361607"/>
                  <a:pt x="3354572" y="2292352"/>
                  <a:pt x="3213943" y="2308225"/>
                </a:cubicBezTo>
                <a:cubicBezTo>
                  <a:pt x="3073314" y="2324098"/>
                  <a:pt x="2950910" y="2277396"/>
                  <a:pt x="2812201" y="2308225"/>
                </a:cubicBezTo>
                <a:cubicBezTo>
                  <a:pt x="2673492" y="2339054"/>
                  <a:pt x="2446809" y="2275650"/>
                  <a:pt x="2325880" y="2308225"/>
                </a:cubicBezTo>
                <a:cubicBezTo>
                  <a:pt x="2204951" y="2340800"/>
                  <a:pt x="1881897" y="2290686"/>
                  <a:pt x="1754982" y="2308225"/>
                </a:cubicBezTo>
                <a:cubicBezTo>
                  <a:pt x="1628067" y="2325764"/>
                  <a:pt x="1460252" y="2295148"/>
                  <a:pt x="1184084" y="2308225"/>
                </a:cubicBezTo>
                <a:cubicBezTo>
                  <a:pt x="907916" y="2321302"/>
                  <a:pt x="742604" y="2300519"/>
                  <a:pt x="613187" y="2308225"/>
                </a:cubicBezTo>
                <a:cubicBezTo>
                  <a:pt x="483770" y="2315931"/>
                  <a:pt x="174807" y="2274423"/>
                  <a:pt x="0" y="2308225"/>
                </a:cubicBezTo>
                <a:cubicBezTo>
                  <a:pt x="-49592" y="2141055"/>
                  <a:pt x="54001" y="2004111"/>
                  <a:pt x="0" y="1708087"/>
                </a:cubicBezTo>
                <a:cubicBezTo>
                  <a:pt x="-54001" y="1412063"/>
                  <a:pt x="50926" y="1328014"/>
                  <a:pt x="0" y="1084866"/>
                </a:cubicBezTo>
                <a:cubicBezTo>
                  <a:pt x="-50926" y="841718"/>
                  <a:pt x="124391" y="226616"/>
                  <a:pt x="0" y="0"/>
                </a:cubicBezTo>
                <a:close/>
              </a:path>
              <a:path w="4228873" h="2308225" stroke="0" extrusionOk="0">
                <a:moveTo>
                  <a:pt x="0" y="0"/>
                </a:moveTo>
                <a:cubicBezTo>
                  <a:pt x="169975" y="-1993"/>
                  <a:pt x="352271" y="25697"/>
                  <a:pt x="444032" y="0"/>
                </a:cubicBezTo>
                <a:cubicBezTo>
                  <a:pt x="535793" y="-25697"/>
                  <a:pt x="705598" y="24534"/>
                  <a:pt x="845775" y="0"/>
                </a:cubicBezTo>
                <a:cubicBezTo>
                  <a:pt x="985952" y="-24534"/>
                  <a:pt x="1239447" y="49246"/>
                  <a:pt x="1458961" y="0"/>
                </a:cubicBezTo>
                <a:cubicBezTo>
                  <a:pt x="1678475" y="-49246"/>
                  <a:pt x="1696905" y="14496"/>
                  <a:pt x="1902993" y="0"/>
                </a:cubicBezTo>
                <a:cubicBezTo>
                  <a:pt x="2109081" y="-14496"/>
                  <a:pt x="2218387" y="63150"/>
                  <a:pt x="2431602" y="0"/>
                </a:cubicBezTo>
                <a:cubicBezTo>
                  <a:pt x="2644817" y="-63150"/>
                  <a:pt x="2767441" y="47125"/>
                  <a:pt x="2917922" y="0"/>
                </a:cubicBezTo>
                <a:cubicBezTo>
                  <a:pt x="3068403" y="-47125"/>
                  <a:pt x="3235786" y="23361"/>
                  <a:pt x="3319665" y="0"/>
                </a:cubicBezTo>
                <a:cubicBezTo>
                  <a:pt x="3403544" y="-23361"/>
                  <a:pt x="3832356" y="81500"/>
                  <a:pt x="4228873" y="0"/>
                </a:cubicBezTo>
                <a:cubicBezTo>
                  <a:pt x="4279120" y="167554"/>
                  <a:pt x="4186396" y="297548"/>
                  <a:pt x="4228873" y="530892"/>
                </a:cubicBezTo>
                <a:cubicBezTo>
                  <a:pt x="4271350" y="764236"/>
                  <a:pt x="4185239" y="910009"/>
                  <a:pt x="4228873" y="1107948"/>
                </a:cubicBezTo>
                <a:cubicBezTo>
                  <a:pt x="4272507" y="1305887"/>
                  <a:pt x="4198756" y="1515021"/>
                  <a:pt x="4228873" y="1708087"/>
                </a:cubicBezTo>
                <a:cubicBezTo>
                  <a:pt x="4258990" y="1901153"/>
                  <a:pt x="4190243" y="2060246"/>
                  <a:pt x="4228873" y="2308225"/>
                </a:cubicBezTo>
                <a:cubicBezTo>
                  <a:pt x="4113027" y="2347879"/>
                  <a:pt x="3865745" y="2266951"/>
                  <a:pt x="3742553" y="2308225"/>
                </a:cubicBezTo>
                <a:cubicBezTo>
                  <a:pt x="3619361" y="2349499"/>
                  <a:pt x="3288437" y="2267076"/>
                  <a:pt x="3171655" y="2308225"/>
                </a:cubicBezTo>
                <a:cubicBezTo>
                  <a:pt x="3054873" y="2349374"/>
                  <a:pt x="2854481" y="2258305"/>
                  <a:pt x="2685334" y="2308225"/>
                </a:cubicBezTo>
                <a:cubicBezTo>
                  <a:pt x="2516187" y="2358145"/>
                  <a:pt x="2234383" y="2258049"/>
                  <a:pt x="2114437" y="2308225"/>
                </a:cubicBezTo>
                <a:cubicBezTo>
                  <a:pt x="1994491" y="2358401"/>
                  <a:pt x="1832323" y="2296660"/>
                  <a:pt x="1712694" y="2308225"/>
                </a:cubicBezTo>
                <a:cubicBezTo>
                  <a:pt x="1593065" y="2319790"/>
                  <a:pt x="1427414" y="2282265"/>
                  <a:pt x="1268662" y="2308225"/>
                </a:cubicBezTo>
                <a:cubicBezTo>
                  <a:pt x="1109910" y="2334185"/>
                  <a:pt x="809208" y="2291508"/>
                  <a:pt x="655475" y="2308225"/>
                </a:cubicBezTo>
                <a:cubicBezTo>
                  <a:pt x="501742" y="2324942"/>
                  <a:pt x="206165" y="2289691"/>
                  <a:pt x="0" y="2308225"/>
                </a:cubicBezTo>
                <a:cubicBezTo>
                  <a:pt x="-12573" y="2196994"/>
                  <a:pt x="30511" y="1997189"/>
                  <a:pt x="0" y="1800416"/>
                </a:cubicBezTo>
                <a:cubicBezTo>
                  <a:pt x="-30511" y="1603643"/>
                  <a:pt x="36493" y="1492169"/>
                  <a:pt x="0" y="1292606"/>
                </a:cubicBezTo>
                <a:cubicBezTo>
                  <a:pt x="-36493" y="1093043"/>
                  <a:pt x="50170" y="945663"/>
                  <a:pt x="0" y="761714"/>
                </a:cubicBezTo>
                <a:cubicBezTo>
                  <a:pt x="-50170" y="577765"/>
                  <a:pt x="42384" y="318514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7511240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dirty="0"/>
              <a:t>Konuşmak</a:t>
            </a:r>
            <a:r>
              <a:rPr lang="el-GR" dirty="0"/>
              <a:t>   (μιλώ)</a:t>
            </a:r>
            <a:r>
              <a:rPr lang="tr-TR" dirty="0"/>
              <a:t> </a:t>
            </a:r>
          </a:p>
          <a:p>
            <a:pPr eaLnBrk="1" hangingPunct="1">
              <a:defRPr/>
            </a:pPr>
            <a:r>
              <a:rPr lang="tr-TR" dirty="0"/>
              <a:t>Buluşmak</a:t>
            </a:r>
            <a:r>
              <a:rPr lang="el-GR" dirty="0"/>
              <a:t>  (συναντιέμαι)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Alışmak</a:t>
            </a:r>
            <a:r>
              <a:rPr lang="el-GR" dirty="0"/>
              <a:t>  (συνηθίζω)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Çalışmak</a:t>
            </a:r>
            <a:r>
              <a:rPr lang="el-GR" dirty="0"/>
              <a:t> (δουλεύω / προσπαθώ 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Yetişmek</a:t>
            </a:r>
            <a:r>
              <a:rPr lang="el-GR" dirty="0"/>
              <a:t> (προλαβαίνω)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Kavuşmak</a:t>
            </a:r>
            <a:r>
              <a:rPr lang="el-GR" dirty="0"/>
              <a:t>  (σμίγω)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Yarışmak</a:t>
            </a:r>
            <a:r>
              <a:rPr lang="el-GR" dirty="0"/>
              <a:t> (συναγωνίζομαι 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Uğraşmak </a:t>
            </a:r>
            <a:r>
              <a:rPr lang="el-GR" dirty="0"/>
              <a:t> (ασχολούμαι)</a:t>
            </a:r>
            <a:endParaRPr lang="tr-TR" dirty="0"/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FD82A1AB-CCFC-DA7C-D8B6-D672A82F85B1}"/>
              </a:ext>
            </a:extLst>
          </p:cNvPr>
          <p:cNvSpPr txBox="1"/>
          <p:nvPr/>
        </p:nvSpPr>
        <p:spPr>
          <a:xfrm>
            <a:off x="642258" y="385764"/>
            <a:ext cx="7579632" cy="1477328"/>
          </a:xfrm>
          <a:custGeom>
            <a:avLst/>
            <a:gdLst>
              <a:gd name="csX0" fmla="*/ 0 w 7579632"/>
              <a:gd name="csY0" fmla="*/ 0 h 1477328"/>
              <a:gd name="csX1" fmla="*/ 583049 w 7579632"/>
              <a:gd name="csY1" fmla="*/ 0 h 1477328"/>
              <a:gd name="csX2" fmla="*/ 1090301 w 7579632"/>
              <a:gd name="csY2" fmla="*/ 0 h 1477328"/>
              <a:gd name="csX3" fmla="*/ 1824942 w 7579632"/>
              <a:gd name="csY3" fmla="*/ 0 h 1477328"/>
              <a:gd name="csX4" fmla="*/ 2256398 w 7579632"/>
              <a:gd name="csY4" fmla="*/ 0 h 1477328"/>
              <a:gd name="csX5" fmla="*/ 2839447 w 7579632"/>
              <a:gd name="csY5" fmla="*/ 0 h 1477328"/>
              <a:gd name="csX6" fmla="*/ 3270903 w 7579632"/>
              <a:gd name="csY6" fmla="*/ 0 h 1477328"/>
              <a:gd name="csX7" fmla="*/ 3853951 w 7579632"/>
              <a:gd name="csY7" fmla="*/ 0 h 1477328"/>
              <a:gd name="csX8" fmla="*/ 4361204 w 7579632"/>
              <a:gd name="csY8" fmla="*/ 0 h 1477328"/>
              <a:gd name="csX9" fmla="*/ 4944252 w 7579632"/>
              <a:gd name="csY9" fmla="*/ 0 h 1477328"/>
              <a:gd name="csX10" fmla="*/ 5375708 w 7579632"/>
              <a:gd name="csY10" fmla="*/ 0 h 1477328"/>
              <a:gd name="csX11" fmla="*/ 5882961 w 7579632"/>
              <a:gd name="csY11" fmla="*/ 0 h 1477328"/>
              <a:gd name="csX12" fmla="*/ 6238620 w 7579632"/>
              <a:gd name="csY12" fmla="*/ 0 h 1477328"/>
              <a:gd name="csX13" fmla="*/ 6897465 w 7579632"/>
              <a:gd name="csY13" fmla="*/ 0 h 1477328"/>
              <a:gd name="csX14" fmla="*/ 7579632 w 7579632"/>
              <a:gd name="csY14" fmla="*/ 0 h 1477328"/>
              <a:gd name="csX15" fmla="*/ 7579632 w 7579632"/>
              <a:gd name="csY15" fmla="*/ 521989 h 1477328"/>
              <a:gd name="csX16" fmla="*/ 7579632 w 7579632"/>
              <a:gd name="csY16" fmla="*/ 1029205 h 1477328"/>
              <a:gd name="csX17" fmla="*/ 7579632 w 7579632"/>
              <a:gd name="csY17" fmla="*/ 1477328 h 1477328"/>
              <a:gd name="csX18" fmla="*/ 6920787 w 7579632"/>
              <a:gd name="csY18" fmla="*/ 1477328 h 1477328"/>
              <a:gd name="csX19" fmla="*/ 6261942 w 7579632"/>
              <a:gd name="csY19" fmla="*/ 1477328 h 1477328"/>
              <a:gd name="csX20" fmla="*/ 5603097 w 7579632"/>
              <a:gd name="csY20" fmla="*/ 1477328 h 1477328"/>
              <a:gd name="csX21" fmla="*/ 4868456 w 7579632"/>
              <a:gd name="csY21" fmla="*/ 1477328 h 1477328"/>
              <a:gd name="csX22" fmla="*/ 4361204 w 7579632"/>
              <a:gd name="csY22" fmla="*/ 1477328 h 1477328"/>
              <a:gd name="csX23" fmla="*/ 3853951 w 7579632"/>
              <a:gd name="csY23" fmla="*/ 1477328 h 1477328"/>
              <a:gd name="csX24" fmla="*/ 3195106 w 7579632"/>
              <a:gd name="csY24" fmla="*/ 1477328 h 1477328"/>
              <a:gd name="csX25" fmla="*/ 2839447 w 7579632"/>
              <a:gd name="csY25" fmla="*/ 1477328 h 1477328"/>
              <a:gd name="csX26" fmla="*/ 2180602 w 7579632"/>
              <a:gd name="csY26" fmla="*/ 1477328 h 1477328"/>
              <a:gd name="csX27" fmla="*/ 1521757 w 7579632"/>
              <a:gd name="csY27" fmla="*/ 1477328 h 1477328"/>
              <a:gd name="csX28" fmla="*/ 862912 w 7579632"/>
              <a:gd name="csY28" fmla="*/ 1477328 h 1477328"/>
              <a:gd name="csX29" fmla="*/ 0 w 7579632"/>
              <a:gd name="csY29" fmla="*/ 1477328 h 1477328"/>
              <a:gd name="csX30" fmla="*/ 0 w 7579632"/>
              <a:gd name="csY30" fmla="*/ 970112 h 1477328"/>
              <a:gd name="csX31" fmla="*/ 0 w 7579632"/>
              <a:gd name="csY31" fmla="*/ 448123 h 1477328"/>
              <a:gd name="csX32" fmla="*/ 0 w 7579632"/>
              <a:gd name="csY32" fmla="*/ 0 h 14773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7579632" h="1477328" fill="none" extrusionOk="0">
                <a:moveTo>
                  <a:pt x="0" y="0"/>
                </a:moveTo>
                <a:cubicBezTo>
                  <a:pt x="267901" y="-63725"/>
                  <a:pt x="332409" y="55639"/>
                  <a:pt x="583049" y="0"/>
                </a:cubicBezTo>
                <a:cubicBezTo>
                  <a:pt x="833689" y="-55639"/>
                  <a:pt x="844788" y="29410"/>
                  <a:pt x="1090301" y="0"/>
                </a:cubicBezTo>
                <a:cubicBezTo>
                  <a:pt x="1335814" y="-29410"/>
                  <a:pt x="1584682" y="64912"/>
                  <a:pt x="1824942" y="0"/>
                </a:cubicBezTo>
                <a:cubicBezTo>
                  <a:pt x="2065202" y="-64912"/>
                  <a:pt x="2080780" y="37237"/>
                  <a:pt x="2256398" y="0"/>
                </a:cubicBezTo>
                <a:cubicBezTo>
                  <a:pt x="2432016" y="-37237"/>
                  <a:pt x="2627167" y="22947"/>
                  <a:pt x="2839447" y="0"/>
                </a:cubicBezTo>
                <a:cubicBezTo>
                  <a:pt x="3051727" y="-22947"/>
                  <a:pt x="3130679" y="43934"/>
                  <a:pt x="3270903" y="0"/>
                </a:cubicBezTo>
                <a:cubicBezTo>
                  <a:pt x="3411127" y="-43934"/>
                  <a:pt x="3569421" y="59557"/>
                  <a:pt x="3853951" y="0"/>
                </a:cubicBezTo>
                <a:cubicBezTo>
                  <a:pt x="4138481" y="-59557"/>
                  <a:pt x="4180644" y="59895"/>
                  <a:pt x="4361204" y="0"/>
                </a:cubicBezTo>
                <a:cubicBezTo>
                  <a:pt x="4541764" y="-59895"/>
                  <a:pt x="4808567" y="34646"/>
                  <a:pt x="4944252" y="0"/>
                </a:cubicBezTo>
                <a:cubicBezTo>
                  <a:pt x="5079937" y="-34646"/>
                  <a:pt x="5255819" y="14953"/>
                  <a:pt x="5375708" y="0"/>
                </a:cubicBezTo>
                <a:cubicBezTo>
                  <a:pt x="5495597" y="-14953"/>
                  <a:pt x="5700761" y="20755"/>
                  <a:pt x="5882961" y="0"/>
                </a:cubicBezTo>
                <a:cubicBezTo>
                  <a:pt x="6065161" y="-20755"/>
                  <a:pt x="6108051" y="13730"/>
                  <a:pt x="6238620" y="0"/>
                </a:cubicBezTo>
                <a:cubicBezTo>
                  <a:pt x="6369189" y="-13730"/>
                  <a:pt x="6759628" y="30689"/>
                  <a:pt x="6897465" y="0"/>
                </a:cubicBezTo>
                <a:cubicBezTo>
                  <a:pt x="7035303" y="-30689"/>
                  <a:pt x="7371832" y="52731"/>
                  <a:pt x="7579632" y="0"/>
                </a:cubicBezTo>
                <a:cubicBezTo>
                  <a:pt x="7618158" y="146528"/>
                  <a:pt x="7570024" y="367404"/>
                  <a:pt x="7579632" y="521989"/>
                </a:cubicBezTo>
                <a:cubicBezTo>
                  <a:pt x="7589240" y="676574"/>
                  <a:pt x="7530541" y="792873"/>
                  <a:pt x="7579632" y="1029205"/>
                </a:cubicBezTo>
                <a:cubicBezTo>
                  <a:pt x="7628723" y="1265537"/>
                  <a:pt x="7539474" y="1374067"/>
                  <a:pt x="7579632" y="1477328"/>
                </a:cubicBezTo>
                <a:cubicBezTo>
                  <a:pt x="7305940" y="1504526"/>
                  <a:pt x="7222230" y="1437608"/>
                  <a:pt x="6920787" y="1477328"/>
                </a:cubicBezTo>
                <a:cubicBezTo>
                  <a:pt x="6619344" y="1517048"/>
                  <a:pt x="6407077" y="1436054"/>
                  <a:pt x="6261942" y="1477328"/>
                </a:cubicBezTo>
                <a:cubicBezTo>
                  <a:pt x="6116807" y="1518602"/>
                  <a:pt x="5873083" y="1402869"/>
                  <a:pt x="5603097" y="1477328"/>
                </a:cubicBezTo>
                <a:cubicBezTo>
                  <a:pt x="5333111" y="1551787"/>
                  <a:pt x="5099638" y="1407239"/>
                  <a:pt x="4868456" y="1477328"/>
                </a:cubicBezTo>
                <a:cubicBezTo>
                  <a:pt x="4637274" y="1547417"/>
                  <a:pt x="4581176" y="1462448"/>
                  <a:pt x="4361204" y="1477328"/>
                </a:cubicBezTo>
                <a:cubicBezTo>
                  <a:pt x="4141232" y="1492208"/>
                  <a:pt x="4019231" y="1427576"/>
                  <a:pt x="3853951" y="1477328"/>
                </a:cubicBezTo>
                <a:cubicBezTo>
                  <a:pt x="3688671" y="1527080"/>
                  <a:pt x="3448918" y="1422121"/>
                  <a:pt x="3195106" y="1477328"/>
                </a:cubicBezTo>
                <a:cubicBezTo>
                  <a:pt x="2941294" y="1532535"/>
                  <a:pt x="2911411" y="1459214"/>
                  <a:pt x="2839447" y="1477328"/>
                </a:cubicBezTo>
                <a:cubicBezTo>
                  <a:pt x="2767483" y="1495442"/>
                  <a:pt x="2328230" y="1417048"/>
                  <a:pt x="2180602" y="1477328"/>
                </a:cubicBezTo>
                <a:cubicBezTo>
                  <a:pt x="2032975" y="1537608"/>
                  <a:pt x="1779054" y="1465544"/>
                  <a:pt x="1521757" y="1477328"/>
                </a:cubicBezTo>
                <a:cubicBezTo>
                  <a:pt x="1264460" y="1489112"/>
                  <a:pt x="1028947" y="1442024"/>
                  <a:pt x="862912" y="1477328"/>
                </a:cubicBezTo>
                <a:cubicBezTo>
                  <a:pt x="696877" y="1512632"/>
                  <a:pt x="379289" y="1379780"/>
                  <a:pt x="0" y="1477328"/>
                </a:cubicBezTo>
                <a:cubicBezTo>
                  <a:pt x="-58925" y="1297999"/>
                  <a:pt x="45163" y="1093599"/>
                  <a:pt x="0" y="970112"/>
                </a:cubicBezTo>
                <a:cubicBezTo>
                  <a:pt x="-45163" y="846625"/>
                  <a:pt x="32613" y="638974"/>
                  <a:pt x="0" y="448123"/>
                </a:cubicBezTo>
                <a:cubicBezTo>
                  <a:pt x="-32613" y="257272"/>
                  <a:pt x="42932" y="116903"/>
                  <a:pt x="0" y="0"/>
                </a:cubicBezTo>
                <a:close/>
              </a:path>
              <a:path w="7579632" h="1477328" stroke="0" extrusionOk="0">
                <a:moveTo>
                  <a:pt x="0" y="0"/>
                </a:moveTo>
                <a:cubicBezTo>
                  <a:pt x="99785" y="-5212"/>
                  <a:pt x="256849" y="33864"/>
                  <a:pt x="431456" y="0"/>
                </a:cubicBezTo>
                <a:cubicBezTo>
                  <a:pt x="606063" y="-33864"/>
                  <a:pt x="974237" y="31545"/>
                  <a:pt x="1166097" y="0"/>
                </a:cubicBezTo>
                <a:cubicBezTo>
                  <a:pt x="1357957" y="-31545"/>
                  <a:pt x="1399572" y="23621"/>
                  <a:pt x="1521757" y="0"/>
                </a:cubicBezTo>
                <a:cubicBezTo>
                  <a:pt x="1643942" y="-23621"/>
                  <a:pt x="1867119" y="8277"/>
                  <a:pt x="2029009" y="0"/>
                </a:cubicBezTo>
                <a:cubicBezTo>
                  <a:pt x="2190899" y="-8277"/>
                  <a:pt x="2296910" y="44199"/>
                  <a:pt x="2460465" y="0"/>
                </a:cubicBezTo>
                <a:cubicBezTo>
                  <a:pt x="2624020" y="-44199"/>
                  <a:pt x="2944343" y="14156"/>
                  <a:pt x="3195106" y="0"/>
                </a:cubicBezTo>
                <a:cubicBezTo>
                  <a:pt x="3445869" y="-14156"/>
                  <a:pt x="3658155" y="2444"/>
                  <a:pt x="3929748" y="0"/>
                </a:cubicBezTo>
                <a:cubicBezTo>
                  <a:pt x="4201341" y="-2444"/>
                  <a:pt x="4325192" y="4050"/>
                  <a:pt x="4512796" y="0"/>
                </a:cubicBezTo>
                <a:cubicBezTo>
                  <a:pt x="4700400" y="-4050"/>
                  <a:pt x="4692230" y="11309"/>
                  <a:pt x="4868456" y="0"/>
                </a:cubicBezTo>
                <a:cubicBezTo>
                  <a:pt x="5044682" y="-11309"/>
                  <a:pt x="5195212" y="39487"/>
                  <a:pt x="5375708" y="0"/>
                </a:cubicBezTo>
                <a:cubicBezTo>
                  <a:pt x="5556204" y="-39487"/>
                  <a:pt x="5763580" y="11546"/>
                  <a:pt x="5882961" y="0"/>
                </a:cubicBezTo>
                <a:cubicBezTo>
                  <a:pt x="6002342" y="-11546"/>
                  <a:pt x="6081736" y="9262"/>
                  <a:pt x="6238620" y="0"/>
                </a:cubicBezTo>
                <a:cubicBezTo>
                  <a:pt x="6395504" y="-9262"/>
                  <a:pt x="6488266" y="23979"/>
                  <a:pt x="6594280" y="0"/>
                </a:cubicBezTo>
                <a:cubicBezTo>
                  <a:pt x="6700294" y="-23979"/>
                  <a:pt x="6840759" y="38333"/>
                  <a:pt x="6949939" y="0"/>
                </a:cubicBezTo>
                <a:cubicBezTo>
                  <a:pt x="7059119" y="-38333"/>
                  <a:pt x="7369951" y="24171"/>
                  <a:pt x="7579632" y="0"/>
                </a:cubicBezTo>
                <a:cubicBezTo>
                  <a:pt x="7597951" y="181773"/>
                  <a:pt x="7562447" y="381200"/>
                  <a:pt x="7579632" y="521989"/>
                </a:cubicBezTo>
                <a:cubicBezTo>
                  <a:pt x="7596817" y="662778"/>
                  <a:pt x="7541693" y="856594"/>
                  <a:pt x="7579632" y="999659"/>
                </a:cubicBezTo>
                <a:cubicBezTo>
                  <a:pt x="7617571" y="1142724"/>
                  <a:pt x="7576938" y="1320377"/>
                  <a:pt x="7579632" y="1477328"/>
                </a:cubicBezTo>
                <a:cubicBezTo>
                  <a:pt x="7453370" y="1495988"/>
                  <a:pt x="7236630" y="1452618"/>
                  <a:pt x="7148176" y="1477328"/>
                </a:cubicBezTo>
                <a:cubicBezTo>
                  <a:pt x="7059722" y="1502038"/>
                  <a:pt x="6865478" y="1431019"/>
                  <a:pt x="6716720" y="1477328"/>
                </a:cubicBezTo>
                <a:cubicBezTo>
                  <a:pt x="6567962" y="1523637"/>
                  <a:pt x="6513555" y="1477039"/>
                  <a:pt x="6361060" y="1477328"/>
                </a:cubicBezTo>
                <a:cubicBezTo>
                  <a:pt x="6208565" y="1477617"/>
                  <a:pt x="5954729" y="1444046"/>
                  <a:pt x="5702215" y="1477328"/>
                </a:cubicBezTo>
                <a:cubicBezTo>
                  <a:pt x="5449702" y="1510610"/>
                  <a:pt x="5244550" y="1417404"/>
                  <a:pt x="4967574" y="1477328"/>
                </a:cubicBezTo>
                <a:cubicBezTo>
                  <a:pt x="4690598" y="1537252"/>
                  <a:pt x="4610874" y="1465600"/>
                  <a:pt x="4460322" y="1477328"/>
                </a:cubicBezTo>
                <a:cubicBezTo>
                  <a:pt x="4309770" y="1489056"/>
                  <a:pt x="4280873" y="1445372"/>
                  <a:pt x="4104662" y="1477328"/>
                </a:cubicBezTo>
                <a:cubicBezTo>
                  <a:pt x="3928451" y="1509284"/>
                  <a:pt x="3888722" y="1439247"/>
                  <a:pt x="3749003" y="1477328"/>
                </a:cubicBezTo>
                <a:cubicBezTo>
                  <a:pt x="3609284" y="1515409"/>
                  <a:pt x="3403570" y="1442832"/>
                  <a:pt x="3241750" y="1477328"/>
                </a:cubicBezTo>
                <a:cubicBezTo>
                  <a:pt x="3079930" y="1511824"/>
                  <a:pt x="2935017" y="1428945"/>
                  <a:pt x="2810294" y="1477328"/>
                </a:cubicBezTo>
                <a:cubicBezTo>
                  <a:pt x="2685571" y="1525711"/>
                  <a:pt x="2477857" y="1417995"/>
                  <a:pt x="2227246" y="1477328"/>
                </a:cubicBezTo>
                <a:cubicBezTo>
                  <a:pt x="1976635" y="1536661"/>
                  <a:pt x="1994249" y="1444445"/>
                  <a:pt x="1871586" y="1477328"/>
                </a:cubicBezTo>
                <a:cubicBezTo>
                  <a:pt x="1748923" y="1510211"/>
                  <a:pt x="1681360" y="1455177"/>
                  <a:pt x="1515926" y="1477328"/>
                </a:cubicBezTo>
                <a:cubicBezTo>
                  <a:pt x="1350492" y="1499479"/>
                  <a:pt x="1008519" y="1448190"/>
                  <a:pt x="857081" y="1477328"/>
                </a:cubicBezTo>
                <a:cubicBezTo>
                  <a:pt x="705643" y="1506466"/>
                  <a:pt x="281722" y="1450963"/>
                  <a:pt x="0" y="1477328"/>
                </a:cubicBezTo>
                <a:cubicBezTo>
                  <a:pt x="-3458" y="1281398"/>
                  <a:pt x="12971" y="1184002"/>
                  <a:pt x="0" y="999659"/>
                </a:cubicBezTo>
                <a:cubicBezTo>
                  <a:pt x="-12971" y="815316"/>
                  <a:pt x="27682" y="647385"/>
                  <a:pt x="0" y="551536"/>
                </a:cubicBezTo>
                <a:cubicBezTo>
                  <a:pt x="-27682" y="455687"/>
                  <a:pt x="63610" y="12868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8035436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dirty="0"/>
              <a:t>İtmek </a:t>
            </a:r>
            <a:r>
              <a:rPr lang="el-GR" dirty="0"/>
              <a:t>  (σπρώχνω)		</a:t>
            </a:r>
            <a:r>
              <a:rPr lang="tr-TR" dirty="0"/>
              <a:t>İtişmek</a:t>
            </a:r>
            <a:r>
              <a:rPr lang="el-GR" dirty="0"/>
              <a:t>  (συνωστίζομαι)</a:t>
            </a:r>
            <a:r>
              <a:rPr lang="tr-TR" dirty="0"/>
              <a:t> </a:t>
            </a:r>
            <a:r>
              <a:rPr lang="el-GR" dirty="0"/>
              <a:t>  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Tartmak</a:t>
            </a:r>
            <a:r>
              <a:rPr lang="el-GR" dirty="0"/>
              <a:t>  (ζυγίζω)</a:t>
            </a:r>
            <a:r>
              <a:rPr lang="tr-TR" dirty="0"/>
              <a:t> </a:t>
            </a:r>
            <a:r>
              <a:rPr lang="el-GR" dirty="0"/>
              <a:t>		</a:t>
            </a:r>
            <a:r>
              <a:rPr lang="tr-TR" dirty="0"/>
              <a:t>Tartışmak</a:t>
            </a:r>
            <a:r>
              <a:rPr lang="el-GR" dirty="0"/>
              <a:t> (συζητώ / διαφωνώ)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Sevmek</a:t>
            </a:r>
            <a:r>
              <a:rPr lang="el-GR" dirty="0"/>
              <a:t> (αγαπώ)</a:t>
            </a:r>
            <a:r>
              <a:rPr lang="tr-TR" dirty="0"/>
              <a:t> </a:t>
            </a:r>
            <a:r>
              <a:rPr lang="el-GR" dirty="0"/>
              <a:t>		</a:t>
            </a:r>
            <a:r>
              <a:rPr lang="tr-TR" dirty="0"/>
              <a:t>Sevişmek</a:t>
            </a:r>
            <a:r>
              <a:rPr lang="el-GR" dirty="0"/>
              <a:t> (κάνω έρωτα)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Görmek </a:t>
            </a:r>
            <a:r>
              <a:rPr lang="el-GR" dirty="0"/>
              <a:t> (βλέπω)		</a:t>
            </a:r>
            <a:r>
              <a:rPr lang="tr-TR" dirty="0"/>
              <a:t>Görüşmek</a:t>
            </a:r>
            <a:r>
              <a:rPr lang="el-GR" dirty="0"/>
              <a:t>  (συζητώ / συνομιλώ)</a:t>
            </a:r>
            <a:endParaRPr lang="en-US" dirty="0"/>
          </a:p>
          <a:p>
            <a:pPr>
              <a:defRPr/>
            </a:pPr>
            <a:r>
              <a:rPr lang="tr-TR" dirty="0"/>
              <a:t>Bozmak</a:t>
            </a:r>
            <a:r>
              <a:rPr lang="el-GR" dirty="0"/>
              <a:t> (χαλάω)</a:t>
            </a:r>
            <a:r>
              <a:rPr lang="tr-TR" dirty="0"/>
              <a:t> </a:t>
            </a:r>
            <a:r>
              <a:rPr lang="el-GR" dirty="0"/>
              <a:t>		</a:t>
            </a:r>
            <a:r>
              <a:rPr lang="tr-TR" dirty="0"/>
              <a:t>Bozuşmak</a:t>
            </a:r>
            <a:r>
              <a:rPr lang="el-GR" dirty="0"/>
              <a:t> (τσακώνομαι)</a:t>
            </a:r>
            <a:endParaRPr lang="tr-TR" dirty="0"/>
          </a:p>
        </p:txBody>
      </p:sp>
      <p:sp>
        <p:nvSpPr>
          <p:cNvPr id="7" name="4 - TextBox">
            <a:extLst>
              <a:ext uri="{FF2B5EF4-FFF2-40B4-BE49-F238E27FC236}">
                <a16:creationId xmlns:a16="http://schemas.microsoft.com/office/drawing/2014/main" id="{2E87F1F0-B195-14BF-72B6-D2FD2DE1028A}"/>
              </a:ext>
            </a:extLst>
          </p:cNvPr>
          <p:cNvSpPr txBox="1"/>
          <p:nvPr/>
        </p:nvSpPr>
        <p:spPr>
          <a:xfrm>
            <a:off x="8500609" y="257636"/>
            <a:ext cx="3386591" cy="5078313"/>
          </a:xfrm>
          <a:custGeom>
            <a:avLst/>
            <a:gdLst>
              <a:gd name="csX0" fmla="*/ 0 w 3386591"/>
              <a:gd name="csY0" fmla="*/ 0 h 5078313"/>
              <a:gd name="csX1" fmla="*/ 632164 w 3386591"/>
              <a:gd name="csY1" fmla="*/ 0 h 5078313"/>
              <a:gd name="csX2" fmla="*/ 1196595 w 3386591"/>
              <a:gd name="csY2" fmla="*/ 0 h 5078313"/>
              <a:gd name="csX3" fmla="*/ 1761027 w 3386591"/>
              <a:gd name="csY3" fmla="*/ 0 h 5078313"/>
              <a:gd name="csX4" fmla="*/ 2393191 w 3386591"/>
              <a:gd name="csY4" fmla="*/ 0 h 5078313"/>
              <a:gd name="csX5" fmla="*/ 3386591 w 3386591"/>
              <a:gd name="csY5" fmla="*/ 0 h 5078313"/>
              <a:gd name="csX6" fmla="*/ 3386591 w 3386591"/>
              <a:gd name="csY6" fmla="*/ 513474 h 5078313"/>
              <a:gd name="csX7" fmla="*/ 3386591 w 3386591"/>
              <a:gd name="csY7" fmla="*/ 925381 h 5078313"/>
              <a:gd name="csX8" fmla="*/ 3386591 w 3386591"/>
              <a:gd name="csY8" fmla="*/ 1591205 h 5078313"/>
              <a:gd name="csX9" fmla="*/ 3386591 w 3386591"/>
              <a:gd name="csY9" fmla="*/ 2155462 h 5078313"/>
              <a:gd name="csX10" fmla="*/ 3386591 w 3386591"/>
              <a:gd name="csY10" fmla="*/ 2567369 h 5078313"/>
              <a:gd name="csX11" fmla="*/ 3386591 w 3386591"/>
              <a:gd name="csY11" fmla="*/ 2979277 h 5078313"/>
              <a:gd name="csX12" fmla="*/ 3386591 w 3386591"/>
              <a:gd name="csY12" fmla="*/ 3543534 h 5078313"/>
              <a:gd name="csX13" fmla="*/ 3386591 w 3386591"/>
              <a:gd name="csY13" fmla="*/ 3955442 h 5078313"/>
              <a:gd name="csX14" fmla="*/ 3386591 w 3386591"/>
              <a:gd name="csY14" fmla="*/ 4519699 h 5078313"/>
              <a:gd name="csX15" fmla="*/ 3386591 w 3386591"/>
              <a:gd name="csY15" fmla="*/ 5078313 h 5078313"/>
              <a:gd name="csX16" fmla="*/ 2754427 w 3386591"/>
              <a:gd name="csY16" fmla="*/ 5078313 h 5078313"/>
              <a:gd name="csX17" fmla="*/ 2189996 w 3386591"/>
              <a:gd name="csY17" fmla="*/ 5078313 h 5078313"/>
              <a:gd name="csX18" fmla="*/ 1727161 w 3386591"/>
              <a:gd name="csY18" fmla="*/ 5078313 h 5078313"/>
              <a:gd name="csX19" fmla="*/ 1094998 w 3386591"/>
              <a:gd name="csY19" fmla="*/ 5078313 h 5078313"/>
              <a:gd name="csX20" fmla="*/ 0 w 3386591"/>
              <a:gd name="csY20" fmla="*/ 5078313 h 5078313"/>
              <a:gd name="csX21" fmla="*/ 0 w 3386591"/>
              <a:gd name="csY21" fmla="*/ 4514056 h 5078313"/>
              <a:gd name="csX22" fmla="*/ 0 w 3386591"/>
              <a:gd name="csY22" fmla="*/ 3899016 h 5078313"/>
              <a:gd name="csX23" fmla="*/ 0 w 3386591"/>
              <a:gd name="csY23" fmla="*/ 3385542 h 5078313"/>
              <a:gd name="csX24" fmla="*/ 0 w 3386591"/>
              <a:gd name="csY24" fmla="*/ 2973634 h 5078313"/>
              <a:gd name="csX25" fmla="*/ 0 w 3386591"/>
              <a:gd name="csY25" fmla="*/ 2358594 h 5078313"/>
              <a:gd name="csX26" fmla="*/ 0 w 3386591"/>
              <a:gd name="csY26" fmla="*/ 1845120 h 5078313"/>
              <a:gd name="csX27" fmla="*/ 0 w 3386591"/>
              <a:gd name="csY27" fmla="*/ 1331647 h 5078313"/>
              <a:gd name="csX28" fmla="*/ 0 w 3386591"/>
              <a:gd name="csY28" fmla="*/ 919739 h 5078313"/>
              <a:gd name="csX29" fmla="*/ 0 w 3386591"/>
              <a:gd name="csY29" fmla="*/ 0 h 50783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3386591" h="5078313" fill="none" extrusionOk="0">
                <a:moveTo>
                  <a:pt x="0" y="0"/>
                </a:moveTo>
                <a:cubicBezTo>
                  <a:pt x="168082" y="-71973"/>
                  <a:pt x="427392" y="28010"/>
                  <a:pt x="632164" y="0"/>
                </a:cubicBezTo>
                <a:cubicBezTo>
                  <a:pt x="836936" y="-28010"/>
                  <a:pt x="949179" y="31426"/>
                  <a:pt x="1196595" y="0"/>
                </a:cubicBezTo>
                <a:cubicBezTo>
                  <a:pt x="1444011" y="-31426"/>
                  <a:pt x="1578544" y="66050"/>
                  <a:pt x="1761027" y="0"/>
                </a:cubicBezTo>
                <a:cubicBezTo>
                  <a:pt x="1943510" y="-66050"/>
                  <a:pt x="2103580" y="70616"/>
                  <a:pt x="2393191" y="0"/>
                </a:cubicBezTo>
                <a:cubicBezTo>
                  <a:pt x="2682802" y="-70616"/>
                  <a:pt x="2901722" y="60061"/>
                  <a:pt x="3386591" y="0"/>
                </a:cubicBezTo>
                <a:cubicBezTo>
                  <a:pt x="3442139" y="206366"/>
                  <a:pt x="3325072" y="396996"/>
                  <a:pt x="3386591" y="513474"/>
                </a:cubicBezTo>
                <a:cubicBezTo>
                  <a:pt x="3448110" y="629952"/>
                  <a:pt x="3365942" y="749381"/>
                  <a:pt x="3386591" y="925381"/>
                </a:cubicBezTo>
                <a:cubicBezTo>
                  <a:pt x="3407240" y="1101381"/>
                  <a:pt x="3346956" y="1341426"/>
                  <a:pt x="3386591" y="1591205"/>
                </a:cubicBezTo>
                <a:cubicBezTo>
                  <a:pt x="3426226" y="1840984"/>
                  <a:pt x="3367046" y="1979266"/>
                  <a:pt x="3386591" y="2155462"/>
                </a:cubicBezTo>
                <a:cubicBezTo>
                  <a:pt x="3406136" y="2331658"/>
                  <a:pt x="3369124" y="2477542"/>
                  <a:pt x="3386591" y="2567369"/>
                </a:cubicBezTo>
                <a:cubicBezTo>
                  <a:pt x="3404058" y="2657196"/>
                  <a:pt x="3372350" y="2794628"/>
                  <a:pt x="3386591" y="2979277"/>
                </a:cubicBezTo>
                <a:cubicBezTo>
                  <a:pt x="3400832" y="3163926"/>
                  <a:pt x="3375499" y="3330632"/>
                  <a:pt x="3386591" y="3543534"/>
                </a:cubicBezTo>
                <a:cubicBezTo>
                  <a:pt x="3397683" y="3756436"/>
                  <a:pt x="3348102" y="3847556"/>
                  <a:pt x="3386591" y="3955442"/>
                </a:cubicBezTo>
                <a:cubicBezTo>
                  <a:pt x="3425080" y="4063328"/>
                  <a:pt x="3369775" y="4279586"/>
                  <a:pt x="3386591" y="4519699"/>
                </a:cubicBezTo>
                <a:cubicBezTo>
                  <a:pt x="3403407" y="4759812"/>
                  <a:pt x="3363505" y="4939296"/>
                  <a:pt x="3386591" y="5078313"/>
                </a:cubicBezTo>
                <a:cubicBezTo>
                  <a:pt x="3140538" y="5135533"/>
                  <a:pt x="2978712" y="5062181"/>
                  <a:pt x="2754427" y="5078313"/>
                </a:cubicBezTo>
                <a:cubicBezTo>
                  <a:pt x="2530142" y="5094445"/>
                  <a:pt x="2310440" y="5046126"/>
                  <a:pt x="2189996" y="5078313"/>
                </a:cubicBezTo>
                <a:cubicBezTo>
                  <a:pt x="2069552" y="5110500"/>
                  <a:pt x="1820713" y="5075880"/>
                  <a:pt x="1727161" y="5078313"/>
                </a:cubicBezTo>
                <a:cubicBezTo>
                  <a:pt x="1633610" y="5080746"/>
                  <a:pt x="1265925" y="5012308"/>
                  <a:pt x="1094998" y="5078313"/>
                </a:cubicBezTo>
                <a:cubicBezTo>
                  <a:pt x="924071" y="5144318"/>
                  <a:pt x="456252" y="4964043"/>
                  <a:pt x="0" y="5078313"/>
                </a:cubicBezTo>
                <a:cubicBezTo>
                  <a:pt x="-30132" y="4796832"/>
                  <a:pt x="44112" y="4769909"/>
                  <a:pt x="0" y="4514056"/>
                </a:cubicBezTo>
                <a:cubicBezTo>
                  <a:pt x="-44112" y="4258203"/>
                  <a:pt x="31460" y="4105017"/>
                  <a:pt x="0" y="3899016"/>
                </a:cubicBezTo>
                <a:cubicBezTo>
                  <a:pt x="-31460" y="3693015"/>
                  <a:pt x="34798" y="3582569"/>
                  <a:pt x="0" y="3385542"/>
                </a:cubicBezTo>
                <a:cubicBezTo>
                  <a:pt x="-34798" y="3188515"/>
                  <a:pt x="45371" y="3137463"/>
                  <a:pt x="0" y="2973634"/>
                </a:cubicBezTo>
                <a:cubicBezTo>
                  <a:pt x="-45371" y="2809805"/>
                  <a:pt x="50150" y="2539737"/>
                  <a:pt x="0" y="2358594"/>
                </a:cubicBezTo>
                <a:cubicBezTo>
                  <a:pt x="-50150" y="2177451"/>
                  <a:pt x="40662" y="1954948"/>
                  <a:pt x="0" y="1845120"/>
                </a:cubicBezTo>
                <a:cubicBezTo>
                  <a:pt x="-40662" y="1735292"/>
                  <a:pt x="60118" y="1465570"/>
                  <a:pt x="0" y="1331647"/>
                </a:cubicBezTo>
                <a:cubicBezTo>
                  <a:pt x="-60118" y="1197724"/>
                  <a:pt x="41237" y="1032215"/>
                  <a:pt x="0" y="919739"/>
                </a:cubicBezTo>
                <a:cubicBezTo>
                  <a:pt x="-41237" y="807263"/>
                  <a:pt x="23241" y="395310"/>
                  <a:pt x="0" y="0"/>
                </a:cubicBezTo>
                <a:close/>
              </a:path>
              <a:path w="3386591" h="5078313" stroke="0" extrusionOk="0">
                <a:moveTo>
                  <a:pt x="0" y="0"/>
                </a:moveTo>
                <a:cubicBezTo>
                  <a:pt x="107824" y="-90"/>
                  <a:pt x="373956" y="62767"/>
                  <a:pt x="530566" y="0"/>
                </a:cubicBezTo>
                <a:cubicBezTo>
                  <a:pt x="687176" y="-62767"/>
                  <a:pt x="806859" y="40018"/>
                  <a:pt x="1027266" y="0"/>
                </a:cubicBezTo>
                <a:cubicBezTo>
                  <a:pt x="1247673" y="-40018"/>
                  <a:pt x="1298450" y="22819"/>
                  <a:pt x="1523966" y="0"/>
                </a:cubicBezTo>
                <a:cubicBezTo>
                  <a:pt x="1749482" y="-22819"/>
                  <a:pt x="1895634" y="15345"/>
                  <a:pt x="2088398" y="0"/>
                </a:cubicBezTo>
                <a:cubicBezTo>
                  <a:pt x="2281162" y="-15345"/>
                  <a:pt x="2417969" y="70505"/>
                  <a:pt x="2686696" y="0"/>
                </a:cubicBezTo>
                <a:cubicBezTo>
                  <a:pt x="2955423" y="-70505"/>
                  <a:pt x="3059912" y="68624"/>
                  <a:pt x="3386591" y="0"/>
                </a:cubicBezTo>
                <a:cubicBezTo>
                  <a:pt x="3431963" y="203048"/>
                  <a:pt x="3313710" y="488972"/>
                  <a:pt x="3386591" y="615040"/>
                </a:cubicBezTo>
                <a:cubicBezTo>
                  <a:pt x="3459472" y="741108"/>
                  <a:pt x="3375463" y="895059"/>
                  <a:pt x="3386591" y="1077731"/>
                </a:cubicBezTo>
                <a:cubicBezTo>
                  <a:pt x="3397719" y="1260403"/>
                  <a:pt x="3372713" y="1444729"/>
                  <a:pt x="3386591" y="1540422"/>
                </a:cubicBezTo>
                <a:cubicBezTo>
                  <a:pt x="3400469" y="1636115"/>
                  <a:pt x="3361944" y="1932084"/>
                  <a:pt x="3386591" y="2053895"/>
                </a:cubicBezTo>
                <a:cubicBezTo>
                  <a:pt x="3411238" y="2175706"/>
                  <a:pt x="3359039" y="2315152"/>
                  <a:pt x="3386591" y="2465803"/>
                </a:cubicBezTo>
                <a:cubicBezTo>
                  <a:pt x="3414143" y="2616454"/>
                  <a:pt x="3349025" y="2686802"/>
                  <a:pt x="3386591" y="2877711"/>
                </a:cubicBezTo>
                <a:cubicBezTo>
                  <a:pt x="3424157" y="3068620"/>
                  <a:pt x="3348304" y="3246919"/>
                  <a:pt x="3386591" y="3340401"/>
                </a:cubicBezTo>
                <a:cubicBezTo>
                  <a:pt x="3424878" y="3433883"/>
                  <a:pt x="3384733" y="3768021"/>
                  <a:pt x="3386591" y="3955442"/>
                </a:cubicBezTo>
                <a:cubicBezTo>
                  <a:pt x="3388449" y="4142863"/>
                  <a:pt x="3338487" y="4227183"/>
                  <a:pt x="3386591" y="4418132"/>
                </a:cubicBezTo>
                <a:cubicBezTo>
                  <a:pt x="3434695" y="4609081"/>
                  <a:pt x="3383251" y="4773049"/>
                  <a:pt x="3386591" y="5078313"/>
                </a:cubicBezTo>
                <a:cubicBezTo>
                  <a:pt x="3217032" y="5099193"/>
                  <a:pt x="3064378" y="5026811"/>
                  <a:pt x="2754427" y="5078313"/>
                </a:cubicBezTo>
                <a:cubicBezTo>
                  <a:pt x="2444476" y="5129815"/>
                  <a:pt x="2344574" y="5053706"/>
                  <a:pt x="2156130" y="5078313"/>
                </a:cubicBezTo>
                <a:cubicBezTo>
                  <a:pt x="1967686" y="5102920"/>
                  <a:pt x="1742075" y="5026347"/>
                  <a:pt x="1523966" y="5078313"/>
                </a:cubicBezTo>
                <a:cubicBezTo>
                  <a:pt x="1305857" y="5130279"/>
                  <a:pt x="1186023" y="5059603"/>
                  <a:pt x="993400" y="5078313"/>
                </a:cubicBezTo>
                <a:cubicBezTo>
                  <a:pt x="800777" y="5097023"/>
                  <a:pt x="354751" y="5004046"/>
                  <a:pt x="0" y="5078313"/>
                </a:cubicBezTo>
                <a:cubicBezTo>
                  <a:pt x="-19320" y="4948876"/>
                  <a:pt x="40686" y="4754694"/>
                  <a:pt x="0" y="4463273"/>
                </a:cubicBezTo>
                <a:cubicBezTo>
                  <a:pt x="-40686" y="4171852"/>
                  <a:pt x="56455" y="4191687"/>
                  <a:pt x="0" y="3949799"/>
                </a:cubicBezTo>
                <a:cubicBezTo>
                  <a:pt x="-56455" y="3707911"/>
                  <a:pt x="42519" y="3573159"/>
                  <a:pt x="0" y="3334759"/>
                </a:cubicBezTo>
                <a:cubicBezTo>
                  <a:pt x="-42519" y="3096359"/>
                  <a:pt x="19001" y="2887976"/>
                  <a:pt x="0" y="2719719"/>
                </a:cubicBezTo>
                <a:cubicBezTo>
                  <a:pt x="-19001" y="2551462"/>
                  <a:pt x="22613" y="2396644"/>
                  <a:pt x="0" y="2104679"/>
                </a:cubicBezTo>
                <a:cubicBezTo>
                  <a:pt x="-22613" y="1812714"/>
                  <a:pt x="4383" y="1821253"/>
                  <a:pt x="0" y="1692771"/>
                </a:cubicBezTo>
                <a:cubicBezTo>
                  <a:pt x="-4383" y="1564289"/>
                  <a:pt x="35459" y="1452003"/>
                  <a:pt x="0" y="1230080"/>
                </a:cubicBezTo>
                <a:cubicBezTo>
                  <a:pt x="-35459" y="1008157"/>
                  <a:pt x="2074" y="931677"/>
                  <a:pt x="0" y="818173"/>
                </a:cubicBezTo>
                <a:cubicBezTo>
                  <a:pt x="-2074" y="704669"/>
                  <a:pt x="14643" y="361919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38686518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endParaRPr lang="el-GR" b="1" dirty="0"/>
          </a:p>
          <a:p>
            <a:pPr eaLnBrk="1" hangingPunct="1">
              <a:defRPr/>
            </a:pPr>
            <a:endParaRPr lang="el-GR" b="1" dirty="0"/>
          </a:p>
          <a:p>
            <a:pPr>
              <a:defRPr/>
            </a:pPr>
            <a:r>
              <a:rPr lang="tr-TR" dirty="0"/>
              <a:t>Anne oğlunu öptü. Anne oğlu</a:t>
            </a:r>
            <a:r>
              <a:rPr lang="tr-TR" b="1" dirty="0"/>
              <a:t>yla</a:t>
            </a:r>
            <a:r>
              <a:rPr lang="tr-TR" dirty="0"/>
              <a:t> öp</a:t>
            </a:r>
            <a:r>
              <a:rPr lang="tr-TR" b="1" dirty="0"/>
              <a:t>üş</a:t>
            </a:r>
            <a:r>
              <a:rPr lang="tr-TR" dirty="0"/>
              <a:t>tü. </a:t>
            </a:r>
            <a:r>
              <a:rPr lang="el-GR" dirty="0"/>
              <a:t>(φιλιέται με)</a:t>
            </a:r>
            <a:r>
              <a:rPr lang="tr-TR" dirty="0"/>
              <a:t> </a:t>
            </a:r>
            <a:endParaRPr lang="el-GR" dirty="0"/>
          </a:p>
          <a:p>
            <a:pPr>
              <a:defRPr/>
            </a:pPr>
            <a:endParaRPr lang="el-GR" dirty="0"/>
          </a:p>
          <a:p>
            <a:pPr eaLnBrk="1" hangingPunct="1">
              <a:defRPr/>
            </a:pPr>
            <a:r>
              <a:rPr lang="tr-TR" dirty="0"/>
              <a:t>Çok  iyi anlaşıyoruz.</a:t>
            </a:r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dirty="0"/>
              <a:t>Y</a:t>
            </a:r>
            <a:r>
              <a:rPr lang="en-US" dirty="0" err="1"/>
              <a:t>ılanı</a:t>
            </a:r>
            <a:r>
              <a:rPr lang="en-US" dirty="0"/>
              <a:t> </a:t>
            </a:r>
            <a:r>
              <a:rPr lang="en-US" dirty="0" err="1"/>
              <a:t>görür</a:t>
            </a:r>
            <a:r>
              <a:rPr lang="en-US" dirty="0"/>
              <a:t> </a:t>
            </a:r>
            <a:r>
              <a:rPr lang="en-US" dirty="0" err="1"/>
              <a:t>görmez</a:t>
            </a:r>
            <a:r>
              <a:rPr lang="en-US" dirty="0"/>
              <a:t>, </a:t>
            </a:r>
            <a:r>
              <a:rPr lang="en-US" dirty="0" err="1"/>
              <a:t>heyecanla</a:t>
            </a:r>
            <a:r>
              <a:rPr lang="en-US" dirty="0"/>
              <a:t> </a:t>
            </a:r>
            <a:r>
              <a:rPr lang="tr-TR" dirty="0"/>
              <a:t>  koşuştular.</a:t>
            </a: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pPr>
              <a:defRPr/>
            </a:pPr>
            <a:r>
              <a:rPr lang="tr-TR" dirty="0"/>
              <a:t>Yardımlaştılar.</a:t>
            </a:r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r>
              <a:rPr lang="en-US" dirty="0" err="1"/>
              <a:t>Çocuklaşmayın</a:t>
            </a:r>
            <a:r>
              <a:rPr lang="en-US" dirty="0"/>
              <a:t>! </a:t>
            </a:r>
          </a:p>
          <a:p>
            <a:pPr eaLnBrk="1" hangingPunct="1">
              <a:defRPr/>
            </a:pPr>
            <a:endParaRPr lang="tr-TR" dirty="0"/>
          </a:p>
          <a:p>
            <a:pPr>
              <a:defRPr/>
            </a:pPr>
            <a:r>
              <a:rPr lang="tr-TR" dirty="0"/>
              <a:t>Ayşe güzelleşti. </a:t>
            </a:r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3" name="Εικόνα 2" descr="Dikkat Vectors - Download Free High-Quality Vectors | Magnific (formerly  Freepik)">
            <a:extLst>
              <a:ext uri="{FF2B5EF4-FFF2-40B4-BE49-F238E27FC236}">
                <a16:creationId xmlns:a16="http://schemas.microsoft.com/office/drawing/2014/main" id="{C4412211-5F4A-CA64-B853-30F6D250E1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b="50000"/>
          <a:stretch>
            <a:fillRect/>
          </a:stretch>
        </p:blipFill>
        <p:spPr>
          <a:xfrm>
            <a:off x="10453291" y="3845013"/>
            <a:ext cx="1071562" cy="1071563"/>
          </a:xfrm>
          <a:custGeom>
            <a:avLst/>
            <a:gdLst>
              <a:gd name="csX0" fmla="*/ 0 w 1071562"/>
              <a:gd name="csY0" fmla="*/ 0 h 1071563"/>
              <a:gd name="csX1" fmla="*/ 514350 w 1071562"/>
              <a:gd name="csY1" fmla="*/ 0 h 1071563"/>
              <a:gd name="csX2" fmla="*/ 1071562 w 1071562"/>
              <a:gd name="csY2" fmla="*/ 0 h 1071563"/>
              <a:gd name="csX3" fmla="*/ 1071562 w 1071562"/>
              <a:gd name="csY3" fmla="*/ 535782 h 1071563"/>
              <a:gd name="csX4" fmla="*/ 1071562 w 1071562"/>
              <a:gd name="csY4" fmla="*/ 1071563 h 1071563"/>
              <a:gd name="csX5" fmla="*/ 525065 w 1071562"/>
              <a:gd name="csY5" fmla="*/ 1071563 h 1071563"/>
              <a:gd name="csX6" fmla="*/ 0 w 1071562"/>
              <a:gd name="csY6" fmla="*/ 1071563 h 1071563"/>
              <a:gd name="csX7" fmla="*/ 0 w 1071562"/>
              <a:gd name="csY7" fmla="*/ 546497 h 1071563"/>
              <a:gd name="csX8" fmla="*/ 0 w 1071562"/>
              <a:gd name="csY8" fmla="*/ 0 h 10715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71562" h="1071563" fill="none" extrusionOk="0">
                <a:moveTo>
                  <a:pt x="0" y="0"/>
                </a:moveTo>
                <a:cubicBezTo>
                  <a:pt x="221088" y="-10387"/>
                  <a:pt x="346205" y="57211"/>
                  <a:pt x="514350" y="0"/>
                </a:cubicBezTo>
                <a:cubicBezTo>
                  <a:pt x="682495" y="-57211"/>
                  <a:pt x="823551" y="20656"/>
                  <a:pt x="1071562" y="0"/>
                </a:cubicBezTo>
                <a:cubicBezTo>
                  <a:pt x="1129026" y="180033"/>
                  <a:pt x="1010979" y="312434"/>
                  <a:pt x="1071562" y="535782"/>
                </a:cubicBezTo>
                <a:cubicBezTo>
                  <a:pt x="1132145" y="759130"/>
                  <a:pt x="1053182" y="906909"/>
                  <a:pt x="1071562" y="1071563"/>
                </a:cubicBezTo>
                <a:cubicBezTo>
                  <a:pt x="883363" y="1077130"/>
                  <a:pt x="688360" y="1043727"/>
                  <a:pt x="525065" y="1071563"/>
                </a:cubicBezTo>
                <a:cubicBezTo>
                  <a:pt x="361770" y="1099399"/>
                  <a:pt x="218940" y="1055268"/>
                  <a:pt x="0" y="1071563"/>
                </a:cubicBezTo>
                <a:cubicBezTo>
                  <a:pt x="-22027" y="819154"/>
                  <a:pt x="50447" y="676444"/>
                  <a:pt x="0" y="546497"/>
                </a:cubicBezTo>
                <a:cubicBezTo>
                  <a:pt x="-50447" y="416550"/>
                  <a:pt x="43460" y="163855"/>
                  <a:pt x="0" y="0"/>
                </a:cubicBezTo>
                <a:close/>
              </a:path>
              <a:path w="1071562" h="1071563" stroke="0" extrusionOk="0">
                <a:moveTo>
                  <a:pt x="0" y="0"/>
                </a:moveTo>
                <a:cubicBezTo>
                  <a:pt x="197298" y="-43828"/>
                  <a:pt x="327151" y="18733"/>
                  <a:pt x="546497" y="0"/>
                </a:cubicBezTo>
                <a:cubicBezTo>
                  <a:pt x="765843" y="-18733"/>
                  <a:pt x="832057" y="16675"/>
                  <a:pt x="1071562" y="0"/>
                </a:cubicBezTo>
                <a:cubicBezTo>
                  <a:pt x="1080232" y="219370"/>
                  <a:pt x="1039429" y="372855"/>
                  <a:pt x="1071562" y="557213"/>
                </a:cubicBezTo>
                <a:cubicBezTo>
                  <a:pt x="1103695" y="741571"/>
                  <a:pt x="1053424" y="901878"/>
                  <a:pt x="1071562" y="1071563"/>
                </a:cubicBezTo>
                <a:cubicBezTo>
                  <a:pt x="928661" y="1093290"/>
                  <a:pt x="711195" y="1024925"/>
                  <a:pt x="567928" y="1071563"/>
                </a:cubicBezTo>
                <a:cubicBezTo>
                  <a:pt x="424661" y="1118201"/>
                  <a:pt x="222446" y="1009541"/>
                  <a:pt x="0" y="1071563"/>
                </a:cubicBezTo>
                <a:cubicBezTo>
                  <a:pt x="-4178" y="947274"/>
                  <a:pt x="47417" y="727338"/>
                  <a:pt x="0" y="535782"/>
                </a:cubicBezTo>
                <a:cubicBezTo>
                  <a:pt x="-47417" y="344226"/>
                  <a:pt x="15153" y="255142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22320180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Εικόνα 5" descr="Dikkat Vectors - Download Free High-Quality Vectors | Magnific (formerly  Freepik)">
            <a:extLst>
              <a:ext uri="{FF2B5EF4-FFF2-40B4-BE49-F238E27FC236}">
                <a16:creationId xmlns:a16="http://schemas.microsoft.com/office/drawing/2014/main" id="{5C30142C-120D-5CEC-8729-F66FF17A14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502" b="53094"/>
          <a:stretch>
            <a:fillRect/>
          </a:stretch>
        </p:blipFill>
        <p:spPr>
          <a:xfrm>
            <a:off x="4292317" y="4916576"/>
            <a:ext cx="1103652" cy="1005254"/>
          </a:xfrm>
          <a:prstGeom prst="rect">
            <a:avLst/>
          </a:prstGeom>
        </p:spPr>
      </p:pic>
      <p:pic>
        <p:nvPicPr>
          <p:cNvPr id="11" name="Εικόνα 10" descr="Dikkat Vectors - Download Free High-Quality Vectors | Magnific (formerly  Freepik)">
            <a:extLst>
              <a:ext uri="{FF2B5EF4-FFF2-40B4-BE49-F238E27FC236}">
                <a16:creationId xmlns:a16="http://schemas.microsoft.com/office/drawing/2014/main" id="{41A81FDF-5763-C9D9-6610-C0E40572ED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502" b="53094"/>
          <a:stretch>
            <a:fillRect/>
          </a:stretch>
        </p:blipFill>
        <p:spPr>
          <a:xfrm>
            <a:off x="7519422" y="2662226"/>
            <a:ext cx="841828" cy="76677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08A54-1434-D9E3-E6B4-CD33DAD8E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3D904B2D-C858-7891-F0CF-411734209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E0C625C-F936-8AAE-7BE1-8E7F9A329F4D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el-GR" b="1" dirty="0" err="1">
                <a:solidFill>
                  <a:srgbClr val="FF0000"/>
                </a:solidFill>
                <a:latin typeface="Arial" panose="020B0604020202020204" pitchFamily="34" charset="0"/>
              </a:rPr>
              <a:t>Birleşik</a:t>
            </a:r>
            <a:r>
              <a:rPr lang="en-US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 Eylem:</a:t>
            </a:r>
            <a:endParaRPr lang="tr-TR" altLang="el-GR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US" altLang="el-GR" b="1" dirty="0" err="1">
                <a:solidFill>
                  <a:srgbClr val="FF0000"/>
                </a:solidFill>
                <a:latin typeface="Arial" panose="020B0604020202020204" pitchFamily="34" charset="0"/>
              </a:rPr>
              <a:t>Tezlik</a:t>
            </a:r>
            <a:r>
              <a:rPr lang="en-US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b="1" dirty="0" err="1">
                <a:solidFill>
                  <a:srgbClr val="FF0000"/>
                </a:solidFill>
                <a:latin typeface="Arial" panose="020B0604020202020204" pitchFamily="34" charset="0"/>
              </a:rPr>
              <a:t>eylemleri</a:t>
            </a:r>
            <a:r>
              <a:rPr lang="en-US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tr-TR" altLang="el-GR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US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-</a:t>
            </a:r>
            <a:r>
              <a:rPr lang="el-GR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GB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y</a:t>
            </a:r>
            <a:r>
              <a:rPr lang="el-GR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)Ι</a:t>
            </a:r>
            <a:r>
              <a:rPr lang="en-US" altLang="el-GR" b="1" dirty="0" err="1">
                <a:solidFill>
                  <a:srgbClr val="FF0000"/>
                </a:solidFill>
                <a:latin typeface="Arial" panose="020B0604020202020204" pitchFamily="34" charset="0"/>
              </a:rPr>
              <a:t>vermek</a:t>
            </a:r>
            <a:endParaRPr lang="el-CY" b="1" dirty="0">
              <a:solidFill>
                <a:srgbClr val="FF0000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D89528C4-FAF8-AEC1-CABF-45E3AED6D8F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8FAA42E5-6B10-D0C2-915A-F3A66883315F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4000079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>
            <a:extLst>
              <a:ext uri="{FF2B5EF4-FFF2-40B4-BE49-F238E27FC236}">
                <a16:creationId xmlns:a16="http://schemas.microsoft.com/office/drawing/2014/main" id="{C4175BD5-9090-AD50-B52D-6A8065A67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0343" y="285750"/>
            <a:ext cx="9124271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Birleşik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Eylem: 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Tezlik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eylemleri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-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GB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y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)Ι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vermek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                       </a:t>
            </a:r>
            <a:r>
              <a:rPr lang="en-GB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Alıştırmalar </a:t>
            </a:r>
            <a:endParaRPr lang="el-GR" altLang="el-G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9460" name="3 - Ορθογώνιο">
            <a:extLst>
              <a:ext uri="{FF2B5EF4-FFF2-40B4-BE49-F238E27FC236}">
                <a16:creationId xmlns:a16="http://schemas.microsoft.com/office/drawing/2014/main" id="{4B17FFF2-17AC-BF6A-BB3B-F8222B905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74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4 - Ορθογώνιο">
            <a:extLst>
              <a:ext uri="{FF2B5EF4-FFF2-40B4-BE49-F238E27FC236}">
                <a16:creationId xmlns:a16="http://schemas.microsoft.com/office/drawing/2014/main" id="{0776FCFD-6253-2D07-3366-24F8D6755609}"/>
              </a:ext>
            </a:extLst>
          </p:cNvPr>
          <p:cNvSpPr/>
          <p:nvPr/>
        </p:nvSpPr>
        <p:spPr>
          <a:xfrm>
            <a:off x="1622652" y="1335622"/>
            <a:ext cx="8501063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dirty="0" err="1"/>
              <a:t>Yiyip</a:t>
            </a:r>
            <a:r>
              <a:rPr lang="en-US" dirty="0"/>
              <a:t> </a:t>
            </a:r>
            <a:r>
              <a:rPr lang="en-US" dirty="0" err="1"/>
              <a:t>içtikten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tr-TR" dirty="0"/>
              <a:t> </a:t>
            </a:r>
            <a:r>
              <a:rPr lang="en-US" dirty="0" err="1"/>
              <a:t>hemen</a:t>
            </a:r>
            <a:r>
              <a:rPr lang="el-GR" dirty="0"/>
              <a:t> ___________.</a:t>
            </a:r>
            <a:endParaRPr lang="tr-TR" dirty="0"/>
          </a:p>
          <a:p>
            <a:pPr marL="342900" indent="-342900">
              <a:buAutoNum type="alphaLcPeriod"/>
              <a:defRPr/>
            </a:pPr>
            <a:r>
              <a:rPr lang="tr-TR" dirty="0"/>
              <a:t>u</a:t>
            </a:r>
            <a:r>
              <a:rPr lang="en-US" dirty="0" err="1"/>
              <a:t>yu</a:t>
            </a:r>
            <a:r>
              <a:rPr lang="en-US" b="1" dirty="0" err="1"/>
              <a:t>yuver</a:t>
            </a:r>
            <a:r>
              <a:rPr lang="tr-TR" dirty="0"/>
              <a:t>di      b. çık</a:t>
            </a:r>
            <a:r>
              <a:rPr lang="tr-TR" b="1" dirty="0"/>
              <a:t>ıverdi</a:t>
            </a:r>
            <a:r>
              <a:rPr lang="tr-TR" dirty="0"/>
              <a:t>          c. yak</a:t>
            </a:r>
            <a:r>
              <a:rPr lang="tr-TR" b="1" dirty="0"/>
              <a:t>ıverdi</a:t>
            </a:r>
          </a:p>
          <a:p>
            <a:pPr marL="342900" indent="-342900">
              <a:buAutoNum type="alphaLcPeriod"/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altLang="en-US" dirty="0"/>
              <a:t>2. I</a:t>
            </a:r>
            <a:r>
              <a:rPr lang="en-US" altLang="en-US" dirty="0" err="1"/>
              <a:t>şıkları</a:t>
            </a:r>
            <a:r>
              <a:rPr lang="en-US" altLang="en-US" dirty="0"/>
              <a:t> </a:t>
            </a:r>
            <a:r>
              <a:rPr lang="en-US" altLang="en-US" dirty="0" err="1"/>
              <a:t>söndürdü</a:t>
            </a:r>
            <a:r>
              <a:rPr lang="tr-TR" altLang="en-US" dirty="0"/>
              <a:t>. </a:t>
            </a:r>
            <a:r>
              <a:rPr lang="en-US" altLang="en-US" dirty="0"/>
              <a:t>Hemen </a:t>
            </a:r>
            <a:r>
              <a:rPr lang="en-US" altLang="en-US" dirty="0" err="1"/>
              <a:t>mumları</a:t>
            </a:r>
            <a:r>
              <a:rPr lang="tr-TR" altLang="en-US" dirty="0"/>
              <a:t> </a:t>
            </a:r>
            <a:r>
              <a:rPr lang="el-GR" altLang="en-US" dirty="0"/>
              <a:t>_________.</a:t>
            </a:r>
            <a:endParaRPr lang="tr-TR" altLang="en-US" dirty="0"/>
          </a:p>
          <a:p>
            <a:pPr marL="342900" indent="-342900" eaLnBrk="1" hangingPunct="1">
              <a:buAutoNum type="alphaLcPeriod"/>
              <a:defRPr/>
            </a:pPr>
            <a:r>
              <a:rPr lang="tr-TR" dirty="0"/>
              <a:t>u</a:t>
            </a:r>
            <a:r>
              <a:rPr lang="en-US" dirty="0" err="1"/>
              <a:t>yu</a:t>
            </a:r>
            <a:r>
              <a:rPr lang="en-US" b="1" dirty="0" err="1"/>
              <a:t>yuver</a:t>
            </a:r>
            <a:r>
              <a:rPr lang="tr-TR" b="1" dirty="0"/>
              <a:t>di</a:t>
            </a:r>
            <a:r>
              <a:rPr lang="tr-TR" dirty="0"/>
              <a:t>      b. çık</a:t>
            </a:r>
            <a:r>
              <a:rPr lang="tr-TR" b="1" dirty="0"/>
              <a:t>ıverdi</a:t>
            </a:r>
            <a:r>
              <a:rPr lang="tr-TR" dirty="0"/>
              <a:t>          c. yak</a:t>
            </a:r>
            <a:r>
              <a:rPr lang="tr-TR" b="1" dirty="0"/>
              <a:t>ıverdi</a:t>
            </a:r>
          </a:p>
          <a:p>
            <a:pPr marL="342900" indent="-342900" eaLnBrk="1" hangingPunct="1">
              <a:buAutoNum type="alphaLcPeriod"/>
              <a:defRPr/>
            </a:pPr>
            <a:endParaRPr lang="tr-TR" altLang="en-US" dirty="0"/>
          </a:p>
          <a:p>
            <a:pPr eaLnBrk="1" hangingPunct="1">
              <a:defRPr/>
            </a:pPr>
            <a:r>
              <a:rPr lang="tr-TR" altLang="en-US" dirty="0"/>
              <a:t>3.Birdenbire  araba yoldan </a:t>
            </a:r>
            <a:r>
              <a:rPr lang="el-GR" altLang="en-US" dirty="0"/>
              <a:t>___________.</a:t>
            </a:r>
            <a:endParaRPr lang="tr-TR" altLang="en-US" dirty="0"/>
          </a:p>
          <a:p>
            <a:pPr eaLnBrk="1" hangingPunct="1">
              <a:defRPr/>
            </a:pPr>
            <a:r>
              <a:rPr lang="tr-TR" dirty="0"/>
              <a:t>a.   u</a:t>
            </a:r>
            <a:r>
              <a:rPr lang="en-US" dirty="0" err="1"/>
              <a:t>yu</a:t>
            </a:r>
            <a:r>
              <a:rPr lang="en-US" b="1" dirty="0" err="1"/>
              <a:t>yuver</a:t>
            </a:r>
            <a:r>
              <a:rPr lang="tr-TR" b="1" dirty="0"/>
              <a:t>di</a:t>
            </a:r>
            <a:r>
              <a:rPr lang="tr-TR" dirty="0"/>
              <a:t>      b. çık</a:t>
            </a:r>
            <a:r>
              <a:rPr lang="tr-TR" b="1" dirty="0"/>
              <a:t>ıverdi</a:t>
            </a:r>
            <a:r>
              <a:rPr lang="tr-TR" dirty="0"/>
              <a:t>          c. yak</a:t>
            </a:r>
            <a:r>
              <a:rPr lang="tr-TR" b="1" dirty="0"/>
              <a:t>ıverdi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512EC5-A93F-1B9A-8441-9F9C800F8091}"/>
              </a:ext>
            </a:extLst>
          </p:cNvPr>
          <p:cNvSpPr txBox="1"/>
          <p:nvPr/>
        </p:nvSpPr>
        <p:spPr>
          <a:xfrm>
            <a:off x="1023258" y="811004"/>
            <a:ext cx="36031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sz="1600" b="1" dirty="0">
                <a:solidFill>
                  <a:srgbClr val="FF0000"/>
                </a:solidFill>
              </a:rPr>
              <a:t>Kibarca emir bildirir.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EF1E32-8C31-E3C1-4B69-0047F98B2444}"/>
              </a:ext>
            </a:extLst>
          </p:cNvPr>
          <p:cNvSpPr txBox="1"/>
          <p:nvPr/>
        </p:nvSpPr>
        <p:spPr>
          <a:xfrm>
            <a:off x="4027715" y="811004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sz="1600" b="1" dirty="0">
                <a:solidFill>
                  <a:srgbClr val="FF0000"/>
                </a:solidFill>
              </a:rPr>
              <a:t>Tezlik eylemi bir işin çabuk  ve kolay yapıldığını belirtir.</a:t>
            </a:r>
          </a:p>
        </p:txBody>
      </p:sp>
      <p:sp>
        <p:nvSpPr>
          <p:cNvPr id="10" name="6 - TextBox">
            <a:extLst>
              <a:ext uri="{FF2B5EF4-FFF2-40B4-BE49-F238E27FC236}">
                <a16:creationId xmlns:a16="http://schemas.microsoft.com/office/drawing/2014/main" id="{C00A17B5-BA3F-C0D2-0889-08D5F685AB50}"/>
              </a:ext>
            </a:extLst>
          </p:cNvPr>
          <p:cNvSpPr txBox="1"/>
          <p:nvPr/>
        </p:nvSpPr>
        <p:spPr>
          <a:xfrm>
            <a:off x="1622652" y="3771483"/>
            <a:ext cx="8358187" cy="28007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1600" dirty="0"/>
              <a:t>Gözlerin  bozulmuş,  hemen bir doktora  gid-i-ver.</a:t>
            </a:r>
          </a:p>
          <a:p>
            <a:pPr eaLnBrk="1" hangingPunct="1">
              <a:defRPr/>
            </a:pPr>
            <a:r>
              <a:rPr lang="tr-TR" sz="1600" dirty="0"/>
              <a:t>Kitap okurken gözüm birden  kararıverdi.</a:t>
            </a:r>
          </a:p>
          <a:p>
            <a:pPr eaLnBrk="1" hangingPunct="1">
              <a:defRPr/>
            </a:pPr>
            <a:r>
              <a:rPr lang="tr-TR" sz="1600" dirty="0"/>
              <a:t>Kamyon  son anda korna çal</a:t>
            </a:r>
            <a:r>
              <a:rPr lang="el-GR" sz="1600" dirty="0"/>
              <a:t>___________</a:t>
            </a:r>
            <a:r>
              <a:rPr lang="tr-TR" sz="1600" dirty="0"/>
              <a:t>, çocuk topu caddede bırakıp  kaç</a:t>
            </a:r>
            <a:r>
              <a:rPr lang="el-GR" sz="1600" dirty="0"/>
              <a:t>_________.</a:t>
            </a:r>
            <a:r>
              <a:rPr lang="tr-TR" sz="1600" dirty="0"/>
              <a:t> </a:t>
            </a:r>
          </a:p>
          <a:p>
            <a:pPr eaLnBrk="1" hangingPunct="1">
              <a:defRPr/>
            </a:pPr>
            <a:r>
              <a:rPr lang="tr-TR" sz="1600" dirty="0"/>
              <a:t>Emel  okula geciktiği  için acele giyinip  evden çık</a:t>
            </a:r>
            <a:r>
              <a:rPr lang="el-GR" sz="1600" dirty="0"/>
              <a:t>__________.</a:t>
            </a:r>
            <a:endParaRPr lang="tr-TR" sz="1600" dirty="0"/>
          </a:p>
          <a:p>
            <a:pPr eaLnBrk="1" hangingPunct="1">
              <a:defRPr/>
            </a:pPr>
            <a:r>
              <a:rPr lang="tr-TR" sz="1600" dirty="0"/>
              <a:t>Arabanın  lastiği aniden  patla</a:t>
            </a:r>
            <a:r>
              <a:rPr lang="el-GR" sz="1600" dirty="0"/>
              <a:t>___________.</a:t>
            </a:r>
            <a:endParaRPr lang="tr-TR" sz="1600" dirty="0"/>
          </a:p>
          <a:p>
            <a:pPr eaLnBrk="1" hangingPunct="1">
              <a:defRPr/>
            </a:pPr>
            <a:r>
              <a:rPr lang="tr-TR" sz="1600" dirty="0"/>
              <a:t>Eski  arkadaşıma  caddede rastla</a:t>
            </a:r>
            <a:r>
              <a:rPr lang="el-GR" sz="1600" dirty="0"/>
              <a:t>_________.</a:t>
            </a:r>
            <a:endParaRPr lang="tr-TR" sz="1600" dirty="0"/>
          </a:p>
          <a:p>
            <a:pPr eaLnBrk="1" hangingPunct="1">
              <a:defRPr/>
            </a:pPr>
            <a:r>
              <a:rPr lang="tr-TR" sz="1600" dirty="0"/>
              <a:t>Gazeteye hızlıca  bir  göz  gez</a:t>
            </a:r>
            <a:r>
              <a:rPr lang="en-US" sz="1600" dirty="0"/>
              <a:t>d</a:t>
            </a:r>
            <a:r>
              <a:rPr lang="tr-TR" sz="1600" dirty="0"/>
              <a:t>ir</a:t>
            </a:r>
            <a:r>
              <a:rPr lang="el-GR" sz="1600" dirty="0"/>
              <a:t>___________.</a:t>
            </a:r>
            <a:endParaRPr lang="tr-TR" sz="1600" dirty="0"/>
          </a:p>
          <a:p>
            <a:pPr eaLnBrk="1" hangingPunct="1">
              <a:defRPr/>
            </a:pPr>
            <a:r>
              <a:rPr lang="tr-TR" sz="1600" dirty="0"/>
              <a:t>Mektubu bu akşam  mutlaka yaz</a:t>
            </a:r>
            <a:r>
              <a:rPr lang="el-GR" sz="1600" dirty="0"/>
              <a:t>_____________.</a:t>
            </a:r>
            <a:endParaRPr lang="tr-TR" sz="1600" dirty="0"/>
          </a:p>
          <a:p>
            <a:pPr eaLnBrk="1" hangingPunct="1">
              <a:defRPr/>
            </a:pPr>
            <a:r>
              <a:rPr lang="tr-TR" sz="1600" dirty="0"/>
              <a:t>Pencereyi kapat</a:t>
            </a:r>
            <a:r>
              <a:rPr lang="el-GR" sz="1600" dirty="0"/>
              <a:t>_________.</a:t>
            </a:r>
            <a:endParaRPr lang="tr-TR" sz="1600" dirty="0"/>
          </a:p>
          <a:p>
            <a:pPr eaLnBrk="1" hangingPunct="1">
              <a:defRPr/>
            </a:pPr>
            <a:r>
              <a:rPr lang="tr-TR" sz="1600" dirty="0"/>
              <a:t>Bana mutlaka  uğra</a:t>
            </a:r>
            <a:r>
              <a:rPr lang="el-GR" sz="1600" dirty="0"/>
              <a:t>_________.</a:t>
            </a:r>
            <a:endParaRPr lang="tr-TR" sz="1600" dirty="0"/>
          </a:p>
          <a:p>
            <a:pPr eaLnBrk="1" hangingPunct="1">
              <a:defRPr/>
            </a:pPr>
            <a:r>
              <a:rPr lang="tr-TR" sz="1600" dirty="0"/>
              <a:t>Bir taksi tut</a:t>
            </a:r>
            <a:r>
              <a:rPr lang="el-GR" sz="1600" dirty="0"/>
              <a:t>____________.</a:t>
            </a:r>
            <a:endParaRPr lang="tr-TR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5C33-5750-2A3A-30D6-4911368F0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DCA1FB2-2C37-DB80-B0BA-1F439E51C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1064FE5F-F0C3-4346-7A40-3678093D120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Birleşik</a:t>
            </a: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 Eylem:  </a:t>
            </a:r>
            <a:endParaRPr lang="tr-TR" altLang="el-GR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Sürerlik</a:t>
            </a: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eylemleri</a:t>
            </a: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endParaRPr lang="tr-TR" altLang="el-GR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 -(y)Adur</a:t>
            </a:r>
            <a:r>
              <a:rPr lang="tr-TR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  / </a:t>
            </a: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-(y)Akal</a:t>
            </a:r>
            <a:r>
              <a:rPr lang="tr-TR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dı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0903BDF5-7D79-6C48-B1B7-9E6A71ADAD1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F53AB06E-D5DB-7B55-F356-E990A75E16CC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4245554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FF6AA-58FE-B0F7-F2A2-1A66AE53B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3 - Ορθογώνιο">
            <a:extLst>
              <a:ext uri="{FF2B5EF4-FFF2-40B4-BE49-F238E27FC236}">
                <a16:creationId xmlns:a16="http://schemas.microsoft.com/office/drawing/2014/main" id="{3966D851-438C-245A-E56A-1335D973F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74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9462" name="TextBox 2">
            <a:extLst>
              <a:ext uri="{FF2B5EF4-FFF2-40B4-BE49-F238E27FC236}">
                <a16:creationId xmlns:a16="http://schemas.microsoft.com/office/drawing/2014/main" id="{9FFC0749-EB7D-D3F7-4277-20291262F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912" y="482827"/>
            <a:ext cx="9760175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Birleşik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Eylem: 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Sürerlik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eylemleri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-(y)Adur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/ 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-(y)Akal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dı                   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     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Alıştırmalar </a:t>
            </a:r>
            <a:endParaRPr lang="el-GR" altLang="el-G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8 - Ορθογώνιο">
            <a:extLst>
              <a:ext uri="{FF2B5EF4-FFF2-40B4-BE49-F238E27FC236}">
                <a16:creationId xmlns:a16="http://schemas.microsoft.com/office/drawing/2014/main" id="{84A68C95-4488-03BC-CEC5-BD304341A777}"/>
              </a:ext>
            </a:extLst>
          </p:cNvPr>
          <p:cNvSpPr/>
          <p:nvPr/>
        </p:nvSpPr>
        <p:spPr>
          <a:xfrm>
            <a:off x="1651795" y="2513036"/>
            <a:ext cx="828675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en-US" dirty="0">
                <a:latin typeface="Arial" charset="0"/>
                <a:cs typeface="Arial" charset="0"/>
              </a:rPr>
              <a:t>1. Şaban  koltukta </a:t>
            </a:r>
            <a:r>
              <a:rPr lang="el-GR" altLang="en-US" dirty="0">
                <a:latin typeface="Arial" charset="0"/>
                <a:cs typeface="Arial" charset="0"/>
              </a:rPr>
              <a:t> _____________.</a:t>
            </a:r>
            <a:endParaRPr lang="tr-TR" altLang="en-US" dirty="0">
              <a:latin typeface="Arial" charset="0"/>
              <a:cs typeface="Arial" charset="0"/>
            </a:endParaRPr>
          </a:p>
          <a:p>
            <a:pPr marL="342900" indent="-342900">
              <a:buFontTx/>
              <a:buAutoNum type="alphaLcPeriod"/>
              <a:defRPr/>
            </a:pPr>
            <a:r>
              <a:rPr lang="tr-TR" altLang="en-US" dirty="0">
                <a:latin typeface="+mj-lt"/>
                <a:cs typeface="Arial" charset="0"/>
              </a:rPr>
              <a:t>uyu</a:t>
            </a:r>
            <a:r>
              <a:rPr lang="tr-TR" altLang="en-US" b="1" dirty="0">
                <a:latin typeface="Arial" charset="0"/>
                <a:cs typeface="Arial" charset="0"/>
              </a:rPr>
              <a:t>yakaldı</a:t>
            </a:r>
            <a:r>
              <a:rPr lang="tr-TR" altLang="en-US" dirty="0">
                <a:latin typeface="Arial" charset="0"/>
                <a:cs typeface="Arial" charset="0"/>
              </a:rPr>
              <a:t>      b. </a:t>
            </a:r>
            <a:r>
              <a:rPr lang="tr-TR" altLang="en-US" dirty="0">
                <a:latin typeface="+mj-lt"/>
                <a:cs typeface="Arial" charset="0"/>
              </a:rPr>
              <a:t>bak</a:t>
            </a:r>
            <a:r>
              <a:rPr lang="tr-TR" altLang="en-US" b="1" dirty="0">
                <a:latin typeface="Arial" charset="0"/>
                <a:cs typeface="Arial" charset="0"/>
              </a:rPr>
              <a:t>akaldı</a:t>
            </a:r>
            <a:r>
              <a:rPr lang="tr-TR" altLang="en-US" dirty="0">
                <a:latin typeface="Arial" charset="0"/>
                <a:cs typeface="Arial" charset="0"/>
              </a:rPr>
              <a:t>        c. </a:t>
            </a:r>
            <a:r>
              <a:rPr lang="tr-TR" altLang="en-US" dirty="0">
                <a:latin typeface="+mj-lt"/>
                <a:cs typeface="Arial" charset="0"/>
              </a:rPr>
              <a:t>şaş</a:t>
            </a:r>
            <a:r>
              <a:rPr lang="tr-TR" altLang="en-US" b="1" dirty="0">
                <a:latin typeface="Arial" charset="0"/>
                <a:cs typeface="Arial" charset="0"/>
              </a:rPr>
              <a:t>akaldı</a:t>
            </a:r>
            <a:r>
              <a:rPr lang="tr-TR" altLang="en-US" dirty="0">
                <a:latin typeface="Arial" charset="0"/>
                <a:cs typeface="Arial" charset="0"/>
              </a:rPr>
              <a:t>   d. </a:t>
            </a:r>
            <a:r>
              <a:rPr lang="tr-TR" altLang="en-US" dirty="0">
                <a:cs typeface="Arial" charset="0"/>
              </a:rPr>
              <a:t>don</a:t>
            </a:r>
            <a:r>
              <a:rPr lang="tr-TR" altLang="en-US" b="1" dirty="0">
                <a:latin typeface="Arial" charset="0"/>
                <a:cs typeface="Arial" charset="0"/>
              </a:rPr>
              <a:t>akaldı</a:t>
            </a:r>
          </a:p>
          <a:p>
            <a:pPr marL="342900" indent="-342900"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42900" indent="-342900">
              <a:defRPr/>
            </a:pPr>
            <a:r>
              <a:rPr lang="tr-TR" dirty="0">
                <a:latin typeface="Arial" charset="0"/>
                <a:cs typeface="Arial" charset="0"/>
              </a:rPr>
              <a:t>2. </a:t>
            </a:r>
            <a:r>
              <a:rPr lang="tr-TR" altLang="en-US" dirty="0">
                <a:latin typeface="Arial" charset="0"/>
                <a:cs typeface="Arial" charset="0"/>
              </a:rPr>
              <a:t>Burada </a:t>
            </a:r>
            <a:r>
              <a:rPr lang="el-GR" altLang="en-US" dirty="0">
                <a:latin typeface="Arial" charset="0"/>
                <a:cs typeface="Arial" charset="0"/>
              </a:rPr>
              <a:t>________________</a:t>
            </a:r>
            <a:r>
              <a:rPr lang="tr-TR" altLang="en-US" dirty="0">
                <a:latin typeface="Arial" charset="0"/>
                <a:cs typeface="Arial" charset="0"/>
              </a:rPr>
              <a:t> otobüs  gelir.</a:t>
            </a:r>
          </a:p>
          <a:p>
            <a:pPr marL="342900" indent="-342900">
              <a:buAutoNum type="alphaLcPeriod"/>
              <a:defRPr/>
            </a:pPr>
            <a:r>
              <a:rPr lang="tr-TR" altLang="en-US" dirty="0">
                <a:latin typeface="Arial" charset="0"/>
                <a:cs typeface="Arial" charset="0"/>
              </a:rPr>
              <a:t>bekle</a:t>
            </a:r>
            <a:r>
              <a:rPr lang="tr-TR" altLang="en-US" b="1" dirty="0">
                <a:latin typeface="Arial" charset="0"/>
                <a:cs typeface="Arial" charset="0"/>
              </a:rPr>
              <a:t>yedur</a:t>
            </a:r>
            <a:r>
              <a:rPr lang="tr-TR" altLang="en-US" dirty="0">
                <a:latin typeface="Arial" charset="0"/>
                <a:cs typeface="Arial" charset="0"/>
              </a:rPr>
              <a:t>         b. bekle</a:t>
            </a:r>
            <a:r>
              <a:rPr lang="tr-TR" altLang="en-US" b="1" dirty="0">
                <a:latin typeface="Arial" charset="0"/>
                <a:cs typeface="Arial" charset="0"/>
              </a:rPr>
              <a:t>yekaldı</a:t>
            </a:r>
            <a:r>
              <a:rPr lang="tr-TR" altLang="en-US" dirty="0">
                <a:latin typeface="Arial" charset="0"/>
                <a:cs typeface="Arial" charset="0"/>
              </a:rPr>
              <a:t>       c. Bekle</a:t>
            </a:r>
            <a:r>
              <a:rPr lang="tr-TR" altLang="en-US" b="1" dirty="0">
                <a:latin typeface="Arial" charset="0"/>
                <a:cs typeface="Arial" charset="0"/>
              </a:rPr>
              <a:t>yiverdi</a:t>
            </a:r>
          </a:p>
          <a:p>
            <a:pPr marL="342900" indent="-342900">
              <a:buAutoNum type="alphaLcPeriod"/>
              <a:defRPr/>
            </a:pPr>
            <a:endParaRPr lang="tr-TR" altLang="en-US" b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tr-TR" b="1" dirty="0"/>
          </a:p>
          <a:p>
            <a:pPr>
              <a:defRPr/>
            </a:pPr>
            <a:r>
              <a:rPr lang="tr-TR" dirty="0"/>
              <a:t>Tülay  Hanım  hayranlıkla  etrafına bak</a:t>
            </a:r>
            <a:r>
              <a:rPr lang="en-US" dirty="0"/>
              <a:t>________</a:t>
            </a:r>
            <a:r>
              <a:rPr lang="el-GR" dirty="0"/>
              <a:t>.</a:t>
            </a:r>
            <a:endParaRPr lang="tr-TR" dirty="0"/>
          </a:p>
          <a:p>
            <a:pPr>
              <a:defRPr/>
            </a:pPr>
            <a:r>
              <a:rPr lang="tr-TR" dirty="0"/>
              <a:t>Hayretten </a:t>
            </a:r>
            <a:r>
              <a:rPr lang="el-GR" dirty="0"/>
              <a:t> </a:t>
            </a:r>
            <a:r>
              <a:rPr lang="tr-TR" dirty="0"/>
              <a:t>don</a:t>
            </a:r>
            <a:r>
              <a:rPr lang="en-US" dirty="0"/>
              <a:t>__________</a:t>
            </a:r>
            <a:r>
              <a:rPr lang="el-GR" dirty="0"/>
              <a:t>.</a:t>
            </a:r>
            <a:endParaRPr lang="tr-TR" dirty="0"/>
          </a:p>
          <a:p>
            <a:pPr>
              <a:defRPr/>
            </a:pPr>
            <a:r>
              <a:rPr lang="tr-TR" dirty="0"/>
              <a:t>Siz şehri gez</a:t>
            </a:r>
            <a:r>
              <a:rPr lang="en-US" dirty="0"/>
              <a:t>_______________ </a:t>
            </a:r>
            <a:r>
              <a:rPr lang="tr-TR" dirty="0"/>
              <a:t>ben  müzeye gidiyorum.</a:t>
            </a:r>
          </a:p>
          <a:p>
            <a:pPr>
              <a:defRPr/>
            </a:pPr>
            <a:endParaRPr lang="tr-TR" altLang="en-US" b="1" dirty="0">
              <a:latin typeface="Arial" charset="0"/>
              <a:cs typeface="Arial" charset="0"/>
            </a:endParaRPr>
          </a:p>
          <a:p>
            <a:pPr marL="342900" indent="-342900"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1656A1-43A1-793A-FE55-17F2BA2C200A}"/>
              </a:ext>
            </a:extLst>
          </p:cNvPr>
          <p:cNvSpPr txBox="1"/>
          <p:nvPr/>
        </p:nvSpPr>
        <p:spPr>
          <a:xfrm>
            <a:off x="664029" y="158970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1800" b="1" dirty="0">
                <a:solidFill>
                  <a:srgbClr val="FF0000"/>
                </a:solidFill>
              </a:rPr>
              <a:t>Süre</a:t>
            </a:r>
            <a:r>
              <a:rPr lang="en-US" b="1" dirty="0">
                <a:solidFill>
                  <a:srgbClr val="FF0000"/>
                </a:solidFill>
              </a:rPr>
              <a:t>r</a:t>
            </a:r>
            <a:r>
              <a:rPr lang="tr-TR" sz="1800" b="1" dirty="0">
                <a:solidFill>
                  <a:srgbClr val="FF0000"/>
                </a:solidFill>
              </a:rPr>
              <a:t>lik  eylemi  Türkçede çok  fazla kullanılmaz.</a:t>
            </a:r>
          </a:p>
          <a:p>
            <a:pPr algn="ctr">
              <a:defRPr/>
            </a:pPr>
            <a:r>
              <a:rPr lang="tr-TR" b="1" u="sng" dirty="0">
                <a:solidFill>
                  <a:srgbClr val="FF0000"/>
                </a:solidFill>
              </a:rPr>
              <a:t> -(y)Akal</a:t>
            </a:r>
            <a:r>
              <a:rPr lang="el-GR" b="1" u="sng" dirty="0">
                <a:solidFill>
                  <a:srgbClr val="FF0000"/>
                </a:solidFill>
              </a:rPr>
              <a:t> +  </a:t>
            </a:r>
            <a:r>
              <a:rPr lang="en-GB" b="1" u="sng" dirty="0" err="1">
                <a:solidFill>
                  <a:srgbClr val="FF0000"/>
                </a:solidFill>
              </a:rPr>
              <a:t>ge</a:t>
            </a:r>
            <a:r>
              <a:rPr lang="tr-TR" b="1" u="sng" dirty="0">
                <a:solidFill>
                  <a:srgbClr val="FF0000"/>
                </a:solidFill>
              </a:rPr>
              <a:t>çmiş zaman + kişi eki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040AD6-3DEF-7530-1049-C0E4E19F5B7A}"/>
              </a:ext>
            </a:extLst>
          </p:cNvPr>
          <p:cNvSpPr txBox="1"/>
          <p:nvPr/>
        </p:nvSpPr>
        <p:spPr>
          <a:xfrm>
            <a:off x="7075714" y="1589706"/>
            <a:ext cx="4136572" cy="369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1800" b="1" u="sng" dirty="0">
                <a:solidFill>
                  <a:srgbClr val="FF0000"/>
                </a:solidFill>
              </a:rPr>
              <a:t>-(y)Adur                            -(y)Adurun</a:t>
            </a:r>
          </a:p>
        </p:txBody>
      </p:sp>
    </p:spTree>
    <p:extLst>
      <p:ext uri="{BB962C8B-B14F-4D97-AF65-F5344CB8AC3E}">
        <p14:creationId xmlns:p14="http://schemas.microsoft.com/office/powerpoint/2010/main" val="333725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B396B6C-4827-EFEC-45E4-939FB296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17780" y="471480"/>
            <a:ext cx="2425829" cy="2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9D72183-B57A-A442-B34A-B888E747155F}"/>
              </a:ext>
            </a:extLst>
          </p:cNvPr>
          <p:cNvSpPr/>
          <p:nvPr/>
        </p:nvSpPr>
        <p:spPr>
          <a:xfrm rot="20205939">
            <a:off x="725304" y="1088144"/>
            <a:ext cx="1187926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BB43B5-8CF2-E2D5-3B75-C6C23BDA0EA8}"/>
              </a:ext>
            </a:extLst>
          </p:cNvPr>
          <p:cNvSpPr txBox="1"/>
          <p:nvPr/>
        </p:nvSpPr>
        <p:spPr>
          <a:xfrm>
            <a:off x="3028950" y="4109856"/>
            <a:ext cx="6134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6D1EFE-8E86-4493-ECB4-12F00AFD640D}"/>
              </a:ext>
            </a:extLst>
          </p:cNvPr>
          <p:cNvSpPr txBox="1"/>
          <p:nvPr/>
        </p:nvSpPr>
        <p:spPr>
          <a:xfrm>
            <a:off x="2990850" y="3027951"/>
            <a:ext cx="61341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tr-TR" sz="4400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CFAA3D26-3C99-90EA-01AA-5394C9782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550" y="500062"/>
            <a:ext cx="4152900" cy="5857875"/>
          </a:xfrm>
          <a:custGeom>
            <a:avLst/>
            <a:gdLst>
              <a:gd name="csX0" fmla="*/ 0 w 4152900"/>
              <a:gd name="csY0" fmla="*/ 0 h 5857875"/>
              <a:gd name="csX1" fmla="*/ 510213 w 4152900"/>
              <a:gd name="csY1" fmla="*/ 0 h 5857875"/>
              <a:gd name="csX2" fmla="*/ 1186543 w 4152900"/>
              <a:gd name="csY2" fmla="*/ 0 h 5857875"/>
              <a:gd name="csX3" fmla="*/ 1696756 w 4152900"/>
              <a:gd name="csY3" fmla="*/ 0 h 5857875"/>
              <a:gd name="csX4" fmla="*/ 2290028 w 4152900"/>
              <a:gd name="csY4" fmla="*/ 0 h 5857875"/>
              <a:gd name="csX5" fmla="*/ 2883299 w 4152900"/>
              <a:gd name="csY5" fmla="*/ 0 h 5857875"/>
              <a:gd name="csX6" fmla="*/ 3435042 w 4152900"/>
              <a:gd name="csY6" fmla="*/ 0 h 5857875"/>
              <a:gd name="csX7" fmla="*/ 4152900 w 4152900"/>
              <a:gd name="csY7" fmla="*/ 0 h 5857875"/>
              <a:gd name="csX8" fmla="*/ 4152900 w 4152900"/>
              <a:gd name="csY8" fmla="*/ 410051 h 5857875"/>
              <a:gd name="csX9" fmla="*/ 4152900 w 4152900"/>
              <a:gd name="csY9" fmla="*/ 1112996 h 5857875"/>
              <a:gd name="csX10" fmla="*/ 4152900 w 4152900"/>
              <a:gd name="csY10" fmla="*/ 1640205 h 5857875"/>
              <a:gd name="csX11" fmla="*/ 4152900 w 4152900"/>
              <a:gd name="csY11" fmla="*/ 2343150 h 5857875"/>
              <a:gd name="csX12" fmla="*/ 4152900 w 4152900"/>
              <a:gd name="csY12" fmla="*/ 2928938 h 5857875"/>
              <a:gd name="csX13" fmla="*/ 4152900 w 4152900"/>
              <a:gd name="csY13" fmla="*/ 3573304 h 5857875"/>
              <a:gd name="csX14" fmla="*/ 4152900 w 4152900"/>
              <a:gd name="csY14" fmla="*/ 3983355 h 5857875"/>
              <a:gd name="csX15" fmla="*/ 4152900 w 4152900"/>
              <a:gd name="csY15" fmla="*/ 4510564 h 5857875"/>
              <a:gd name="csX16" fmla="*/ 4152900 w 4152900"/>
              <a:gd name="csY16" fmla="*/ 5037772 h 5857875"/>
              <a:gd name="csX17" fmla="*/ 4152900 w 4152900"/>
              <a:gd name="csY17" fmla="*/ 5857875 h 5857875"/>
              <a:gd name="csX18" fmla="*/ 3476571 w 4152900"/>
              <a:gd name="csY18" fmla="*/ 5857875 h 5857875"/>
              <a:gd name="csX19" fmla="*/ 2800241 w 4152900"/>
              <a:gd name="csY19" fmla="*/ 5857875 h 5857875"/>
              <a:gd name="csX20" fmla="*/ 2123912 w 4152900"/>
              <a:gd name="csY20" fmla="*/ 5857875 h 5857875"/>
              <a:gd name="csX21" fmla="*/ 1530640 w 4152900"/>
              <a:gd name="csY21" fmla="*/ 5857875 h 5857875"/>
              <a:gd name="csX22" fmla="*/ 1061956 w 4152900"/>
              <a:gd name="csY22" fmla="*/ 5857875 h 5857875"/>
              <a:gd name="csX23" fmla="*/ 510213 w 4152900"/>
              <a:gd name="csY23" fmla="*/ 5857875 h 5857875"/>
              <a:gd name="csX24" fmla="*/ 0 w 4152900"/>
              <a:gd name="csY24" fmla="*/ 5857875 h 5857875"/>
              <a:gd name="csX25" fmla="*/ 0 w 4152900"/>
              <a:gd name="csY25" fmla="*/ 5272088 h 5857875"/>
              <a:gd name="csX26" fmla="*/ 0 w 4152900"/>
              <a:gd name="csY26" fmla="*/ 4744879 h 5857875"/>
              <a:gd name="csX27" fmla="*/ 0 w 4152900"/>
              <a:gd name="csY27" fmla="*/ 4041934 h 5857875"/>
              <a:gd name="csX28" fmla="*/ 0 w 4152900"/>
              <a:gd name="csY28" fmla="*/ 3631883 h 5857875"/>
              <a:gd name="csX29" fmla="*/ 0 w 4152900"/>
              <a:gd name="csY29" fmla="*/ 3163253 h 5857875"/>
              <a:gd name="csX30" fmla="*/ 0 w 4152900"/>
              <a:gd name="csY30" fmla="*/ 2518886 h 5857875"/>
              <a:gd name="csX31" fmla="*/ 0 w 4152900"/>
              <a:gd name="csY31" fmla="*/ 1815941 h 5857875"/>
              <a:gd name="csX32" fmla="*/ 0 w 4152900"/>
              <a:gd name="csY32" fmla="*/ 1288732 h 5857875"/>
              <a:gd name="csX33" fmla="*/ 0 w 4152900"/>
              <a:gd name="csY33" fmla="*/ 702945 h 5857875"/>
              <a:gd name="csX34" fmla="*/ 0 w 4152900"/>
              <a:gd name="csY34" fmla="*/ 0 h 58578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4152900" h="5857875" fill="none" extrusionOk="0">
                <a:moveTo>
                  <a:pt x="0" y="0"/>
                </a:moveTo>
                <a:cubicBezTo>
                  <a:pt x="253545" y="-1654"/>
                  <a:pt x="391333" y="7343"/>
                  <a:pt x="510213" y="0"/>
                </a:cubicBezTo>
                <a:cubicBezTo>
                  <a:pt x="629093" y="-7343"/>
                  <a:pt x="861731" y="37664"/>
                  <a:pt x="1186543" y="0"/>
                </a:cubicBezTo>
                <a:cubicBezTo>
                  <a:pt x="1511355" y="-37664"/>
                  <a:pt x="1445655" y="33017"/>
                  <a:pt x="1696756" y="0"/>
                </a:cubicBezTo>
                <a:cubicBezTo>
                  <a:pt x="1947857" y="-33017"/>
                  <a:pt x="2050684" y="35971"/>
                  <a:pt x="2290028" y="0"/>
                </a:cubicBezTo>
                <a:cubicBezTo>
                  <a:pt x="2529372" y="-35971"/>
                  <a:pt x="2710987" y="60156"/>
                  <a:pt x="2883299" y="0"/>
                </a:cubicBezTo>
                <a:cubicBezTo>
                  <a:pt x="3055611" y="-60156"/>
                  <a:pt x="3179140" y="42710"/>
                  <a:pt x="3435042" y="0"/>
                </a:cubicBezTo>
                <a:cubicBezTo>
                  <a:pt x="3690944" y="-42710"/>
                  <a:pt x="3900170" y="10017"/>
                  <a:pt x="4152900" y="0"/>
                </a:cubicBezTo>
                <a:cubicBezTo>
                  <a:pt x="4197291" y="188947"/>
                  <a:pt x="4137472" y="328038"/>
                  <a:pt x="4152900" y="410051"/>
                </a:cubicBezTo>
                <a:cubicBezTo>
                  <a:pt x="4168328" y="492064"/>
                  <a:pt x="4126856" y="918374"/>
                  <a:pt x="4152900" y="1112996"/>
                </a:cubicBezTo>
                <a:cubicBezTo>
                  <a:pt x="4178944" y="1307618"/>
                  <a:pt x="4091263" y="1475455"/>
                  <a:pt x="4152900" y="1640205"/>
                </a:cubicBezTo>
                <a:cubicBezTo>
                  <a:pt x="4214537" y="1804955"/>
                  <a:pt x="4138168" y="2153686"/>
                  <a:pt x="4152900" y="2343150"/>
                </a:cubicBezTo>
                <a:cubicBezTo>
                  <a:pt x="4167632" y="2532615"/>
                  <a:pt x="4090734" y="2762603"/>
                  <a:pt x="4152900" y="2928938"/>
                </a:cubicBezTo>
                <a:cubicBezTo>
                  <a:pt x="4215066" y="3095273"/>
                  <a:pt x="4130565" y="3275446"/>
                  <a:pt x="4152900" y="3573304"/>
                </a:cubicBezTo>
                <a:cubicBezTo>
                  <a:pt x="4175235" y="3871162"/>
                  <a:pt x="4115001" y="3882893"/>
                  <a:pt x="4152900" y="3983355"/>
                </a:cubicBezTo>
                <a:cubicBezTo>
                  <a:pt x="4190799" y="4083817"/>
                  <a:pt x="4124474" y="4288039"/>
                  <a:pt x="4152900" y="4510564"/>
                </a:cubicBezTo>
                <a:cubicBezTo>
                  <a:pt x="4181326" y="4733089"/>
                  <a:pt x="4118345" y="4833238"/>
                  <a:pt x="4152900" y="5037772"/>
                </a:cubicBezTo>
                <a:cubicBezTo>
                  <a:pt x="4187455" y="5242306"/>
                  <a:pt x="4117623" y="5580798"/>
                  <a:pt x="4152900" y="5857875"/>
                </a:cubicBezTo>
                <a:cubicBezTo>
                  <a:pt x="3850174" y="5886671"/>
                  <a:pt x="3686587" y="5846837"/>
                  <a:pt x="3476571" y="5857875"/>
                </a:cubicBezTo>
                <a:cubicBezTo>
                  <a:pt x="3266555" y="5868913"/>
                  <a:pt x="3075436" y="5798444"/>
                  <a:pt x="2800241" y="5857875"/>
                </a:cubicBezTo>
                <a:cubicBezTo>
                  <a:pt x="2525046" y="5917306"/>
                  <a:pt x="2370525" y="5796049"/>
                  <a:pt x="2123912" y="5857875"/>
                </a:cubicBezTo>
                <a:cubicBezTo>
                  <a:pt x="1877299" y="5919701"/>
                  <a:pt x="1680059" y="5849545"/>
                  <a:pt x="1530640" y="5857875"/>
                </a:cubicBezTo>
                <a:cubicBezTo>
                  <a:pt x="1381221" y="5866205"/>
                  <a:pt x="1240943" y="5813674"/>
                  <a:pt x="1061956" y="5857875"/>
                </a:cubicBezTo>
                <a:cubicBezTo>
                  <a:pt x="882969" y="5902076"/>
                  <a:pt x="771535" y="5844131"/>
                  <a:pt x="510213" y="5857875"/>
                </a:cubicBezTo>
                <a:cubicBezTo>
                  <a:pt x="248891" y="5871619"/>
                  <a:pt x="119936" y="5838835"/>
                  <a:pt x="0" y="5857875"/>
                </a:cubicBezTo>
                <a:cubicBezTo>
                  <a:pt x="-49731" y="5580637"/>
                  <a:pt x="18093" y="5562206"/>
                  <a:pt x="0" y="5272088"/>
                </a:cubicBezTo>
                <a:cubicBezTo>
                  <a:pt x="-18093" y="4981970"/>
                  <a:pt x="29594" y="4982198"/>
                  <a:pt x="0" y="4744879"/>
                </a:cubicBezTo>
                <a:cubicBezTo>
                  <a:pt x="-29594" y="4507560"/>
                  <a:pt x="45787" y="4251645"/>
                  <a:pt x="0" y="4041934"/>
                </a:cubicBezTo>
                <a:cubicBezTo>
                  <a:pt x="-45787" y="3832224"/>
                  <a:pt x="48347" y="3746956"/>
                  <a:pt x="0" y="3631883"/>
                </a:cubicBezTo>
                <a:cubicBezTo>
                  <a:pt x="-48347" y="3516810"/>
                  <a:pt x="21612" y="3343225"/>
                  <a:pt x="0" y="3163253"/>
                </a:cubicBezTo>
                <a:cubicBezTo>
                  <a:pt x="-21612" y="2983281"/>
                  <a:pt x="17401" y="2761881"/>
                  <a:pt x="0" y="2518886"/>
                </a:cubicBezTo>
                <a:cubicBezTo>
                  <a:pt x="-17401" y="2275891"/>
                  <a:pt x="3456" y="2045534"/>
                  <a:pt x="0" y="1815941"/>
                </a:cubicBezTo>
                <a:cubicBezTo>
                  <a:pt x="-3456" y="1586349"/>
                  <a:pt x="44437" y="1524504"/>
                  <a:pt x="0" y="1288732"/>
                </a:cubicBezTo>
                <a:cubicBezTo>
                  <a:pt x="-44437" y="1052960"/>
                  <a:pt x="68916" y="977854"/>
                  <a:pt x="0" y="702945"/>
                </a:cubicBezTo>
                <a:cubicBezTo>
                  <a:pt x="-68916" y="428036"/>
                  <a:pt x="17363" y="267592"/>
                  <a:pt x="0" y="0"/>
                </a:cubicBezTo>
                <a:close/>
              </a:path>
              <a:path w="4152900" h="5857875" stroke="0" extrusionOk="0">
                <a:moveTo>
                  <a:pt x="0" y="0"/>
                </a:moveTo>
                <a:cubicBezTo>
                  <a:pt x="246019" y="-52531"/>
                  <a:pt x="345888" y="58392"/>
                  <a:pt x="510213" y="0"/>
                </a:cubicBezTo>
                <a:cubicBezTo>
                  <a:pt x="674538" y="-58392"/>
                  <a:pt x="1043398" y="21233"/>
                  <a:pt x="1186543" y="0"/>
                </a:cubicBezTo>
                <a:cubicBezTo>
                  <a:pt x="1329688" y="-21233"/>
                  <a:pt x="1724749" y="43918"/>
                  <a:pt x="1862872" y="0"/>
                </a:cubicBezTo>
                <a:cubicBezTo>
                  <a:pt x="2000995" y="-43918"/>
                  <a:pt x="2214835" y="42214"/>
                  <a:pt x="2539202" y="0"/>
                </a:cubicBezTo>
                <a:cubicBezTo>
                  <a:pt x="2863569" y="-42214"/>
                  <a:pt x="2868740" y="63735"/>
                  <a:pt x="3174002" y="0"/>
                </a:cubicBezTo>
                <a:cubicBezTo>
                  <a:pt x="3479264" y="-63735"/>
                  <a:pt x="3828115" y="19433"/>
                  <a:pt x="4152900" y="0"/>
                </a:cubicBezTo>
                <a:cubicBezTo>
                  <a:pt x="4191594" y="250889"/>
                  <a:pt x="4137115" y="366094"/>
                  <a:pt x="4152900" y="527209"/>
                </a:cubicBezTo>
                <a:cubicBezTo>
                  <a:pt x="4168685" y="688324"/>
                  <a:pt x="4087043" y="931006"/>
                  <a:pt x="4152900" y="1171575"/>
                </a:cubicBezTo>
                <a:cubicBezTo>
                  <a:pt x="4218757" y="1412144"/>
                  <a:pt x="4138690" y="1487888"/>
                  <a:pt x="4152900" y="1698784"/>
                </a:cubicBezTo>
                <a:cubicBezTo>
                  <a:pt x="4167110" y="1909680"/>
                  <a:pt x="4130156" y="2010672"/>
                  <a:pt x="4152900" y="2108835"/>
                </a:cubicBezTo>
                <a:cubicBezTo>
                  <a:pt x="4175644" y="2206998"/>
                  <a:pt x="4150364" y="2464680"/>
                  <a:pt x="4152900" y="2811780"/>
                </a:cubicBezTo>
                <a:cubicBezTo>
                  <a:pt x="4155436" y="3158881"/>
                  <a:pt x="4105547" y="3272940"/>
                  <a:pt x="4152900" y="3514725"/>
                </a:cubicBezTo>
                <a:cubicBezTo>
                  <a:pt x="4200253" y="3756511"/>
                  <a:pt x="4147566" y="3903082"/>
                  <a:pt x="4152900" y="4041934"/>
                </a:cubicBezTo>
                <a:cubicBezTo>
                  <a:pt x="4158234" y="4180786"/>
                  <a:pt x="4142688" y="4394682"/>
                  <a:pt x="4152900" y="4686300"/>
                </a:cubicBezTo>
                <a:cubicBezTo>
                  <a:pt x="4163112" y="4977918"/>
                  <a:pt x="4114928" y="5056060"/>
                  <a:pt x="4152900" y="5154930"/>
                </a:cubicBezTo>
                <a:cubicBezTo>
                  <a:pt x="4190872" y="5253800"/>
                  <a:pt x="4110800" y="5536742"/>
                  <a:pt x="4152900" y="5857875"/>
                </a:cubicBezTo>
                <a:cubicBezTo>
                  <a:pt x="3931448" y="5881507"/>
                  <a:pt x="3883484" y="5841344"/>
                  <a:pt x="3684216" y="5857875"/>
                </a:cubicBezTo>
                <a:cubicBezTo>
                  <a:pt x="3484948" y="5874406"/>
                  <a:pt x="3315666" y="5794709"/>
                  <a:pt x="3007886" y="5857875"/>
                </a:cubicBezTo>
                <a:cubicBezTo>
                  <a:pt x="2700106" y="5921041"/>
                  <a:pt x="2677347" y="5852615"/>
                  <a:pt x="2373086" y="5857875"/>
                </a:cubicBezTo>
                <a:cubicBezTo>
                  <a:pt x="2068825" y="5863135"/>
                  <a:pt x="2063047" y="5802443"/>
                  <a:pt x="1821343" y="5857875"/>
                </a:cubicBezTo>
                <a:cubicBezTo>
                  <a:pt x="1579639" y="5913307"/>
                  <a:pt x="1472450" y="5811572"/>
                  <a:pt x="1228072" y="5857875"/>
                </a:cubicBezTo>
                <a:cubicBezTo>
                  <a:pt x="983694" y="5904178"/>
                  <a:pt x="751835" y="5856102"/>
                  <a:pt x="593271" y="5857875"/>
                </a:cubicBezTo>
                <a:cubicBezTo>
                  <a:pt x="434707" y="5859648"/>
                  <a:pt x="198079" y="5822963"/>
                  <a:pt x="0" y="5857875"/>
                </a:cubicBezTo>
                <a:cubicBezTo>
                  <a:pt x="-54163" y="5728004"/>
                  <a:pt x="69315" y="5390833"/>
                  <a:pt x="0" y="5272088"/>
                </a:cubicBezTo>
                <a:cubicBezTo>
                  <a:pt x="-69315" y="5153343"/>
                  <a:pt x="2629" y="4841241"/>
                  <a:pt x="0" y="4627721"/>
                </a:cubicBezTo>
                <a:cubicBezTo>
                  <a:pt x="-2629" y="4414201"/>
                  <a:pt x="36332" y="4317814"/>
                  <a:pt x="0" y="4217670"/>
                </a:cubicBezTo>
                <a:cubicBezTo>
                  <a:pt x="-36332" y="4117526"/>
                  <a:pt x="17803" y="3843772"/>
                  <a:pt x="0" y="3631883"/>
                </a:cubicBezTo>
                <a:cubicBezTo>
                  <a:pt x="-17803" y="3419994"/>
                  <a:pt x="57320" y="3253264"/>
                  <a:pt x="0" y="3104674"/>
                </a:cubicBezTo>
                <a:cubicBezTo>
                  <a:pt x="-57320" y="2956084"/>
                  <a:pt x="32544" y="2716382"/>
                  <a:pt x="0" y="2401729"/>
                </a:cubicBezTo>
                <a:cubicBezTo>
                  <a:pt x="-32544" y="2087076"/>
                  <a:pt x="34169" y="1903819"/>
                  <a:pt x="0" y="1757362"/>
                </a:cubicBezTo>
                <a:cubicBezTo>
                  <a:pt x="-34169" y="1610905"/>
                  <a:pt x="18081" y="1378266"/>
                  <a:pt x="0" y="1112996"/>
                </a:cubicBezTo>
                <a:cubicBezTo>
                  <a:pt x="-18081" y="847726"/>
                  <a:pt x="8361" y="710659"/>
                  <a:pt x="0" y="527209"/>
                </a:cubicBezTo>
                <a:cubicBezTo>
                  <a:pt x="-8361" y="343759"/>
                  <a:pt x="12770" y="136951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34460073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Εικόνα 1" descr="Stiker Retro Tertekan Dari Siswa Kartun Yang Stres, Klip Seni Siswa, Klip  Seni Kartun, Klip Seni Stiker PNG Transparan dan Clipart untuk Unduhan  Gratis">
            <a:extLst>
              <a:ext uri="{FF2B5EF4-FFF2-40B4-BE49-F238E27FC236}">
                <a16:creationId xmlns:a16="http://schemas.microsoft.com/office/drawing/2014/main" id="{A79FE760-04F6-4C72-16B8-FBF680695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501" y="1492703"/>
            <a:ext cx="3384097" cy="3384097"/>
          </a:xfrm>
          <a:custGeom>
            <a:avLst/>
            <a:gdLst>
              <a:gd name="csX0" fmla="*/ 0 w 3384097"/>
              <a:gd name="csY0" fmla="*/ 0 h 3384097"/>
              <a:gd name="csX1" fmla="*/ 564016 w 3384097"/>
              <a:gd name="csY1" fmla="*/ 0 h 3384097"/>
              <a:gd name="csX2" fmla="*/ 1128032 w 3384097"/>
              <a:gd name="csY2" fmla="*/ 0 h 3384097"/>
              <a:gd name="csX3" fmla="*/ 1725889 w 3384097"/>
              <a:gd name="csY3" fmla="*/ 0 h 3384097"/>
              <a:gd name="csX4" fmla="*/ 2323747 w 3384097"/>
              <a:gd name="csY4" fmla="*/ 0 h 3384097"/>
              <a:gd name="csX5" fmla="*/ 3384097 w 3384097"/>
              <a:gd name="csY5" fmla="*/ 0 h 3384097"/>
              <a:gd name="csX6" fmla="*/ 3384097 w 3384097"/>
              <a:gd name="csY6" fmla="*/ 564016 h 3384097"/>
              <a:gd name="csX7" fmla="*/ 3384097 w 3384097"/>
              <a:gd name="csY7" fmla="*/ 1195714 h 3384097"/>
              <a:gd name="csX8" fmla="*/ 3384097 w 3384097"/>
              <a:gd name="csY8" fmla="*/ 1692048 h 3384097"/>
              <a:gd name="csX9" fmla="*/ 3384097 w 3384097"/>
              <a:gd name="csY9" fmla="*/ 2222224 h 3384097"/>
              <a:gd name="csX10" fmla="*/ 3384097 w 3384097"/>
              <a:gd name="csY10" fmla="*/ 2684717 h 3384097"/>
              <a:gd name="csX11" fmla="*/ 3384097 w 3384097"/>
              <a:gd name="csY11" fmla="*/ 3384097 h 3384097"/>
              <a:gd name="csX12" fmla="*/ 2786240 w 3384097"/>
              <a:gd name="csY12" fmla="*/ 3384097 h 3384097"/>
              <a:gd name="csX13" fmla="*/ 2154542 w 3384097"/>
              <a:gd name="csY13" fmla="*/ 3384097 h 3384097"/>
              <a:gd name="csX14" fmla="*/ 1590526 w 3384097"/>
              <a:gd name="csY14" fmla="*/ 3384097 h 3384097"/>
              <a:gd name="csX15" fmla="*/ 1128032 w 3384097"/>
              <a:gd name="csY15" fmla="*/ 3384097 h 3384097"/>
              <a:gd name="csX16" fmla="*/ 631698 w 3384097"/>
              <a:gd name="csY16" fmla="*/ 3384097 h 3384097"/>
              <a:gd name="csX17" fmla="*/ 0 w 3384097"/>
              <a:gd name="csY17" fmla="*/ 3384097 h 3384097"/>
              <a:gd name="csX18" fmla="*/ 0 w 3384097"/>
              <a:gd name="csY18" fmla="*/ 2921604 h 3384097"/>
              <a:gd name="csX19" fmla="*/ 0 w 3384097"/>
              <a:gd name="csY19" fmla="*/ 2357588 h 3384097"/>
              <a:gd name="csX20" fmla="*/ 0 w 3384097"/>
              <a:gd name="csY20" fmla="*/ 1861253 h 3384097"/>
              <a:gd name="csX21" fmla="*/ 0 w 3384097"/>
              <a:gd name="csY21" fmla="*/ 1364919 h 3384097"/>
              <a:gd name="csX22" fmla="*/ 0 w 3384097"/>
              <a:gd name="csY22" fmla="*/ 902426 h 3384097"/>
              <a:gd name="csX23" fmla="*/ 0 w 3384097"/>
              <a:gd name="csY23" fmla="*/ 0 h 33840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384097" h="3384097" fill="none" extrusionOk="0">
                <a:moveTo>
                  <a:pt x="0" y="0"/>
                </a:moveTo>
                <a:cubicBezTo>
                  <a:pt x="240391" y="-27357"/>
                  <a:pt x="416683" y="13764"/>
                  <a:pt x="564016" y="0"/>
                </a:cubicBezTo>
                <a:cubicBezTo>
                  <a:pt x="711349" y="-13764"/>
                  <a:pt x="1010138" y="31215"/>
                  <a:pt x="1128032" y="0"/>
                </a:cubicBezTo>
                <a:cubicBezTo>
                  <a:pt x="1245926" y="-31215"/>
                  <a:pt x="1492827" y="61406"/>
                  <a:pt x="1725889" y="0"/>
                </a:cubicBezTo>
                <a:cubicBezTo>
                  <a:pt x="1958951" y="-61406"/>
                  <a:pt x="2061281" y="23536"/>
                  <a:pt x="2323747" y="0"/>
                </a:cubicBezTo>
                <a:cubicBezTo>
                  <a:pt x="2586213" y="-23536"/>
                  <a:pt x="3142694" y="96478"/>
                  <a:pt x="3384097" y="0"/>
                </a:cubicBezTo>
                <a:cubicBezTo>
                  <a:pt x="3439503" y="231059"/>
                  <a:pt x="3381962" y="406922"/>
                  <a:pt x="3384097" y="564016"/>
                </a:cubicBezTo>
                <a:cubicBezTo>
                  <a:pt x="3386232" y="721110"/>
                  <a:pt x="3347727" y="969332"/>
                  <a:pt x="3384097" y="1195714"/>
                </a:cubicBezTo>
                <a:cubicBezTo>
                  <a:pt x="3420467" y="1422096"/>
                  <a:pt x="3349182" y="1460243"/>
                  <a:pt x="3384097" y="1692048"/>
                </a:cubicBezTo>
                <a:cubicBezTo>
                  <a:pt x="3419012" y="1923853"/>
                  <a:pt x="3349911" y="1959761"/>
                  <a:pt x="3384097" y="2222224"/>
                </a:cubicBezTo>
                <a:cubicBezTo>
                  <a:pt x="3418283" y="2484687"/>
                  <a:pt x="3366587" y="2486364"/>
                  <a:pt x="3384097" y="2684717"/>
                </a:cubicBezTo>
                <a:cubicBezTo>
                  <a:pt x="3401607" y="2883070"/>
                  <a:pt x="3314979" y="3241814"/>
                  <a:pt x="3384097" y="3384097"/>
                </a:cubicBezTo>
                <a:cubicBezTo>
                  <a:pt x="3240423" y="3425600"/>
                  <a:pt x="2985395" y="3357175"/>
                  <a:pt x="2786240" y="3384097"/>
                </a:cubicBezTo>
                <a:cubicBezTo>
                  <a:pt x="2587085" y="3411019"/>
                  <a:pt x="2449339" y="3310850"/>
                  <a:pt x="2154542" y="3384097"/>
                </a:cubicBezTo>
                <a:cubicBezTo>
                  <a:pt x="1859745" y="3457344"/>
                  <a:pt x="1853137" y="3365474"/>
                  <a:pt x="1590526" y="3384097"/>
                </a:cubicBezTo>
                <a:cubicBezTo>
                  <a:pt x="1327915" y="3402720"/>
                  <a:pt x="1326059" y="3368010"/>
                  <a:pt x="1128032" y="3384097"/>
                </a:cubicBezTo>
                <a:cubicBezTo>
                  <a:pt x="930005" y="3400184"/>
                  <a:pt x="853664" y="3338757"/>
                  <a:pt x="631698" y="3384097"/>
                </a:cubicBezTo>
                <a:cubicBezTo>
                  <a:pt x="409732" y="3429437"/>
                  <a:pt x="298126" y="3350762"/>
                  <a:pt x="0" y="3384097"/>
                </a:cubicBezTo>
                <a:cubicBezTo>
                  <a:pt x="-4809" y="3270318"/>
                  <a:pt x="15493" y="3135577"/>
                  <a:pt x="0" y="2921604"/>
                </a:cubicBezTo>
                <a:cubicBezTo>
                  <a:pt x="-15493" y="2707631"/>
                  <a:pt x="5520" y="2505686"/>
                  <a:pt x="0" y="2357588"/>
                </a:cubicBezTo>
                <a:cubicBezTo>
                  <a:pt x="-5520" y="2209490"/>
                  <a:pt x="8759" y="2084253"/>
                  <a:pt x="0" y="1861253"/>
                </a:cubicBezTo>
                <a:cubicBezTo>
                  <a:pt x="-8759" y="1638254"/>
                  <a:pt x="20119" y="1556209"/>
                  <a:pt x="0" y="1364919"/>
                </a:cubicBezTo>
                <a:cubicBezTo>
                  <a:pt x="-20119" y="1173629"/>
                  <a:pt x="22029" y="1006369"/>
                  <a:pt x="0" y="902426"/>
                </a:cubicBezTo>
                <a:cubicBezTo>
                  <a:pt x="-22029" y="798483"/>
                  <a:pt x="89267" y="439290"/>
                  <a:pt x="0" y="0"/>
                </a:cubicBezTo>
                <a:close/>
              </a:path>
              <a:path w="3384097" h="3384097" stroke="0" extrusionOk="0">
                <a:moveTo>
                  <a:pt x="0" y="0"/>
                </a:moveTo>
                <a:cubicBezTo>
                  <a:pt x="189472" y="-41466"/>
                  <a:pt x="306129" y="48527"/>
                  <a:pt x="597857" y="0"/>
                </a:cubicBezTo>
                <a:cubicBezTo>
                  <a:pt x="889585" y="-48527"/>
                  <a:pt x="889499" y="37636"/>
                  <a:pt x="1161873" y="0"/>
                </a:cubicBezTo>
                <a:cubicBezTo>
                  <a:pt x="1434247" y="-37636"/>
                  <a:pt x="1494701" y="5751"/>
                  <a:pt x="1759730" y="0"/>
                </a:cubicBezTo>
                <a:cubicBezTo>
                  <a:pt x="2024759" y="-5751"/>
                  <a:pt x="2207818" y="3672"/>
                  <a:pt x="2323747" y="0"/>
                </a:cubicBezTo>
                <a:cubicBezTo>
                  <a:pt x="2439676" y="-3672"/>
                  <a:pt x="3170083" y="45484"/>
                  <a:pt x="3384097" y="0"/>
                </a:cubicBezTo>
                <a:cubicBezTo>
                  <a:pt x="3392361" y="203697"/>
                  <a:pt x="3383553" y="358166"/>
                  <a:pt x="3384097" y="564016"/>
                </a:cubicBezTo>
                <a:cubicBezTo>
                  <a:pt x="3384641" y="769866"/>
                  <a:pt x="3378912" y="892178"/>
                  <a:pt x="3384097" y="1026509"/>
                </a:cubicBezTo>
                <a:cubicBezTo>
                  <a:pt x="3389282" y="1160840"/>
                  <a:pt x="3338799" y="1330842"/>
                  <a:pt x="3384097" y="1522844"/>
                </a:cubicBezTo>
                <a:cubicBezTo>
                  <a:pt x="3429395" y="1714846"/>
                  <a:pt x="3374789" y="1871849"/>
                  <a:pt x="3384097" y="1985337"/>
                </a:cubicBezTo>
                <a:cubicBezTo>
                  <a:pt x="3393405" y="2098825"/>
                  <a:pt x="3320398" y="2280486"/>
                  <a:pt x="3384097" y="2549353"/>
                </a:cubicBezTo>
                <a:cubicBezTo>
                  <a:pt x="3447796" y="2818220"/>
                  <a:pt x="3377051" y="3190245"/>
                  <a:pt x="3384097" y="3384097"/>
                </a:cubicBezTo>
                <a:cubicBezTo>
                  <a:pt x="3268713" y="3442927"/>
                  <a:pt x="3107238" y="3330662"/>
                  <a:pt x="2853922" y="3384097"/>
                </a:cubicBezTo>
                <a:cubicBezTo>
                  <a:pt x="2600606" y="3437532"/>
                  <a:pt x="2433788" y="3330842"/>
                  <a:pt x="2289906" y="3384097"/>
                </a:cubicBezTo>
                <a:cubicBezTo>
                  <a:pt x="2146024" y="3437352"/>
                  <a:pt x="1938841" y="3344361"/>
                  <a:pt x="1725889" y="3384097"/>
                </a:cubicBezTo>
                <a:cubicBezTo>
                  <a:pt x="1512937" y="3423833"/>
                  <a:pt x="1405008" y="3345033"/>
                  <a:pt x="1263396" y="3384097"/>
                </a:cubicBezTo>
                <a:cubicBezTo>
                  <a:pt x="1121784" y="3423161"/>
                  <a:pt x="918184" y="3319789"/>
                  <a:pt x="665539" y="3384097"/>
                </a:cubicBezTo>
                <a:cubicBezTo>
                  <a:pt x="412894" y="3448405"/>
                  <a:pt x="319603" y="3355577"/>
                  <a:pt x="0" y="3384097"/>
                </a:cubicBezTo>
                <a:cubicBezTo>
                  <a:pt x="-24567" y="3280205"/>
                  <a:pt x="38" y="3114122"/>
                  <a:pt x="0" y="2921604"/>
                </a:cubicBezTo>
                <a:cubicBezTo>
                  <a:pt x="-38" y="2729086"/>
                  <a:pt x="37071" y="2538242"/>
                  <a:pt x="0" y="2289906"/>
                </a:cubicBezTo>
                <a:cubicBezTo>
                  <a:pt x="-37071" y="2041570"/>
                  <a:pt x="47288" y="2037015"/>
                  <a:pt x="0" y="1793571"/>
                </a:cubicBezTo>
                <a:cubicBezTo>
                  <a:pt x="-47288" y="1550128"/>
                  <a:pt x="54271" y="1453811"/>
                  <a:pt x="0" y="1297237"/>
                </a:cubicBezTo>
                <a:cubicBezTo>
                  <a:pt x="-54271" y="1140663"/>
                  <a:pt x="35565" y="936260"/>
                  <a:pt x="0" y="699380"/>
                </a:cubicBezTo>
                <a:cubicBezTo>
                  <a:pt x="-35565" y="462500"/>
                  <a:pt x="3735" y="28236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166712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Kısa bir  hikaye yazma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84391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C46C10E4-F36D-BE4F-CBB0-7EDC5742B2EE}"/>
              </a:ext>
            </a:extLst>
          </p:cNvPr>
          <p:cNvSpPr/>
          <p:nvPr/>
        </p:nvSpPr>
        <p:spPr>
          <a:xfrm>
            <a:off x="5834743" y="331166"/>
            <a:ext cx="6133420" cy="5837072"/>
          </a:xfrm>
          <a:custGeom>
            <a:avLst/>
            <a:gdLst>
              <a:gd name="csX0" fmla="*/ 0 w 6133420"/>
              <a:gd name="csY0" fmla="*/ 2918536 h 5837072"/>
              <a:gd name="csX1" fmla="*/ 3066710 w 6133420"/>
              <a:gd name="csY1" fmla="*/ 0 h 5837072"/>
              <a:gd name="csX2" fmla="*/ 6133420 w 6133420"/>
              <a:gd name="csY2" fmla="*/ 2918536 h 5837072"/>
              <a:gd name="csX3" fmla="*/ 3066710 w 6133420"/>
              <a:gd name="csY3" fmla="*/ 5837072 h 5837072"/>
              <a:gd name="csX4" fmla="*/ 0 w 6133420"/>
              <a:gd name="csY4" fmla="*/ 2918536 h 58370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133420" h="5837072" fill="none" extrusionOk="0">
                <a:moveTo>
                  <a:pt x="0" y="2918536"/>
                </a:moveTo>
                <a:cubicBezTo>
                  <a:pt x="71629" y="1154667"/>
                  <a:pt x="1439956" y="180900"/>
                  <a:pt x="3066710" y="0"/>
                </a:cubicBezTo>
                <a:cubicBezTo>
                  <a:pt x="4698069" y="202929"/>
                  <a:pt x="5877700" y="1049407"/>
                  <a:pt x="6133420" y="2918536"/>
                </a:cubicBezTo>
                <a:cubicBezTo>
                  <a:pt x="6345587" y="4389853"/>
                  <a:pt x="4830745" y="5746318"/>
                  <a:pt x="3066710" y="5837072"/>
                </a:cubicBezTo>
                <a:cubicBezTo>
                  <a:pt x="1240318" y="6111656"/>
                  <a:pt x="-66536" y="4338528"/>
                  <a:pt x="0" y="2918536"/>
                </a:cubicBezTo>
                <a:close/>
              </a:path>
              <a:path w="6133420" h="5837072" stroke="0" extrusionOk="0">
                <a:moveTo>
                  <a:pt x="0" y="2918536"/>
                </a:moveTo>
                <a:cubicBezTo>
                  <a:pt x="31370" y="1351011"/>
                  <a:pt x="1607141" y="-150605"/>
                  <a:pt x="3066710" y="0"/>
                </a:cubicBezTo>
                <a:cubicBezTo>
                  <a:pt x="4677082" y="-96837"/>
                  <a:pt x="6558756" y="1255955"/>
                  <a:pt x="6133420" y="2918536"/>
                </a:cubicBezTo>
                <a:cubicBezTo>
                  <a:pt x="6443871" y="4671810"/>
                  <a:pt x="4790109" y="5988751"/>
                  <a:pt x="3066710" y="5837072"/>
                </a:cubicBezTo>
                <a:cubicBezTo>
                  <a:pt x="1364537" y="6127322"/>
                  <a:pt x="296316" y="4803467"/>
                  <a:pt x="0" y="2918536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617738933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l-GR" dirty="0"/>
              <a:t> </a:t>
            </a:r>
            <a:endParaRPr lang="tr-TR" dirty="0"/>
          </a:p>
          <a:p>
            <a:pPr algn="ctr" eaLnBrk="1" hangingPunct="1">
              <a:defRPr/>
            </a:pPr>
            <a:endParaRPr lang="tr-TR" dirty="0"/>
          </a:p>
          <a:p>
            <a:pPr algn="ctr" eaLnBrk="1" hangingPunct="1">
              <a:defRPr/>
            </a:pPr>
            <a:r>
              <a:rPr lang="en-US" dirty="0" err="1"/>
              <a:t>Aracımızın</a:t>
            </a:r>
            <a:r>
              <a:rPr lang="en-US" dirty="0"/>
              <a:t> </a:t>
            </a:r>
            <a:r>
              <a:rPr lang="tr-TR" dirty="0" err="1"/>
              <a:t>l</a:t>
            </a:r>
            <a:r>
              <a:rPr lang="en-US" dirty="0" err="1"/>
              <a:t>astiği</a:t>
            </a:r>
            <a:r>
              <a:rPr lang="en-US" dirty="0"/>
              <a:t> </a:t>
            </a:r>
            <a:r>
              <a:rPr lang="tr-TR" dirty="0"/>
              <a:t>p</a:t>
            </a:r>
            <a:r>
              <a:rPr lang="en-US" dirty="0" err="1"/>
              <a:t>atla</a:t>
            </a:r>
            <a:r>
              <a:rPr lang="tr-TR" dirty="0"/>
              <a:t>……..</a:t>
            </a:r>
          </a:p>
          <a:p>
            <a:pPr algn="ctr" eaLnBrk="1" hangingPunct="1">
              <a:defRPr/>
            </a:pPr>
            <a:endParaRPr lang="tr-TR" dirty="0"/>
          </a:p>
          <a:p>
            <a:pPr algn="ctr" eaLnBrk="1" hangingPunct="1">
              <a:defRPr/>
            </a:pPr>
            <a:r>
              <a:rPr lang="tr-TR" dirty="0" err="1"/>
              <a:t>B</a:t>
            </a:r>
            <a:r>
              <a:rPr lang="en-US" dirty="0"/>
              <a:t>u </a:t>
            </a:r>
            <a:r>
              <a:rPr lang="en-US" dirty="0" err="1"/>
              <a:t>gürültüden</a:t>
            </a:r>
            <a:r>
              <a:rPr lang="en-US" dirty="0"/>
              <a:t>  don</a:t>
            </a:r>
            <a:r>
              <a:rPr lang="tr-TR" dirty="0"/>
              <a:t>………</a:t>
            </a:r>
            <a:r>
              <a:rPr lang="en-US" dirty="0"/>
              <a:t> </a:t>
            </a:r>
            <a:endParaRPr lang="tr-TR" dirty="0"/>
          </a:p>
          <a:p>
            <a:pPr algn="ctr" eaLnBrk="1" hangingPunct="1">
              <a:defRPr/>
            </a:pPr>
            <a:endParaRPr lang="tr-TR" dirty="0"/>
          </a:p>
          <a:p>
            <a:pPr algn="ctr" eaLnBrk="1" hangingPunct="1">
              <a:defRPr/>
            </a:pPr>
            <a:r>
              <a:rPr lang="tr-TR" dirty="0"/>
              <a:t>Annem  bana </a:t>
            </a:r>
            <a:endParaRPr lang="el-GR" dirty="0"/>
          </a:p>
          <a:p>
            <a:pPr algn="ctr" eaLnBrk="1" hangingPunct="1">
              <a:defRPr/>
            </a:pPr>
            <a:r>
              <a:rPr lang="tr-TR" dirty="0"/>
              <a:t>"çocuk……….              </a:t>
            </a:r>
            <a:endParaRPr lang="el-GR" dirty="0"/>
          </a:p>
          <a:p>
            <a:pPr algn="ctr" eaLnBrk="1" hangingPunct="1">
              <a:defRPr/>
            </a:pPr>
            <a:r>
              <a:rPr lang="tr-TR" dirty="0"/>
              <a:t> burada bekle……….</a:t>
            </a:r>
            <a:r>
              <a:rPr lang="en-US" dirty="0"/>
              <a:t> </a:t>
            </a:r>
            <a:r>
              <a:rPr lang="tr-TR" dirty="0" err="1"/>
              <a:t>y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tr-TR" dirty="0"/>
              <a:t>y</a:t>
            </a:r>
            <a:r>
              <a:rPr lang="en-US" dirty="0" err="1"/>
              <a:t>ardım</a:t>
            </a:r>
            <a:r>
              <a:rPr lang="tr-TR" dirty="0"/>
              <a:t>ı</a:t>
            </a:r>
            <a:r>
              <a:rPr lang="en-US" dirty="0"/>
              <a:t> </a:t>
            </a:r>
            <a:r>
              <a:rPr lang="tr-TR" dirty="0" err="1"/>
              <a:t>ç</a:t>
            </a:r>
            <a:r>
              <a:rPr lang="en-US" dirty="0" err="1"/>
              <a:t>ağır</a:t>
            </a:r>
            <a:r>
              <a:rPr lang="tr-TR" dirty="0"/>
              <a:t>ırım" diye dedi.</a:t>
            </a:r>
          </a:p>
          <a:p>
            <a:pPr algn="ctr" eaLnBrk="1" hangingPunct="1">
              <a:defRPr/>
            </a:pPr>
            <a:endParaRPr lang="tr-TR" dirty="0"/>
          </a:p>
          <a:p>
            <a:pPr algn="ctr" eaLnBrk="1" hangingPunct="1">
              <a:defRPr/>
            </a:pPr>
            <a:r>
              <a:rPr lang="tr-TR" dirty="0"/>
              <a:t>Komşular olay yerine koş……..</a:t>
            </a:r>
          </a:p>
          <a:p>
            <a:pPr algn="ctr" eaLnBrk="1" hangingPunct="1">
              <a:defRPr/>
            </a:pPr>
            <a:endParaRPr lang="tr-TR" dirty="0"/>
          </a:p>
          <a:p>
            <a:pPr algn="ctr" eaLnBrk="1" hangingPunct="1">
              <a:defRPr/>
            </a:pPr>
            <a:r>
              <a:rPr lang="tr-TR" dirty="0"/>
              <a:t>Kucakla……….</a:t>
            </a:r>
          </a:p>
          <a:p>
            <a:pPr algn="ctr" eaLnBrk="1" hangingPunct="1">
              <a:defRPr/>
            </a:pPr>
            <a:endParaRPr lang="tr-TR" dirty="0"/>
          </a:p>
          <a:p>
            <a:pPr algn="ctr" eaLnBrk="1" hangingPunct="1">
              <a:defRPr/>
            </a:pPr>
            <a:r>
              <a:rPr lang="tr-TR" dirty="0"/>
              <a:t>Babam iyi………….</a:t>
            </a:r>
          </a:p>
          <a:p>
            <a:pPr algn="ctr" eaLnBrk="1" hangingPunct="1">
              <a:defRPr/>
            </a:pPr>
            <a:endParaRPr lang="tr-TR" dirty="0"/>
          </a:p>
          <a:p>
            <a:pPr algn="ctr" eaLnBrk="1" hangingPunct="1">
              <a:defRPr/>
            </a:pPr>
            <a:r>
              <a:rPr lang="tr-TR" dirty="0"/>
              <a:t>Babamla  bul………….</a:t>
            </a:r>
          </a:p>
          <a:p>
            <a:pPr algn="ctr" eaLnBrk="1" hangingPunct="1">
              <a:defRPr/>
            </a:pPr>
            <a:endParaRPr lang="tr-TR" dirty="0"/>
          </a:p>
          <a:p>
            <a:pPr algn="ctr" eaLnBrk="1" hangingPunct="1">
              <a:defRPr/>
            </a:pPr>
            <a:r>
              <a:rPr lang="tr-TR" dirty="0"/>
              <a:t>İki saat sonra hastaneye vardık.</a:t>
            </a:r>
          </a:p>
          <a:p>
            <a:pPr algn="ctr" eaLnBrk="1" hangingPunct="1">
              <a:defRPr/>
            </a:pPr>
            <a:r>
              <a:rPr lang="en-US" dirty="0"/>
              <a:t> </a:t>
            </a:r>
          </a:p>
        </p:txBody>
      </p:sp>
      <p:sp>
        <p:nvSpPr>
          <p:cNvPr id="6149" name="Rectangle 6">
            <a:extLst>
              <a:ext uri="{FF2B5EF4-FFF2-40B4-BE49-F238E27FC236}">
                <a16:creationId xmlns:a16="http://schemas.microsoft.com/office/drawing/2014/main" id="{BBD186DA-2DAE-09A2-3069-3D0077B13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171" y="480333"/>
            <a:ext cx="4503057" cy="5909310"/>
          </a:xfrm>
          <a:custGeom>
            <a:avLst/>
            <a:gdLst>
              <a:gd name="csX0" fmla="*/ 0 w 4503057"/>
              <a:gd name="csY0" fmla="*/ 0 h 5909310"/>
              <a:gd name="csX1" fmla="*/ 472821 w 4503057"/>
              <a:gd name="csY1" fmla="*/ 0 h 5909310"/>
              <a:gd name="csX2" fmla="*/ 1035703 w 4503057"/>
              <a:gd name="csY2" fmla="*/ 0 h 5909310"/>
              <a:gd name="csX3" fmla="*/ 1553555 w 4503057"/>
              <a:gd name="csY3" fmla="*/ 0 h 5909310"/>
              <a:gd name="csX4" fmla="*/ 1981345 w 4503057"/>
              <a:gd name="csY4" fmla="*/ 0 h 5909310"/>
              <a:gd name="csX5" fmla="*/ 2499197 w 4503057"/>
              <a:gd name="csY5" fmla="*/ 0 h 5909310"/>
              <a:gd name="csX6" fmla="*/ 3062079 w 4503057"/>
              <a:gd name="csY6" fmla="*/ 0 h 5909310"/>
              <a:gd name="csX7" fmla="*/ 3534900 w 4503057"/>
              <a:gd name="csY7" fmla="*/ 0 h 5909310"/>
              <a:gd name="csX8" fmla="*/ 4007721 w 4503057"/>
              <a:gd name="csY8" fmla="*/ 0 h 5909310"/>
              <a:gd name="csX9" fmla="*/ 4503057 w 4503057"/>
              <a:gd name="csY9" fmla="*/ 0 h 5909310"/>
              <a:gd name="csX10" fmla="*/ 4503057 w 4503057"/>
              <a:gd name="csY10" fmla="*/ 650024 h 5909310"/>
              <a:gd name="csX11" fmla="*/ 4503057 w 4503057"/>
              <a:gd name="csY11" fmla="*/ 1063676 h 5909310"/>
              <a:gd name="csX12" fmla="*/ 4503057 w 4503057"/>
              <a:gd name="csY12" fmla="*/ 1477328 h 5909310"/>
              <a:gd name="csX13" fmla="*/ 4503057 w 4503057"/>
              <a:gd name="csY13" fmla="*/ 2127352 h 5909310"/>
              <a:gd name="csX14" fmla="*/ 4503057 w 4503057"/>
              <a:gd name="csY14" fmla="*/ 2777376 h 5909310"/>
              <a:gd name="csX15" fmla="*/ 4503057 w 4503057"/>
              <a:gd name="csY15" fmla="*/ 3309214 h 5909310"/>
              <a:gd name="csX16" fmla="*/ 4503057 w 4503057"/>
              <a:gd name="csY16" fmla="*/ 4018331 h 5909310"/>
              <a:gd name="csX17" fmla="*/ 4503057 w 4503057"/>
              <a:gd name="csY17" fmla="*/ 4550169 h 5909310"/>
              <a:gd name="csX18" fmla="*/ 4503057 w 4503057"/>
              <a:gd name="csY18" fmla="*/ 5141100 h 5909310"/>
              <a:gd name="csX19" fmla="*/ 4503057 w 4503057"/>
              <a:gd name="csY19" fmla="*/ 5909310 h 5909310"/>
              <a:gd name="csX20" fmla="*/ 4075267 w 4503057"/>
              <a:gd name="csY20" fmla="*/ 5909310 h 5909310"/>
              <a:gd name="csX21" fmla="*/ 3647476 w 4503057"/>
              <a:gd name="csY21" fmla="*/ 5909310 h 5909310"/>
              <a:gd name="csX22" fmla="*/ 3219686 w 4503057"/>
              <a:gd name="csY22" fmla="*/ 5909310 h 5909310"/>
              <a:gd name="csX23" fmla="*/ 2611773 w 4503057"/>
              <a:gd name="csY23" fmla="*/ 5909310 h 5909310"/>
              <a:gd name="csX24" fmla="*/ 2138952 w 4503057"/>
              <a:gd name="csY24" fmla="*/ 5909310 h 5909310"/>
              <a:gd name="csX25" fmla="*/ 1486009 w 4503057"/>
              <a:gd name="csY25" fmla="*/ 5909310 h 5909310"/>
              <a:gd name="csX26" fmla="*/ 1013188 w 4503057"/>
              <a:gd name="csY26" fmla="*/ 5909310 h 5909310"/>
              <a:gd name="csX27" fmla="*/ 540367 w 4503057"/>
              <a:gd name="csY27" fmla="*/ 5909310 h 5909310"/>
              <a:gd name="csX28" fmla="*/ 0 w 4503057"/>
              <a:gd name="csY28" fmla="*/ 5909310 h 5909310"/>
              <a:gd name="csX29" fmla="*/ 0 w 4503057"/>
              <a:gd name="csY29" fmla="*/ 5377472 h 5909310"/>
              <a:gd name="csX30" fmla="*/ 0 w 4503057"/>
              <a:gd name="csY30" fmla="*/ 4963820 h 5909310"/>
              <a:gd name="csX31" fmla="*/ 0 w 4503057"/>
              <a:gd name="csY31" fmla="*/ 4254703 h 5909310"/>
              <a:gd name="csX32" fmla="*/ 0 w 4503057"/>
              <a:gd name="csY32" fmla="*/ 3722865 h 5909310"/>
              <a:gd name="csX33" fmla="*/ 0 w 4503057"/>
              <a:gd name="csY33" fmla="*/ 3191027 h 5909310"/>
              <a:gd name="csX34" fmla="*/ 0 w 4503057"/>
              <a:gd name="csY34" fmla="*/ 2777376 h 5909310"/>
              <a:gd name="csX35" fmla="*/ 0 w 4503057"/>
              <a:gd name="csY35" fmla="*/ 2245538 h 5909310"/>
              <a:gd name="csX36" fmla="*/ 0 w 4503057"/>
              <a:gd name="csY36" fmla="*/ 1595514 h 5909310"/>
              <a:gd name="csX37" fmla="*/ 0 w 4503057"/>
              <a:gd name="csY37" fmla="*/ 1181862 h 5909310"/>
              <a:gd name="csX38" fmla="*/ 0 w 4503057"/>
              <a:gd name="csY38" fmla="*/ 531838 h 5909310"/>
              <a:gd name="csX39" fmla="*/ 0 w 4503057"/>
              <a:gd name="csY39" fmla="*/ 0 h 59093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4503057" h="5909310" extrusionOk="0">
                <a:moveTo>
                  <a:pt x="0" y="0"/>
                </a:moveTo>
                <a:cubicBezTo>
                  <a:pt x="136882" y="-14765"/>
                  <a:pt x="281097" y="26089"/>
                  <a:pt x="472821" y="0"/>
                </a:cubicBezTo>
                <a:cubicBezTo>
                  <a:pt x="664545" y="-26089"/>
                  <a:pt x="796969" y="62862"/>
                  <a:pt x="1035703" y="0"/>
                </a:cubicBezTo>
                <a:cubicBezTo>
                  <a:pt x="1274437" y="-62862"/>
                  <a:pt x="1304090" y="1946"/>
                  <a:pt x="1553555" y="0"/>
                </a:cubicBezTo>
                <a:cubicBezTo>
                  <a:pt x="1803020" y="-1946"/>
                  <a:pt x="1807862" y="26622"/>
                  <a:pt x="1981345" y="0"/>
                </a:cubicBezTo>
                <a:cubicBezTo>
                  <a:pt x="2154828" y="-26622"/>
                  <a:pt x="2284980" y="27675"/>
                  <a:pt x="2499197" y="0"/>
                </a:cubicBezTo>
                <a:cubicBezTo>
                  <a:pt x="2713414" y="-27675"/>
                  <a:pt x="2798121" y="51654"/>
                  <a:pt x="3062079" y="0"/>
                </a:cubicBezTo>
                <a:cubicBezTo>
                  <a:pt x="3326037" y="-51654"/>
                  <a:pt x="3344776" y="38369"/>
                  <a:pt x="3534900" y="0"/>
                </a:cubicBezTo>
                <a:cubicBezTo>
                  <a:pt x="3725024" y="-38369"/>
                  <a:pt x="3880695" y="52038"/>
                  <a:pt x="4007721" y="0"/>
                </a:cubicBezTo>
                <a:cubicBezTo>
                  <a:pt x="4134747" y="-52038"/>
                  <a:pt x="4392595" y="14503"/>
                  <a:pt x="4503057" y="0"/>
                </a:cubicBezTo>
                <a:cubicBezTo>
                  <a:pt x="4539221" y="194020"/>
                  <a:pt x="4466646" y="412053"/>
                  <a:pt x="4503057" y="650024"/>
                </a:cubicBezTo>
                <a:cubicBezTo>
                  <a:pt x="4539468" y="887995"/>
                  <a:pt x="4491799" y="882563"/>
                  <a:pt x="4503057" y="1063676"/>
                </a:cubicBezTo>
                <a:cubicBezTo>
                  <a:pt x="4514315" y="1244789"/>
                  <a:pt x="4475156" y="1309334"/>
                  <a:pt x="4503057" y="1477328"/>
                </a:cubicBezTo>
                <a:cubicBezTo>
                  <a:pt x="4530958" y="1645322"/>
                  <a:pt x="4459512" y="1807528"/>
                  <a:pt x="4503057" y="2127352"/>
                </a:cubicBezTo>
                <a:cubicBezTo>
                  <a:pt x="4546602" y="2447176"/>
                  <a:pt x="4462507" y="2584644"/>
                  <a:pt x="4503057" y="2777376"/>
                </a:cubicBezTo>
                <a:cubicBezTo>
                  <a:pt x="4543607" y="2970108"/>
                  <a:pt x="4495841" y="3137057"/>
                  <a:pt x="4503057" y="3309214"/>
                </a:cubicBezTo>
                <a:cubicBezTo>
                  <a:pt x="4510273" y="3481371"/>
                  <a:pt x="4488751" y="3818301"/>
                  <a:pt x="4503057" y="4018331"/>
                </a:cubicBezTo>
                <a:cubicBezTo>
                  <a:pt x="4517363" y="4218361"/>
                  <a:pt x="4472679" y="4406234"/>
                  <a:pt x="4503057" y="4550169"/>
                </a:cubicBezTo>
                <a:cubicBezTo>
                  <a:pt x="4533435" y="4694104"/>
                  <a:pt x="4439309" y="4986114"/>
                  <a:pt x="4503057" y="5141100"/>
                </a:cubicBezTo>
                <a:cubicBezTo>
                  <a:pt x="4566805" y="5296086"/>
                  <a:pt x="4441754" y="5644206"/>
                  <a:pt x="4503057" y="5909310"/>
                </a:cubicBezTo>
                <a:cubicBezTo>
                  <a:pt x="4349291" y="5955042"/>
                  <a:pt x="4200951" y="5862457"/>
                  <a:pt x="4075267" y="5909310"/>
                </a:cubicBezTo>
                <a:cubicBezTo>
                  <a:pt x="3949583" y="5956163"/>
                  <a:pt x="3820437" y="5866868"/>
                  <a:pt x="3647476" y="5909310"/>
                </a:cubicBezTo>
                <a:cubicBezTo>
                  <a:pt x="3474515" y="5951752"/>
                  <a:pt x="3310717" y="5899666"/>
                  <a:pt x="3219686" y="5909310"/>
                </a:cubicBezTo>
                <a:cubicBezTo>
                  <a:pt x="3128655" y="5918954"/>
                  <a:pt x="2762839" y="5884075"/>
                  <a:pt x="2611773" y="5909310"/>
                </a:cubicBezTo>
                <a:cubicBezTo>
                  <a:pt x="2460707" y="5934545"/>
                  <a:pt x="2268766" y="5887402"/>
                  <a:pt x="2138952" y="5909310"/>
                </a:cubicBezTo>
                <a:cubicBezTo>
                  <a:pt x="2009138" y="5931218"/>
                  <a:pt x="1770328" y="5891858"/>
                  <a:pt x="1486009" y="5909310"/>
                </a:cubicBezTo>
                <a:cubicBezTo>
                  <a:pt x="1201690" y="5926762"/>
                  <a:pt x="1241171" y="5869294"/>
                  <a:pt x="1013188" y="5909310"/>
                </a:cubicBezTo>
                <a:cubicBezTo>
                  <a:pt x="785205" y="5949326"/>
                  <a:pt x="652092" y="5862467"/>
                  <a:pt x="540367" y="5909310"/>
                </a:cubicBezTo>
                <a:cubicBezTo>
                  <a:pt x="428642" y="5956153"/>
                  <a:pt x="266357" y="5895757"/>
                  <a:pt x="0" y="5909310"/>
                </a:cubicBezTo>
                <a:cubicBezTo>
                  <a:pt x="-53250" y="5697009"/>
                  <a:pt x="58785" y="5613130"/>
                  <a:pt x="0" y="5377472"/>
                </a:cubicBezTo>
                <a:cubicBezTo>
                  <a:pt x="-58785" y="5141814"/>
                  <a:pt x="34896" y="5133562"/>
                  <a:pt x="0" y="4963820"/>
                </a:cubicBezTo>
                <a:cubicBezTo>
                  <a:pt x="-34896" y="4794078"/>
                  <a:pt x="24715" y="4526703"/>
                  <a:pt x="0" y="4254703"/>
                </a:cubicBezTo>
                <a:cubicBezTo>
                  <a:pt x="-24715" y="3982703"/>
                  <a:pt x="52549" y="3885283"/>
                  <a:pt x="0" y="3722865"/>
                </a:cubicBezTo>
                <a:cubicBezTo>
                  <a:pt x="-52549" y="3560447"/>
                  <a:pt x="56600" y="3390987"/>
                  <a:pt x="0" y="3191027"/>
                </a:cubicBezTo>
                <a:cubicBezTo>
                  <a:pt x="-56600" y="2991067"/>
                  <a:pt x="37470" y="2949069"/>
                  <a:pt x="0" y="2777376"/>
                </a:cubicBezTo>
                <a:cubicBezTo>
                  <a:pt x="-37470" y="2605683"/>
                  <a:pt x="17865" y="2376084"/>
                  <a:pt x="0" y="2245538"/>
                </a:cubicBezTo>
                <a:cubicBezTo>
                  <a:pt x="-17865" y="2114992"/>
                  <a:pt x="56424" y="1885946"/>
                  <a:pt x="0" y="1595514"/>
                </a:cubicBezTo>
                <a:cubicBezTo>
                  <a:pt x="-56424" y="1305082"/>
                  <a:pt x="36008" y="1331308"/>
                  <a:pt x="0" y="1181862"/>
                </a:cubicBezTo>
                <a:cubicBezTo>
                  <a:pt x="-36008" y="1032416"/>
                  <a:pt x="43004" y="804989"/>
                  <a:pt x="0" y="531838"/>
                </a:cubicBezTo>
                <a:cubicBezTo>
                  <a:pt x="-43004" y="258687"/>
                  <a:pt x="39361" y="123802"/>
                  <a:pt x="0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63560434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l-G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el-GR" sz="1350" dirty="0">
                <a:latin typeface="Arial" panose="020B0604020202020204" pitchFamily="34" charset="0"/>
              </a:rPr>
              <a:t>Babamla  bul</a:t>
            </a:r>
            <a:r>
              <a:rPr lang="el-GR" altLang="el-GR" sz="1350" dirty="0">
                <a:latin typeface="Arial" panose="020B0604020202020204" pitchFamily="34" charset="0"/>
              </a:rPr>
              <a:t>____________________</a:t>
            </a: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tr-TR" altLang="el-GR" sz="1350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50EDB2-4BA1-A651-0A1C-3EF23ED44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7192" y="3133725"/>
            <a:ext cx="3175101" cy="26452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2" descr="Related image">
            <a:hlinkClick r:id="rId2"/>
            <a:extLst>
              <a:ext uri="{FF2B5EF4-FFF2-40B4-BE49-F238E27FC236}">
                <a16:creationId xmlns:a16="http://schemas.microsoft.com/office/drawing/2014/main" id="{3B46BA3B-692E-7E90-A24E-4766FFE9C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37"/>
          <a:stretch>
            <a:fillRect/>
          </a:stretch>
        </p:blipFill>
        <p:spPr bwMode="auto">
          <a:xfrm>
            <a:off x="3127150" y="283029"/>
            <a:ext cx="4819422" cy="26343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7" name="Rectangle 8">
            <a:extLst>
              <a:ext uri="{FF2B5EF4-FFF2-40B4-BE49-F238E27FC236}">
                <a16:creationId xmlns:a16="http://schemas.microsoft.com/office/drawing/2014/main" id="{7C63D7BA-CDE0-A2A1-EAA9-2A57F0460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78" y="3305697"/>
            <a:ext cx="9369651" cy="2862322"/>
          </a:xfrm>
          <a:custGeom>
            <a:avLst/>
            <a:gdLst>
              <a:gd name="csX0" fmla="*/ 0 w 9369651"/>
              <a:gd name="csY0" fmla="*/ 0 h 2862322"/>
              <a:gd name="csX1" fmla="*/ 398210 w 9369651"/>
              <a:gd name="csY1" fmla="*/ 0 h 2862322"/>
              <a:gd name="csX2" fmla="*/ 796420 w 9369651"/>
              <a:gd name="csY2" fmla="*/ 0 h 2862322"/>
              <a:gd name="csX3" fmla="*/ 1288327 w 9369651"/>
              <a:gd name="csY3" fmla="*/ 0 h 2862322"/>
              <a:gd name="csX4" fmla="*/ 1592841 w 9369651"/>
              <a:gd name="csY4" fmla="*/ 0 h 2862322"/>
              <a:gd name="csX5" fmla="*/ 1897354 w 9369651"/>
              <a:gd name="csY5" fmla="*/ 0 h 2862322"/>
              <a:gd name="csX6" fmla="*/ 2389261 w 9369651"/>
              <a:gd name="csY6" fmla="*/ 0 h 2862322"/>
              <a:gd name="csX7" fmla="*/ 3162257 w 9369651"/>
              <a:gd name="csY7" fmla="*/ 0 h 2862322"/>
              <a:gd name="csX8" fmla="*/ 3560467 w 9369651"/>
              <a:gd name="csY8" fmla="*/ 0 h 2862322"/>
              <a:gd name="csX9" fmla="*/ 3864981 w 9369651"/>
              <a:gd name="csY9" fmla="*/ 0 h 2862322"/>
              <a:gd name="csX10" fmla="*/ 4356888 w 9369651"/>
              <a:gd name="csY10" fmla="*/ 0 h 2862322"/>
              <a:gd name="csX11" fmla="*/ 5036187 w 9369651"/>
              <a:gd name="csY11" fmla="*/ 0 h 2862322"/>
              <a:gd name="csX12" fmla="*/ 5715487 w 9369651"/>
              <a:gd name="csY12" fmla="*/ 0 h 2862322"/>
              <a:gd name="csX13" fmla="*/ 6113697 w 9369651"/>
              <a:gd name="csY13" fmla="*/ 0 h 2862322"/>
              <a:gd name="csX14" fmla="*/ 6699300 w 9369651"/>
              <a:gd name="csY14" fmla="*/ 0 h 2862322"/>
              <a:gd name="csX15" fmla="*/ 7472297 w 9369651"/>
              <a:gd name="csY15" fmla="*/ 0 h 2862322"/>
              <a:gd name="csX16" fmla="*/ 8151596 w 9369651"/>
              <a:gd name="csY16" fmla="*/ 0 h 2862322"/>
              <a:gd name="csX17" fmla="*/ 8549807 w 9369651"/>
              <a:gd name="csY17" fmla="*/ 0 h 2862322"/>
              <a:gd name="csX18" fmla="*/ 9369651 w 9369651"/>
              <a:gd name="csY18" fmla="*/ 0 h 2862322"/>
              <a:gd name="csX19" fmla="*/ 9369651 w 9369651"/>
              <a:gd name="csY19" fmla="*/ 629711 h 2862322"/>
              <a:gd name="csX20" fmla="*/ 9369651 w 9369651"/>
              <a:gd name="csY20" fmla="*/ 1144929 h 2862322"/>
              <a:gd name="csX21" fmla="*/ 9369651 w 9369651"/>
              <a:gd name="csY21" fmla="*/ 1774640 h 2862322"/>
              <a:gd name="csX22" fmla="*/ 9369651 w 9369651"/>
              <a:gd name="csY22" fmla="*/ 2318481 h 2862322"/>
              <a:gd name="csX23" fmla="*/ 9369651 w 9369651"/>
              <a:gd name="csY23" fmla="*/ 2862322 h 2862322"/>
              <a:gd name="csX24" fmla="*/ 8877744 w 9369651"/>
              <a:gd name="csY24" fmla="*/ 2862322 h 2862322"/>
              <a:gd name="csX25" fmla="*/ 8104748 w 9369651"/>
              <a:gd name="csY25" fmla="*/ 2862322 h 2862322"/>
              <a:gd name="csX26" fmla="*/ 7425448 w 9369651"/>
              <a:gd name="csY26" fmla="*/ 2862322 h 2862322"/>
              <a:gd name="csX27" fmla="*/ 6933542 w 9369651"/>
              <a:gd name="csY27" fmla="*/ 2862322 h 2862322"/>
              <a:gd name="csX28" fmla="*/ 6160546 w 9369651"/>
              <a:gd name="csY28" fmla="*/ 2862322 h 2862322"/>
              <a:gd name="csX29" fmla="*/ 5762335 w 9369651"/>
              <a:gd name="csY29" fmla="*/ 2862322 h 2862322"/>
              <a:gd name="csX30" fmla="*/ 5364125 w 9369651"/>
              <a:gd name="csY30" fmla="*/ 2862322 h 2862322"/>
              <a:gd name="csX31" fmla="*/ 4778522 w 9369651"/>
              <a:gd name="csY31" fmla="*/ 2862322 h 2862322"/>
              <a:gd name="csX32" fmla="*/ 4286615 w 9369651"/>
              <a:gd name="csY32" fmla="*/ 2862322 h 2862322"/>
              <a:gd name="csX33" fmla="*/ 3982102 w 9369651"/>
              <a:gd name="csY33" fmla="*/ 2862322 h 2862322"/>
              <a:gd name="csX34" fmla="*/ 3209105 w 9369651"/>
              <a:gd name="csY34" fmla="*/ 2862322 h 2862322"/>
              <a:gd name="csX35" fmla="*/ 2810895 w 9369651"/>
              <a:gd name="csY35" fmla="*/ 2862322 h 2862322"/>
              <a:gd name="csX36" fmla="*/ 2131596 w 9369651"/>
              <a:gd name="csY36" fmla="*/ 2862322 h 2862322"/>
              <a:gd name="csX37" fmla="*/ 1452296 w 9369651"/>
              <a:gd name="csY37" fmla="*/ 2862322 h 2862322"/>
              <a:gd name="csX38" fmla="*/ 772996 w 9369651"/>
              <a:gd name="csY38" fmla="*/ 2862322 h 2862322"/>
              <a:gd name="csX39" fmla="*/ 0 w 9369651"/>
              <a:gd name="csY39" fmla="*/ 2862322 h 2862322"/>
              <a:gd name="csX40" fmla="*/ 0 w 9369651"/>
              <a:gd name="csY40" fmla="*/ 2261234 h 2862322"/>
              <a:gd name="csX41" fmla="*/ 0 w 9369651"/>
              <a:gd name="csY41" fmla="*/ 1631524 h 2862322"/>
              <a:gd name="csX42" fmla="*/ 0 w 9369651"/>
              <a:gd name="csY42" fmla="*/ 1030436 h 2862322"/>
              <a:gd name="csX43" fmla="*/ 0 w 9369651"/>
              <a:gd name="csY43" fmla="*/ 515218 h 2862322"/>
              <a:gd name="csX44" fmla="*/ 0 w 9369651"/>
              <a:gd name="csY44" fmla="*/ 0 h 286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9369651" h="2862322" extrusionOk="0">
                <a:moveTo>
                  <a:pt x="0" y="0"/>
                </a:moveTo>
                <a:cubicBezTo>
                  <a:pt x="194061" y="-25309"/>
                  <a:pt x="265087" y="27072"/>
                  <a:pt x="398210" y="0"/>
                </a:cubicBezTo>
                <a:cubicBezTo>
                  <a:pt x="531333" y="-27072"/>
                  <a:pt x="668822" y="4699"/>
                  <a:pt x="796420" y="0"/>
                </a:cubicBezTo>
                <a:cubicBezTo>
                  <a:pt x="924018" y="-4699"/>
                  <a:pt x="1061255" y="30837"/>
                  <a:pt x="1288327" y="0"/>
                </a:cubicBezTo>
                <a:cubicBezTo>
                  <a:pt x="1515399" y="-30837"/>
                  <a:pt x="1451441" y="10882"/>
                  <a:pt x="1592841" y="0"/>
                </a:cubicBezTo>
                <a:cubicBezTo>
                  <a:pt x="1734241" y="-10882"/>
                  <a:pt x="1799539" y="1166"/>
                  <a:pt x="1897354" y="0"/>
                </a:cubicBezTo>
                <a:cubicBezTo>
                  <a:pt x="1995169" y="-1166"/>
                  <a:pt x="2175060" y="24538"/>
                  <a:pt x="2389261" y="0"/>
                </a:cubicBezTo>
                <a:cubicBezTo>
                  <a:pt x="2603462" y="-24538"/>
                  <a:pt x="2816495" y="33721"/>
                  <a:pt x="3162257" y="0"/>
                </a:cubicBezTo>
                <a:cubicBezTo>
                  <a:pt x="3508019" y="-33721"/>
                  <a:pt x="3464375" y="25255"/>
                  <a:pt x="3560467" y="0"/>
                </a:cubicBezTo>
                <a:cubicBezTo>
                  <a:pt x="3656559" y="-25255"/>
                  <a:pt x="3794535" y="28058"/>
                  <a:pt x="3864981" y="0"/>
                </a:cubicBezTo>
                <a:cubicBezTo>
                  <a:pt x="3935427" y="-28058"/>
                  <a:pt x="4150553" y="4815"/>
                  <a:pt x="4356888" y="0"/>
                </a:cubicBezTo>
                <a:cubicBezTo>
                  <a:pt x="4563223" y="-4815"/>
                  <a:pt x="4726117" y="61971"/>
                  <a:pt x="5036187" y="0"/>
                </a:cubicBezTo>
                <a:cubicBezTo>
                  <a:pt x="5346257" y="-61971"/>
                  <a:pt x="5391828" y="30300"/>
                  <a:pt x="5715487" y="0"/>
                </a:cubicBezTo>
                <a:cubicBezTo>
                  <a:pt x="6039146" y="-30300"/>
                  <a:pt x="6004120" y="30883"/>
                  <a:pt x="6113697" y="0"/>
                </a:cubicBezTo>
                <a:cubicBezTo>
                  <a:pt x="6223274" y="-30883"/>
                  <a:pt x="6487481" y="4296"/>
                  <a:pt x="6699300" y="0"/>
                </a:cubicBezTo>
                <a:cubicBezTo>
                  <a:pt x="6911119" y="-4296"/>
                  <a:pt x="7300863" y="30575"/>
                  <a:pt x="7472297" y="0"/>
                </a:cubicBezTo>
                <a:cubicBezTo>
                  <a:pt x="7643731" y="-30575"/>
                  <a:pt x="7813075" y="78440"/>
                  <a:pt x="8151596" y="0"/>
                </a:cubicBezTo>
                <a:cubicBezTo>
                  <a:pt x="8490117" y="-78440"/>
                  <a:pt x="8355557" y="32438"/>
                  <a:pt x="8549807" y="0"/>
                </a:cubicBezTo>
                <a:cubicBezTo>
                  <a:pt x="8744057" y="-32438"/>
                  <a:pt x="9057627" y="53831"/>
                  <a:pt x="9369651" y="0"/>
                </a:cubicBezTo>
                <a:cubicBezTo>
                  <a:pt x="9389971" y="192306"/>
                  <a:pt x="9307123" y="454520"/>
                  <a:pt x="9369651" y="629711"/>
                </a:cubicBezTo>
                <a:cubicBezTo>
                  <a:pt x="9432179" y="804902"/>
                  <a:pt x="9367493" y="975964"/>
                  <a:pt x="9369651" y="1144929"/>
                </a:cubicBezTo>
                <a:cubicBezTo>
                  <a:pt x="9371809" y="1313894"/>
                  <a:pt x="9355337" y="1639512"/>
                  <a:pt x="9369651" y="1774640"/>
                </a:cubicBezTo>
                <a:cubicBezTo>
                  <a:pt x="9383965" y="1909768"/>
                  <a:pt x="9317836" y="2092631"/>
                  <a:pt x="9369651" y="2318481"/>
                </a:cubicBezTo>
                <a:cubicBezTo>
                  <a:pt x="9421466" y="2544331"/>
                  <a:pt x="9319956" y="2687665"/>
                  <a:pt x="9369651" y="2862322"/>
                </a:cubicBezTo>
                <a:cubicBezTo>
                  <a:pt x="9236451" y="2895373"/>
                  <a:pt x="9067617" y="2842886"/>
                  <a:pt x="8877744" y="2862322"/>
                </a:cubicBezTo>
                <a:cubicBezTo>
                  <a:pt x="8687871" y="2881758"/>
                  <a:pt x="8349530" y="2843183"/>
                  <a:pt x="8104748" y="2862322"/>
                </a:cubicBezTo>
                <a:cubicBezTo>
                  <a:pt x="7859966" y="2881461"/>
                  <a:pt x="7647503" y="2857268"/>
                  <a:pt x="7425448" y="2862322"/>
                </a:cubicBezTo>
                <a:cubicBezTo>
                  <a:pt x="7203393" y="2867376"/>
                  <a:pt x="7147125" y="2806781"/>
                  <a:pt x="6933542" y="2862322"/>
                </a:cubicBezTo>
                <a:cubicBezTo>
                  <a:pt x="6719959" y="2917863"/>
                  <a:pt x="6452137" y="2773011"/>
                  <a:pt x="6160546" y="2862322"/>
                </a:cubicBezTo>
                <a:cubicBezTo>
                  <a:pt x="5868955" y="2951633"/>
                  <a:pt x="5890620" y="2853125"/>
                  <a:pt x="5762335" y="2862322"/>
                </a:cubicBezTo>
                <a:cubicBezTo>
                  <a:pt x="5634050" y="2871519"/>
                  <a:pt x="5466820" y="2847013"/>
                  <a:pt x="5364125" y="2862322"/>
                </a:cubicBezTo>
                <a:cubicBezTo>
                  <a:pt x="5261430" y="2877631"/>
                  <a:pt x="4919529" y="2814317"/>
                  <a:pt x="4778522" y="2862322"/>
                </a:cubicBezTo>
                <a:cubicBezTo>
                  <a:pt x="4637515" y="2910327"/>
                  <a:pt x="4437384" y="2838224"/>
                  <a:pt x="4286615" y="2862322"/>
                </a:cubicBezTo>
                <a:cubicBezTo>
                  <a:pt x="4135846" y="2886420"/>
                  <a:pt x="4114717" y="2860313"/>
                  <a:pt x="3982102" y="2862322"/>
                </a:cubicBezTo>
                <a:cubicBezTo>
                  <a:pt x="3849487" y="2864331"/>
                  <a:pt x="3382228" y="2832429"/>
                  <a:pt x="3209105" y="2862322"/>
                </a:cubicBezTo>
                <a:cubicBezTo>
                  <a:pt x="3035982" y="2892215"/>
                  <a:pt x="2936477" y="2824851"/>
                  <a:pt x="2810895" y="2862322"/>
                </a:cubicBezTo>
                <a:cubicBezTo>
                  <a:pt x="2685313" y="2899793"/>
                  <a:pt x="2370758" y="2846134"/>
                  <a:pt x="2131596" y="2862322"/>
                </a:cubicBezTo>
                <a:cubicBezTo>
                  <a:pt x="1892434" y="2878510"/>
                  <a:pt x="1689178" y="2856778"/>
                  <a:pt x="1452296" y="2862322"/>
                </a:cubicBezTo>
                <a:cubicBezTo>
                  <a:pt x="1215414" y="2867866"/>
                  <a:pt x="909632" y="2799071"/>
                  <a:pt x="772996" y="2862322"/>
                </a:cubicBezTo>
                <a:cubicBezTo>
                  <a:pt x="636360" y="2925573"/>
                  <a:pt x="276898" y="2831140"/>
                  <a:pt x="0" y="2862322"/>
                </a:cubicBezTo>
                <a:cubicBezTo>
                  <a:pt x="-27606" y="2586025"/>
                  <a:pt x="1191" y="2509321"/>
                  <a:pt x="0" y="2261234"/>
                </a:cubicBezTo>
                <a:cubicBezTo>
                  <a:pt x="-1191" y="2013147"/>
                  <a:pt x="72206" y="1758458"/>
                  <a:pt x="0" y="1631524"/>
                </a:cubicBezTo>
                <a:cubicBezTo>
                  <a:pt x="-72206" y="1504590"/>
                  <a:pt x="10001" y="1203355"/>
                  <a:pt x="0" y="1030436"/>
                </a:cubicBezTo>
                <a:cubicBezTo>
                  <a:pt x="-10001" y="857517"/>
                  <a:pt x="8381" y="745507"/>
                  <a:pt x="0" y="515218"/>
                </a:cubicBezTo>
                <a:cubicBezTo>
                  <a:pt x="-8381" y="284929"/>
                  <a:pt x="54989" y="164568"/>
                  <a:pt x="0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34787084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el-GR" sz="2000" dirty="0">
                <a:latin typeface="Arial" panose="020B0604020202020204" pitchFamily="34" charset="0"/>
              </a:rPr>
              <a:t>O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kaza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yapmadan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ö</a:t>
            </a:r>
            <a:r>
              <a:rPr lang="en-US" altLang="el-GR" sz="2000" dirty="0" err="1">
                <a:latin typeface="Arial" panose="020B0604020202020204" pitchFamily="34" charset="0"/>
              </a:rPr>
              <a:t>nce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kullan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___________.</a:t>
            </a:r>
            <a:r>
              <a:rPr lang="tr-TR" altLang="el-GR" sz="2000" dirty="0">
                <a:latin typeface="Arial" panose="020B0604020202020204" pitchFamily="34" charset="0"/>
              </a:rPr>
              <a:t> O s</a:t>
            </a:r>
            <a:r>
              <a:rPr lang="en-US" altLang="el-GR" sz="2000" dirty="0" err="1">
                <a:latin typeface="Arial" panose="020B0604020202020204" pitchFamily="34" charset="0"/>
              </a:rPr>
              <a:t>abah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saat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beşte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kalktı</a:t>
            </a:r>
            <a:r>
              <a:rPr lang="en-US" altLang="el-GR" sz="2000" dirty="0">
                <a:latin typeface="Arial" panose="020B0604020202020204" pitchFamily="34" charset="0"/>
              </a:rPr>
              <a:t>. </a:t>
            </a:r>
            <a:r>
              <a:rPr lang="tr-TR" altLang="el-GR" sz="2000" dirty="0">
                <a:latin typeface="Arial" panose="020B0604020202020204" pitchFamily="34" charset="0"/>
              </a:rPr>
              <a:t>Tara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</a:t>
            </a:r>
            <a:r>
              <a:rPr lang="tr-TR" altLang="el-GR" sz="2000" dirty="0">
                <a:latin typeface="Arial" panose="020B0604020202020204" pitchFamily="34" charset="0"/>
              </a:rPr>
              <a:t>dı ve yıka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</a:t>
            </a:r>
            <a:r>
              <a:rPr lang="tr-TR" altLang="el-GR" sz="2000" dirty="0">
                <a:latin typeface="Arial" panose="020B0604020202020204" pitchFamily="34" charset="0"/>
              </a:rPr>
              <a:t>dı.</a:t>
            </a:r>
            <a:r>
              <a:rPr lang="en-US" altLang="el-GR" sz="2000" dirty="0" err="1">
                <a:latin typeface="Arial" panose="020B0604020202020204" pitchFamily="34" charset="0"/>
              </a:rPr>
              <a:t>Dışarıda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yağmur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yağ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_________</a:t>
            </a:r>
            <a:r>
              <a:rPr lang="tr-TR" altLang="el-GR" sz="2000" dirty="0">
                <a:latin typeface="Arial" panose="020B0604020202020204" pitchFamily="34" charset="0"/>
              </a:rPr>
              <a:t>. </a:t>
            </a:r>
            <a:r>
              <a:rPr lang="en-US" altLang="el-GR" sz="2000" dirty="0">
                <a:latin typeface="Arial" panose="020B0604020202020204" pitchFamily="34" charset="0"/>
              </a:rPr>
              <a:t>Yağmur </a:t>
            </a:r>
            <a:r>
              <a:rPr lang="en-US" altLang="el-GR" sz="2000" dirty="0" err="1">
                <a:latin typeface="Arial" panose="020B0604020202020204" pitchFamily="34" charset="0"/>
              </a:rPr>
              <a:t>yağ</a:t>
            </a:r>
            <a:r>
              <a:rPr lang="tr-TR" altLang="el-GR" sz="2000" dirty="0">
                <a:latin typeface="Arial" panose="020B0604020202020204" pitchFamily="34" charset="0"/>
              </a:rPr>
              <a:t>dığı için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yollar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ç</a:t>
            </a:r>
            <a:r>
              <a:rPr lang="en-US" altLang="el-GR" sz="2000" dirty="0">
                <a:latin typeface="Arial" panose="020B0604020202020204" pitchFamily="34" charset="0"/>
              </a:rPr>
              <a:t>amur </a:t>
            </a:r>
            <a:r>
              <a:rPr lang="en-US" altLang="el-GR" sz="2000" dirty="0" err="1">
                <a:latin typeface="Arial" panose="020B0604020202020204" pitchFamily="34" charset="0"/>
              </a:rPr>
              <a:t>oldu</a:t>
            </a:r>
            <a:r>
              <a:rPr lang="en-US" altLang="el-GR" sz="2000" i="1" dirty="0">
                <a:latin typeface="Arial" panose="020B0604020202020204" pitchFamily="34" charset="0"/>
              </a:rPr>
              <a:t>.</a:t>
            </a:r>
            <a:r>
              <a:rPr lang="tr-TR" altLang="el-GR" sz="2000" i="1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Pencereye</a:t>
            </a:r>
            <a:r>
              <a:rPr lang="tr-TR" altLang="el-GR" sz="2000" i="1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saatlerce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bak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________</a:t>
            </a:r>
            <a:r>
              <a:rPr lang="tr-TR" altLang="el-GR" sz="2000" dirty="0">
                <a:latin typeface="Arial" panose="020B0604020202020204" pitchFamily="34" charset="0"/>
              </a:rPr>
              <a:t>.</a:t>
            </a:r>
            <a:r>
              <a:rPr lang="tr-TR" altLang="el-GR" sz="2000" i="1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İşe</a:t>
            </a:r>
            <a:r>
              <a:rPr lang="en-US" altLang="el-GR" sz="2000" i="1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gitmesi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gerektiği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için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 yola çıktı. Tam k</a:t>
            </a:r>
            <a:r>
              <a:rPr lang="en-US" altLang="el-GR" sz="2000" dirty="0">
                <a:latin typeface="Arial" panose="020B0604020202020204" pitchFamily="34" charset="0"/>
              </a:rPr>
              <a:t>av</a:t>
            </a:r>
            <a:r>
              <a:rPr lang="tr-TR" altLang="el-GR" sz="2000" dirty="0">
                <a:latin typeface="Arial" panose="020B0604020202020204" pitchFamily="34" charset="0"/>
              </a:rPr>
              <a:t>ş</a:t>
            </a:r>
            <a:r>
              <a:rPr lang="en-US" altLang="el-GR" sz="2000" dirty="0" err="1">
                <a:latin typeface="Arial" panose="020B0604020202020204" pitchFamily="34" charset="0"/>
              </a:rPr>
              <a:t>aktan</a:t>
            </a:r>
            <a:r>
              <a:rPr lang="en-US" altLang="el-GR" sz="2000" dirty="0">
                <a:latin typeface="Arial" panose="020B0604020202020204" pitchFamily="34" charset="0"/>
              </a:rPr>
              <a:t> sola</a:t>
            </a:r>
            <a:r>
              <a:rPr lang="tr-TR" altLang="el-GR" sz="2000" dirty="0">
                <a:latin typeface="Arial" panose="020B0604020202020204" pitchFamily="34" charset="0"/>
              </a:rPr>
              <a:t> dön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_______</a:t>
            </a:r>
            <a:r>
              <a:rPr lang="tr-T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 bir kamyon </a:t>
            </a:r>
            <a:r>
              <a:rPr lang="en-US" altLang="el-GR" sz="2000" dirty="0" err="1">
                <a:latin typeface="Arial" panose="020B0604020202020204" pitchFamily="34" charset="0"/>
              </a:rPr>
              <a:t>yolda</a:t>
            </a:r>
            <a:r>
              <a:rPr lang="en-US" altLang="el-GR" sz="2000" dirty="0">
                <a:latin typeface="Arial" panose="020B0604020202020204" pitchFamily="34" charset="0"/>
              </a:rPr>
              <a:t> dur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________.</a:t>
            </a:r>
            <a:r>
              <a:rPr lang="tr-T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tr-TR" altLang="el-GR" sz="2000" dirty="0">
                <a:latin typeface="Arial" panose="020B0604020202020204" pitchFamily="34" charset="0"/>
              </a:rPr>
              <a:t>Kafa kafaya çarp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</a:t>
            </a:r>
            <a:r>
              <a:rPr lang="tr-TR" altLang="el-GR" sz="2000" dirty="0">
                <a:latin typeface="Arial" panose="020B0604020202020204" pitchFamily="34" charset="0"/>
              </a:rPr>
              <a:t>tılar. </a:t>
            </a:r>
            <a:r>
              <a:rPr lang="en-US" altLang="el-GR" sz="2000" dirty="0" err="1">
                <a:latin typeface="Arial" panose="020B0604020202020204" pitchFamily="34" charset="0"/>
              </a:rPr>
              <a:t>Kamyon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s</a:t>
            </a:r>
            <a:r>
              <a:rPr lang="en-US" altLang="el-GR" sz="2000" dirty="0" err="1">
                <a:latin typeface="Arial" panose="020B0604020202020204" pitchFamily="34" charset="0"/>
              </a:rPr>
              <a:t>ürücüsü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ağır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y</a:t>
            </a:r>
            <a:r>
              <a:rPr lang="en-US" altLang="el-GR" sz="2000" dirty="0" err="1">
                <a:latin typeface="Arial" panose="020B0604020202020204" pitchFamily="34" charset="0"/>
              </a:rPr>
              <a:t>ara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______</a:t>
            </a:r>
            <a:r>
              <a:rPr lang="tr-TR" altLang="el-GR" sz="2000" dirty="0">
                <a:latin typeface="Arial" panose="020B0604020202020204" pitchFamily="34" charset="0"/>
              </a:rPr>
              <a:t>dı. Yoldan geçenler yardıma koş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____</a:t>
            </a:r>
            <a:r>
              <a:rPr lang="tr-TR" altLang="el-GR" sz="2000" dirty="0">
                <a:latin typeface="Arial" panose="020B0604020202020204" pitchFamily="34" charset="0"/>
              </a:rPr>
              <a:t>tu.  Biri "Sizler burada bekle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_________,</a:t>
            </a:r>
            <a:r>
              <a:rPr lang="tr-TR" altLang="el-GR" sz="2000" dirty="0">
                <a:latin typeface="Arial" panose="020B0604020202020204" pitchFamily="34" charset="0"/>
              </a:rPr>
              <a:t> c</a:t>
            </a:r>
            <a:r>
              <a:rPr lang="en-US" altLang="el-GR" sz="2000" dirty="0" err="1">
                <a:latin typeface="Arial" panose="020B0604020202020204" pitchFamily="34" charset="0"/>
              </a:rPr>
              <a:t>ankurtaran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az sonra gelir" diye bağırdı. C</a:t>
            </a:r>
            <a:r>
              <a:rPr lang="en-US" altLang="el-GR" sz="2000" dirty="0" err="1">
                <a:latin typeface="Arial" panose="020B0604020202020204" pitchFamily="34" charset="0"/>
              </a:rPr>
              <a:t>ankurtaran</a:t>
            </a:r>
            <a:r>
              <a:rPr lang="en-US" altLang="el-GR" sz="2000" dirty="0">
                <a:latin typeface="Arial" panose="020B0604020202020204" pitchFamily="34" charset="0"/>
              </a:rPr>
              <a:t> gel</a:t>
            </a:r>
            <a:r>
              <a:rPr lang="tr-TR" altLang="el-GR" sz="2000" dirty="0">
                <a:latin typeface="Arial" panose="020B0604020202020204" pitchFamily="34" charset="0"/>
              </a:rPr>
              <a:t>ince </a:t>
            </a:r>
            <a:r>
              <a:rPr lang="en-US" altLang="el-GR" sz="2000" dirty="0" err="1">
                <a:latin typeface="Arial" panose="020B0604020202020204" pitchFamily="34" charset="0"/>
              </a:rPr>
              <a:t>yağışlar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çoktan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bit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_______.</a:t>
            </a:r>
            <a:r>
              <a:rPr lang="en-US" altLang="el-GR" sz="2000" i="1" dirty="0">
                <a:latin typeface="Arial" panose="020B0604020202020204" pitchFamily="34" charset="0"/>
              </a:rPr>
              <a:t> </a:t>
            </a:r>
            <a:r>
              <a:rPr lang="tr-TR" altLang="el-GR" sz="2000" i="1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İyi ki k</a:t>
            </a:r>
            <a:r>
              <a:rPr lang="en-US" altLang="el-GR" sz="2000" dirty="0" err="1">
                <a:latin typeface="Arial" panose="020B0604020202020204" pitchFamily="34" charset="0"/>
              </a:rPr>
              <a:t>amyon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tr-TR" altLang="el-GR" sz="2000" dirty="0">
                <a:latin typeface="Arial" panose="020B0604020202020204" pitchFamily="34" charset="0"/>
              </a:rPr>
              <a:t>s</a:t>
            </a:r>
            <a:r>
              <a:rPr lang="en-US" altLang="el-GR" sz="2000" dirty="0" err="1">
                <a:latin typeface="Arial" panose="020B0604020202020204" pitchFamily="34" charset="0"/>
              </a:rPr>
              <a:t>ürücüsü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kısa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bir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err="1">
                <a:latin typeface="Arial" panose="020B0604020202020204" pitchFamily="34" charset="0"/>
              </a:rPr>
              <a:t>sürede</a:t>
            </a:r>
            <a:r>
              <a:rPr lang="tr-TR" altLang="el-GR" sz="2000" dirty="0">
                <a:latin typeface="Arial" panose="020B0604020202020204" pitchFamily="34" charset="0"/>
              </a:rPr>
              <a:t> iyi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________</a:t>
            </a:r>
            <a:r>
              <a:rPr lang="tr-TR" altLang="el-GR" sz="2000" dirty="0">
                <a:latin typeface="Arial" panose="020B0604020202020204" pitchFamily="34" charset="0"/>
              </a:rPr>
              <a:t>ti. Onu hastanede ziyaret etti. O zamandan beri  mektup</a:t>
            </a:r>
            <a:r>
              <a:rPr lang="el-GR" altLang="el-G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____</a:t>
            </a:r>
            <a:r>
              <a:rPr lang="tr-TR" altLang="el-GR" sz="2000" dirty="0">
                <a:latin typeface="Arial" panose="020B0604020202020204" pitchFamily="34" charset="0"/>
              </a:rPr>
              <a:t>ırlar. </a:t>
            </a:r>
            <a:endParaRPr lang="tr-TR" altLang="el-GR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318" name="TextBox 6">
            <a:extLst>
              <a:ext uri="{FF2B5EF4-FFF2-40B4-BE49-F238E27FC236}">
                <a16:creationId xmlns:a16="http://schemas.microsoft.com/office/drawing/2014/main" id="{FF7942CC-C5F0-697D-0EEE-862E66721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0476" y="533400"/>
            <a:ext cx="1270000" cy="5544595"/>
          </a:xfrm>
          <a:custGeom>
            <a:avLst/>
            <a:gdLst>
              <a:gd name="csX0" fmla="*/ 0 w 1270000"/>
              <a:gd name="csY0" fmla="*/ 0 h 5544595"/>
              <a:gd name="csX1" fmla="*/ 423333 w 1270000"/>
              <a:gd name="csY1" fmla="*/ 0 h 5544595"/>
              <a:gd name="csX2" fmla="*/ 821267 w 1270000"/>
              <a:gd name="csY2" fmla="*/ 0 h 5544595"/>
              <a:gd name="csX3" fmla="*/ 1270000 w 1270000"/>
              <a:gd name="csY3" fmla="*/ 0 h 5544595"/>
              <a:gd name="csX4" fmla="*/ 1270000 w 1270000"/>
              <a:gd name="csY4" fmla="*/ 443568 h 5544595"/>
              <a:gd name="csX5" fmla="*/ 1270000 w 1270000"/>
              <a:gd name="csY5" fmla="*/ 887135 h 5544595"/>
              <a:gd name="csX6" fmla="*/ 1270000 w 1270000"/>
              <a:gd name="csY6" fmla="*/ 1441595 h 5544595"/>
              <a:gd name="csX7" fmla="*/ 1270000 w 1270000"/>
              <a:gd name="csY7" fmla="*/ 1829716 h 5544595"/>
              <a:gd name="csX8" fmla="*/ 1270000 w 1270000"/>
              <a:gd name="csY8" fmla="*/ 2273284 h 5544595"/>
              <a:gd name="csX9" fmla="*/ 1270000 w 1270000"/>
              <a:gd name="csY9" fmla="*/ 2883189 h 5544595"/>
              <a:gd name="csX10" fmla="*/ 1270000 w 1270000"/>
              <a:gd name="csY10" fmla="*/ 3548541 h 5544595"/>
              <a:gd name="csX11" fmla="*/ 1270000 w 1270000"/>
              <a:gd name="csY11" fmla="*/ 4213892 h 5544595"/>
              <a:gd name="csX12" fmla="*/ 1270000 w 1270000"/>
              <a:gd name="csY12" fmla="*/ 4823798 h 5544595"/>
              <a:gd name="csX13" fmla="*/ 1270000 w 1270000"/>
              <a:gd name="csY13" fmla="*/ 5544595 h 5544595"/>
              <a:gd name="csX14" fmla="*/ 833967 w 1270000"/>
              <a:gd name="csY14" fmla="*/ 5544595 h 5544595"/>
              <a:gd name="csX15" fmla="*/ 385233 w 1270000"/>
              <a:gd name="csY15" fmla="*/ 5544595 h 5544595"/>
              <a:gd name="csX16" fmla="*/ 0 w 1270000"/>
              <a:gd name="csY16" fmla="*/ 5544595 h 5544595"/>
              <a:gd name="csX17" fmla="*/ 0 w 1270000"/>
              <a:gd name="csY17" fmla="*/ 5101027 h 5544595"/>
              <a:gd name="csX18" fmla="*/ 0 w 1270000"/>
              <a:gd name="csY18" fmla="*/ 4712906 h 5544595"/>
              <a:gd name="csX19" fmla="*/ 0 w 1270000"/>
              <a:gd name="csY19" fmla="*/ 4158446 h 5544595"/>
              <a:gd name="csX20" fmla="*/ 0 w 1270000"/>
              <a:gd name="csY20" fmla="*/ 3659433 h 5544595"/>
              <a:gd name="csX21" fmla="*/ 0 w 1270000"/>
              <a:gd name="csY21" fmla="*/ 2994081 h 5544595"/>
              <a:gd name="csX22" fmla="*/ 0 w 1270000"/>
              <a:gd name="csY22" fmla="*/ 2439622 h 5544595"/>
              <a:gd name="csX23" fmla="*/ 0 w 1270000"/>
              <a:gd name="csY23" fmla="*/ 1774270 h 5544595"/>
              <a:gd name="csX24" fmla="*/ 0 w 1270000"/>
              <a:gd name="csY24" fmla="*/ 1219811 h 5544595"/>
              <a:gd name="csX25" fmla="*/ 0 w 1270000"/>
              <a:gd name="csY25" fmla="*/ 665351 h 5544595"/>
              <a:gd name="csX26" fmla="*/ 0 w 1270000"/>
              <a:gd name="csY26" fmla="*/ 0 h 55445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1270000" h="5544595" extrusionOk="0">
                <a:moveTo>
                  <a:pt x="0" y="0"/>
                </a:moveTo>
                <a:cubicBezTo>
                  <a:pt x="155544" y="-43843"/>
                  <a:pt x="326129" y="23297"/>
                  <a:pt x="423333" y="0"/>
                </a:cubicBezTo>
                <a:cubicBezTo>
                  <a:pt x="520537" y="-23297"/>
                  <a:pt x="632520" y="44024"/>
                  <a:pt x="821267" y="0"/>
                </a:cubicBezTo>
                <a:cubicBezTo>
                  <a:pt x="1010014" y="-44024"/>
                  <a:pt x="1077916" y="35873"/>
                  <a:pt x="1270000" y="0"/>
                </a:cubicBezTo>
                <a:cubicBezTo>
                  <a:pt x="1297620" y="214023"/>
                  <a:pt x="1222684" y="341752"/>
                  <a:pt x="1270000" y="443568"/>
                </a:cubicBezTo>
                <a:cubicBezTo>
                  <a:pt x="1317316" y="545384"/>
                  <a:pt x="1228456" y="701899"/>
                  <a:pt x="1270000" y="887135"/>
                </a:cubicBezTo>
                <a:cubicBezTo>
                  <a:pt x="1311544" y="1072371"/>
                  <a:pt x="1245118" y="1280953"/>
                  <a:pt x="1270000" y="1441595"/>
                </a:cubicBezTo>
                <a:cubicBezTo>
                  <a:pt x="1294882" y="1602237"/>
                  <a:pt x="1227493" y="1638358"/>
                  <a:pt x="1270000" y="1829716"/>
                </a:cubicBezTo>
                <a:cubicBezTo>
                  <a:pt x="1312507" y="2021074"/>
                  <a:pt x="1245047" y="2152714"/>
                  <a:pt x="1270000" y="2273284"/>
                </a:cubicBezTo>
                <a:cubicBezTo>
                  <a:pt x="1294953" y="2393854"/>
                  <a:pt x="1258735" y="2727026"/>
                  <a:pt x="1270000" y="2883189"/>
                </a:cubicBezTo>
                <a:cubicBezTo>
                  <a:pt x="1281265" y="3039352"/>
                  <a:pt x="1244512" y="3301932"/>
                  <a:pt x="1270000" y="3548541"/>
                </a:cubicBezTo>
                <a:cubicBezTo>
                  <a:pt x="1295488" y="3795150"/>
                  <a:pt x="1242844" y="4065354"/>
                  <a:pt x="1270000" y="4213892"/>
                </a:cubicBezTo>
                <a:cubicBezTo>
                  <a:pt x="1297156" y="4362430"/>
                  <a:pt x="1233557" y="4592873"/>
                  <a:pt x="1270000" y="4823798"/>
                </a:cubicBezTo>
                <a:cubicBezTo>
                  <a:pt x="1306443" y="5054723"/>
                  <a:pt x="1255118" y="5267033"/>
                  <a:pt x="1270000" y="5544595"/>
                </a:cubicBezTo>
                <a:cubicBezTo>
                  <a:pt x="1161708" y="5552323"/>
                  <a:pt x="1050976" y="5534787"/>
                  <a:pt x="833967" y="5544595"/>
                </a:cubicBezTo>
                <a:cubicBezTo>
                  <a:pt x="616958" y="5554403"/>
                  <a:pt x="578354" y="5518388"/>
                  <a:pt x="385233" y="5544595"/>
                </a:cubicBezTo>
                <a:cubicBezTo>
                  <a:pt x="192112" y="5570802"/>
                  <a:pt x="122517" y="5536490"/>
                  <a:pt x="0" y="5544595"/>
                </a:cubicBezTo>
                <a:cubicBezTo>
                  <a:pt x="-40874" y="5424860"/>
                  <a:pt x="42298" y="5288723"/>
                  <a:pt x="0" y="5101027"/>
                </a:cubicBezTo>
                <a:cubicBezTo>
                  <a:pt x="-42298" y="4913331"/>
                  <a:pt x="40282" y="4819039"/>
                  <a:pt x="0" y="4712906"/>
                </a:cubicBezTo>
                <a:cubicBezTo>
                  <a:pt x="-40282" y="4606773"/>
                  <a:pt x="32911" y="4318188"/>
                  <a:pt x="0" y="4158446"/>
                </a:cubicBezTo>
                <a:cubicBezTo>
                  <a:pt x="-32911" y="3998704"/>
                  <a:pt x="11344" y="3864825"/>
                  <a:pt x="0" y="3659433"/>
                </a:cubicBezTo>
                <a:cubicBezTo>
                  <a:pt x="-11344" y="3454041"/>
                  <a:pt x="76566" y="3307858"/>
                  <a:pt x="0" y="2994081"/>
                </a:cubicBezTo>
                <a:cubicBezTo>
                  <a:pt x="-76566" y="2680304"/>
                  <a:pt x="65669" y="2695523"/>
                  <a:pt x="0" y="2439622"/>
                </a:cubicBezTo>
                <a:cubicBezTo>
                  <a:pt x="-65669" y="2183721"/>
                  <a:pt x="23359" y="1946555"/>
                  <a:pt x="0" y="1774270"/>
                </a:cubicBezTo>
                <a:cubicBezTo>
                  <a:pt x="-23359" y="1601985"/>
                  <a:pt x="26603" y="1471077"/>
                  <a:pt x="0" y="1219811"/>
                </a:cubicBezTo>
                <a:cubicBezTo>
                  <a:pt x="-26603" y="968545"/>
                  <a:pt x="48396" y="779949"/>
                  <a:pt x="0" y="665351"/>
                </a:cubicBezTo>
                <a:cubicBezTo>
                  <a:pt x="-48396" y="550753"/>
                  <a:pt x="40384" y="18094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899234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el-GR" sz="750" dirty="0">
                <a:latin typeface="Arial" panose="020B0604020202020204" pitchFamily="34" charset="0"/>
              </a:rPr>
              <a:t>,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el-GR" sz="75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el-GR" sz="75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el-GR" sz="75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el-GR" sz="750" dirty="0">
              <a:latin typeface="Arial" panose="020B0604020202020204" pitchFamily="34" charset="0"/>
            </a:endParaRPr>
          </a:p>
          <a:p>
            <a:pPr algn="ctr">
              <a:buNone/>
              <a:defRPr/>
            </a:pPr>
            <a:r>
              <a:rPr lang="en-US" sz="800" dirty="0"/>
              <a:t>-</a:t>
            </a:r>
            <a:r>
              <a:rPr lang="tr-TR" sz="800" dirty="0"/>
              <a:t>*</a:t>
            </a:r>
            <a:r>
              <a:rPr lang="el-GR" sz="2400" dirty="0"/>
              <a:t>-Ι</a:t>
            </a:r>
            <a:r>
              <a:rPr lang="en-US" sz="2400" dirty="0" err="1"/>
              <a:t>rd</a:t>
            </a:r>
            <a:r>
              <a:rPr lang="tr-TR" sz="2400" dirty="0"/>
              <a:t>I</a:t>
            </a:r>
          </a:p>
          <a:p>
            <a:pPr algn="ctr">
              <a:buNone/>
              <a:defRPr/>
            </a:pPr>
            <a:r>
              <a:rPr lang="en-US" sz="2400" dirty="0"/>
              <a:t> </a:t>
            </a:r>
            <a:r>
              <a:rPr lang="tr-TR" sz="2400" dirty="0"/>
              <a:t>-I</a:t>
            </a:r>
            <a:r>
              <a:rPr lang="en-US" sz="2400" dirty="0" err="1"/>
              <a:t>yordu</a:t>
            </a:r>
            <a:endParaRPr lang="tr-TR" sz="2400" dirty="0"/>
          </a:p>
          <a:p>
            <a:pPr algn="ctr">
              <a:buNone/>
              <a:defRPr/>
            </a:pPr>
            <a:r>
              <a:rPr lang="en-US" sz="2400" dirty="0"/>
              <a:t>-m</a:t>
            </a:r>
            <a:r>
              <a:rPr lang="tr-TR" sz="2400" dirty="0"/>
              <a:t>I</a:t>
            </a:r>
            <a:r>
              <a:rPr lang="en-US" sz="2400" dirty="0" err="1"/>
              <a:t>şt</a:t>
            </a:r>
            <a:r>
              <a:rPr lang="tr-TR" sz="2400" dirty="0"/>
              <a:t>I</a:t>
            </a:r>
            <a:r>
              <a:rPr lang="en-US" sz="2400" dirty="0"/>
              <a:t> </a:t>
            </a:r>
            <a:endParaRPr lang="el-GR" sz="2400" dirty="0">
              <a:solidFill>
                <a:srgbClr val="000000"/>
              </a:solidFill>
              <a:cs typeface="Arial" charset="0"/>
            </a:endParaRPr>
          </a:p>
          <a:p>
            <a:pPr algn="ctr">
              <a:buNone/>
              <a:defRPr/>
            </a:pPr>
            <a:r>
              <a:rPr lang="en-US" sz="2400" dirty="0"/>
              <a:t>-</a:t>
            </a:r>
            <a:r>
              <a:rPr lang="tr-TR" sz="2400" dirty="0"/>
              <a:t>A</a:t>
            </a:r>
            <a:r>
              <a:rPr lang="en-US" sz="2400" dirty="0"/>
              <a:t>c</a:t>
            </a:r>
            <a:r>
              <a:rPr lang="tr-TR" sz="2400" dirty="0"/>
              <a:t>A</a:t>
            </a:r>
            <a:r>
              <a:rPr lang="en-US" sz="2400" dirty="0"/>
              <a:t>kt</a:t>
            </a:r>
            <a:r>
              <a:rPr lang="tr-TR" sz="2400" dirty="0"/>
              <a:t>I</a:t>
            </a:r>
          </a:p>
          <a:p>
            <a:pPr algn="ctr">
              <a:buNone/>
              <a:defRPr/>
            </a:pPr>
            <a:r>
              <a:rPr lang="tr-TR" sz="2400" dirty="0"/>
              <a:t>-(I)n</a:t>
            </a:r>
            <a:r>
              <a:rPr lang="en-US" sz="2400" dirty="0"/>
              <a:t> </a:t>
            </a:r>
            <a:endParaRPr lang="tr-TR" sz="2400" dirty="0"/>
          </a:p>
          <a:p>
            <a:pPr algn="ctr">
              <a:buNone/>
              <a:defRPr/>
            </a:pPr>
            <a:r>
              <a:rPr lang="tr-TR" sz="2400" dirty="0"/>
              <a:t>-(I)ver</a:t>
            </a:r>
          </a:p>
          <a:p>
            <a:pPr algn="ctr">
              <a:buNone/>
              <a:defRPr/>
            </a:pPr>
            <a:r>
              <a:rPr lang="tr-TR" sz="2400" dirty="0"/>
              <a:t>-(A)kaldı</a:t>
            </a:r>
          </a:p>
          <a:p>
            <a:pPr algn="ctr">
              <a:buNone/>
              <a:defRPr/>
            </a:pPr>
            <a:r>
              <a:rPr lang="tr-TR" sz="2400" dirty="0"/>
              <a:t>-(A)dur</a:t>
            </a:r>
          </a:p>
          <a:p>
            <a:pPr algn="ctr">
              <a:buNone/>
              <a:defRPr/>
            </a:pPr>
            <a:r>
              <a:rPr lang="tr-TR" sz="2400" dirty="0"/>
              <a:t>-lAn</a:t>
            </a:r>
            <a:r>
              <a:rPr lang="en-US" sz="2400" dirty="0"/>
              <a:t> </a:t>
            </a:r>
          </a:p>
          <a:p>
            <a:pPr algn="ctr">
              <a:buNone/>
              <a:defRPr/>
            </a:pPr>
            <a:r>
              <a:rPr lang="tr-TR" sz="2400" dirty="0"/>
              <a:t>-(I)ş</a:t>
            </a:r>
          </a:p>
          <a:p>
            <a:pPr algn="ctr">
              <a:buNone/>
              <a:defRPr/>
            </a:pPr>
            <a:r>
              <a:rPr lang="tr-TR" sz="2400" dirty="0"/>
              <a:t>-lAş</a:t>
            </a:r>
            <a:r>
              <a:rPr lang="en-US" sz="2400" dirty="0"/>
              <a:t> </a:t>
            </a:r>
            <a:endParaRPr lang="el-GR" altLang="el-GR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CFE0076D-84BA-B64B-3C7D-2DF9753D7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992" y="832983"/>
            <a:ext cx="8279720" cy="37856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l-GR" sz="2400" dirty="0" err="1">
                <a:latin typeface="Arial" panose="020B0604020202020204" pitchFamily="34" charset="0"/>
              </a:rPr>
              <a:t>Rüzgâr</a:t>
            </a:r>
            <a:r>
              <a:rPr lang="en-US" altLang="el-GR" sz="2400" dirty="0">
                <a:latin typeface="Arial" panose="020B0604020202020204" pitchFamily="34" charset="0"/>
              </a:rPr>
              <a:t> es________. </a:t>
            </a:r>
            <a:r>
              <a:rPr lang="en-US" altLang="el-GR" sz="2400" dirty="0" err="1">
                <a:latin typeface="Arial" panose="020B0604020202020204" pitchFamily="34" charset="0"/>
              </a:rPr>
              <a:t>Sokağın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sağ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yanından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yürü</a:t>
            </a:r>
            <a:r>
              <a:rPr lang="en-US" altLang="el-GR" sz="2400" dirty="0">
                <a:latin typeface="Arial" panose="020B0604020202020204" pitchFamily="34" charset="0"/>
              </a:rPr>
              <a:t>_______.  Sabah </a:t>
            </a:r>
            <a:r>
              <a:rPr lang="en-US" altLang="el-GR" sz="2400" dirty="0" err="1">
                <a:latin typeface="Arial" panose="020B0604020202020204" pitchFamily="34" charset="0"/>
              </a:rPr>
              <a:t>saatlerinde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yürümekten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zevk</a:t>
            </a:r>
            <a:r>
              <a:rPr lang="en-US" altLang="el-GR" sz="2400" dirty="0">
                <a:latin typeface="Arial" panose="020B0604020202020204" pitchFamily="34" charset="0"/>
              </a:rPr>
              <a:t> al____________. </a:t>
            </a:r>
            <a:r>
              <a:rPr lang="en-US" altLang="el-GR" sz="2400" dirty="0" err="1">
                <a:latin typeface="Arial" panose="020B0604020202020204" pitchFamily="34" charset="0"/>
              </a:rPr>
              <a:t>Yoğun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duman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apartmandan</a:t>
            </a:r>
            <a:r>
              <a:rPr lang="en-US" altLang="el-GR" sz="2400" dirty="0">
                <a:latin typeface="Arial" panose="020B0604020202020204" pitchFamily="34" charset="0"/>
              </a:rPr>
              <a:t> gel_______. Bir </a:t>
            </a:r>
            <a:r>
              <a:rPr lang="en-US" altLang="el-GR" sz="2400" dirty="0" err="1">
                <a:latin typeface="Arial" panose="020B0604020202020204" pitchFamily="34" charset="0"/>
              </a:rPr>
              <a:t>apartmanın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bodrum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katında</a:t>
            </a:r>
            <a:r>
              <a:rPr lang="en-US" altLang="el-GR" sz="2400" dirty="0">
                <a:latin typeface="Arial" panose="020B0604020202020204" pitchFamily="34" charset="0"/>
              </a:rPr>
              <a:t>, </a:t>
            </a:r>
            <a:r>
              <a:rPr lang="en-US" altLang="el-GR" sz="2400" dirty="0" err="1">
                <a:latin typeface="Arial" panose="020B0604020202020204" pitchFamily="34" charset="0"/>
              </a:rPr>
              <a:t>prizde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unutulan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saç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kurutma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makinesi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yangın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çıkardı</a:t>
            </a:r>
            <a:r>
              <a:rPr lang="en-US" altLang="el-GR" sz="2400" dirty="0">
                <a:latin typeface="Arial" panose="020B0604020202020204" pitchFamily="34" charset="0"/>
              </a:rPr>
              <a:t>.  </a:t>
            </a:r>
            <a:r>
              <a:rPr lang="en-US" altLang="el-GR" sz="2400" dirty="0" err="1">
                <a:latin typeface="Arial" panose="020B0604020202020204" pitchFamily="34" charset="0"/>
              </a:rPr>
              <a:t>Apartman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sakinleri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koş</a:t>
            </a:r>
            <a:r>
              <a:rPr lang="en-US" altLang="el-GR" sz="2400" dirty="0">
                <a:latin typeface="Arial" panose="020B0604020202020204" pitchFamily="34" charset="0"/>
              </a:rPr>
              <a:t>__________.</a:t>
            </a:r>
            <a:endParaRPr lang="el-GR" altLang="el-GR" sz="2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l-GR" sz="2400" dirty="0" err="1">
                <a:latin typeface="Arial" panose="020B0604020202020204" pitchFamily="34" charset="0"/>
              </a:rPr>
              <a:t>Asansöre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gir</a:t>
            </a:r>
            <a:r>
              <a:rPr lang="en-US" altLang="el-GR" sz="2400" dirty="0">
                <a:latin typeface="Arial" panose="020B0604020202020204" pitchFamily="34" charset="0"/>
              </a:rPr>
              <a:t>_______. </a:t>
            </a:r>
            <a:r>
              <a:rPr lang="en-US" altLang="el-GR" sz="2400" dirty="0" err="1">
                <a:latin typeface="Arial" panose="020B0604020202020204" pitchFamily="34" charset="0"/>
              </a:rPr>
              <a:t>Ancak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asansör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bozuktu</a:t>
            </a:r>
            <a:r>
              <a:rPr lang="en-US" altLang="el-GR" sz="2400" dirty="0">
                <a:latin typeface="Arial" panose="020B0604020202020204" pitchFamily="34" charset="0"/>
              </a:rPr>
              <a:t>. </a:t>
            </a:r>
            <a:r>
              <a:rPr lang="en-US" altLang="el-GR" sz="2400" dirty="0" err="1">
                <a:latin typeface="Arial" panose="020B0604020202020204" pitchFamily="34" charset="0"/>
              </a:rPr>
              <a:t>Apartman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en-US" altLang="el-GR" sz="2400" dirty="0" err="1">
                <a:latin typeface="Arial" panose="020B0604020202020204" pitchFamily="34" charset="0"/>
              </a:rPr>
              <a:t>sakinleri</a:t>
            </a:r>
            <a:r>
              <a:rPr lang="en-US" altLang="el-GR" sz="2400" dirty="0">
                <a:latin typeface="Arial" panose="020B0604020202020204" pitchFamily="34" charset="0"/>
              </a:rPr>
              <a:t> </a:t>
            </a:r>
            <a:r>
              <a:rPr lang="tr-TR" altLang="el-GR" sz="2400" dirty="0">
                <a:latin typeface="Arial" panose="020B0604020202020204" pitchFamily="34" charset="0"/>
              </a:rPr>
              <a:t>bak</a:t>
            </a:r>
            <a:r>
              <a:rPr lang="en-US" altLang="el-GR" sz="2400" dirty="0">
                <a:latin typeface="Arial" panose="020B0604020202020204" pitchFamily="34" charset="0"/>
              </a:rPr>
              <a:t>_________.</a:t>
            </a:r>
            <a:r>
              <a:rPr lang="tr-TR" altLang="el-GR" sz="2400" dirty="0">
                <a:latin typeface="Arial" panose="020B0604020202020204" pitchFamily="34" charset="0"/>
              </a:rPr>
              <a:t> Ahmet </a:t>
            </a:r>
            <a:r>
              <a:rPr lang="en-US" altLang="el-GR" sz="2400" dirty="0" err="1">
                <a:latin typeface="Arial" panose="020B0604020202020204" pitchFamily="34" charset="0"/>
              </a:rPr>
              <a:t>bodrumda</a:t>
            </a:r>
            <a:r>
              <a:rPr lang="en-US" altLang="el-GR" sz="2400" dirty="0">
                <a:latin typeface="Arial" panose="020B0604020202020204" pitchFamily="34" charset="0"/>
              </a:rPr>
              <a:t> kapa_______. </a:t>
            </a:r>
            <a:r>
              <a:rPr lang="tr-TR" altLang="el-GR" sz="2400" dirty="0">
                <a:latin typeface="Arial" panose="020B0604020202020204" pitchFamily="34" charset="0"/>
              </a:rPr>
              <a:t>Don</a:t>
            </a:r>
            <a:r>
              <a:rPr lang="en-US" altLang="el-GR" sz="2400" dirty="0">
                <a:latin typeface="Arial" panose="020B0604020202020204" pitchFamily="34" charset="0"/>
              </a:rPr>
              <a:t>_______. </a:t>
            </a:r>
            <a:r>
              <a:rPr lang="tr-TR" altLang="el-GR" sz="2400" dirty="0">
                <a:latin typeface="Arial" panose="020B0604020202020204" pitchFamily="34" charset="0"/>
              </a:rPr>
              <a:t>Gözyaşlarına boğ</a:t>
            </a:r>
            <a:r>
              <a:rPr lang="en-US" altLang="el-GR" sz="2400" dirty="0">
                <a:latin typeface="Arial" panose="020B0604020202020204" pitchFamily="34" charset="0"/>
              </a:rPr>
              <a:t>_________. </a:t>
            </a:r>
            <a:r>
              <a:rPr lang="tr-TR" altLang="el-GR" sz="2400" dirty="0">
                <a:latin typeface="Arial" panose="020B0604020202020204" pitchFamily="34" charset="0"/>
              </a:rPr>
              <a:t>Ahmet kurtulamadı.</a:t>
            </a:r>
            <a:r>
              <a:rPr lang="en-US" altLang="el-GR" sz="2400" dirty="0">
                <a:latin typeface="Arial" panose="020B0604020202020204" pitchFamily="34" charset="0"/>
              </a:rPr>
              <a:t>[…]</a:t>
            </a:r>
            <a:r>
              <a:rPr lang="tr-TR" altLang="el-GR" sz="2400" dirty="0">
                <a:latin typeface="Arial" panose="020B0604020202020204" pitchFamily="34" charset="0"/>
              </a:rPr>
              <a:t>  Annem işten eve döndüğünde itfaiye ekipleri yangını kontrol altına al</a:t>
            </a:r>
            <a:r>
              <a:rPr lang="en-US" altLang="el-GR" sz="2400" dirty="0">
                <a:latin typeface="Arial" panose="020B0604020202020204" pitchFamily="34" charset="0"/>
              </a:rPr>
              <a:t>________.</a:t>
            </a:r>
            <a:endParaRPr lang="el-GR" altLang="el-GR" sz="2400" dirty="0">
              <a:latin typeface="Arial" panose="020B0604020202020204" pitchFamily="34" charset="0"/>
            </a:endParaRPr>
          </a:p>
        </p:txBody>
      </p:sp>
      <p:pic>
        <p:nvPicPr>
          <p:cNvPr id="18436" name="Picture 2" descr="Related image">
            <a:hlinkClick r:id="rId2"/>
            <a:extLst>
              <a:ext uri="{FF2B5EF4-FFF2-40B4-BE49-F238E27FC236}">
                <a16:creationId xmlns:a16="http://schemas.microsoft.com/office/drawing/2014/main" id="{057492FF-58BD-6785-F355-50D08EA8C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908" y="4342948"/>
            <a:ext cx="2451100" cy="1920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69A33FB-6FC3-DD83-91C5-CBD85485D9E7}"/>
              </a:ext>
            </a:extLst>
          </p:cNvPr>
          <p:cNvSpPr/>
          <p:nvPr/>
        </p:nvSpPr>
        <p:spPr>
          <a:xfrm>
            <a:off x="9730015" y="402772"/>
            <a:ext cx="1534886" cy="362494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tr-TR" dirty="0">
                <a:solidFill>
                  <a:schemeClr val="tx1"/>
                </a:solidFill>
              </a:rPr>
              <a:t>I</a:t>
            </a:r>
            <a:r>
              <a:rPr lang="en-US" dirty="0" err="1">
                <a:solidFill>
                  <a:schemeClr val="tx1"/>
                </a:solidFill>
              </a:rPr>
              <a:t>rd</a:t>
            </a:r>
            <a:r>
              <a:rPr lang="tr-TR" dirty="0">
                <a:solidFill>
                  <a:schemeClr val="tx1"/>
                </a:solidFill>
              </a:rPr>
              <a:t>I</a:t>
            </a:r>
          </a:p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-I</a:t>
            </a:r>
            <a:r>
              <a:rPr lang="en-US" dirty="0" err="1">
                <a:solidFill>
                  <a:schemeClr val="tx1"/>
                </a:solidFill>
              </a:rPr>
              <a:t>yordu</a:t>
            </a:r>
            <a:endParaRPr lang="tr-TR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-m</a:t>
            </a:r>
            <a:r>
              <a:rPr lang="tr-TR" dirty="0">
                <a:solidFill>
                  <a:schemeClr val="tx1"/>
                </a:solidFill>
              </a:rPr>
              <a:t>I</a:t>
            </a:r>
            <a:r>
              <a:rPr lang="en-US" dirty="0" err="1">
                <a:solidFill>
                  <a:schemeClr val="tx1"/>
                </a:solidFill>
              </a:rPr>
              <a:t>şt</a:t>
            </a:r>
            <a:r>
              <a:rPr lang="tr-TR" dirty="0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l-GR" dirty="0">
              <a:solidFill>
                <a:srgbClr val="000000"/>
              </a:solidFill>
              <a:cs typeface="Arial" charset="0"/>
            </a:endParaRPr>
          </a:p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tr-TR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tr-TR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kt</a:t>
            </a:r>
            <a:r>
              <a:rPr lang="tr-TR" dirty="0">
                <a:solidFill>
                  <a:schemeClr val="tx1"/>
                </a:solidFill>
              </a:rPr>
              <a:t>I</a:t>
            </a:r>
          </a:p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-(I)n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-(I)ver</a:t>
            </a:r>
          </a:p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-(A)kaldı</a:t>
            </a:r>
          </a:p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-(A)dur</a:t>
            </a:r>
          </a:p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-lAn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-(I)ş</a:t>
            </a:r>
          </a:p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-lAş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l-GR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-</a:t>
            </a:r>
            <a:r>
              <a:rPr lang="en-US" dirty="0">
                <a:solidFill>
                  <a:schemeClr val="tx1"/>
                </a:solidFill>
              </a:rPr>
              <a:t>IL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 5</a:t>
            </a:r>
            <a:r>
              <a:rPr lang="el-GR" sz="4000" b="1" dirty="0">
                <a:solidFill>
                  <a:schemeClr val="tx1"/>
                </a:solidFill>
              </a:rPr>
              <a:t>-10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456489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666A2698-194B-7D34-9EBA-4BBA2F892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500064"/>
            <a:ext cx="3249613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- TextBox">
            <a:extLst>
              <a:ext uri="{FF2B5EF4-FFF2-40B4-BE49-F238E27FC236}">
                <a16:creationId xmlns:a16="http://schemas.microsoft.com/office/drawing/2014/main" id="{E8AC9541-9221-093F-97B4-FCCFCA77CA40}"/>
              </a:ext>
            </a:extLst>
          </p:cNvPr>
          <p:cNvSpPr txBox="1"/>
          <p:nvPr/>
        </p:nvSpPr>
        <p:spPr>
          <a:xfrm>
            <a:off x="5310188" y="142875"/>
            <a:ext cx="5143500" cy="15700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 dirty="0" err="1"/>
              <a:t>Yetişkinler</a:t>
            </a:r>
            <a:r>
              <a:rPr lang="en-US" sz="1600" dirty="0"/>
              <a:t>, </a:t>
            </a:r>
            <a:r>
              <a:rPr lang="en-US" sz="1600" dirty="0" err="1"/>
              <a:t>çikolata</a:t>
            </a:r>
            <a:r>
              <a:rPr lang="en-US" sz="1600" b="1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pek</a:t>
            </a:r>
            <a:r>
              <a:rPr lang="en-US" sz="1600" dirty="0"/>
              <a:t> </a:t>
            </a:r>
            <a:r>
              <a:rPr lang="en-US" sz="1600" b="1" dirty="0" err="1"/>
              <a:t>hoşlan</a:t>
            </a:r>
            <a:r>
              <a:rPr lang="en-US" sz="1600" dirty="0" err="1"/>
              <a:t>mazlar</a:t>
            </a:r>
            <a:r>
              <a:rPr lang="en-US" sz="1600" dirty="0"/>
              <a:t>.</a:t>
            </a:r>
            <a:endParaRPr lang="tr-TR" sz="1600" dirty="0"/>
          </a:p>
          <a:p>
            <a:pPr eaLnBrk="1" hangingPunct="1">
              <a:defRPr/>
            </a:pPr>
            <a:r>
              <a:rPr lang="en-US" sz="1600" dirty="0" err="1"/>
              <a:t>Kristof</a:t>
            </a:r>
            <a:r>
              <a:rPr lang="en-US" sz="1600" dirty="0"/>
              <a:t> </a:t>
            </a:r>
            <a:r>
              <a:rPr lang="en-US" sz="1600" dirty="0" err="1"/>
              <a:t>Kolomb</a:t>
            </a:r>
            <a:r>
              <a:rPr lang="tr-TR" sz="1600" dirty="0"/>
              <a:t> </a:t>
            </a:r>
            <a:r>
              <a:rPr lang="en-US" sz="1600" dirty="0" err="1"/>
              <a:t>birçok</a:t>
            </a:r>
            <a:r>
              <a:rPr lang="en-US" sz="1600" dirty="0"/>
              <a:t> </a:t>
            </a:r>
            <a:r>
              <a:rPr lang="en-US" sz="1600" dirty="0" err="1"/>
              <a:t>şey</a:t>
            </a:r>
            <a:r>
              <a:rPr lang="en-US" sz="1600" b="1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ülkesin</a:t>
            </a:r>
            <a:r>
              <a:rPr lang="en-US" sz="1600" b="1" dirty="0" err="1"/>
              <a:t>e</a:t>
            </a:r>
            <a:r>
              <a:rPr lang="en-US" sz="1600" dirty="0"/>
              <a:t> </a:t>
            </a:r>
            <a:r>
              <a:rPr lang="en-US" sz="1600" b="1" dirty="0" err="1"/>
              <a:t>götür</a:t>
            </a:r>
            <a:r>
              <a:rPr lang="en-US" sz="1600" dirty="0" err="1"/>
              <a:t>müş</a:t>
            </a:r>
            <a:r>
              <a:rPr lang="en-US" sz="1600" dirty="0"/>
              <a:t>.</a:t>
            </a:r>
            <a:endParaRPr lang="tr-TR" sz="1600" dirty="0"/>
          </a:p>
          <a:p>
            <a:pPr eaLnBrk="1" hangingPunct="1">
              <a:defRPr/>
            </a:pPr>
            <a:r>
              <a:rPr lang="en-US" sz="1600" dirty="0" err="1"/>
              <a:t>Günümüzde</a:t>
            </a:r>
            <a:r>
              <a:rPr lang="en-US" sz="1600" dirty="0"/>
              <a:t> </a:t>
            </a:r>
            <a:r>
              <a:rPr lang="en-US" sz="1600" dirty="0" err="1"/>
              <a:t>çikolata</a:t>
            </a:r>
            <a:r>
              <a:rPr lang="en-US" sz="1600" dirty="0"/>
              <a:t> </a:t>
            </a:r>
            <a:r>
              <a:rPr lang="en-US" sz="1600" dirty="0" err="1"/>
              <a:t>üretimi</a:t>
            </a:r>
            <a:r>
              <a:rPr lang="en-US" sz="1600" dirty="0"/>
              <a:t> </a:t>
            </a:r>
            <a:r>
              <a:rPr lang="en-US" sz="1600" dirty="0" err="1"/>
              <a:t>epeyce</a:t>
            </a:r>
            <a:r>
              <a:rPr lang="en-US" sz="1600" dirty="0"/>
              <a:t> </a:t>
            </a:r>
            <a:r>
              <a:rPr lang="en-US" sz="1600" b="1" dirty="0" err="1"/>
              <a:t>gelişmiş</a:t>
            </a:r>
            <a:r>
              <a:rPr lang="en-US" sz="1600" dirty="0" err="1"/>
              <a:t>tir</a:t>
            </a:r>
            <a:r>
              <a:rPr lang="tr-TR" sz="1600" dirty="0"/>
              <a:t>.</a:t>
            </a:r>
          </a:p>
          <a:p>
            <a:pPr eaLnBrk="1" hangingPunct="1">
              <a:defRPr/>
            </a:pPr>
            <a:r>
              <a:rPr lang="en-US" sz="1600" dirty="0" err="1"/>
              <a:t>Bütün</a:t>
            </a:r>
            <a:r>
              <a:rPr lang="en-US" sz="1600" dirty="0"/>
              <a:t> </a:t>
            </a:r>
            <a:r>
              <a:rPr lang="en-US" sz="1600" dirty="0" err="1"/>
              <a:t>ihtiyaçları</a:t>
            </a:r>
            <a:r>
              <a:rPr lang="tr-TR" sz="1600" dirty="0"/>
              <a:t>m</a:t>
            </a:r>
            <a:r>
              <a:rPr lang="en-US" sz="1600" b="1" dirty="0"/>
              <a:t>ı</a:t>
            </a:r>
            <a:r>
              <a:rPr lang="tr-TR" sz="1600" dirty="0"/>
              <a:t>  </a:t>
            </a:r>
            <a:r>
              <a:rPr lang="en-US" sz="1600" dirty="0" err="1"/>
              <a:t>babam</a:t>
            </a:r>
            <a:r>
              <a:rPr lang="en-US" sz="1600" dirty="0"/>
              <a:t> </a:t>
            </a:r>
            <a:r>
              <a:rPr lang="en-US" sz="1600" b="1" dirty="0" err="1"/>
              <a:t>karşılı</a:t>
            </a:r>
            <a:r>
              <a:rPr lang="en-US" sz="1600" dirty="0" err="1"/>
              <a:t>yor</a:t>
            </a:r>
            <a:r>
              <a:rPr lang="en-US" sz="1600" dirty="0"/>
              <a:t>.</a:t>
            </a:r>
            <a:endParaRPr lang="tr-TR" sz="1600" dirty="0"/>
          </a:p>
          <a:p>
            <a:pPr eaLnBrk="1" hangingPunct="1">
              <a:defRPr/>
            </a:pPr>
            <a:r>
              <a:rPr lang="en-US" sz="1600" dirty="0" err="1"/>
              <a:t>Ahmet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tr-TR" sz="1600" dirty="0"/>
              <a:t> </a:t>
            </a:r>
            <a:r>
              <a:rPr lang="en-US" sz="1600" dirty="0" err="1"/>
              <a:t>eli</a:t>
            </a:r>
            <a:r>
              <a:rPr lang="en-US" sz="1600" dirty="0"/>
              <a:t> </a:t>
            </a:r>
            <a:r>
              <a:rPr lang="en-US" sz="1600" dirty="0" err="1"/>
              <a:t>yağda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eli</a:t>
            </a:r>
            <a:r>
              <a:rPr lang="en-US" sz="1600" dirty="0"/>
              <a:t> </a:t>
            </a:r>
            <a:r>
              <a:rPr lang="en-US" sz="1600" dirty="0" err="1"/>
              <a:t>bal</a:t>
            </a:r>
            <a:r>
              <a:rPr lang="en-US" sz="1600" b="1" dirty="0" err="1"/>
              <a:t>da</a:t>
            </a:r>
            <a:r>
              <a:rPr lang="en-US" sz="1600" dirty="0"/>
              <a:t> </a:t>
            </a:r>
            <a:r>
              <a:rPr lang="en-US" sz="1600" b="1" dirty="0" err="1"/>
              <a:t>yaşıyor</a:t>
            </a:r>
            <a:r>
              <a:rPr lang="en-US" sz="1600" dirty="0"/>
              <a:t>.</a:t>
            </a:r>
            <a:endParaRPr lang="tr-TR" sz="1600" dirty="0"/>
          </a:p>
          <a:p>
            <a:pPr eaLnBrk="1" hangingPunct="1">
              <a:defRPr/>
            </a:pPr>
            <a:r>
              <a:rPr lang="en-US" sz="1600" dirty="0" err="1"/>
              <a:t>Yaz</a:t>
            </a:r>
            <a:r>
              <a:rPr lang="en-US" sz="1600" dirty="0"/>
              <a:t> </a:t>
            </a:r>
            <a:r>
              <a:rPr lang="en-US" sz="1600" dirty="0" err="1"/>
              <a:t>mevsimi</a:t>
            </a:r>
            <a:r>
              <a:rPr lang="en-US" sz="1600" dirty="0"/>
              <a:t> </a:t>
            </a:r>
            <a:r>
              <a:rPr lang="en-US" sz="1600" dirty="0" err="1"/>
              <a:t>olmasaydı</a:t>
            </a:r>
            <a:r>
              <a:rPr lang="en-US" sz="1600" dirty="0"/>
              <a:t> </a:t>
            </a:r>
            <a:r>
              <a:rPr lang="en-US" sz="1600" dirty="0" err="1"/>
              <a:t>güneş</a:t>
            </a:r>
            <a:r>
              <a:rPr lang="en-US" sz="1600" b="1" dirty="0" err="1"/>
              <a:t>in</a:t>
            </a:r>
            <a:r>
              <a:rPr lang="en-US" sz="1600" b="1" dirty="0"/>
              <a:t>  </a:t>
            </a:r>
            <a:r>
              <a:rPr lang="en-US" sz="1600" b="1" dirty="0" err="1"/>
              <a:t>tadına</a:t>
            </a:r>
            <a:r>
              <a:rPr lang="en-US" sz="1600" b="1" dirty="0"/>
              <a:t> </a:t>
            </a:r>
            <a:r>
              <a:rPr lang="en-US" sz="1600" b="1" dirty="0" err="1"/>
              <a:t>var</a:t>
            </a:r>
            <a:r>
              <a:rPr lang="en-US" sz="1600" dirty="0" err="1"/>
              <a:t>amazdık</a:t>
            </a:r>
            <a:r>
              <a:rPr lang="en-US" sz="1600" dirty="0"/>
              <a:t>.</a:t>
            </a:r>
          </a:p>
        </p:txBody>
      </p:sp>
      <p:sp>
        <p:nvSpPr>
          <p:cNvPr id="5" name="4 - Ορθογώνιο">
            <a:extLst>
              <a:ext uri="{FF2B5EF4-FFF2-40B4-BE49-F238E27FC236}">
                <a16:creationId xmlns:a16="http://schemas.microsoft.com/office/drawing/2014/main" id="{44E52796-0A77-BC95-22F6-478D04210913}"/>
              </a:ext>
            </a:extLst>
          </p:cNvPr>
          <p:cNvSpPr/>
          <p:nvPr/>
        </p:nvSpPr>
        <p:spPr>
          <a:xfrm>
            <a:off x="5310188" y="1785939"/>
            <a:ext cx="5143500" cy="13541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Sonbahar mevsiminde ağaçların yaprakları</a:t>
            </a:r>
            <a:r>
              <a:rPr lang="tr-TR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l-GR" sz="1600" b="1">
                <a:solidFill>
                  <a:srgbClr val="000000"/>
                </a:solidFill>
                <a:latin typeface="Calibri" panose="020F0502020204030204" pitchFamily="34" charset="0"/>
              </a:rPr>
              <a:t>dökül</a:t>
            </a: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üyor.</a:t>
            </a:r>
            <a:endParaRPr lang="tr-TR" altLang="el-GR" sz="16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 Rüzgâr, tohumları her taraf</a:t>
            </a:r>
            <a:r>
              <a:rPr lang="en-US" altLang="el-GR" sz="1600" b="1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l-GR" sz="1600" b="1">
                <a:solidFill>
                  <a:srgbClr val="000000"/>
                </a:solidFill>
                <a:latin typeface="Calibri" panose="020F0502020204030204" pitchFamily="34" charset="0"/>
              </a:rPr>
              <a:t>dağıt</a:t>
            </a: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ıyor.</a:t>
            </a:r>
          </a:p>
          <a:p>
            <a:pPr eaLnBrk="1" hangingPunct="1">
              <a:defRPr/>
            </a:pP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Tabiat kış uykusun</a:t>
            </a:r>
            <a:r>
              <a:rPr lang="en-US" altLang="el-GR" sz="1600" b="1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l-GR" sz="1600" b="1">
                <a:solidFill>
                  <a:srgbClr val="000000"/>
                </a:solidFill>
                <a:latin typeface="Calibri" panose="020F0502020204030204" pitchFamily="34" charset="0"/>
              </a:rPr>
              <a:t>hazırlan</a:t>
            </a: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ıyor. </a:t>
            </a:r>
            <a:endParaRPr lang="tr-TR" altLang="el-GR" sz="16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Eve gidelim. Havanın </a:t>
            </a:r>
            <a:r>
              <a:rPr lang="en-US" altLang="el-GR" sz="1600" b="1">
                <a:solidFill>
                  <a:srgbClr val="000000"/>
                </a:solidFill>
                <a:latin typeface="Calibri" panose="020F0502020204030204" pitchFamily="34" charset="0"/>
              </a:rPr>
              <a:t>gözü yaşlı</a:t>
            </a: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. Islanabiliriz</a:t>
            </a:r>
            <a:r>
              <a:rPr lang="tr-TR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eaLnBrk="1" hangingPunct="1">
              <a:defRPr/>
            </a:pP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Çok üşü</a:t>
            </a:r>
            <a:r>
              <a:rPr lang="tr-TR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düler.</a:t>
            </a: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Ç</a:t>
            </a: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ocukların ayakları </a:t>
            </a:r>
            <a:r>
              <a:rPr lang="en-US" altLang="el-GR" sz="1600" b="1">
                <a:solidFill>
                  <a:srgbClr val="000000"/>
                </a:solidFill>
                <a:latin typeface="Calibri" panose="020F0502020204030204" pitchFamily="34" charset="0"/>
              </a:rPr>
              <a:t>buz kesil</a:t>
            </a:r>
            <a:r>
              <a:rPr lang="en-US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di</a:t>
            </a:r>
            <a:r>
              <a:rPr lang="tr-TR" altLang="el-GR" sz="160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altLang="el-GR" sz="1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5 - Ορθογώνιο">
            <a:extLst>
              <a:ext uri="{FF2B5EF4-FFF2-40B4-BE49-F238E27FC236}">
                <a16:creationId xmlns:a16="http://schemas.microsoft.com/office/drawing/2014/main" id="{7B8C4D52-AC00-2D51-C384-966A95596FD5}"/>
              </a:ext>
            </a:extLst>
          </p:cNvPr>
          <p:cNvSpPr/>
          <p:nvPr/>
        </p:nvSpPr>
        <p:spPr>
          <a:xfrm>
            <a:off x="5310188" y="3429000"/>
            <a:ext cx="5072062" cy="1200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Mevlânâ, insanlığa ahlakı</a:t>
            </a:r>
            <a:r>
              <a:rPr lang="tr-TR" altLang="el-GR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öğretmey</a:t>
            </a:r>
            <a:r>
              <a:rPr lang="en-US" altLang="el-GR" b="1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l-GR" b="1">
                <a:solidFill>
                  <a:srgbClr val="000000"/>
                </a:solidFill>
                <a:latin typeface="Calibri" panose="020F0502020204030204" pitchFamily="34" charset="0"/>
              </a:rPr>
              <a:t>çalış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mıştır.</a:t>
            </a:r>
            <a:endParaRPr lang="tr-TR" altLang="el-GR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Kimsey</a:t>
            </a:r>
            <a:r>
              <a:rPr lang="en-US" altLang="el-GR" b="1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 kötü bir </a:t>
            </a:r>
            <a:r>
              <a:rPr lang="en-US" altLang="el-GR" b="1">
                <a:solidFill>
                  <a:srgbClr val="000000"/>
                </a:solidFill>
                <a:latin typeface="Calibri" panose="020F0502020204030204" pitchFamily="34" charset="0"/>
              </a:rPr>
              <a:t>söz söyle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mez.</a:t>
            </a:r>
            <a:endParaRPr lang="tr-TR" altLang="el-GR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Ben ona güvenirim. O </a:t>
            </a:r>
            <a:r>
              <a:rPr lang="en-US" altLang="el-GR" b="1">
                <a:solidFill>
                  <a:srgbClr val="000000"/>
                </a:solidFill>
                <a:latin typeface="Calibri" panose="020F0502020204030204" pitchFamily="34" charset="0"/>
              </a:rPr>
              <a:t>sözünün eri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dir.</a:t>
            </a:r>
            <a:endParaRPr lang="tr-TR" altLang="el-GR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Hafta sonu gelecek </a:t>
            </a:r>
            <a:r>
              <a:rPr lang="en-US" altLang="el-GR" b="1">
                <a:solidFill>
                  <a:srgbClr val="000000"/>
                </a:solidFill>
                <a:latin typeface="Calibri" panose="020F0502020204030204" pitchFamily="34" charset="0"/>
              </a:rPr>
              <a:t>misafirleri 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çok iyi </a:t>
            </a:r>
            <a:r>
              <a:rPr lang="en-US" altLang="el-GR" b="1">
                <a:solidFill>
                  <a:srgbClr val="000000"/>
                </a:solidFill>
                <a:latin typeface="Calibri" panose="020F0502020204030204" pitchFamily="34" charset="0"/>
              </a:rPr>
              <a:t>ağırla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malıyız.</a:t>
            </a:r>
            <a:endParaRPr lang="tr-TR" altLang="el-G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6 - Ορθογώνιο">
            <a:extLst>
              <a:ext uri="{FF2B5EF4-FFF2-40B4-BE49-F238E27FC236}">
                <a16:creationId xmlns:a16="http://schemas.microsoft.com/office/drawing/2014/main" id="{84E9B476-F08A-7CF0-FBAE-327A62D1C735}"/>
              </a:ext>
            </a:extLst>
          </p:cNvPr>
          <p:cNvSpPr/>
          <p:nvPr/>
        </p:nvSpPr>
        <p:spPr>
          <a:xfrm>
            <a:off x="5310188" y="4929189"/>
            <a:ext cx="5143500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 dirty="0" err="1"/>
              <a:t>Sigara</a:t>
            </a:r>
            <a:r>
              <a:rPr lang="en-US" sz="1600" dirty="0"/>
              <a:t> </a:t>
            </a:r>
            <a:r>
              <a:rPr lang="en-US" sz="1600" dirty="0" err="1"/>
              <a:t>insanın</a:t>
            </a:r>
            <a:r>
              <a:rPr lang="en-US" sz="1600" dirty="0"/>
              <a:t> </a:t>
            </a:r>
            <a:r>
              <a:rPr lang="en-US" sz="1600" dirty="0" err="1"/>
              <a:t>ömrün</a:t>
            </a:r>
            <a:r>
              <a:rPr lang="en-US" sz="1600" b="1" dirty="0" err="1"/>
              <a:t>ü</a:t>
            </a:r>
            <a:r>
              <a:rPr lang="tr-TR" sz="1600" dirty="0"/>
              <a:t> </a:t>
            </a:r>
            <a:r>
              <a:rPr lang="en-US" sz="1600" dirty="0" err="1"/>
              <a:t>k</a:t>
            </a:r>
            <a:r>
              <a:rPr lang="en-US" sz="1600" b="1" dirty="0" err="1"/>
              <a:t>ısalt</a:t>
            </a:r>
            <a:r>
              <a:rPr lang="en-US" sz="1600" dirty="0" err="1"/>
              <a:t>ır</a:t>
            </a:r>
            <a:r>
              <a:rPr lang="tr-TR" sz="1600" dirty="0"/>
              <a:t>.</a:t>
            </a:r>
          </a:p>
          <a:p>
            <a:pPr eaLnBrk="1" hangingPunct="1">
              <a:defRPr/>
            </a:pPr>
            <a:r>
              <a:rPr lang="tr-TR" sz="1600" dirty="0" err="1"/>
              <a:t>İ</a:t>
            </a:r>
            <a:r>
              <a:rPr lang="en-US" sz="1600" dirty="0" err="1"/>
              <a:t>ştahı</a:t>
            </a:r>
            <a:r>
              <a:rPr lang="en-US" sz="1600" dirty="0"/>
              <a:t> </a:t>
            </a:r>
            <a:r>
              <a:rPr lang="en-US" sz="1600" dirty="0" err="1"/>
              <a:t>açılıyor</a:t>
            </a:r>
            <a:r>
              <a:rPr lang="tr-TR" sz="1600" dirty="0"/>
              <a:t>.</a:t>
            </a:r>
          </a:p>
          <a:p>
            <a:pPr eaLnBrk="1" hangingPunct="1">
              <a:defRPr/>
            </a:pPr>
            <a:r>
              <a:rPr lang="en-US" sz="1600" dirty="0" err="1"/>
              <a:t>Doktorun</a:t>
            </a:r>
            <a:r>
              <a:rPr lang="en-US" sz="1600" dirty="0"/>
              <a:t> </a:t>
            </a:r>
            <a:r>
              <a:rPr lang="en-US" sz="1600" dirty="0" err="1"/>
              <a:t>verdiği</a:t>
            </a:r>
            <a:r>
              <a:rPr lang="en-US" sz="1600" dirty="0"/>
              <a:t> </a:t>
            </a:r>
            <a:r>
              <a:rPr lang="en-US" sz="1600" dirty="0" err="1"/>
              <a:t>ilaçlar</a:t>
            </a:r>
            <a:r>
              <a:rPr lang="en-US" sz="1600" dirty="0"/>
              <a:t> </a:t>
            </a:r>
            <a:r>
              <a:rPr lang="en-US" sz="1600" b="1" dirty="0" err="1"/>
              <a:t>derdine</a:t>
            </a:r>
            <a:r>
              <a:rPr lang="en-US" sz="1600" b="1" dirty="0"/>
              <a:t> </a:t>
            </a:r>
            <a:r>
              <a:rPr lang="en-US" sz="1600" b="1" dirty="0" err="1"/>
              <a:t>derman</a:t>
            </a:r>
            <a:r>
              <a:rPr lang="tr-TR" sz="1600" b="1" dirty="0"/>
              <a:t> </a:t>
            </a:r>
            <a:r>
              <a:rPr lang="en-US" sz="1600" b="1" dirty="0" err="1"/>
              <a:t>ol</a:t>
            </a:r>
            <a:r>
              <a:rPr lang="en-US" sz="1600" dirty="0" err="1"/>
              <a:t>madı</a:t>
            </a:r>
            <a:r>
              <a:rPr lang="en-US" sz="1600" dirty="0"/>
              <a:t>.</a:t>
            </a:r>
            <a:endParaRPr lang="tr-TR" sz="1600" dirty="0"/>
          </a:p>
          <a:p>
            <a:pPr eaLnBrk="1" hangingPunct="1">
              <a:defRPr/>
            </a:pPr>
            <a:r>
              <a:rPr lang="en-US" sz="1600" dirty="0"/>
              <a:t>Bu </a:t>
            </a:r>
            <a:r>
              <a:rPr lang="en-US" sz="1600" dirty="0" err="1"/>
              <a:t>kış</a:t>
            </a:r>
            <a:r>
              <a:rPr lang="en-US" sz="1600" dirty="0"/>
              <a:t> </a:t>
            </a:r>
            <a:r>
              <a:rPr lang="en-US" sz="1600" b="1" dirty="0" err="1"/>
              <a:t>hastane</a:t>
            </a:r>
            <a:r>
              <a:rPr lang="en-US" sz="1600" b="1" dirty="0"/>
              <a:t> </a:t>
            </a:r>
            <a:r>
              <a:rPr lang="en-US" sz="1600" b="1" dirty="0" err="1"/>
              <a:t>kapılarında</a:t>
            </a:r>
            <a:r>
              <a:rPr lang="en-US" sz="1600" b="1" dirty="0"/>
              <a:t> </a:t>
            </a:r>
            <a:r>
              <a:rPr lang="en-US" sz="1600" b="1" dirty="0" err="1"/>
              <a:t>kald</a:t>
            </a:r>
            <a:r>
              <a:rPr lang="en-US" sz="1600" dirty="0" err="1"/>
              <a:t>ık</a:t>
            </a:r>
            <a:r>
              <a:rPr lang="en-US" sz="1600" dirty="0"/>
              <a:t>. </a:t>
            </a:r>
            <a:r>
              <a:rPr lang="en-US" sz="1600" dirty="0" err="1"/>
              <a:t>Ailede</a:t>
            </a:r>
            <a:r>
              <a:rPr lang="tr-TR" sz="1600" dirty="0"/>
              <a:t> </a:t>
            </a:r>
            <a:r>
              <a:rPr lang="en-US" sz="1600" dirty="0" err="1"/>
              <a:t>herkes</a:t>
            </a:r>
            <a:r>
              <a:rPr lang="en-US" sz="1600" dirty="0"/>
              <a:t> </a:t>
            </a:r>
            <a:r>
              <a:rPr lang="en-US" sz="1600" dirty="0" err="1"/>
              <a:t>hasta</a:t>
            </a:r>
            <a:r>
              <a:rPr lang="en-US" sz="1600" dirty="0"/>
              <a:t> </a:t>
            </a:r>
            <a:r>
              <a:rPr lang="en-US" sz="1600" dirty="0" err="1"/>
              <a:t>oldu</a:t>
            </a:r>
            <a:r>
              <a:rPr lang="en-US" sz="1600" dirty="0"/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8F3AD550-B6C8-CE02-ACB4-F30D3607E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55"/>
          <a:stretch>
            <a:fillRect/>
          </a:stretch>
        </p:blipFill>
        <p:spPr bwMode="auto">
          <a:xfrm>
            <a:off x="1524000" y="1357314"/>
            <a:ext cx="550703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- Ορθογώνιο">
            <a:extLst>
              <a:ext uri="{FF2B5EF4-FFF2-40B4-BE49-F238E27FC236}">
                <a16:creationId xmlns:a16="http://schemas.microsoft.com/office/drawing/2014/main" id="{FBACD5DB-6A3B-AB2D-793D-AABCF821FF04}"/>
              </a:ext>
            </a:extLst>
          </p:cNvPr>
          <p:cNvSpPr/>
          <p:nvPr/>
        </p:nvSpPr>
        <p:spPr>
          <a:xfrm>
            <a:off x="7240589" y="928688"/>
            <a:ext cx="4256293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dirty="0"/>
              <a:t>Sürücüler t</a:t>
            </a:r>
            <a:r>
              <a:rPr lang="en-US" dirty="0" err="1"/>
              <a:t>rafik</a:t>
            </a:r>
            <a:r>
              <a:rPr lang="en-US" dirty="0"/>
              <a:t> </a:t>
            </a:r>
            <a:r>
              <a:rPr lang="en-US" dirty="0" err="1"/>
              <a:t>kuralların</a:t>
            </a:r>
            <a:r>
              <a:rPr lang="en-US" b="1" dirty="0" err="1"/>
              <a:t>a</a:t>
            </a:r>
            <a:r>
              <a:rPr lang="en-US" dirty="0"/>
              <a:t> </a:t>
            </a:r>
            <a:r>
              <a:rPr lang="en-US" b="1" dirty="0" err="1"/>
              <a:t>uy</a:t>
            </a:r>
            <a:r>
              <a:rPr lang="en-US" dirty="0" err="1"/>
              <a:t>ma</a:t>
            </a:r>
            <a:r>
              <a:rPr lang="tr-TR" dirty="0"/>
              <a:t>z.</a:t>
            </a:r>
          </a:p>
          <a:p>
            <a:pPr eaLnBrk="1" hangingPunct="1">
              <a:defRPr/>
            </a:pPr>
            <a:r>
              <a:rPr lang="en-US" dirty="0" err="1"/>
              <a:t>Annem</a:t>
            </a:r>
            <a:r>
              <a:rPr lang="en-US" dirty="0"/>
              <a:t> </a:t>
            </a:r>
            <a:r>
              <a:rPr lang="en-US" dirty="0" err="1"/>
              <a:t>misafirlerini</a:t>
            </a:r>
            <a:r>
              <a:rPr lang="en-US" dirty="0"/>
              <a:t> </a:t>
            </a:r>
            <a:r>
              <a:rPr lang="en-US" b="1" dirty="0" err="1"/>
              <a:t>yolcu</a:t>
            </a:r>
            <a:r>
              <a:rPr lang="en-US" b="1" dirty="0"/>
              <a:t> </a:t>
            </a:r>
            <a:r>
              <a:rPr lang="en-US" b="1" dirty="0" err="1"/>
              <a:t>ed</a:t>
            </a:r>
            <a:r>
              <a:rPr lang="en-US" dirty="0" err="1"/>
              <a:t>iyor</a:t>
            </a:r>
            <a:r>
              <a:rPr lang="en-US" dirty="0"/>
              <a:t>.</a:t>
            </a:r>
            <a:endParaRPr lang="tr-TR" dirty="0"/>
          </a:p>
          <a:p>
            <a:pPr eaLnBrk="1" hangingPunct="1">
              <a:defRPr/>
            </a:pPr>
            <a:r>
              <a:rPr lang="en-US" dirty="0" err="1"/>
              <a:t>Kardeşim</a:t>
            </a:r>
            <a:r>
              <a:rPr lang="en-US" b="1" dirty="0" err="1"/>
              <a:t>i</a:t>
            </a:r>
            <a:r>
              <a:rPr lang="en-US" dirty="0"/>
              <a:t> </a:t>
            </a:r>
            <a:r>
              <a:rPr lang="en-US" b="1" dirty="0" err="1"/>
              <a:t>uğurla</a:t>
            </a:r>
            <a:r>
              <a:rPr lang="en-US" dirty="0" err="1"/>
              <a:t>yacağım</a:t>
            </a:r>
            <a:r>
              <a:rPr lang="tr-TR" dirty="0"/>
              <a:t>.</a:t>
            </a:r>
          </a:p>
          <a:p>
            <a:pPr eaLnBrk="1" hangingPunct="1">
              <a:defRPr/>
            </a:pPr>
            <a:r>
              <a:rPr lang="tr-TR" dirty="0" err="1"/>
              <a:t>İ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bozuldu</a:t>
            </a:r>
            <a:r>
              <a:rPr lang="en-US" dirty="0"/>
              <a:t>. </a:t>
            </a:r>
            <a:r>
              <a:rPr lang="en-US" b="1" dirty="0" err="1"/>
              <a:t>Yaya</a:t>
            </a:r>
            <a:r>
              <a:rPr lang="en-US" b="1" dirty="0"/>
              <a:t> </a:t>
            </a:r>
            <a:r>
              <a:rPr lang="en-US" b="1" dirty="0" err="1"/>
              <a:t>kal</a:t>
            </a:r>
            <a:r>
              <a:rPr lang="en-US" dirty="0" err="1"/>
              <a:t>dı</a:t>
            </a:r>
            <a:r>
              <a:rPr lang="en-US" dirty="0"/>
              <a:t>.</a:t>
            </a:r>
            <a:endParaRPr lang="tr-TR" dirty="0"/>
          </a:p>
          <a:p>
            <a:pPr eaLnBrk="1" hangingPunct="1">
              <a:defRPr/>
            </a:pPr>
            <a:r>
              <a:rPr lang="en-US" dirty="0" err="1"/>
              <a:t>Otobüsü</a:t>
            </a:r>
            <a:r>
              <a:rPr lang="en-US" dirty="0"/>
              <a:t> </a:t>
            </a:r>
            <a:r>
              <a:rPr lang="en-US" dirty="0" err="1"/>
              <a:t>kaçırdım</a:t>
            </a:r>
            <a:r>
              <a:rPr lang="tr-TR" dirty="0"/>
              <a:t>.</a:t>
            </a:r>
            <a:r>
              <a:rPr lang="en-US" dirty="0"/>
              <a:t> </a:t>
            </a:r>
            <a:r>
              <a:rPr lang="en-US" b="1" dirty="0" err="1"/>
              <a:t>Yaya</a:t>
            </a:r>
            <a:r>
              <a:rPr lang="en-US" b="1" dirty="0"/>
              <a:t> </a:t>
            </a:r>
            <a:r>
              <a:rPr lang="en-US" b="1" dirty="0" err="1"/>
              <a:t>kal</a:t>
            </a:r>
            <a:r>
              <a:rPr lang="en-US" dirty="0" err="1"/>
              <a:t>dım</a:t>
            </a:r>
            <a:r>
              <a:rPr lang="en-US" dirty="0"/>
              <a:t>.</a:t>
            </a:r>
            <a:endParaRPr lang="tr-TR" dirty="0"/>
          </a:p>
          <a:p>
            <a:pPr eaLnBrk="1" hangingPunct="1">
              <a:defRPr/>
            </a:pPr>
            <a:r>
              <a:rPr lang="en-US" dirty="0" err="1"/>
              <a:t>Emniyet</a:t>
            </a:r>
            <a:r>
              <a:rPr lang="en-US" dirty="0"/>
              <a:t> </a:t>
            </a:r>
            <a:r>
              <a:rPr lang="en-US" dirty="0" err="1"/>
              <a:t>kemerinizi</a:t>
            </a:r>
            <a:r>
              <a:rPr lang="en-US" dirty="0"/>
              <a:t> </a:t>
            </a:r>
            <a:r>
              <a:rPr lang="en-US" b="1" dirty="0" err="1"/>
              <a:t>tak</a:t>
            </a:r>
            <a:r>
              <a:rPr lang="en-US" dirty="0" err="1"/>
              <a:t>ınız</a:t>
            </a:r>
            <a:r>
              <a:rPr lang="en-US" dirty="0"/>
              <a:t>!</a:t>
            </a:r>
            <a:endParaRPr lang="tr-TR" dirty="0"/>
          </a:p>
          <a:p>
            <a:pPr eaLnBrk="1" hangingPunct="1">
              <a:defRPr/>
            </a:pPr>
            <a:r>
              <a:rPr lang="en-US" dirty="0" err="1"/>
              <a:t>Lütfen</a:t>
            </a:r>
            <a:r>
              <a:rPr lang="en-US" dirty="0"/>
              <a:t> </a:t>
            </a:r>
            <a:r>
              <a:rPr lang="en-US" dirty="0" err="1"/>
              <a:t>yaşlılara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veriniz</a:t>
            </a:r>
            <a:r>
              <a:rPr lang="en-US" dirty="0"/>
              <a:t>!</a:t>
            </a:r>
            <a:endParaRPr lang="tr-TR" dirty="0"/>
          </a:p>
          <a:p>
            <a:pPr eaLnBrk="1" hangingPunct="1">
              <a:defRPr/>
            </a:pPr>
            <a:r>
              <a:rPr lang="en-US" dirty="0" err="1"/>
              <a:t>Seyahat</a:t>
            </a:r>
            <a:r>
              <a:rPr lang="en-US" dirty="0"/>
              <a:t> </a:t>
            </a:r>
            <a:r>
              <a:rPr lang="en-US" dirty="0" err="1"/>
              <a:t>esnasında</a:t>
            </a:r>
            <a:r>
              <a:rPr lang="en-US" dirty="0"/>
              <a:t> </a:t>
            </a:r>
            <a:r>
              <a:rPr lang="en-US" dirty="0" err="1"/>
              <a:t>kuru</a:t>
            </a:r>
            <a:r>
              <a:rPr lang="en-US" dirty="0"/>
              <a:t> </a:t>
            </a:r>
            <a:r>
              <a:rPr lang="en-US" dirty="0" err="1"/>
              <a:t>yemiş</a:t>
            </a:r>
            <a:endParaRPr lang="en-US" dirty="0"/>
          </a:p>
          <a:p>
            <a:pPr eaLnBrk="1" hangingPunct="1">
              <a:defRPr/>
            </a:pPr>
            <a:r>
              <a:rPr lang="en-US" dirty="0" err="1"/>
              <a:t>yemeyiniz</a:t>
            </a:r>
            <a:r>
              <a:rPr lang="en-US" dirty="0"/>
              <a:t>!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Koca yılmadan çalışmalarına devam etti. </a:t>
            </a:r>
            <a:endParaRPr lang="en-US" dirty="0"/>
          </a:p>
        </p:txBody>
      </p:sp>
      <p:pic>
        <p:nvPicPr>
          <p:cNvPr id="24581" name="Picture 2">
            <a:extLst>
              <a:ext uri="{FF2B5EF4-FFF2-40B4-BE49-F238E27FC236}">
                <a16:creationId xmlns:a16="http://schemas.microsoft.com/office/drawing/2014/main" id="{44F52C2D-0071-1533-2FDA-10000B92C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29"/>
          <a:stretch>
            <a:fillRect/>
          </a:stretch>
        </p:blipFill>
        <p:spPr bwMode="auto">
          <a:xfrm>
            <a:off x="1524000" y="4000500"/>
            <a:ext cx="5507038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- Ορθογώνιο">
            <a:extLst>
              <a:ext uri="{FF2B5EF4-FFF2-40B4-BE49-F238E27FC236}">
                <a16:creationId xmlns:a16="http://schemas.microsoft.com/office/drawing/2014/main" id="{A35C3F3D-CC4A-AF08-39DB-23BE6D0B583B}"/>
              </a:ext>
            </a:extLst>
          </p:cNvPr>
          <p:cNvSpPr/>
          <p:nvPr/>
        </p:nvSpPr>
        <p:spPr>
          <a:xfrm>
            <a:off x="7240589" y="4400550"/>
            <a:ext cx="3214687" cy="1200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K</a:t>
            </a:r>
            <a:r>
              <a:rPr lang="en-US" dirty="0" err="1"/>
              <a:t>ulüplere</a:t>
            </a:r>
            <a:r>
              <a:rPr lang="en-US" dirty="0"/>
              <a:t> </a:t>
            </a:r>
            <a:r>
              <a:rPr lang="en-US" dirty="0" err="1"/>
              <a:t>üye</a:t>
            </a:r>
            <a:r>
              <a:rPr lang="en-US" dirty="0"/>
              <a:t> </a:t>
            </a:r>
            <a:r>
              <a:rPr lang="en-US" dirty="0" err="1"/>
              <a:t>ol</a:t>
            </a:r>
            <a:r>
              <a:rPr lang="tr-TR" dirty="0"/>
              <a:t>uruz.</a:t>
            </a:r>
          </a:p>
          <a:p>
            <a:pPr eaLnBrk="1" hangingPunct="1">
              <a:defRPr/>
            </a:pPr>
            <a:r>
              <a:rPr lang="en-US" dirty="0" err="1"/>
              <a:t>Vaktimizi</a:t>
            </a:r>
            <a:r>
              <a:rPr lang="en-US" dirty="0"/>
              <a:t> </a:t>
            </a:r>
            <a:r>
              <a:rPr lang="en-US" b="1" dirty="0" err="1"/>
              <a:t>boşa</a:t>
            </a:r>
            <a:r>
              <a:rPr lang="en-US" b="1" dirty="0"/>
              <a:t> </a:t>
            </a:r>
            <a:r>
              <a:rPr lang="en-US" b="1" dirty="0" err="1"/>
              <a:t>harca</a:t>
            </a:r>
            <a:r>
              <a:rPr lang="en-US" dirty="0" err="1"/>
              <a:t>mayalım</a:t>
            </a:r>
            <a:r>
              <a:rPr lang="en-US" dirty="0"/>
              <a:t>. </a:t>
            </a:r>
            <a:r>
              <a:rPr lang="en-US" dirty="0" err="1"/>
              <a:t>Zamanın</a:t>
            </a:r>
            <a:r>
              <a:rPr lang="en-US" dirty="0"/>
              <a:t> </a:t>
            </a:r>
            <a:r>
              <a:rPr lang="en-US" dirty="0" err="1"/>
              <a:t>değerini</a:t>
            </a:r>
            <a:r>
              <a:rPr lang="tr-TR" dirty="0"/>
              <a:t> </a:t>
            </a:r>
            <a:r>
              <a:rPr lang="en-US" dirty="0" err="1"/>
              <a:t>bilelim</a:t>
            </a:r>
            <a:r>
              <a:rPr lang="en-US" dirty="0"/>
              <a:t>.</a:t>
            </a:r>
            <a:endParaRPr lang="tr-TR" dirty="0"/>
          </a:p>
          <a:p>
            <a:pPr eaLnBrk="1" hangingPunct="1">
              <a:defRPr/>
            </a:pPr>
            <a:r>
              <a:rPr lang="en-US" dirty="0" err="1"/>
              <a:t>Evde</a:t>
            </a:r>
            <a:r>
              <a:rPr lang="en-US" dirty="0"/>
              <a:t> </a:t>
            </a:r>
            <a:r>
              <a:rPr lang="en-US" dirty="0" err="1"/>
              <a:t>canım</a:t>
            </a:r>
            <a:r>
              <a:rPr lang="en-US" dirty="0"/>
              <a:t> </a:t>
            </a:r>
            <a:r>
              <a:rPr lang="en-US" dirty="0" err="1"/>
              <a:t>sıkıldı</a:t>
            </a:r>
            <a:r>
              <a:rPr lang="el-GR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968748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extLst>
              <a:ext uri="{FF2B5EF4-FFF2-40B4-BE49-F238E27FC236}">
                <a16:creationId xmlns:a16="http://schemas.microsoft.com/office/drawing/2014/main" id="{CDF30B28-EBBB-461D-737E-8613750FFE39}"/>
              </a:ext>
            </a:extLst>
          </p:cNvPr>
          <p:cNvSpPr/>
          <p:nvPr/>
        </p:nvSpPr>
        <p:spPr>
          <a:xfrm>
            <a:off x="3952876" y="1428751"/>
            <a:ext cx="5072063" cy="31400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• Hikâye Bileşik Zamanı: </a:t>
            </a: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a)-</a:t>
            </a: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Ι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yordu </a:t>
            </a: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b)-</a:t>
            </a:r>
            <a:r>
              <a:rPr lang="tr-TR" altLang="el-GR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rd</a:t>
            </a:r>
            <a:r>
              <a:rPr lang="tr-TR" altLang="el-GR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c)-d</a:t>
            </a:r>
            <a:r>
              <a:rPr lang="tr-TR" altLang="el-GR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yd</a:t>
            </a:r>
            <a:r>
              <a:rPr lang="tr-TR" altLang="el-GR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d)-m</a:t>
            </a:r>
            <a:r>
              <a:rPr lang="tr-TR" altLang="el-GR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şt</a:t>
            </a:r>
            <a:r>
              <a:rPr lang="tr-TR" altLang="el-GR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e)-</a:t>
            </a:r>
            <a:r>
              <a:rPr lang="tr-TR" altLang="el-GR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tr-TR" altLang="el-GR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kt</a:t>
            </a:r>
            <a:r>
              <a:rPr lang="tr-TR" altLang="el-GR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• Dönüşlü Eylem </a:t>
            </a: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• İşteş Eylem </a:t>
            </a: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• Birleşik Eylem: </a:t>
            </a: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o Tezlik eylemleri ( -</a:t>
            </a: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altLang="el-GR">
                <a:solidFill>
                  <a:srgbClr val="000000"/>
                </a:solidFill>
                <a:latin typeface="Calibri" panose="020F0502020204030204" pitchFamily="34" charset="0"/>
              </a:rPr>
              <a:t>y</a:t>
            </a: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I vermek) </a:t>
            </a:r>
          </a:p>
          <a:p>
            <a:pPr eaLnBrk="1" hangingPunct="1">
              <a:defRPr/>
            </a:pP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o Sürerlik eylemleri (-</a:t>
            </a: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altLang="el-GR">
                <a:solidFill>
                  <a:srgbClr val="000000"/>
                </a:solidFill>
                <a:latin typeface="Calibri" panose="020F0502020204030204" pitchFamily="34" charset="0"/>
              </a:rPr>
              <a:t>y</a:t>
            </a: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A kal</a:t>
            </a:r>
            <a:r>
              <a:rPr lang="tr-TR" altLang="el-GR">
                <a:solidFill>
                  <a:srgbClr val="000000"/>
                </a:solidFill>
                <a:latin typeface="Calibri" panose="020F0502020204030204" pitchFamily="34" charset="0"/>
              </a:rPr>
              <a:t>dı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 , -</a:t>
            </a: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en-GB" altLang="el-GR">
                <a:solidFill>
                  <a:srgbClr val="000000"/>
                </a:solidFill>
                <a:latin typeface="Calibri" panose="020F0502020204030204" pitchFamily="34" charset="0"/>
              </a:rPr>
              <a:t>y</a:t>
            </a: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r>
              <a:rPr lang="en-US" altLang="el-GR">
                <a:solidFill>
                  <a:srgbClr val="000000"/>
                </a:solidFill>
                <a:latin typeface="Calibri" panose="020F0502020204030204" pitchFamily="34" charset="0"/>
              </a:rPr>
              <a:t>A dur) </a:t>
            </a: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B1EA6B00-94B5-CB4C-D071-295B97415CCD}"/>
              </a:ext>
            </a:extLst>
          </p:cNvPr>
          <p:cNvSpPr/>
          <p:nvPr/>
        </p:nvSpPr>
        <p:spPr>
          <a:xfrm>
            <a:off x="2238375" y="1"/>
            <a:ext cx="1512888" cy="1000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sz="1200" dirty="0"/>
              <a:t>Az kalsın</a:t>
            </a:r>
          </a:p>
          <a:p>
            <a:pPr algn="ctr">
              <a:defRPr/>
            </a:pPr>
            <a:r>
              <a:rPr lang="tr-TR" sz="1200" dirty="0"/>
              <a:t>Az daha</a:t>
            </a:r>
          </a:p>
          <a:p>
            <a:pPr algn="ctr">
              <a:defRPr/>
            </a:pPr>
            <a:r>
              <a:rPr lang="tr-TR" sz="1200" dirty="0"/>
              <a:t>Neredeyse</a:t>
            </a:r>
          </a:p>
          <a:p>
            <a:pPr algn="ctr">
              <a:defRPr/>
            </a:pPr>
            <a:r>
              <a:rPr lang="tr-TR" sz="1200" dirty="0"/>
              <a:t>Dün bu saatlerde</a:t>
            </a:r>
          </a:p>
          <a:p>
            <a:pPr algn="ctr">
              <a:defRPr/>
            </a:pPr>
            <a:r>
              <a:rPr lang="el-GR" sz="1200" dirty="0"/>
              <a:t>Παρατατικός</a:t>
            </a:r>
            <a:r>
              <a:rPr lang="tr-TR" sz="1200" dirty="0"/>
              <a:t> 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ABDF4E0B-B8AE-5B72-C849-4DB90F82370B}"/>
              </a:ext>
            </a:extLst>
          </p:cNvPr>
          <p:cNvSpPr/>
          <p:nvPr/>
        </p:nvSpPr>
        <p:spPr>
          <a:xfrm>
            <a:off x="587829" y="1071563"/>
            <a:ext cx="2806247" cy="30718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dirty="0"/>
              <a:t>çocukken</a:t>
            </a:r>
            <a:endParaRPr lang="el-GR" dirty="0"/>
          </a:p>
          <a:p>
            <a:pPr eaLnBrk="1" hangingPunct="1">
              <a:defRPr/>
            </a:pPr>
            <a:r>
              <a:rPr lang="el-GR" sz="1000" dirty="0"/>
              <a:t>(όταν ήμουν παιδί)</a:t>
            </a:r>
          </a:p>
          <a:p>
            <a:pPr eaLnBrk="1" hangingPunct="1">
              <a:defRPr/>
            </a:pPr>
            <a:r>
              <a:rPr lang="tr-TR" dirty="0"/>
              <a:t>küçükken</a:t>
            </a:r>
          </a:p>
          <a:p>
            <a:pPr eaLnBrk="1" hangingPunct="1">
              <a:defRPr/>
            </a:pPr>
            <a:r>
              <a:rPr lang="tr-TR" dirty="0"/>
              <a:t>eskiden  sık sık</a:t>
            </a:r>
            <a:endParaRPr lang="el-GR" dirty="0"/>
          </a:p>
          <a:p>
            <a:pPr eaLnBrk="1" hangingPunct="1">
              <a:defRPr/>
            </a:pPr>
            <a:r>
              <a:rPr lang="el-GR" sz="1000" dirty="0"/>
              <a:t>(παλιά συχνά)</a:t>
            </a:r>
            <a:endParaRPr lang="tr-TR" sz="1000" dirty="0"/>
          </a:p>
          <a:p>
            <a:pPr eaLnBrk="1" hangingPunct="1">
              <a:defRPr/>
            </a:pPr>
            <a:r>
              <a:rPr lang="tr-TR" dirty="0"/>
              <a:t>lisedeyken</a:t>
            </a:r>
          </a:p>
          <a:p>
            <a:pPr eaLnBrk="1" hangingPunct="1">
              <a:defRPr/>
            </a:pPr>
            <a:r>
              <a:rPr lang="tr-TR" dirty="0"/>
              <a:t>geçmişte  sık sık</a:t>
            </a:r>
            <a:endParaRPr lang="el-GR" dirty="0"/>
          </a:p>
          <a:p>
            <a:pPr eaLnBrk="1" hangingPunct="1">
              <a:defRPr/>
            </a:pPr>
            <a:r>
              <a:rPr lang="el-GR" sz="1000" dirty="0"/>
              <a:t>(στο παρελθόν συχνά)</a:t>
            </a:r>
          </a:p>
          <a:p>
            <a:pPr>
              <a:defRPr/>
            </a:pPr>
            <a:r>
              <a:rPr lang="el-GR" dirty="0"/>
              <a:t>υποθετικός λόγος του μη πραγματικού   :</a:t>
            </a:r>
            <a:endParaRPr lang="tr-TR" dirty="0"/>
          </a:p>
          <a:p>
            <a:pPr eaLnBrk="1" hangingPunct="1">
              <a:defRPr/>
            </a:pPr>
            <a:r>
              <a:rPr lang="en-GB" sz="1000" dirty="0" err="1"/>
              <a:t>Zeng</a:t>
            </a:r>
            <a:r>
              <a:rPr lang="tr-TR" sz="1000" dirty="0"/>
              <a:t>in olsam  yeni bir ev alırdım</a:t>
            </a:r>
          </a:p>
          <a:p>
            <a:pPr eaLnBrk="1" hangingPunct="1">
              <a:defRPr/>
            </a:pPr>
            <a:r>
              <a:rPr lang="tr-TR" sz="1000" dirty="0"/>
              <a:t>(</a:t>
            </a:r>
            <a:r>
              <a:rPr lang="el-GR" sz="1000" dirty="0"/>
              <a:t>Αν ήμουν πλούσιος, θα έπαιρνα ένα νέο αυτοκίνητο.</a:t>
            </a:r>
            <a:r>
              <a:rPr lang="tr-TR" sz="1000" dirty="0"/>
              <a:t>)</a:t>
            </a:r>
          </a:p>
          <a:p>
            <a:pPr eaLnBrk="1" hangingPunct="1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r>
              <a:rPr lang="tr-TR" dirty="0"/>
              <a:t>....sAydI </a:t>
            </a:r>
            <a:r>
              <a:rPr lang="el-GR" dirty="0"/>
              <a:t>υ</a:t>
            </a:r>
            <a:endParaRPr lang="tr-TR" dirty="0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7542AE54-2265-E03F-2392-2C5EBEF1B3D7}"/>
              </a:ext>
            </a:extLst>
          </p:cNvPr>
          <p:cNvSpPr/>
          <p:nvPr/>
        </p:nvSpPr>
        <p:spPr>
          <a:xfrm>
            <a:off x="1666875" y="4214814"/>
            <a:ext cx="1512888" cy="1857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sz="1400" dirty="0"/>
              <a:t>Çoktan</a:t>
            </a:r>
            <a:r>
              <a:rPr lang="el-GR" sz="1400" dirty="0"/>
              <a:t> </a:t>
            </a:r>
            <a:r>
              <a:rPr lang="el-GR" sz="1000" dirty="0"/>
              <a:t> ήδη</a:t>
            </a:r>
            <a:endParaRPr lang="tr-TR" sz="1400" dirty="0"/>
          </a:p>
          <a:p>
            <a:pPr algn="ctr">
              <a:defRPr/>
            </a:pPr>
            <a:r>
              <a:rPr lang="tr-TR" sz="1400" dirty="0"/>
              <a:t>Henüz</a:t>
            </a:r>
            <a:r>
              <a:rPr lang="el-GR" sz="1400" dirty="0"/>
              <a:t> </a:t>
            </a:r>
            <a:r>
              <a:rPr lang="el-GR" sz="1000" dirty="0"/>
              <a:t>ήδη</a:t>
            </a:r>
            <a:endParaRPr lang="tr-TR" sz="1000" dirty="0"/>
          </a:p>
          <a:p>
            <a:pPr algn="ctr">
              <a:defRPr/>
            </a:pPr>
            <a:r>
              <a:rPr lang="tr-TR" sz="1400" dirty="0"/>
              <a:t>Hayatımda hiç bu kadar  ....mAmIştI</a:t>
            </a:r>
            <a:endParaRPr lang="el-GR" sz="1400" dirty="0"/>
          </a:p>
          <a:p>
            <a:pPr algn="ctr">
              <a:defRPr/>
            </a:pPr>
            <a:r>
              <a:rPr lang="el-GR" sz="1400" dirty="0"/>
              <a:t>Στη ζωή  μου  ποτέ  δεν είχα …. τόσο</a:t>
            </a:r>
            <a:r>
              <a:rPr lang="tr-TR" sz="1400" dirty="0"/>
              <a:t> </a:t>
            </a:r>
            <a:endParaRPr lang="el-GR" sz="1400" dirty="0"/>
          </a:p>
          <a:p>
            <a:pPr algn="ctr">
              <a:defRPr/>
            </a:pPr>
            <a:r>
              <a:rPr lang="el-GR" sz="1400" dirty="0"/>
              <a:t>Υπερσυντέλικος</a:t>
            </a:r>
            <a:endParaRPr lang="tr-TR" sz="1400" dirty="0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DF67E65B-0182-62D1-81C9-7F0B9F216084}"/>
              </a:ext>
            </a:extLst>
          </p:cNvPr>
          <p:cNvSpPr/>
          <p:nvPr/>
        </p:nvSpPr>
        <p:spPr>
          <a:xfrm>
            <a:off x="3381375" y="4786314"/>
            <a:ext cx="1155700" cy="15001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l-GR" sz="1200" dirty="0"/>
          </a:p>
          <a:p>
            <a:pPr algn="ctr">
              <a:defRPr/>
            </a:pPr>
            <a:r>
              <a:rPr lang="tr-TR" sz="1200" dirty="0"/>
              <a:t>Az kalsın</a:t>
            </a:r>
          </a:p>
          <a:p>
            <a:pPr algn="ctr">
              <a:defRPr/>
            </a:pPr>
            <a:r>
              <a:rPr lang="tr-TR" sz="1200" dirty="0"/>
              <a:t>Az daha</a:t>
            </a:r>
          </a:p>
          <a:p>
            <a:pPr algn="ctr">
              <a:defRPr/>
            </a:pPr>
            <a:r>
              <a:rPr lang="tr-TR" sz="1200" dirty="0"/>
              <a:t>Neredeyse</a:t>
            </a:r>
          </a:p>
          <a:p>
            <a:pPr algn="ctr">
              <a:defRPr/>
            </a:pPr>
            <a:r>
              <a:rPr lang="el-GR" sz="1200"/>
              <a:t>υποθετικός </a:t>
            </a:r>
            <a:r>
              <a:rPr lang="el-GR" sz="1200" dirty="0"/>
              <a:t>λόγος του μη πραγματικού </a:t>
            </a:r>
            <a:r>
              <a:rPr lang="en-GB" sz="1200" dirty="0"/>
              <a:t>Tam ..... </a:t>
            </a:r>
            <a:r>
              <a:rPr lang="el-GR" sz="1000" dirty="0"/>
              <a:t>Τη στιγμή  που θα </a:t>
            </a:r>
            <a:r>
              <a:rPr lang="el-GR" sz="1200" dirty="0"/>
              <a:t> </a:t>
            </a:r>
            <a:endParaRPr lang="tr-TR" sz="1200" dirty="0"/>
          </a:p>
          <a:p>
            <a:pPr algn="ctr">
              <a:defRPr/>
            </a:pPr>
            <a:endParaRPr lang="tr-TR" sz="1200" dirty="0"/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97A9720C-164B-8EBA-1066-31D261FC97AD}"/>
              </a:ext>
            </a:extLst>
          </p:cNvPr>
          <p:cNvSpPr/>
          <p:nvPr/>
        </p:nvSpPr>
        <p:spPr>
          <a:xfrm>
            <a:off x="9024939" y="1"/>
            <a:ext cx="1512887" cy="1571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-n</a:t>
            </a:r>
          </a:p>
          <a:p>
            <a:pPr algn="ctr">
              <a:defRPr/>
            </a:pPr>
            <a:r>
              <a:rPr lang="en-GB" dirty="0"/>
              <a:t>-</a:t>
            </a:r>
            <a:r>
              <a:rPr lang="tr-TR" dirty="0"/>
              <a:t>ın</a:t>
            </a:r>
          </a:p>
          <a:p>
            <a:pPr algn="ctr">
              <a:defRPr/>
            </a:pPr>
            <a:r>
              <a:rPr lang="tr-TR" dirty="0"/>
              <a:t>-in</a:t>
            </a:r>
          </a:p>
          <a:p>
            <a:pPr algn="ctr">
              <a:defRPr/>
            </a:pPr>
            <a:r>
              <a:rPr lang="tr-TR" dirty="0"/>
              <a:t>-un</a:t>
            </a:r>
          </a:p>
          <a:p>
            <a:pPr algn="ctr">
              <a:defRPr/>
            </a:pPr>
            <a:r>
              <a:rPr lang="tr-TR" dirty="0"/>
              <a:t>-ün</a:t>
            </a:r>
          </a:p>
          <a:p>
            <a:pPr algn="ctr">
              <a:defRPr/>
            </a:pPr>
            <a:r>
              <a:rPr lang="tr-TR" dirty="0"/>
              <a:t>-lan/ len</a:t>
            </a:r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51B2E590-8BFE-8D2D-3CF1-F8C943AA8912}"/>
              </a:ext>
            </a:extLst>
          </p:cNvPr>
          <p:cNvSpPr/>
          <p:nvPr/>
        </p:nvSpPr>
        <p:spPr>
          <a:xfrm>
            <a:off x="9155114" y="2571750"/>
            <a:ext cx="1298575" cy="17859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l-GR" dirty="0"/>
          </a:p>
          <a:p>
            <a:pPr algn="ctr">
              <a:defRPr/>
            </a:pPr>
            <a:r>
              <a:rPr lang="tr-TR" dirty="0"/>
              <a:t>-ş</a:t>
            </a:r>
          </a:p>
          <a:p>
            <a:pPr algn="ctr">
              <a:defRPr/>
            </a:pPr>
            <a:r>
              <a:rPr lang="tr-TR" dirty="0"/>
              <a:t>-ış</a:t>
            </a:r>
          </a:p>
          <a:p>
            <a:pPr algn="ctr">
              <a:defRPr/>
            </a:pPr>
            <a:r>
              <a:rPr lang="tr-TR" dirty="0"/>
              <a:t>-iş</a:t>
            </a:r>
          </a:p>
          <a:p>
            <a:pPr algn="ctr">
              <a:defRPr/>
            </a:pPr>
            <a:r>
              <a:rPr lang="tr-TR" dirty="0"/>
              <a:t>-uş</a:t>
            </a:r>
          </a:p>
          <a:p>
            <a:pPr algn="ctr">
              <a:defRPr/>
            </a:pPr>
            <a:r>
              <a:rPr lang="tr-TR" dirty="0"/>
              <a:t>-üş</a:t>
            </a:r>
          </a:p>
          <a:p>
            <a:pPr algn="ctr">
              <a:defRPr/>
            </a:pPr>
            <a:r>
              <a:rPr lang="tr-TR" dirty="0"/>
              <a:t>-laş /leş</a:t>
            </a:r>
          </a:p>
          <a:p>
            <a:pPr algn="ctr">
              <a:defRPr/>
            </a:pPr>
            <a:endParaRPr lang="tr-TR" dirty="0"/>
          </a:p>
        </p:txBody>
      </p:sp>
      <p:sp>
        <p:nvSpPr>
          <p:cNvPr id="9" name="Rectangle 22">
            <a:extLst>
              <a:ext uri="{FF2B5EF4-FFF2-40B4-BE49-F238E27FC236}">
                <a16:creationId xmlns:a16="http://schemas.microsoft.com/office/drawing/2014/main" id="{71E59BDF-2BB6-6B7B-9B85-F500D5A77CA1}"/>
              </a:ext>
            </a:extLst>
          </p:cNvPr>
          <p:cNvSpPr/>
          <p:nvPr/>
        </p:nvSpPr>
        <p:spPr>
          <a:xfrm>
            <a:off x="4667250" y="5000626"/>
            <a:ext cx="2000250" cy="1643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endParaRPr lang="el-GR" altLang="en-US" dirty="0"/>
          </a:p>
          <a:p>
            <a:pPr eaLnBrk="1" hangingPunct="1">
              <a:defRPr/>
            </a:pPr>
            <a:r>
              <a:rPr lang="en-GB" altLang="en-US" dirty="0"/>
              <a:t>b</a:t>
            </a:r>
            <a:r>
              <a:rPr lang="tr-TR" altLang="en-US" dirty="0"/>
              <a:t>irdenbire</a:t>
            </a:r>
            <a:r>
              <a:rPr lang="el-GR" altLang="en-US" dirty="0"/>
              <a:t>   </a:t>
            </a:r>
            <a:r>
              <a:rPr lang="el-GR" altLang="en-US" sz="1200" dirty="0"/>
              <a:t>ξαφνικά</a:t>
            </a:r>
            <a:r>
              <a:rPr lang="tr-TR" altLang="en-US" sz="1200" dirty="0"/>
              <a:t> </a:t>
            </a:r>
          </a:p>
          <a:p>
            <a:pPr eaLnBrk="1" hangingPunct="1">
              <a:defRPr/>
            </a:pPr>
            <a:r>
              <a:rPr lang="tr-TR" altLang="en-US" dirty="0" err="1"/>
              <a:t>h</a:t>
            </a:r>
            <a:r>
              <a:rPr lang="en-US" altLang="en-US" dirty="0" err="1"/>
              <a:t>emen</a:t>
            </a:r>
            <a:r>
              <a:rPr lang="tr-TR" altLang="en-US" dirty="0"/>
              <a:t> </a:t>
            </a:r>
            <a:r>
              <a:rPr lang="el-GR" altLang="en-US" dirty="0"/>
              <a:t>     </a:t>
            </a:r>
            <a:r>
              <a:rPr lang="en-GB" altLang="en-US" dirty="0"/>
              <a:t>   </a:t>
            </a:r>
            <a:r>
              <a:rPr lang="el-GR" altLang="en-US" sz="1200" dirty="0"/>
              <a:t>αμέσως</a:t>
            </a:r>
            <a:endParaRPr lang="tr-TR" altLang="en-US" sz="1200" dirty="0"/>
          </a:p>
          <a:p>
            <a:pPr eaLnBrk="1" hangingPunct="1">
              <a:defRPr/>
            </a:pPr>
            <a:r>
              <a:rPr lang="en-GB" altLang="en-US" dirty="0"/>
              <a:t>a</a:t>
            </a:r>
            <a:r>
              <a:rPr lang="tr-TR" altLang="en-US" dirty="0"/>
              <a:t>nıden</a:t>
            </a:r>
            <a:r>
              <a:rPr lang="el-GR" altLang="en-US" dirty="0"/>
              <a:t> </a:t>
            </a:r>
            <a:r>
              <a:rPr lang="en-GB" altLang="en-US" dirty="0"/>
              <a:t>        </a:t>
            </a:r>
            <a:r>
              <a:rPr lang="el-GR" altLang="en-US" sz="1200" dirty="0"/>
              <a:t>ξαφνικά</a:t>
            </a:r>
            <a:r>
              <a:rPr lang="tr-TR" altLang="en-US" sz="1200" dirty="0"/>
              <a:t> </a:t>
            </a:r>
          </a:p>
          <a:p>
            <a:pPr eaLnBrk="1" hangingPunct="1">
              <a:defRPr/>
            </a:pPr>
            <a:r>
              <a:rPr lang="en-GB" altLang="en-US" dirty="0"/>
              <a:t>a</a:t>
            </a:r>
            <a:r>
              <a:rPr lang="tr-TR" altLang="en-US" dirty="0"/>
              <a:t>nsızın</a:t>
            </a:r>
            <a:r>
              <a:rPr lang="en-GB" altLang="en-US" dirty="0"/>
              <a:t>         </a:t>
            </a:r>
            <a:r>
              <a:rPr lang="el-GR" altLang="en-US" sz="1200" dirty="0"/>
              <a:t>ξαφνικά</a:t>
            </a:r>
            <a:r>
              <a:rPr lang="tr-TR" altLang="en-US" sz="1200" dirty="0"/>
              <a:t> </a:t>
            </a:r>
          </a:p>
          <a:p>
            <a:pPr eaLnBrk="1" hangingPunct="1">
              <a:defRPr/>
            </a:pPr>
            <a:r>
              <a:rPr lang="en-GB" altLang="en-US" dirty="0"/>
              <a:t>k</a:t>
            </a:r>
            <a:r>
              <a:rPr lang="tr-TR" altLang="en-US" dirty="0"/>
              <a:t>olayca</a:t>
            </a:r>
            <a:r>
              <a:rPr lang="en-GB" altLang="en-US" dirty="0"/>
              <a:t>         </a:t>
            </a:r>
            <a:r>
              <a:rPr lang="el-GR" altLang="en-US" sz="1200" dirty="0"/>
              <a:t>εύκολα</a:t>
            </a:r>
            <a:r>
              <a:rPr lang="en-GB" altLang="en-US" dirty="0"/>
              <a:t> </a:t>
            </a:r>
            <a:endParaRPr lang="en-US" dirty="0"/>
          </a:p>
        </p:txBody>
      </p:sp>
      <p:sp>
        <p:nvSpPr>
          <p:cNvPr id="10" name="Rectangle 22">
            <a:extLst>
              <a:ext uri="{FF2B5EF4-FFF2-40B4-BE49-F238E27FC236}">
                <a16:creationId xmlns:a16="http://schemas.microsoft.com/office/drawing/2014/main" id="{F71A5AC2-9F34-B84E-7830-1201ED90CD4E}"/>
              </a:ext>
            </a:extLst>
          </p:cNvPr>
          <p:cNvSpPr/>
          <p:nvPr/>
        </p:nvSpPr>
        <p:spPr>
          <a:xfrm>
            <a:off x="7024688" y="5072064"/>
            <a:ext cx="1714500" cy="17859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Don</a:t>
            </a:r>
            <a:r>
              <a:rPr lang="en-GB" b="1" dirty="0" err="1"/>
              <a:t>akal</a:t>
            </a:r>
            <a:r>
              <a:rPr lang="tr-TR" dirty="0"/>
              <a:t>mak</a:t>
            </a:r>
          </a:p>
          <a:p>
            <a:pPr algn="ctr">
              <a:defRPr/>
            </a:pPr>
            <a:r>
              <a:rPr lang="tr-TR" dirty="0"/>
              <a:t>Uyu</a:t>
            </a:r>
            <a:r>
              <a:rPr lang="en-GB" dirty="0"/>
              <a:t>(</a:t>
            </a:r>
            <a:r>
              <a:rPr lang="en-GB" b="1" dirty="0"/>
              <a:t>y)</a:t>
            </a:r>
            <a:r>
              <a:rPr lang="en-GB" b="1" dirty="0" err="1"/>
              <a:t>akal</a:t>
            </a:r>
            <a:r>
              <a:rPr lang="tr-TR" dirty="0"/>
              <a:t>mak</a:t>
            </a:r>
          </a:p>
          <a:p>
            <a:pPr algn="ctr">
              <a:defRPr/>
            </a:pPr>
            <a:r>
              <a:rPr lang="tr-TR" dirty="0"/>
              <a:t>Bak</a:t>
            </a:r>
            <a:r>
              <a:rPr lang="en-GB" b="1" dirty="0" err="1"/>
              <a:t>akal</a:t>
            </a:r>
            <a:r>
              <a:rPr lang="tr-TR" dirty="0"/>
              <a:t>mak</a:t>
            </a:r>
          </a:p>
          <a:p>
            <a:pPr algn="ctr">
              <a:defRPr/>
            </a:pPr>
            <a:r>
              <a:rPr lang="tr-TR" dirty="0"/>
              <a:t>Şaş</a:t>
            </a:r>
            <a:r>
              <a:rPr lang="en-GB" b="1" dirty="0" err="1"/>
              <a:t>akal</a:t>
            </a:r>
            <a:r>
              <a:rPr lang="tr-TR" dirty="0"/>
              <a:t>mak</a:t>
            </a:r>
            <a:endParaRPr lang="en-GB" dirty="0"/>
          </a:p>
          <a:p>
            <a:pPr algn="ctr">
              <a:defRPr/>
            </a:pPr>
            <a:r>
              <a:rPr lang="en-GB" dirty="0"/>
              <a:t>M</a:t>
            </a:r>
            <a:r>
              <a:rPr lang="el-GR" dirty="0"/>
              <a:t>όνο με το</a:t>
            </a:r>
          </a:p>
          <a:p>
            <a:pPr algn="ctr">
              <a:defRPr/>
            </a:pPr>
            <a:r>
              <a:rPr lang="tr-TR" dirty="0"/>
              <a:t>Geçmiş zaman</a:t>
            </a:r>
            <a:endParaRPr lang="en-GB" dirty="0"/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71C4DC0F-AD37-E877-2EF5-D13C7EC53FD4}"/>
              </a:ext>
            </a:extLst>
          </p:cNvPr>
          <p:cNvSpPr/>
          <p:nvPr/>
        </p:nvSpPr>
        <p:spPr>
          <a:xfrm>
            <a:off x="8810625" y="4572001"/>
            <a:ext cx="1512888" cy="1571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-</a:t>
            </a:r>
            <a:endParaRPr lang="el-GR" dirty="0"/>
          </a:p>
          <a:p>
            <a:pPr algn="ctr">
              <a:defRPr/>
            </a:pPr>
            <a:r>
              <a:rPr lang="tr-TR" dirty="0"/>
              <a:t>(y)adur</a:t>
            </a:r>
          </a:p>
          <a:p>
            <a:pPr algn="ctr">
              <a:defRPr/>
            </a:pPr>
            <a:r>
              <a:rPr lang="tr-TR" dirty="0"/>
              <a:t>-(y)adurun</a:t>
            </a:r>
          </a:p>
          <a:p>
            <a:pPr algn="ctr">
              <a:defRPr/>
            </a:pPr>
            <a:endParaRPr lang="el-GR" sz="1200" dirty="0"/>
          </a:p>
          <a:p>
            <a:pPr algn="ctr">
              <a:defRPr/>
            </a:pPr>
            <a:r>
              <a:rPr lang="el-GR" sz="1200" dirty="0"/>
              <a:t>Μόνο στην προστακτική </a:t>
            </a:r>
          </a:p>
          <a:p>
            <a:pPr algn="ctr">
              <a:defRPr/>
            </a:pPr>
            <a:r>
              <a:rPr lang="tr-TR" sz="1200" dirty="0"/>
              <a:t>Oku</a:t>
            </a:r>
            <a:r>
              <a:rPr lang="tr-TR" sz="1200" b="1" dirty="0"/>
              <a:t>yadur</a:t>
            </a:r>
          </a:p>
          <a:p>
            <a:pPr algn="ctr">
              <a:defRPr/>
            </a:pPr>
            <a:r>
              <a:rPr lang="el-GR" sz="1200" dirty="0"/>
              <a:t>Συνέχισε  να διαβάζεις.</a:t>
            </a:r>
            <a:endParaRPr lang="tr-TR" sz="1200" dirty="0"/>
          </a:p>
          <a:p>
            <a:pPr algn="ctr">
              <a:defRPr/>
            </a:pPr>
            <a:endParaRPr lang="tr-TR" dirty="0"/>
          </a:p>
        </p:txBody>
      </p:sp>
      <p:cxnSp>
        <p:nvCxnSpPr>
          <p:cNvPr id="13" name="12 - Ευθύγραμμο βέλος σύνδεσης">
            <a:extLst>
              <a:ext uri="{FF2B5EF4-FFF2-40B4-BE49-F238E27FC236}">
                <a16:creationId xmlns:a16="http://schemas.microsoft.com/office/drawing/2014/main" id="{B9AC8255-85F4-82B2-34E9-2B6C7B30A3AC}"/>
              </a:ext>
            </a:extLst>
          </p:cNvPr>
          <p:cNvCxnSpPr/>
          <p:nvPr/>
        </p:nvCxnSpPr>
        <p:spPr>
          <a:xfrm rot="16200000" flipV="1">
            <a:off x="3274220" y="1035845"/>
            <a:ext cx="928687" cy="7143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14 - Ευθύγραμμο βέλος σύνδεσης">
            <a:extLst>
              <a:ext uri="{FF2B5EF4-FFF2-40B4-BE49-F238E27FC236}">
                <a16:creationId xmlns:a16="http://schemas.microsoft.com/office/drawing/2014/main" id="{FCA7003D-6A06-4DE0-60EE-B7CEB93DF68A}"/>
              </a:ext>
            </a:extLst>
          </p:cNvPr>
          <p:cNvCxnSpPr/>
          <p:nvPr/>
        </p:nvCxnSpPr>
        <p:spPr>
          <a:xfrm rot="10800000" flipV="1">
            <a:off x="3167063" y="2143126"/>
            <a:ext cx="857250" cy="2143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16 - Ευθύγραμμο βέλος σύνδεσης">
            <a:extLst>
              <a:ext uri="{FF2B5EF4-FFF2-40B4-BE49-F238E27FC236}">
                <a16:creationId xmlns:a16="http://schemas.microsoft.com/office/drawing/2014/main" id="{ACACE9F3-6A1C-0BCF-54C4-44806F3249B3}"/>
              </a:ext>
            </a:extLst>
          </p:cNvPr>
          <p:cNvCxnSpPr/>
          <p:nvPr/>
        </p:nvCxnSpPr>
        <p:spPr>
          <a:xfrm rot="5400000">
            <a:off x="2845594" y="3036094"/>
            <a:ext cx="1500188" cy="8572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18 - Ευθύγραμμο βέλος σύνδεσης">
            <a:extLst>
              <a:ext uri="{FF2B5EF4-FFF2-40B4-BE49-F238E27FC236}">
                <a16:creationId xmlns:a16="http://schemas.microsoft.com/office/drawing/2014/main" id="{E05360A6-6FBA-ED5C-808F-89512AAC6843}"/>
              </a:ext>
            </a:extLst>
          </p:cNvPr>
          <p:cNvCxnSpPr/>
          <p:nvPr/>
        </p:nvCxnSpPr>
        <p:spPr>
          <a:xfrm rot="16200000" flipH="1">
            <a:off x="3238500" y="3857625"/>
            <a:ext cx="2000250" cy="2857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20 - Ευθύγραμμο βέλος σύνδεσης">
            <a:extLst>
              <a:ext uri="{FF2B5EF4-FFF2-40B4-BE49-F238E27FC236}">
                <a16:creationId xmlns:a16="http://schemas.microsoft.com/office/drawing/2014/main" id="{BB867437-FA28-C43E-1C0E-EAEF46EC5620}"/>
              </a:ext>
            </a:extLst>
          </p:cNvPr>
          <p:cNvCxnSpPr/>
          <p:nvPr/>
        </p:nvCxnSpPr>
        <p:spPr>
          <a:xfrm flipV="1">
            <a:off x="5595938" y="1285876"/>
            <a:ext cx="3357562" cy="19288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22 - Ευθύγραμμο βέλος σύνδεσης">
            <a:extLst>
              <a:ext uri="{FF2B5EF4-FFF2-40B4-BE49-F238E27FC236}">
                <a16:creationId xmlns:a16="http://schemas.microsoft.com/office/drawing/2014/main" id="{7216AA30-62CE-B943-2C61-7189E3AB4978}"/>
              </a:ext>
            </a:extLst>
          </p:cNvPr>
          <p:cNvCxnSpPr/>
          <p:nvPr/>
        </p:nvCxnSpPr>
        <p:spPr>
          <a:xfrm flipV="1">
            <a:off x="5238750" y="2571751"/>
            <a:ext cx="3786188" cy="10001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24 - Ευθύγραμμο βέλος σύνδεσης">
            <a:extLst>
              <a:ext uri="{FF2B5EF4-FFF2-40B4-BE49-F238E27FC236}">
                <a16:creationId xmlns:a16="http://schemas.microsoft.com/office/drawing/2014/main" id="{A7F88938-DB85-9D5C-8B0C-4E990909851E}"/>
              </a:ext>
            </a:extLst>
          </p:cNvPr>
          <p:cNvCxnSpPr/>
          <p:nvPr/>
        </p:nvCxnSpPr>
        <p:spPr>
          <a:xfrm>
            <a:off x="7953375" y="4357688"/>
            <a:ext cx="1143000" cy="7858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26 - Ευθύγραμμο βέλος σύνδεσης">
            <a:extLst>
              <a:ext uri="{FF2B5EF4-FFF2-40B4-BE49-F238E27FC236}">
                <a16:creationId xmlns:a16="http://schemas.microsoft.com/office/drawing/2014/main" id="{0B8FB6EC-99DF-1A07-7734-8B2FCC95AA94}"/>
              </a:ext>
            </a:extLst>
          </p:cNvPr>
          <p:cNvCxnSpPr/>
          <p:nvPr/>
        </p:nvCxnSpPr>
        <p:spPr>
          <a:xfrm>
            <a:off x="7096125" y="4572001"/>
            <a:ext cx="642938" cy="500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28 - Ευθύγραμμο βέλος σύνδεσης">
            <a:extLst>
              <a:ext uri="{FF2B5EF4-FFF2-40B4-BE49-F238E27FC236}">
                <a16:creationId xmlns:a16="http://schemas.microsoft.com/office/drawing/2014/main" id="{441AA8B9-E82C-E2C2-929A-62ACDAF976A7}"/>
              </a:ext>
            </a:extLst>
          </p:cNvPr>
          <p:cNvCxnSpPr/>
          <p:nvPr/>
        </p:nvCxnSpPr>
        <p:spPr>
          <a:xfrm rot="5400000">
            <a:off x="4881564" y="4286251"/>
            <a:ext cx="1000125" cy="7143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21 - Δεξιό άγκιστρο">
            <a:extLst>
              <a:ext uri="{FF2B5EF4-FFF2-40B4-BE49-F238E27FC236}">
                <a16:creationId xmlns:a16="http://schemas.microsoft.com/office/drawing/2014/main" id="{BF8801C8-6185-1136-9E55-2D36CB528607}"/>
              </a:ext>
            </a:extLst>
          </p:cNvPr>
          <p:cNvSpPr/>
          <p:nvPr/>
        </p:nvSpPr>
        <p:spPr>
          <a:xfrm>
            <a:off x="3881439" y="1"/>
            <a:ext cx="428625" cy="428625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71" name="23 - TextBox">
            <a:extLst>
              <a:ext uri="{FF2B5EF4-FFF2-40B4-BE49-F238E27FC236}">
                <a16:creationId xmlns:a16="http://schemas.microsoft.com/office/drawing/2014/main" id="{0D00B312-022D-1B97-455B-0241F736F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0063" y="0"/>
            <a:ext cx="1428750" cy="2619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100">
                <a:latin typeface="Arial" panose="020B0604020202020204" pitchFamily="34" charset="0"/>
              </a:rPr>
              <a:t>Παραλίγο </a:t>
            </a:r>
            <a:endParaRPr lang="en-US" altLang="el-GR" sz="1100">
              <a:latin typeface="Arial" panose="020B0604020202020204" pitchFamily="34" charset="0"/>
            </a:endParaRPr>
          </a:p>
        </p:txBody>
      </p:sp>
      <p:cxnSp>
        <p:nvCxnSpPr>
          <p:cNvPr id="26" name="25 - Ευθύγραμμο βέλος σύνδεσης">
            <a:extLst>
              <a:ext uri="{FF2B5EF4-FFF2-40B4-BE49-F238E27FC236}">
                <a16:creationId xmlns:a16="http://schemas.microsoft.com/office/drawing/2014/main" id="{F66A0394-ED65-5F34-7AA7-2C793981FC0A}"/>
              </a:ext>
            </a:extLst>
          </p:cNvPr>
          <p:cNvCxnSpPr/>
          <p:nvPr/>
        </p:nvCxnSpPr>
        <p:spPr>
          <a:xfrm>
            <a:off x="3667126" y="714375"/>
            <a:ext cx="128587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73" name="27 - TextBox">
            <a:extLst>
              <a:ext uri="{FF2B5EF4-FFF2-40B4-BE49-F238E27FC236}">
                <a16:creationId xmlns:a16="http://schemas.microsoft.com/office/drawing/2014/main" id="{3D41294C-AE5A-6221-962B-B9AEC187B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5875" y="500064"/>
            <a:ext cx="264318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100">
                <a:latin typeface="Arial" panose="020B0604020202020204" pitchFamily="34" charset="0"/>
              </a:rPr>
              <a:t>Χθες  για κάποιες ώρες</a:t>
            </a:r>
            <a:endParaRPr lang="en-US" altLang="el-GR" sz="1100">
              <a:latin typeface="Arial" panose="020B0604020202020204" pitchFamily="34" charset="0"/>
            </a:endParaRPr>
          </a:p>
        </p:txBody>
      </p:sp>
      <p:sp>
        <p:nvSpPr>
          <p:cNvPr id="2074" name="36 - TextBox">
            <a:extLst>
              <a:ext uri="{FF2B5EF4-FFF2-40B4-BE49-F238E27FC236}">
                <a16:creationId xmlns:a16="http://schemas.microsoft.com/office/drawing/2014/main" id="{98A6A233-4A5F-4229-3B27-DBD6673E5CD7}"/>
              </a:ext>
            </a:extLst>
          </p:cNvPr>
          <p:cNvSpPr txBox="1">
            <a:spLocks noChangeArrowheads="1"/>
          </p:cNvSpPr>
          <p:nvPr/>
        </p:nvSpPr>
        <p:spPr bwMode="auto">
          <a:xfrm rot="19961585">
            <a:off x="6180139" y="1771650"/>
            <a:ext cx="2365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>
                <a:latin typeface="Arial" panose="020B0604020202020204" pitchFamily="34" charset="0"/>
              </a:rPr>
              <a:t>αυτοπαθητικά</a:t>
            </a:r>
            <a:endParaRPr lang="en-US" altLang="el-GR" sz="1800">
              <a:latin typeface="Arial" panose="020B0604020202020204" pitchFamily="34" charset="0"/>
            </a:endParaRPr>
          </a:p>
        </p:txBody>
      </p:sp>
      <p:sp>
        <p:nvSpPr>
          <p:cNvPr id="2075" name="37 - TextBox">
            <a:extLst>
              <a:ext uri="{FF2B5EF4-FFF2-40B4-BE49-F238E27FC236}">
                <a16:creationId xmlns:a16="http://schemas.microsoft.com/office/drawing/2014/main" id="{5CE2F0F4-A5D4-926E-85F1-832102D61557}"/>
              </a:ext>
            </a:extLst>
          </p:cNvPr>
          <p:cNvSpPr txBox="1">
            <a:spLocks noChangeArrowheads="1"/>
          </p:cNvSpPr>
          <p:nvPr/>
        </p:nvSpPr>
        <p:spPr bwMode="auto">
          <a:xfrm rot="20609969">
            <a:off x="6527801" y="2400300"/>
            <a:ext cx="2365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>
                <a:latin typeface="Arial" panose="020B0604020202020204" pitchFamily="34" charset="0"/>
              </a:rPr>
              <a:t>αλληλοπαθητικά</a:t>
            </a:r>
            <a:endParaRPr lang="en-US" altLang="el-GR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3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3</a:t>
            </a:r>
            <a:r>
              <a:rPr lang="en-US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el-GR" b="1" dirty="0" err="1">
                <a:solidFill>
                  <a:schemeClr val="tx1"/>
                </a:solidFill>
              </a:rPr>
              <a:t>Hikâye</a:t>
            </a:r>
            <a:r>
              <a:rPr lang="en-US" altLang="el-GR" b="1" dirty="0">
                <a:solidFill>
                  <a:schemeClr val="tx1"/>
                </a:solidFill>
              </a:rPr>
              <a:t> </a:t>
            </a:r>
            <a:r>
              <a:rPr lang="en-US" altLang="el-GR" b="1" dirty="0" err="1">
                <a:solidFill>
                  <a:schemeClr val="tx1"/>
                </a:solidFill>
              </a:rPr>
              <a:t>Bileşik</a:t>
            </a:r>
            <a:r>
              <a:rPr lang="en-US" altLang="el-GR" b="1" dirty="0">
                <a:solidFill>
                  <a:schemeClr val="tx1"/>
                </a:solidFill>
              </a:rPr>
              <a:t> </a:t>
            </a:r>
            <a:r>
              <a:rPr lang="en-US" altLang="el-GR" b="1" dirty="0" err="1">
                <a:solidFill>
                  <a:schemeClr val="tx1"/>
                </a:solidFill>
              </a:rPr>
              <a:t>Zamanı</a:t>
            </a:r>
            <a:r>
              <a:rPr lang="en-US" altLang="el-GR" b="1" dirty="0">
                <a:solidFill>
                  <a:schemeClr val="tx1"/>
                </a:solidFill>
              </a:rPr>
              <a:t>:</a:t>
            </a:r>
            <a:r>
              <a:rPr lang="el-GR" altLang="el-GR" b="1" dirty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r>
              <a:rPr lang="el-GR" altLang="el-GR" b="1" dirty="0">
                <a:solidFill>
                  <a:schemeClr val="tx1"/>
                </a:solidFill>
              </a:rPr>
              <a:t> </a:t>
            </a:r>
            <a:r>
              <a:rPr lang="en-US" altLang="el-GR" b="1" dirty="0">
                <a:solidFill>
                  <a:schemeClr val="tx1"/>
                </a:solidFill>
              </a:rPr>
              <a:t>- m</a:t>
            </a:r>
            <a:r>
              <a:rPr lang="el-GR" altLang="el-GR" b="1" dirty="0">
                <a:solidFill>
                  <a:schemeClr val="tx1"/>
                </a:solidFill>
              </a:rPr>
              <a:t>Ι</a:t>
            </a:r>
            <a:r>
              <a:rPr lang="en-US" altLang="el-GR" b="1" dirty="0" err="1">
                <a:solidFill>
                  <a:schemeClr val="tx1"/>
                </a:solidFill>
              </a:rPr>
              <a:t>şt</a:t>
            </a:r>
            <a:r>
              <a:rPr lang="el-GR" altLang="el-GR" b="1" dirty="0">
                <a:solidFill>
                  <a:schemeClr val="tx1"/>
                </a:solidFill>
              </a:rPr>
              <a:t>Ι    </a:t>
            </a:r>
            <a:r>
              <a:rPr lang="tr-TR" altLang="el-GR" b="1" dirty="0">
                <a:solidFill>
                  <a:schemeClr val="tx1"/>
                </a:solidFill>
              </a:rPr>
              <a:t> </a:t>
            </a:r>
            <a:r>
              <a:rPr lang="el-GR" altLang="el-GR" b="1" dirty="0">
                <a:solidFill>
                  <a:schemeClr val="tx1"/>
                </a:solidFill>
              </a:rPr>
              <a:t>	</a:t>
            </a:r>
          </a:p>
          <a:p>
            <a:pPr>
              <a:defRPr/>
            </a:pPr>
            <a:r>
              <a:rPr lang="el-GR" alt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"είχα…"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3 - Ορθογώνιο">
            <a:extLst>
              <a:ext uri="{FF2B5EF4-FFF2-40B4-BE49-F238E27FC236}">
                <a16:creationId xmlns:a16="http://schemas.microsoft.com/office/drawing/2014/main" id="{C53C3B2E-99A6-1889-DD42-BF8366B98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74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078" name="TextBox 2">
            <a:extLst>
              <a:ext uri="{FF2B5EF4-FFF2-40B4-BE49-F238E27FC236}">
                <a16:creationId xmlns:a16="http://schemas.microsoft.com/office/drawing/2014/main" id="{A2A5045B-05B1-8696-3B14-CDD5E6E17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9" y="285750"/>
            <a:ext cx="8353425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Hikâye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Bileşik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Zamanı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- m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Ι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şt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Ι    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                                        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Alıştırmalar </a:t>
            </a:r>
            <a:endParaRPr lang="el-GR" altLang="el-G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6 - TextBox">
            <a:extLst>
              <a:ext uri="{FF2B5EF4-FFF2-40B4-BE49-F238E27FC236}">
                <a16:creationId xmlns:a16="http://schemas.microsoft.com/office/drawing/2014/main" id="{9F463C16-A8C5-1A84-6344-1DAC5DB869AC}"/>
              </a:ext>
            </a:extLst>
          </p:cNvPr>
          <p:cNvSpPr txBox="1"/>
          <p:nvPr/>
        </p:nvSpPr>
        <p:spPr>
          <a:xfrm>
            <a:off x="1952626" y="1143001"/>
            <a:ext cx="8143875" cy="230822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1. Biraz önce   </a:t>
            </a:r>
            <a:r>
              <a:rPr lang="el-GR" dirty="0"/>
              <a:t>__________,</a:t>
            </a:r>
            <a:r>
              <a:rPr lang="tr-TR" dirty="0"/>
              <a:t> kim açtı</a:t>
            </a:r>
            <a:r>
              <a:rPr lang="el-GR" dirty="0"/>
              <a:t>?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bilet ayır</a:t>
            </a:r>
            <a:r>
              <a:rPr lang="tr-TR" b="1" dirty="0"/>
              <a:t>mıştı</a:t>
            </a:r>
            <a:r>
              <a:rPr lang="tr-TR" dirty="0"/>
              <a:t>m           b. bilgisayarı kapat</a:t>
            </a:r>
            <a:r>
              <a:rPr lang="tr-TR" b="1" dirty="0"/>
              <a:t>mıştı</a:t>
            </a:r>
            <a:r>
              <a:rPr lang="tr-TR" dirty="0"/>
              <a:t>m     </a:t>
            </a:r>
          </a:p>
          <a:p>
            <a:pPr marL="342900" indent="-342900"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dirty="0"/>
              <a:t>2. İtfaiye </a:t>
            </a:r>
            <a:r>
              <a:rPr lang="en-US" dirty="0"/>
              <a:t>gel</a:t>
            </a:r>
            <a:r>
              <a:rPr lang="tr-TR" dirty="0"/>
              <a:t>ince  yağışlar  çoktan</a:t>
            </a:r>
            <a:r>
              <a:rPr lang="en-US" dirty="0"/>
              <a:t> </a:t>
            </a:r>
            <a:r>
              <a:rPr lang="tr-TR" dirty="0"/>
              <a:t>  </a:t>
            </a:r>
            <a:r>
              <a:rPr lang="el-GR" dirty="0"/>
              <a:t>_____________</a:t>
            </a:r>
            <a:r>
              <a:rPr lang="tr-TR" dirty="0"/>
              <a:t>.</a:t>
            </a:r>
          </a:p>
          <a:p>
            <a:pPr marL="342900" indent="-342900">
              <a:buFontTx/>
              <a:buAutoNum type="alphaLcPeriod"/>
              <a:defRPr/>
            </a:pPr>
            <a:r>
              <a:rPr lang="tr-TR" dirty="0">
                <a:solidFill>
                  <a:schemeClr val="tx1"/>
                </a:solidFill>
              </a:rPr>
              <a:t>bit</a:t>
            </a:r>
            <a:r>
              <a:rPr lang="tr-TR" b="1" dirty="0">
                <a:solidFill>
                  <a:schemeClr val="tx1"/>
                </a:solidFill>
              </a:rPr>
              <a:t>mişti                         </a:t>
            </a:r>
            <a:r>
              <a:rPr lang="tr-TR" dirty="0">
                <a:solidFill>
                  <a:schemeClr val="tx1"/>
                </a:solidFill>
              </a:rPr>
              <a:t>b. </a:t>
            </a:r>
            <a:r>
              <a:rPr lang="tr-TR" dirty="0"/>
              <a:t>yangını kontrol altına al</a:t>
            </a:r>
            <a:r>
              <a:rPr lang="tr-TR" b="1" dirty="0"/>
              <a:t>mıştı</a:t>
            </a:r>
            <a:r>
              <a:rPr lang="tr-TR" b="1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defRPr/>
            </a:pPr>
            <a:r>
              <a:rPr lang="tr-TR" b="1" dirty="0">
                <a:solidFill>
                  <a:schemeClr val="tx1"/>
                </a:solidFill>
              </a:rPr>
              <a:t>      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3. Sen  sınıfa girdiğinde biz derse çoktan  </a:t>
            </a:r>
            <a:r>
              <a:rPr lang="el-GR" dirty="0"/>
              <a:t>_____________</a:t>
            </a:r>
            <a:r>
              <a:rPr lang="tr-TR" dirty="0"/>
              <a:t>.</a:t>
            </a:r>
          </a:p>
          <a:p>
            <a:pPr eaLnBrk="1" hangingPunct="1">
              <a:defRPr/>
            </a:pPr>
            <a:r>
              <a:rPr lang="tr-TR" dirty="0"/>
              <a:t>a. başla</a:t>
            </a:r>
            <a:r>
              <a:rPr lang="tr-TR" b="1" dirty="0"/>
              <a:t>mıştı</a:t>
            </a:r>
            <a:r>
              <a:rPr lang="tr-TR" dirty="0"/>
              <a:t>k                   b. duy</a:t>
            </a:r>
            <a:r>
              <a:rPr lang="tr-TR" b="1" dirty="0"/>
              <a:t>muştu</a:t>
            </a:r>
            <a:r>
              <a:rPr lang="tr-TR" dirty="0"/>
              <a:t>k</a:t>
            </a:r>
            <a:endParaRPr lang="tr-TR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2B56F-2FD6-0603-DC0A-96E838B43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F7B0798C-7224-F1FB-A792-B61F8783E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0FEC3102-A650-B32F-1E14-B78001152A70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Hikâye</a:t>
            </a: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Bileşik</a:t>
            </a: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Zamanı</a:t>
            </a:r>
            <a:endParaRPr lang="el-GR" altLang="el-GR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l-GR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-</a:t>
            </a:r>
            <a:r>
              <a:rPr lang="el-GR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Ι</a:t>
            </a: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yordu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BA10BE81-23D7-1497-1D4C-560600EEA19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94CD202-D7C0-40E0-09F9-C9A26494693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375538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AEA7E-8F9A-91C6-BC52-C1079E2E1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2">
            <a:extLst>
              <a:ext uri="{FF2B5EF4-FFF2-40B4-BE49-F238E27FC236}">
                <a16:creationId xmlns:a16="http://schemas.microsoft.com/office/drawing/2014/main" id="{F681C94E-F3AC-07CF-C85C-B0170AD60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046" y="813028"/>
            <a:ext cx="8353425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Hikâye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Bileşik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Zamanı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-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Ι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yordu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	                   		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Alıştırmalar </a:t>
            </a:r>
            <a:endParaRPr lang="el-GR" altLang="el-G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76" name="3 - Ορθογώνιο">
            <a:extLst>
              <a:ext uri="{FF2B5EF4-FFF2-40B4-BE49-F238E27FC236}">
                <a16:creationId xmlns:a16="http://schemas.microsoft.com/office/drawing/2014/main" id="{A0888A2F-AAC9-1266-37C0-D5B61022F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74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5F7694DC-57F0-B010-70FB-205C0DE39E5F}"/>
              </a:ext>
            </a:extLst>
          </p:cNvPr>
          <p:cNvSpPr txBox="1"/>
          <p:nvPr/>
        </p:nvSpPr>
        <p:spPr>
          <a:xfrm>
            <a:off x="1609046" y="2294165"/>
            <a:ext cx="8286750" cy="1477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1. Neredeyse otobüsü  </a:t>
            </a:r>
            <a:r>
              <a:rPr lang="el-GR" dirty="0"/>
              <a:t>_______________.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kaçır</a:t>
            </a:r>
            <a:r>
              <a:rPr lang="tr-TR" b="1" dirty="0"/>
              <a:t>ıyordu</a:t>
            </a:r>
            <a:r>
              <a:rPr lang="tr-TR" dirty="0"/>
              <a:t>k              b. d</a:t>
            </a:r>
            <a:r>
              <a:rPr lang="tr-TR" altLang="en-US" dirty="0"/>
              <a:t>uy</a:t>
            </a:r>
            <a:r>
              <a:rPr lang="tr-TR" altLang="en-US" b="1" dirty="0"/>
              <a:t>uyordu</a:t>
            </a:r>
            <a:r>
              <a:rPr lang="tr-TR" altLang="en-US" dirty="0"/>
              <a:t>k</a:t>
            </a:r>
            <a:r>
              <a:rPr lang="tr-TR" dirty="0"/>
              <a:t>                 c. </a:t>
            </a:r>
            <a:r>
              <a:rPr lang="en-US" altLang="en-US" dirty="0" err="1"/>
              <a:t>söndür</a:t>
            </a:r>
            <a:r>
              <a:rPr lang="tr-TR" altLang="en-US" b="1" dirty="0"/>
              <a:t>üyordu</a:t>
            </a:r>
            <a:r>
              <a:rPr lang="tr-TR" altLang="en-US" dirty="0"/>
              <a:t>k</a:t>
            </a:r>
            <a:r>
              <a:rPr lang="tr-TR" dirty="0"/>
              <a:t> </a:t>
            </a:r>
          </a:p>
          <a:p>
            <a:pPr marL="342900" indent="-342900">
              <a:buFontTx/>
              <a:buAutoNum type="alphaLcPeriod"/>
              <a:defRPr/>
            </a:pPr>
            <a:endParaRPr lang="tr-TR" dirty="0"/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tr-TR" altLang="en-US" dirty="0"/>
              <a:t>2. Bir parti  düzenlemeyi </a:t>
            </a:r>
            <a:r>
              <a:rPr lang="el-GR" altLang="en-US" dirty="0"/>
              <a:t>___________________.</a:t>
            </a:r>
            <a:endParaRPr lang="tr-TR" altLang="en-US" dirty="0"/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tr-TR" altLang="en-US" dirty="0"/>
              <a:t>a. duy</a:t>
            </a:r>
            <a:r>
              <a:rPr lang="tr-TR" altLang="en-US" b="1" dirty="0"/>
              <a:t>uyordu</a:t>
            </a:r>
            <a:r>
              <a:rPr lang="tr-TR" altLang="en-US" dirty="0"/>
              <a:t>                  b. </a:t>
            </a:r>
            <a:r>
              <a:rPr lang="en-US" altLang="en-US" dirty="0" err="1"/>
              <a:t>söndür</a:t>
            </a:r>
            <a:r>
              <a:rPr lang="tr-TR" altLang="en-US" b="1" dirty="0"/>
              <a:t>üyordu</a:t>
            </a:r>
            <a:r>
              <a:rPr lang="tr-TR" altLang="en-US" dirty="0"/>
              <a:t>               c. </a:t>
            </a:r>
            <a:r>
              <a:rPr lang="en-US" altLang="en-US" dirty="0" err="1"/>
              <a:t>dü</a:t>
            </a:r>
            <a:r>
              <a:rPr lang="tr-TR" altLang="en-US" dirty="0"/>
              <a:t>şün</a:t>
            </a:r>
            <a:r>
              <a:rPr lang="tr-TR" altLang="en-US" b="1" dirty="0"/>
              <a:t>üyordu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83118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EB5BA-8F0C-1793-9CA4-010218DE0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74560C3D-6CF4-6DD6-6180-50E027B51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A94883E9-F4AE-8176-2CAC-12C63A9300B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Hikâye</a:t>
            </a: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Bileşik</a:t>
            </a: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Zamanı</a:t>
            </a:r>
            <a:endParaRPr lang="el-GR" altLang="el-GR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US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-</a:t>
            </a:r>
            <a:r>
              <a:rPr lang="el-GR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Ι</a:t>
            </a:r>
            <a:r>
              <a:rPr lang="en-US" altLang="el-GR" b="1" dirty="0" err="1">
                <a:solidFill>
                  <a:schemeClr val="tx1"/>
                </a:solidFill>
                <a:latin typeface="Arial" panose="020B0604020202020204" pitchFamily="34" charset="0"/>
              </a:rPr>
              <a:t>rd</a:t>
            </a:r>
            <a:r>
              <a:rPr lang="el-GR" altLang="el-GR" b="1" dirty="0">
                <a:solidFill>
                  <a:schemeClr val="tx1"/>
                </a:solidFill>
                <a:latin typeface="Arial" panose="020B0604020202020204" pitchFamily="34" charset="0"/>
              </a:rPr>
              <a:t>Ι    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B57EC45F-A481-A76D-4AE2-FC93F0F2D77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57AD3333-2191-50FF-0AB7-235B3786F2D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790146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2">
            <a:extLst>
              <a:ext uri="{FF2B5EF4-FFF2-40B4-BE49-F238E27FC236}">
                <a16:creationId xmlns:a16="http://schemas.microsoft.com/office/drawing/2014/main" id="{82B7A2F2-8E05-C131-DD41-789A42029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6" y="428625"/>
            <a:ext cx="8353425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Hikâye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Bileşik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Zamanı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 </a:t>
            </a:r>
            <a:r>
              <a:rPr lang="en-US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- 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….Ι</a:t>
            </a:r>
            <a:r>
              <a:rPr lang="en-US" altLang="el-GR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rd</a:t>
            </a:r>
            <a:r>
              <a:rPr lang="el-G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Ι                                                       </a:t>
            </a:r>
            <a:r>
              <a:rPr lang="tr-TR" altLang="el-G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Alıştırmalar </a:t>
            </a:r>
            <a:endParaRPr lang="el-GR" altLang="el-G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3 - Ορθογώνιο">
            <a:extLst>
              <a:ext uri="{FF2B5EF4-FFF2-40B4-BE49-F238E27FC236}">
                <a16:creationId xmlns:a16="http://schemas.microsoft.com/office/drawing/2014/main" id="{4536DF3B-2951-58A4-5926-17533524D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7425" y="3244850"/>
            <a:ext cx="249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679FCA59-DBA6-C8CE-A7F0-6D362C255AE1}"/>
              </a:ext>
            </a:extLst>
          </p:cNvPr>
          <p:cNvSpPr txBox="1"/>
          <p:nvPr/>
        </p:nvSpPr>
        <p:spPr>
          <a:xfrm>
            <a:off x="1952625" y="1071564"/>
            <a:ext cx="8358188" cy="4524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1. O eskiden günde bir paket sigara </a:t>
            </a:r>
            <a:r>
              <a:rPr lang="el-GR" dirty="0"/>
              <a:t>_______________.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iç</a:t>
            </a:r>
            <a:r>
              <a:rPr lang="tr-TR" b="1" dirty="0"/>
              <a:t>erdi</a:t>
            </a:r>
            <a:r>
              <a:rPr lang="tr-TR" dirty="0"/>
              <a:t>           b. götür</a:t>
            </a:r>
            <a:r>
              <a:rPr lang="tr-TR" b="1" dirty="0"/>
              <a:t>ürdü</a:t>
            </a:r>
            <a:r>
              <a:rPr lang="tr-TR" dirty="0"/>
              <a:t>         c. oku</a:t>
            </a:r>
            <a:r>
              <a:rPr lang="tr-TR" b="1" dirty="0"/>
              <a:t>rdu</a:t>
            </a:r>
            <a:r>
              <a:rPr lang="tr-TR" dirty="0"/>
              <a:t> </a:t>
            </a:r>
            <a:endParaRPr lang="el-GR" dirty="0"/>
          </a:p>
          <a:p>
            <a:pPr marL="342900" indent="-342900">
              <a:defRPr/>
            </a:pPr>
            <a:r>
              <a:rPr lang="el-GR" dirty="0"/>
              <a:t> </a:t>
            </a:r>
            <a:endParaRPr lang="tr-TR" dirty="0"/>
          </a:p>
          <a:p>
            <a:pPr marL="342900" indent="-342900">
              <a:defRPr/>
            </a:pPr>
            <a:r>
              <a:rPr lang="tr-TR" dirty="0"/>
              <a:t>2. Her yaz tatilinde  annem kardeşimi  ve beni Büyükada</a:t>
            </a:r>
            <a:r>
              <a:rPr lang="tr-TR" dirty="0">
                <a:latin typeface="Times New Roman"/>
                <a:cs typeface="Times New Roman"/>
              </a:rPr>
              <a:t>'</a:t>
            </a:r>
            <a:r>
              <a:rPr lang="tr-TR" dirty="0"/>
              <a:t> daki yazlığa  </a:t>
            </a:r>
            <a:r>
              <a:rPr lang="el-GR" dirty="0"/>
              <a:t>_________.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iç</a:t>
            </a:r>
            <a:r>
              <a:rPr lang="tr-TR" b="1" dirty="0"/>
              <a:t>erdi</a:t>
            </a:r>
            <a:r>
              <a:rPr lang="tr-TR" dirty="0"/>
              <a:t>           b. götür</a:t>
            </a:r>
            <a:r>
              <a:rPr lang="tr-TR" b="1" dirty="0"/>
              <a:t>ürdü</a:t>
            </a:r>
            <a:r>
              <a:rPr lang="tr-TR" dirty="0"/>
              <a:t>         c. oku</a:t>
            </a:r>
            <a:r>
              <a:rPr lang="tr-TR" b="1" dirty="0"/>
              <a:t>rdu</a:t>
            </a:r>
            <a:r>
              <a:rPr lang="tr-TR" dirty="0"/>
              <a:t> </a:t>
            </a:r>
            <a:endParaRPr lang="el-GR" dirty="0"/>
          </a:p>
          <a:p>
            <a:pPr marL="342900" indent="-342900">
              <a:defRPr/>
            </a:pPr>
            <a:endParaRPr lang="tr-TR" dirty="0"/>
          </a:p>
          <a:p>
            <a:pPr marL="342900" indent="-342900">
              <a:defRPr/>
            </a:pPr>
            <a:r>
              <a:rPr lang="tr-TR" dirty="0"/>
              <a:t>3.Akşamları  annem bize ilginç hikayeler  </a:t>
            </a:r>
            <a:r>
              <a:rPr lang="el-GR" dirty="0"/>
              <a:t>___________.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yap</a:t>
            </a:r>
            <a:r>
              <a:rPr lang="tr-TR" b="1" dirty="0"/>
              <a:t>ardı</a:t>
            </a:r>
            <a:r>
              <a:rPr lang="tr-TR" dirty="0"/>
              <a:t>       b. oku</a:t>
            </a:r>
            <a:r>
              <a:rPr lang="tr-TR" b="1" dirty="0"/>
              <a:t>rdu             </a:t>
            </a:r>
            <a:r>
              <a:rPr lang="tr-TR" dirty="0"/>
              <a:t>c. ye</a:t>
            </a:r>
            <a:r>
              <a:rPr lang="tr-TR" b="1" dirty="0"/>
              <a:t>mezdi</a:t>
            </a:r>
            <a:r>
              <a:rPr lang="tr-TR" dirty="0"/>
              <a:t> </a:t>
            </a:r>
          </a:p>
          <a:p>
            <a:pPr marL="342900" indent="-342900">
              <a:defRPr/>
            </a:pPr>
            <a:endParaRPr lang="tr-TR" dirty="0"/>
          </a:p>
          <a:p>
            <a:pPr marL="342900" indent="-342900">
              <a:defRPr/>
            </a:pPr>
            <a:r>
              <a:rPr lang="tr-TR" dirty="0"/>
              <a:t>4.Ben çocukken  hiç ıspanak  </a:t>
            </a:r>
            <a:r>
              <a:rPr lang="el-GR" dirty="0"/>
              <a:t>______________</a:t>
            </a:r>
            <a:r>
              <a:rPr lang="tr-TR" dirty="0"/>
              <a:t> ama bezelyeyi çok severdim.</a:t>
            </a:r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yap</a:t>
            </a:r>
            <a:r>
              <a:rPr lang="tr-TR" b="1" dirty="0"/>
              <a:t>ardım</a:t>
            </a:r>
            <a:r>
              <a:rPr lang="tr-TR" dirty="0"/>
              <a:t>       b. oku</a:t>
            </a:r>
            <a:r>
              <a:rPr lang="tr-TR" b="1" dirty="0"/>
              <a:t>rdum             </a:t>
            </a:r>
            <a:r>
              <a:rPr lang="tr-TR" dirty="0"/>
              <a:t>c. ye</a:t>
            </a:r>
            <a:r>
              <a:rPr lang="tr-TR" b="1" dirty="0"/>
              <a:t>mezdi</a:t>
            </a:r>
            <a:r>
              <a:rPr lang="tr-TR" dirty="0"/>
              <a:t>m </a:t>
            </a:r>
          </a:p>
          <a:p>
            <a:pPr marL="342900" indent="-342900">
              <a:defRPr/>
            </a:pPr>
            <a:endParaRPr lang="tr-TR" dirty="0"/>
          </a:p>
          <a:p>
            <a:pPr marL="342900" indent="-342900">
              <a:defRPr/>
            </a:pPr>
            <a:r>
              <a:rPr lang="tr-TR" dirty="0"/>
              <a:t>5. Fatih, çocukken  çok  yaramazlık  </a:t>
            </a:r>
            <a:r>
              <a:rPr lang="el-GR" dirty="0"/>
              <a:t>_______________.</a:t>
            </a:r>
            <a:endParaRPr lang="tr-TR" dirty="0"/>
          </a:p>
          <a:p>
            <a:pPr marL="342900" indent="-342900">
              <a:buFontTx/>
              <a:buAutoNum type="alphaLcPeriod"/>
              <a:defRPr/>
            </a:pPr>
            <a:r>
              <a:rPr lang="tr-TR" dirty="0"/>
              <a:t>yap</a:t>
            </a:r>
            <a:r>
              <a:rPr lang="tr-TR" b="1" dirty="0"/>
              <a:t>ardı</a:t>
            </a:r>
            <a:r>
              <a:rPr lang="tr-TR" dirty="0"/>
              <a:t>       b. oku</a:t>
            </a:r>
            <a:r>
              <a:rPr lang="tr-TR" b="1" dirty="0"/>
              <a:t>rdu             </a:t>
            </a:r>
            <a:r>
              <a:rPr lang="tr-TR" dirty="0"/>
              <a:t>c. ye</a:t>
            </a:r>
            <a:r>
              <a:rPr lang="tr-TR" b="1" dirty="0"/>
              <a:t>mezdi</a:t>
            </a:r>
            <a:r>
              <a:rPr lang="tr-TR" dirty="0"/>
              <a:t> </a:t>
            </a:r>
            <a:endParaRPr lang="el-GR" dirty="0"/>
          </a:p>
          <a:p>
            <a:pPr marL="342900" indent="-342900">
              <a:defRPr/>
            </a:pPr>
            <a:endParaRPr lang="tr-TR" dirty="0"/>
          </a:p>
          <a:p>
            <a:pPr marL="342900" indent="-342900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63CB1-9316-632D-4931-A31790192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CE7E7DF0-0E57-330B-1530-DB1D8922B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593165C3-D30C-59FD-79E0-B992C2FD2267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el-GR" b="1" dirty="0" err="1">
                <a:solidFill>
                  <a:srgbClr val="FF0000"/>
                </a:solidFill>
                <a:latin typeface="Arial" panose="020B0604020202020204" pitchFamily="34" charset="0"/>
              </a:rPr>
              <a:t>Hikâye</a:t>
            </a:r>
            <a:r>
              <a:rPr lang="en-US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b="1" dirty="0" err="1">
                <a:solidFill>
                  <a:srgbClr val="FF0000"/>
                </a:solidFill>
                <a:latin typeface="Arial" panose="020B0604020202020204" pitchFamily="34" charset="0"/>
              </a:rPr>
              <a:t>Bileşik</a:t>
            </a:r>
            <a:r>
              <a:rPr lang="en-US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l-GR" b="1" dirty="0" err="1">
                <a:solidFill>
                  <a:srgbClr val="FF0000"/>
                </a:solidFill>
                <a:latin typeface="Arial" panose="020B0604020202020204" pitchFamily="34" charset="0"/>
              </a:rPr>
              <a:t>Zamanı</a:t>
            </a:r>
            <a:endParaRPr lang="el-GR" altLang="el-GR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US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- </a:t>
            </a:r>
            <a:r>
              <a:rPr lang="el-GR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Α</a:t>
            </a:r>
            <a:r>
              <a:rPr lang="en-US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r>
              <a:rPr lang="el-GR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Α</a:t>
            </a:r>
            <a:r>
              <a:rPr lang="en-US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kt</a:t>
            </a:r>
            <a:r>
              <a:rPr lang="el-GR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Ι  </a:t>
            </a:r>
            <a:r>
              <a:rPr lang="tr-TR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l-GR" alt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	</a:t>
            </a:r>
            <a:endParaRPr lang="el-CY" b="1" dirty="0">
              <a:solidFill>
                <a:srgbClr val="FF0000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2E9B482-B322-D5E4-C460-BCA539209E6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489DE6B6-8E94-8A5C-E9F5-5C07C047C75B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58021661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1973</Words>
  <Application>Microsoft Office PowerPoint</Application>
  <PresentationFormat>Ευρεία οθόνη</PresentationFormat>
  <Paragraphs>380</Paragraphs>
  <Slides>31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40" baseType="lpstr">
      <vt:lpstr>Aptos</vt:lpstr>
      <vt:lpstr>Aptos Display</vt:lpstr>
      <vt:lpstr>Arial</vt:lpstr>
      <vt:lpstr>Calibri</vt:lpstr>
      <vt:lpstr>Google Sans</vt:lpstr>
      <vt:lpstr>Times New Roman</vt:lpstr>
      <vt:lpstr>Wingdings</vt:lpstr>
      <vt:lpstr>Wingdings 3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55</cp:revision>
  <dcterms:created xsi:type="dcterms:W3CDTF">2026-08-05T14:00:18Z</dcterms:created>
  <dcterms:modified xsi:type="dcterms:W3CDTF">2026-08-07T12:05:59Z</dcterms:modified>
</cp:coreProperties>
</file>