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508" r:id="rId3"/>
    <p:sldId id="502" r:id="rId4"/>
    <p:sldId id="261" r:id="rId5"/>
    <p:sldId id="256" r:id="rId6"/>
    <p:sldId id="478" r:id="rId7"/>
    <p:sldId id="479" r:id="rId8"/>
    <p:sldId id="460" r:id="rId9"/>
    <p:sldId id="504" r:id="rId10"/>
    <p:sldId id="462" r:id="rId11"/>
    <p:sldId id="480" r:id="rId12"/>
    <p:sldId id="481" r:id="rId13"/>
    <p:sldId id="483" r:id="rId14"/>
    <p:sldId id="490" r:id="rId15"/>
    <p:sldId id="484" r:id="rId16"/>
    <p:sldId id="491" r:id="rId17"/>
    <p:sldId id="493" r:id="rId18"/>
    <p:sldId id="495" r:id="rId19"/>
    <p:sldId id="496" r:id="rId20"/>
    <p:sldId id="497" r:id="rId21"/>
    <p:sldId id="498" r:id="rId22"/>
    <p:sldId id="499" r:id="rId23"/>
    <p:sldId id="500" r:id="rId24"/>
    <p:sldId id="501" r:id="rId25"/>
    <p:sldId id="505" r:id="rId26"/>
    <p:sldId id="506" r:id="rId27"/>
    <p:sldId id="507" r:id="rId28"/>
    <p:sldId id="482" r:id="rId29"/>
    <p:sldId id="492" r:id="rId30"/>
    <p:sldId id="396" r:id="rId3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59" d="100"/>
          <a:sy n="59" d="100"/>
        </p:scale>
        <p:origin x="9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323179-908E-4298-A96D-57196A750C18}" type="datetimeFigureOut">
              <a:rPr lang="el-GR" smtClean="0"/>
              <a:t>2/9/2026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DE18F4-41DB-430D-9448-41971DB0B3FA}" type="slidenum">
              <a:rPr lang="el-GR" smtClean="0"/>
              <a:t>‹#›</a:t>
            </a:fld>
            <a:endParaRPr lang="el-GR"/>
          </a:p>
        </p:txBody>
      </p:sp>
    </p:spTree>
    <p:extLst>
      <p:ext uri="{BB962C8B-B14F-4D97-AF65-F5344CB8AC3E}">
        <p14:creationId xmlns:p14="http://schemas.microsoft.com/office/powerpoint/2010/main" val="2105937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5DE18F4-41DB-430D-9448-41971DB0B3FA}" type="slidenum">
              <a:rPr lang="el-GR" smtClean="0"/>
              <a:t>24</a:t>
            </a:fld>
            <a:endParaRPr lang="el-GR"/>
          </a:p>
        </p:txBody>
      </p:sp>
    </p:spTree>
    <p:extLst>
      <p:ext uri="{BB962C8B-B14F-4D97-AF65-F5344CB8AC3E}">
        <p14:creationId xmlns:p14="http://schemas.microsoft.com/office/powerpoint/2010/main" val="1920191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42CDEB-1F24-ED13-5408-E417C88C1C25}"/>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FD748A0-32C3-E12C-6D1A-5DE5A6B2FD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E588E9E0-ABDF-CE19-C3DF-38083B43A9FF}"/>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5" name="Θέση υποσέλιδου 4">
            <a:extLst>
              <a:ext uri="{FF2B5EF4-FFF2-40B4-BE49-F238E27FC236}">
                <a16:creationId xmlns:a16="http://schemas.microsoft.com/office/drawing/2014/main" id="{B73F5715-1B19-1414-6C0A-5CE49C7342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DCFA6E1-93C2-2073-A8F4-3BF513E840C2}"/>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417068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7C8A6E-F6E3-890E-A5EF-487A452937D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0C0CE4E-EB7C-E31E-8AEC-3947271B41B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B928A36-2E2F-1612-A83B-EE67B895A0D8}"/>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5" name="Θέση υποσέλιδου 4">
            <a:extLst>
              <a:ext uri="{FF2B5EF4-FFF2-40B4-BE49-F238E27FC236}">
                <a16:creationId xmlns:a16="http://schemas.microsoft.com/office/drawing/2014/main" id="{BE1E9C20-A557-4E5A-60DC-62FE3269B0B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A43BA18-620F-04F2-C7F1-4BDDB68A1553}"/>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864084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BFD646-35A4-A944-70FC-F325DF5748F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B30A9C0-B3DD-F287-ABCE-8FBDB7AFF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F67846B5-25C2-C8C3-AC03-2DDB4D5B66BD}"/>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5" name="Θέση υποσέλιδου 4">
            <a:extLst>
              <a:ext uri="{FF2B5EF4-FFF2-40B4-BE49-F238E27FC236}">
                <a16:creationId xmlns:a16="http://schemas.microsoft.com/office/drawing/2014/main" id="{8E62C10B-1731-2464-5C3B-380ED88CFC4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4C80F89-F122-691F-7405-2D0D90E0D1D7}"/>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271115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3D3640-A761-3DDE-B18E-5A7732DCB80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0F0A213-1B97-2A2F-6473-0EAE271630F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9C7A5B9-E0C8-9AB4-38BF-4925AFB2CCF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86E8DDD8-7AFB-E97F-85C0-B41AFA435726}"/>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6" name="Θέση υποσέλιδου 5">
            <a:extLst>
              <a:ext uri="{FF2B5EF4-FFF2-40B4-BE49-F238E27FC236}">
                <a16:creationId xmlns:a16="http://schemas.microsoft.com/office/drawing/2014/main" id="{D82E9B95-E084-A2A8-1271-139D70E45FF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DE3ED3-2099-4E79-C4C4-F94DF5907D4E}"/>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341831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F8E40C-7D57-E4D9-B852-34EE9128EEC5}"/>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2652897-14B0-73DA-79CC-E58704A39F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96E4141F-ABD2-430E-FCC6-F367D17248C5}"/>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FEE936B6-29C3-6299-392E-B0DC4F3C51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71669E52-B9A1-B58B-2A3A-7069D771E67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C4339036-8CDC-0BBA-C25B-C2CCD0CC4DE6}"/>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8" name="Θέση υποσέλιδου 7">
            <a:extLst>
              <a:ext uri="{FF2B5EF4-FFF2-40B4-BE49-F238E27FC236}">
                <a16:creationId xmlns:a16="http://schemas.microsoft.com/office/drawing/2014/main" id="{C45A3B8D-BA33-A8D3-59BD-534214962D85}"/>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E26055C2-53EC-137E-3359-B8ADE1CE280B}"/>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215582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D0B81D-092D-34D6-2F6F-05D6ABD92AF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589A1B8A-3AED-E911-A309-53C15DAEC6AA}"/>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4" name="Θέση υποσέλιδου 3">
            <a:extLst>
              <a:ext uri="{FF2B5EF4-FFF2-40B4-BE49-F238E27FC236}">
                <a16:creationId xmlns:a16="http://schemas.microsoft.com/office/drawing/2014/main" id="{73D9E635-F895-737B-3582-B183C965BD4C}"/>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66F561F3-7372-4644-F2BC-45B6C854D4B2}"/>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115949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1B10045-2665-514B-C7AE-A5A7E4A01A81}"/>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3" name="Θέση υποσέλιδου 2">
            <a:extLst>
              <a:ext uri="{FF2B5EF4-FFF2-40B4-BE49-F238E27FC236}">
                <a16:creationId xmlns:a16="http://schemas.microsoft.com/office/drawing/2014/main" id="{C81BCD8A-00FA-1AAD-F476-AABCF1C57209}"/>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43E937C-DD65-CE56-1471-24A554323A1D}"/>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389430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C1923B-F9FD-354E-5787-7C27B944606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FAAB1AC-D332-DEE5-83C6-93D1C7FB7E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53A9F3E0-B352-2AE7-E604-45EBB72177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BE57F332-F4CA-453A-9DE3-393DFFA1C12B}"/>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6" name="Θέση υποσέλιδου 5">
            <a:extLst>
              <a:ext uri="{FF2B5EF4-FFF2-40B4-BE49-F238E27FC236}">
                <a16:creationId xmlns:a16="http://schemas.microsoft.com/office/drawing/2014/main" id="{1836C4EB-F7C0-39D3-BE76-2A0C9D226C4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291BE12-A0D3-5596-277F-0371262244C0}"/>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406450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094D73-FC69-55FF-92EE-82A0596C298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2B69A7C8-3699-4FF9-A520-088E37A819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9D0FF026-5542-5045-209B-151A4C5FC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F7ECB79-57D0-A2B2-7B0A-91E2774A7643}"/>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6" name="Θέση υποσέλιδου 5">
            <a:extLst>
              <a:ext uri="{FF2B5EF4-FFF2-40B4-BE49-F238E27FC236}">
                <a16:creationId xmlns:a16="http://schemas.microsoft.com/office/drawing/2014/main" id="{BE83F2DA-2859-61B9-5EAE-F2836C5A782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E5F76E0-A115-C9E9-5776-60EE66E51B17}"/>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3657329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8349A96-2D7C-6FC9-1060-A735ACA2175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61953AC-8521-A3D3-18EC-F8FCCD8F6AE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4EB8685-3974-D2D5-0484-87133FB42EED}"/>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5" name="Θέση υποσέλιδου 4">
            <a:extLst>
              <a:ext uri="{FF2B5EF4-FFF2-40B4-BE49-F238E27FC236}">
                <a16:creationId xmlns:a16="http://schemas.microsoft.com/office/drawing/2014/main" id="{F352DCDB-2421-2733-CE6D-3F6B55B1C2D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B7D6167-7F5B-9030-C736-810FF78852BC}"/>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66025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B40273D7-EFA7-9077-8F29-8872787E980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1BCCF77-2F1B-DC44-76C9-4E8539B773AC}"/>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8A415CD-DAA7-9D98-92D7-9CFE0876F932}"/>
              </a:ext>
            </a:extLst>
          </p:cNvPr>
          <p:cNvSpPr>
            <a:spLocks noGrp="1"/>
          </p:cNvSpPr>
          <p:nvPr>
            <p:ph type="dt" sz="half" idx="10"/>
          </p:nvPr>
        </p:nvSpPr>
        <p:spPr/>
        <p:txBody>
          <a:bodyPr/>
          <a:lstStyle/>
          <a:p>
            <a:fld id="{50802879-3AF1-4DA2-AB27-807CD03A1D3B}" type="datetimeFigureOut">
              <a:rPr lang="el-GR" smtClean="0"/>
              <a:t>2/9/2026</a:t>
            </a:fld>
            <a:endParaRPr lang="el-GR"/>
          </a:p>
        </p:txBody>
      </p:sp>
      <p:sp>
        <p:nvSpPr>
          <p:cNvPr id="5" name="Θέση υποσέλιδου 4">
            <a:extLst>
              <a:ext uri="{FF2B5EF4-FFF2-40B4-BE49-F238E27FC236}">
                <a16:creationId xmlns:a16="http://schemas.microsoft.com/office/drawing/2014/main" id="{F27724C8-16C4-58E4-6858-1AB3386067A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0F0458D-9619-410C-65DB-6B1D66197687}"/>
              </a:ext>
            </a:extLst>
          </p:cNvPr>
          <p:cNvSpPr>
            <a:spLocks noGrp="1"/>
          </p:cNvSpPr>
          <p:nvPr>
            <p:ph type="sldNum" sz="quarter" idx="12"/>
          </p:nvPr>
        </p:nvSpPr>
        <p:spPr/>
        <p:txBody>
          <a:bodyPr/>
          <a:lstStyle/>
          <a:p>
            <a:fld id="{0771B5FC-2779-4DD9-B7D0-F51F40AA0563}" type="slidenum">
              <a:rPr lang="el-GR" smtClean="0"/>
              <a:t>‹#›</a:t>
            </a:fld>
            <a:endParaRPr lang="el-GR"/>
          </a:p>
        </p:txBody>
      </p:sp>
    </p:spTree>
    <p:extLst>
      <p:ext uri="{BB962C8B-B14F-4D97-AF65-F5344CB8AC3E}">
        <p14:creationId xmlns:p14="http://schemas.microsoft.com/office/powerpoint/2010/main" val="351549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33F7780-8BD4-3120-0C86-5EF2728533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3E37E7E-CB39-A559-8408-13F5057533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C07FD97-5F34-49C1-8C91-C190CE7F5B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802879-3AF1-4DA2-AB27-807CD03A1D3B}" type="datetimeFigureOut">
              <a:rPr lang="el-GR" smtClean="0"/>
              <a:t>2/9/2026</a:t>
            </a:fld>
            <a:endParaRPr lang="el-GR"/>
          </a:p>
        </p:txBody>
      </p:sp>
      <p:sp>
        <p:nvSpPr>
          <p:cNvPr id="5" name="Θέση υποσέλιδου 4">
            <a:extLst>
              <a:ext uri="{FF2B5EF4-FFF2-40B4-BE49-F238E27FC236}">
                <a16:creationId xmlns:a16="http://schemas.microsoft.com/office/drawing/2014/main" id="{31C0EF06-7047-EA4D-28BC-2FC21882D2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9323208B-2816-3228-0106-3E6CDD6FAB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71B5FC-2779-4DD9-B7D0-F51F40AA0563}" type="slidenum">
              <a:rPr lang="el-GR" smtClean="0"/>
              <a:t>‹#›</a:t>
            </a:fld>
            <a:endParaRPr lang="el-GR"/>
          </a:p>
        </p:txBody>
      </p:sp>
    </p:spTree>
    <p:extLst>
      <p:ext uri="{BB962C8B-B14F-4D97-AF65-F5344CB8AC3E}">
        <p14:creationId xmlns:p14="http://schemas.microsoft.com/office/powerpoint/2010/main" val="1572813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elenecharalampous72@gmail.com"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gif"/><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28.jpeg"/><Relationship Id="rId16"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5.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hyperlink" Target="https://cycladic.gr/essay/i-kypros-stous-istorikous-chronous/" TargetMode="External"/><Relationship Id="rId1" Type="http://schemas.openxmlformats.org/officeDocument/2006/relationships/slideLayout" Target="../slideLayouts/slideLayout3.xml"/><Relationship Id="rId6" Type="http://schemas.openxmlformats.org/officeDocument/2006/relationships/image" Target="../media/image69.jpeg"/><Relationship Id="rId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image" Target="../media/image67.jpeg"/><Relationship Id="rId9" Type="http://schemas.openxmlformats.org/officeDocument/2006/relationships/image" Target="../media/image72.jpeg"/></Relationships>
</file>

<file path=ppt/slides/_rels/slide26.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image" Target="../media/image85.jpeg"/><Relationship Id="rId3" Type="http://schemas.openxmlformats.org/officeDocument/2006/relationships/image" Target="../media/image75.jpeg"/><Relationship Id="rId7" Type="http://schemas.openxmlformats.org/officeDocument/2006/relationships/image" Target="../media/image79.jpeg"/><Relationship Id="rId12" Type="http://schemas.openxmlformats.org/officeDocument/2006/relationships/image" Target="../media/image84.jpeg"/><Relationship Id="rId2" Type="http://schemas.openxmlformats.org/officeDocument/2006/relationships/image" Target="../media/image74.jpeg"/><Relationship Id="rId16"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77.jpeg"/><Relationship Id="rId15" Type="http://schemas.openxmlformats.org/officeDocument/2006/relationships/image" Target="../media/image87.jpeg"/><Relationship Id="rId10" Type="http://schemas.openxmlformats.org/officeDocument/2006/relationships/image" Target="../media/image82.jpeg"/><Relationship Id="rId4" Type="http://schemas.openxmlformats.org/officeDocument/2006/relationships/image" Target="../media/image76.jpeg"/><Relationship Id="rId9" Type="http://schemas.openxmlformats.org/officeDocument/2006/relationships/image" Target="../media/image81.jpeg"/><Relationship Id="rId14" Type="http://schemas.openxmlformats.org/officeDocument/2006/relationships/image" Target="../media/image86.jpeg"/></Relationships>
</file>

<file path=ppt/slides/_rels/slide27.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image" Target="../media/image85.jpeg"/><Relationship Id="rId3" Type="http://schemas.openxmlformats.org/officeDocument/2006/relationships/image" Target="../media/image75.jpeg"/><Relationship Id="rId7" Type="http://schemas.openxmlformats.org/officeDocument/2006/relationships/image" Target="../media/image79.jpeg"/><Relationship Id="rId12" Type="http://schemas.openxmlformats.org/officeDocument/2006/relationships/image" Target="../media/image84.jpeg"/><Relationship Id="rId17" Type="http://schemas.openxmlformats.org/officeDocument/2006/relationships/hyperlink" Target="https://cycladic.gr/essay/i-kypros-stous-istorikous-chronous/" TargetMode="External"/><Relationship Id="rId2" Type="http://schemas.openxmlformats.org/officeDocument/2006/relationships/image" Target="../media/image74.jpeg"/><Relationship Id="rId16"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77.jpeg"/><Relationship Id="rId15" Type="http://schemas.openxmlformats.org/officeDocument/2006/relationships/image" Target="../media/image87.jpeg"/><Relationship Id="rId10" Type="http://schemas.openxmlformats.org/officeDocument/2006/relationships/image" Target="../media/image82.jpeg"/><Relationship Id="rId4" Type="http://schemas.openxmlformats.org/officeDocument/2006/relationships/image" Target="../media/image76.jpeg"/><Relationship Id="rId9" Type="http://schemas.openxmlformats.org/officeDocument/2006/relationships/image" Target="../media/image81.jpeg"/><Relationship Id="rId14" Type="http://schemas.openxmlformats.org/officeDocument/2006/relationships/image" Target="../media/image8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3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hyperlink" Target="mailto:elenecharalampous72@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372FE9-D118-4C70-AC2C-6BD7E312B87C}"/>
              </a:ext>
            </a:extLst>
          </p:cNvPr>
          <p:cNvSpPr>
            <a:spLocks noGrp="1"/>
          </p:cNvSpPr>
          <p:nvPr>
            <p:ph type="ctrTitle"/>
          </p:nvPr>
        </p:nvSpPr>
        <p:spPr>
          <a:xfrm>
            <a:off x="5297762" y="640080"/>
            <a:ext cx="6251110" cy="3566160"/>
          </a:xfrm>
        </p:spPr>
        <p:txBody>
          <a:bodyPr anchor="b">
            <a:normAutofit/>
          </a:bodyPr>
          <a:lstStyle/>
          <a:p>
            <a:pPr algn="r"/>
            <a:r>
              <a:rPr lang="el-GR" sz="2800" dirty="0"/>
              <a:t>ΠΑΙΖΟΝΤΑΣ ΜΕ ΤΗΝ  ΙΣΤΟΡΙΑ  : Η  ΜΕΤΑΤΡΟΠΗ  ΤΟΥ "ΜΑΝΤΕΨΕ  ΤΙ" ΣΕ ΒΙΩΜΑΤΙΚΟ  ΕΡΓΑΛΕΙΟ ΜΑΘΗΣΗΣ ΣΤΗΝ Α'  ΓΥΜΝΑΣΙΟΥ</a:t>
            </a:r>
            <a:br>
              <a:rPr lang="el-GR" sz="2800" dirty="0"/>
            </a:br>
            <a:r>
              <a:rPr lang="el-GR" sz="2800" dirty="0"/>
              <a:t> </a:t>
            </a:r>
            <a:r>
              <a:rPr lang="el-GR" sz="2800" dirty="0" err="1"/>
              <a:t>Δρ</a:t>
            </a:r>
            <a:r>
              <a:rPr lang="el-GR" sz="2800" dirty="0"/>
              <a:t> Ελένη Χαραλάμπους</a:t>
            </a:r>
            <a:r>
              <a:rPr lang="en-US" sz="2800" dirty="0"/>
              <a:t>,</a:t>
            </a:r>
            <a:r>
              <a:rPr lang="el-GR" sz="2800" dirty="0"/>
              <a:t> </a:t>
            </a:r>
            <a:br>
              <a:rPr lang="el-GR" sz="2800" dirty="0"/>
            </a:br>
            <a:r>
              <a:rPr lang="el-GR" sz="2800" b="1" dirty="0">
                <a:hlinkClick r:id="rId2"/>
              </a:rPr>
              <a:t>elenecharalampous72@gmail.com</a:t>
            </a:r>
            <a:endParaRPr lang="el-GR" sz="2800" dirty="0"/>
          </a:p>
        </p:txBody>
      </p:sp>
      <p:pic>
        <p:nvPicPr>
          <p:cNvPr id="6" name="Εικόνα 5">
            <a:extLst>
              <a:ext uri="{FF2B5EF4-FFF2-40B4-BE49-F238E27FC236}">
                <a16:creationId xmlns:a16="http://schemas.microsoft.com/office/drawing/2014/main" id="{0B45C634-50B0-4B53-8515-06AB12C57579}"/>
              </a:ext>
            </a:extLst>
          </p:cNvPr>
          <p:cNvPicPr>
            <a:picLocks noChangeAspect="1"/>
          </p:cNvPicPr>
          <p:nvPr/>
        </p:nvPicPr>
        <p:blipFill>
          <a:blip r:embed="rId3"/>
          <a:srcRect t="-494" b="39770"/>
          <a:stretch>
            <a:fillRect/>
          </a:stretch>
        </p:blipFill>
        <p:spPr>
          <a:xfrm>
            <a:off x="239486" y="0"/>
            <a:ext cx="4517571" cy="2675996"/>
          </a:xfrm>
          <a:prstGeom prst="rect">
            <a:avLst/>
          </a:prstGeom>
        </p:spPr>
      </p:pic>
      <p:pic>
        <p:nvPicPr>
          <p:cNvPr id="8" name="Εικόνα 7">
            <a:extLst>
              <a:ext uri="{FF2B5EF4-FFF2-40B4-BE49-F238E27FC236}">
                <a16:creationId xmlns:a16="http://schemas.microsoft.com/office/drawing/2014/main" id="{4CB6A893-F578-266A-0946-C3A9ACDBA9B1}"/>
              </a:ext>
            </a:extLst>
          </p:cNvPr>
          <p:cNvPicPr>
            <a:picLocks noChangeAspect="1"/>
          </p:cNvPicPr>
          <p:nvPr/>
        </p:nvPicPr>
        <p:blipFill>
          <a:blip r:embed="rId4"/>
          <a:stretch>
            <a:fillRect/>
          </a:stretch>
        </p:blipFill>
        <p:spPr>
          <a:xfrm>
            <a:off x="402771" y="2676828"/>
            <a:ext cx="4354286" cy="4070424"/>
          </a:xfrm>
          <a:prstGeom prst="rect">
            <a:avLst/>
          </a:prstGeom>
        </p:spPr>
      </p:pic>
      <p:sp>
        <p:nvSpPr>
          <p:cNvPr id="4" name="Ορθογώνιο: Στρογγύλεμα γωνιών 3">
            <a:extLst>
              <a:ext uri="{FF2B5EF4-FFF2-40B4-BE49-F238E27FC236}">
                <a16:creationId xmlns:a16="http://schemas.microsoft.com/office/drawing/2014/main" id="{41EA3025-2764-F9C1-7F52-3E36E85EE72B}"/>
              </a:ext>
            </a:extLst>
          </p:cNvPr>
          <p:cNvSpPr/>
          <p:nvPr/>
        </p:nvSpPr>
        <p:spPr>
          <a:xfrm>
            <a:off x="7434945" y="6139544"/>
            <a:ext cx="4491346" cy="478971"/>
          </a:xfrm>
          <a:custGeom>
            <a:avLst/>
            <a:gdLst>
              <a:gd name="csX0" fmla="*/ 0 w 4491346"/>
              <a:gd name="csY0" fmla="*/ 79830 h 478971"/>
              <a:gd name="csX1" fmla="*/ 79830 w 4491346"/>
              <a:gd name="csY1" fmla="*/ 0 h 478971"/>
              <a:gd name="csX2" fmla="*/ 664608 w 4491346"/>
              <a:gd name="csY2" fmla="*/ 0 h 478971"/>
              <a:gd name="csX3" fmla="*/ 1076118 w 4491346"/>
              <a:gd name="csY3" fmla="*/ 0 h 478971"/>
              <a:gd name="csX4" fmla="*/ 1660895 w 4491346"/>
              <a:gd name="csY4" fmla="*/ 0 h 478971"/>
              <a:gd name="csX5" fmla="*/ 2159039 w 4491346"/>
              <a:gd name="csY5" fmla="*/ 0 h 478971"/>
              <a:gd name="csX6" fmla="*/ 2700500 w 4491346"/>
              <a:gd name="csY6" fmla="*/ 0 h 478971"/>
              <a:gd name="csX7" fmla="*/ 3198644 w 4491346"/>
              <a:gd name="csY7" fmla="*/ 0 h 478971"/>
              <a:gd name="csX8" fmla="*/ 3653471 w 4491346"/>
              <a:gd name="csY8" fmla="*/ 0 h 478971"/>
              <a:gd name="csX9" fmla="*/ 4411516 w 4491346"/>
              <a:gd name="csY9" fmla="*/ 0 h 478971"/>
              <a:gd name="csX10" fmla="*/ 4491346 w 4491346"/>
              <a:gd name="csY10" fmla="*/ 79830 h 478971"/>
              <a:gd name="csX11" fmla="*/ 4491346 w 4491346"/>
              <a:gd name="csY11" fmla="*/ 399141 h 478971"/>
              <a:gd name="csX12" fmla="*/ 4411516 w 4491346"/>
              <a:gd name="csY12" fmla="*/ 478971 h 478971"/>
              <a:gd name="csX13" fmla="*/ 3826738 w 4491346"/>
              <a:gd name="csY13" fmla="*/ 478971 h 478971"/>
              <a:gd name="csX14" fmla="*/ 3285278 w 4491346"/>
              <a:gd name="csY14" fmla="*/ 478971 h 478971"/>
              <a:gd name="csX15" fmla="*/ 2830451 w 4491346"/>
              <a:gd name="csY15" fmla="*/ 478971 h 478971"/>
              <a:gd name="csX16" fmla="*/ 2332307 w 4491346"/>
              <a:gd name="csY16" fmla="*/ 478971 h 478971"/>
              <a:gd name="csX17" fmla="*/ 1877480 w 4491346"/>
              <a:gd name="csY17" fmla="*/ 478971 h 478971"/>
              <a:gd name="csX18" fmla="*/ 1336019 w 4491346"/>
              <a:gd name="csY18" fmla="*/ 478971 h 478971"/>
              <a:gd name="csX19" fmla="*/ 924509 w 4491346"/>
              <a:gd name="csY19" fmla="*/ 478971 h 478971"/>
              <a:gd name="csX20" fmla="*/ 79830 w 4491346"/>
              <a:gd name="csY20" fmla="*/ 478971 h 478971"/>
              <a:gd name="csX21" fmla="*/ 0 w 4491346"/>
              <a:gd name="csY21" fmla="*/ 399141 h 478971"/>
              <a:gd name="csX22" fmla="*/ 0 w 4491346"/>
              <a:gd name="csY22" fmla="*/ 79830 h 4789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491346" h="478971" fill="none" extrusionOk="0">
                <a:moveTo>
                  <a:pt x="0" y="79830"/>
                </a:moveTo>
                <a:cubicBezTo>
                  <a:pt x="6746" y="37471"/>
                  <a:pt x="37194" y="-9494"/>
                  <a:pt x="79830" y="0"/>
                </a:cubicBezTo>
                <a:cubicBezTo>
                  <a:pt x="259510" y="-15941"/>
                  <a:pt x="480021" y="27117"/>
                  <a:pt x="664608" y="0"/>
                </a:cubicBezTo>
                <a:cubicBezTo>
                  <a:pt x="849195" y="-27117"/>
                  <a:pt x="955794" y="9701"/>
                  <a:pt x="1076118" y="0"/>
                </a:cubicBezTo>
                <a:cubicBezTo>
                  <a:pt x="1196442" y="-9701"/>
                  <a:pt x="1527551" y="11297"/>
                  <a:pt x="1660895" y="0"/>
                </a:cubicBezTo>
                <a:cubicBezTo>
                  <a:pt x="1794239" y="-11297"/>
                  <a:pt x="1970243" y="57921"/>
                  <a:pt x="2159039" y="0"/>
                </a:cubicBezTo>
                <a:cubicBezTo>
                  <a:pt x="2347835" y="-57921"/>
                  <a:pt x="2461111" y="57021"/>
                  <a:pt x="2700500" y="0"/>
                </a:cubicBezTo>
                <a:cubicBezTo>
                  <a:pt x="2939889" y="-57021"/>
                  <a:pt x="3083534" y="58382"/>
                  <a:pt x="3198644" y="0"/>
                </a:cubicBezTo>
                <a:cubicBezTo>
                  <a:pt x="3313754" y="-58382"/>
                  <a:pt x="3454847" y="29705"/>
                  <a:pt x="3653471" y="0"/>
                </a:cubicBezTo>
                <a:cubicBezTo>
                  <a:pt x="3852095" y="-29705"/>
                  <a:pt x="4049781" y="45398"/>
                  <a:pt x="4411516" y="0"/>
                </a:cubicBezTo>
                <a:cubicBezTo>
                  <a:pt x="4455726" y="-1259"/>
                  <a:pt x="4483998" y="36941"/>
                  <a:pt x="4491346" y="79830"/>
                </a:cubicBezTo>
                <a:cubicBezTo>
                  <a:pt x="4525730" y="169605"/>
                  <a:pt x="4464692" y="277895"/>
                  <a:pt x="4491346" y="399141"/>
                </a:cubicBezTo>
                <a:cubicBezTo>
                  <a:pt x="4491884" y="447680"/>
                  <a:pt x="4460762" y="484317"/>
                  <a:pt x="4411516" y="478971"/>
                </a:cubicBezTo>
                <a:cubicBezTo>
                  <a:pt x="4237345" y="526463"/>
                  <a:pt x="4032149" y="436418"/>
                  <a:pt x="3826738" y="478971"/>
                </a:cubicBezTo>
                <a:cubicBezTo>
                  <a:pt x="3621327" y="521524"/>
                  <a:pt x="3406611" y="447954"/>
                  <a:pt x="3285278" y="478971"/>
                </a:cubicBezTo>
                <a:cubicBezTo>
                  <a:pt x="3163945" y="509988"/>
                  <a:pt x="3001116" y="439541"/>
                  <a:pt x="2830451" y="478971"/>
                </a:cubicBezTo>
                <a:cubicBezTo>
                  <a:pt x="2659786" y="518401"/>
                  <a:pt x="2555789" y="434156"/>
                  <a:pt x="2332307" y="478971"/>
                </a:cubicBezTo>
                <a:cubicBezTo>
                  <a:pt x="2108825" y="523786"/>
                  <a:pt x="2031422" y="460773"/>
                  <a:pt x="1877480" y="478971"/>
                </a:cubicBezTo>
                <a:cubicBezTo>
                  <a:pt x="1723538" y="497169"/>
                  <a:pt x="1461575" y="420589"/>
                  <a:pt x="1336019" y="478971"/>
                </a:cubicBezTo>
                <a:cubicBezTo>
                  <a:pt x="1210463" y="537353"/>
                  <a:pt x="1038696" y="433154"/>
                  <a:pt x="924509" y="478971"/>
                </a:cubicBezTo>
                <a:cubicBezTo>
                  <a:pt x="810322" y="524788"/>
                  <a:pt x="291753" y="454833"/>
                  <a:pt x="79830" y="478971"/>
                </a:cubicBezTo>
                <a:cubicBezTo>
                  <a:pt x="30781" y="482321"/>
                  <a:pt x="-251" y="445498"/>
                  <a:pt x="0" y="399141"/>
                </a:cubicBezTo>
                <a:cubicBezTo>
                  <a:pt x="-26377" y="243802"/>
                  <a:pt x="16007" y="190063"/>
                  <a:pt x="0" y="79830"/>
                </a:cubicBezTo>
                <a:close/>
              </a:path>
              <a:path w="4491346" h="478971" stroke="0" extrusionOk="0">
                <a:moveTo>
                  <a:pt x="0" y="79830"/>
                </a:moveTo>
                <a:cubicBezTo>
                  <a:pt x="6403" y="36635"/>
                  <a:pt x="38909" y="5186"/>
                  <a:pt x="79830" y="0"/>
                </a:cubicBezTo>
                <a:cubicBezTo>
                  <a:pt x="259815" y="-3241"/>
                  <a:pt x="372781" y="6461"/>
                  <a:pt x="491340" y="0"/>
                </a:cubicBezTo>
                <a:cubicBezTo>
                  <a:pt x="609899" y="-6461"/>
                  <a:pt x="860971" y="25689"/>
                  <a:pt x="1076118" y="0"/>
                </a:cubicBezTo>
                <a:cubicBezTo>
                  <a:pt x="1291265" y="-25689"/>
                  <a:pt x="1451621" y="67989"/>
                  <a:pt x="1660895" y="0"/>
                </a:cubicBezTo>
                <a:cubicBezTo>
                  <a:pt x="1870169" y="-67989"/>
                  <a:pt x="2113406" y="51796"/>
                  <a:pt x="2245673" y="0"/>
                </a:cubicBezTo>
                <a:cubicBezTo>
                  <a:pt x="2377940" y="-51796"/>
                  <a:pt x="2624989" y="45210"/>
                  <a:pt x="2873767" y="0"/>
                </a:cubicBezTo>
                <a:cubicBezTo>
                  <a:pt x="3122545" y="-45210"/>
                  <a:pt x="3257358" y="6516"/>
                  <a:pt x="3501862" y="0"/>
                </a:cubicBezTo>
                <a:cubicBezTo>
                  <a:pt x="3746367" y="-6516"/>
                  <a:pt x="3778833" y="46903"/>
                  <a:pt x="3913372" y="0"/>
                </a:cubicBezTo>
                <a:cubicBezTo>
                  <a:pt x="4047911" y="-46903"/>
                  <a:pt x="4197682" y="3208"/>
                  <a:pt x="4411516" y="0"/>
                </a:cubicBezTo>
                <a:cubicBezTo>
                  <a:pt x="4457363" y="-1236"/>
                  <a:pt x="4502891" y="40350"/>
                  <a:pt x="4491346" y="79830"/>
                </a:cubicBezTo>
                <a:cubicBezTo>
                  <a:pt x="4509753" y="187328"/>
                  <a:pt x="4485674" y="275762"/>
                  <a:pt x="4491346" y="399141"/>
                </a:cubicBezTo>
                <a:cubicBezTo>
                  <a:pt x="4493529" y="436916"/>
                  <a:pt x="4451075" y="484900"/>
                  <a:pt x="4411516" y="478971"/>
                </a:cubicBezTo>
                <a:cubicBezTo>
                  <a:pt x="4172060" y="534294"/>
                  <a:pt x="3978348" y="446092"/>
                  <a:pt x="3826738" y="478971"/>
                </a:cubicBezTo>
                <a:cubicBezTo>
                  <a:pt x="3675128" y="511850"/>
                  <a:pt x="3479237" y="476940"/>
                  <a:pt x="3285278" y="478971"/>
                </a:cubicBezTo>
                <a:cubicBezTo>
                  <a:pt x="3091319" y="481002"/>
                  <a:pt x="2915720" y="451485"/>
                  <a:pt x="2743817" y="478971"/>
                </a:cubicBezTo>
                <a:cubicBezTo>
                  <a:pt x="2571914" y="506457"/>
                  <a:pt x="2345591" y="435397"/>
                  <a:pt x="2115722" y="478971"/>
                </a:cubicBezTo>
                <a:cubicBezTo>
                  <a:pt x="1885854" y="522545"/>
                  <a:pt x="1814579" y="451594"/>
                  <a:pt x="1617579" y="478971"/>
                </a:cubicBezTo>
                <a:cubicBezTo>
                  <a:pt x="1420579" y="506348"/>
                  <a:pt x="1274974" y="468963"/>
                  <a:pt x="1162752" y="478971"/>
                </a:cubicBezTo>
                <a:cubicBezTo>
                  <a:pt x="1050530" y="488979"/>
                  <a:pt x="911534" y="434916"/>
                  <a:pt x="664608" y="478971"/>
                </a:cubicBezTo>
                <a:cubicBezTo>
                  <a:pt x="417682" y="523026"/>
                  <a:pt x="362715" y="429273"/>
                  <a:pt x="79830" y="478971"/>
                </a:cubicBezTo>
                <a:cubicBezTo>
                  <a:pt x="34328" y="480192"/>
                  <a:pt x="-7063" y="440633"/>
                  <a:pt x="0" y="399141"/>
                </a:cubicBezTo>
                <a:cubicBezTo>
                  <a:pt x="-16941" y="323384"/>
                  <a:pt x="21440" y="225797"/>
                  <a:pt x="0" y="79830"/>
                </a:cubicBezTo>
                <a:close/>
              </a:path>
            </a:pathLst>
          </a:custGeom>
          <a:ln>
            <a:extLst>
              <a:ext uri="{C807C97D-BFC1-408E-A445-0C87EB9F89A2}">
                <ask:lineSketchStyleProps xmlns:ask="http://schemas.microsoft.com/office/drawing/2018/sketchyshapes" sd="888366472">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r"/>
            <a:r>
              <a:rPr lang="el-GR" sz="1100" dirty="0"/>
              <a:t>@ 2026  ΕΛΕΝΗ ΧΑΡΑΛΑΜΠΟΥΣ. Με επιφύλαξη παντός δικαιώματος. </a:t>
            </a:r>
          </a:p>
        </p:txBody>
      </p:sp>
    </p:spTree>
    <p:extLst>
      <p:ext uri="{BB962C8B-B14F-4D97-AF65-F5344CB8AC3E}">
        <p14:creationId xmlns:p14="http://schemas.microsoft.com/office/powerpoint/2010/main" val="1523638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ED050-B283-AFFE-622B-F4A8D7C31FA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20CDA1-3E41-5F71-E912-20F7813F3157}"/>
              </a:ext>
            </a:extLst>
          </p:cNvPr>
          <p:cNvSpPr txBox="1"/>
          <p:nvPr/>
        </p:nvSpPr>
        <p:spPr>
          <a:xfrm>
            <a:off x="1028700" y="1164772"/>
            <a:ext cx="10134600" cy="5016758"/>
          </a:xfrm>
          <a:custGeom>
            <a:avLst/>
            <a:gdLst>
              <a:gd name="csX0" fmla="*/ 0 w 10134600"/>
              <a:gd name="csY0" fmla="*/ 0 h 5016758"/>
              <a:gd name="csX1" fmla="*/ 798845 w 10134600"/>
              <a:gd name="csY1" fmla="*/ 0 h 5016758"/>
              <a:gd name="csX2" fmla="*/ 1192306 w 10134600"/>
              <a:gd name="csY2" fmla="*/ 0 h 5016758"/>
              <a:gd name="csX3" fmla="*/ 1484421 w 10134600"/>
              <a:gd name="csY3" fmla="*/ 0 h 5016758"/>
              <a:gd name="csX4" fmla="*/ 1877882 w 10134600"/>
              <a:gd name="csY4" fmla="*/ 0 h 5016758"/>
              <a:gd name="csX5" fmla="*/ 2676727 w 10134600"/>
              <a:gd name="csY5" fmla="*/ 0 h 5016758"/>
              <a:gd name="csX6" fmla="*/ 3070188 w 10134600"/>
              <a:gd name="csY6" fmla="*/ 0 h 5016758"/>
              <a:gd name="csX7" fmla="*/ 3869033 w 10134600"/>
              <a:gd name="csY7" fmla="*/ 0 h 5016758"/>
              <a:gd name="csX8" fmla="*/ 4566532 w 10134600"/>
              <a:gd name="csY8" fmla="*/ 0 h 5016758"/>
              <a:gd name="csX9" fmla="*/ 5162684 w 10134600"/>
              <a:gd name="csY9" fmla="*/ 0 h 5016758"/>
              <a:gd name="csX10" fmla="*/ 5556145 w 10134600"/>
              <a:gd name="csY10" fmla="*/ 0 h 5016758"/>
              <a:gd name="csX11" fmla="*/ 6253644 w 10134600"/>
              <a:gd name="csY11" fmla="*/ 0 h 5016758"/>
              <a:gd name="csX12" fmla="*/ 6545759 w 10134600"/>
              <a:gd name="csY12" fmla="*/ 0 h 5016758"/>
              <a:gd name="csX13" fmla="*/ 6837874 w 10134600"/>
              <a:gd name="csY13" fmla="*/ 0 h 5016758"/>
              <a:gd name="csX14" fmla="*/ 7535373 w 10134600"/>
              <a:gd name="csY14" fmla="*/ 0 h 5016758"/>
              <a:gd name="csX15" fmla="*/ 7928834 w 10134600"/>
              <a:gd name="csY15" fmla="*/ 0 h 5016758"/>
              <a:gd name="csX16" fmla="*/ 8322295 w 10134600"/>
              <a:gd name="csY16" fmla="*/ 0 h 5016758"/>
              <a:gd name="csX17" fmla="*/ 9121140 w 10134600"/>
              <a:gd name="csY17" fmla="*/ 0 h 5016758"/>
              <a:gd name="csX18" fmla="*/ 10134600 w 10134600"/>
              <a:gd name="csY18" fmla="*/ 0 h 5016758"/>
              <a:gd name="csX19" fmla="*/ 10134600 w 10134600"/>
              <a:gd name="csY19" fmla="*/ 557418 h 5016758"/>
              <a:gd name="csX20" fmla="*/ 10134600 w 10134600"/>
              <a:gd name="csY20" fmla="*/ 1165003 h 5016758"/>
              <a:gd name="csX21" fmla="*/ 10134600 w 10134600"/>
              <a:gd name="csY21" fmla="*/ 1772588 h 5016758"/>
              <a:gd name="csX22" fmla="*/ 10134600 w 10134600"/>
              <a:gd name="csY22" fmla="*/ 2430341 h 5016758"/>
              <a:gd name="csX23" fmla="*/ 10134600 w 10134600"/>
              <a:gd name="csY23" fmla="*/ 3037926 h 5016758"/>
              <a:gd name="csX24" fmla="*/ 10134600 w 10134600"/>
              <a:gd name="csY24" fmla="*/ 3444840 h 5016758"/>
              <a:gd name="csX25" fmla="*/ 10134600 w 10134600"/>
              <a:gd name="csY25" fmla="*/ 3952090 h 5016758"/>
              <a:gd name="csX26" fmla="*/ 10134600 w 10134600"/>
              <a:gd name="csY26" fmla="*/ 4509508 h 5016758"/>
              <a:gd name="csX27" fmla="*/ 10134600 w 10134600"/>
              <a:gd name="csY27" fmla="*/ 5016758 h 5016758"/>
              <a:gd name="csX28" fmla="*/ 9842485 w 10134600"/>
              <a:gd name="csY28" fmla="*/ 5016758 h 5016758"/>
              <a:gd name="csX29" fmla="*/ 9347678 w 10134600"/>
              <a:gd name="csY29" fmla="*/ 5016758 h 5016758"/>
              <a:gd name="csX30" fmla="*/ 9055563 w 10134600"/>
              <a:gd name="csY30" fmla="*/ 5016758 h 5016758"/>
              <a:gd name="csX31" fmla="*/ 8459410 w 10134600"/>
              <a:gd name="csY31" fmla="*/ 5016758 h 5016758"/>
              <a:gd name="csX32" fmla="*/ 7863257 w 10134600"/>
              <a:gd name="csY32" fmla="*/ 5016758 h 5016758"/>
              <a:gd name="csX33" fmla="*/ 7469796 w 10134600"/>
              <a:gd name="csY33" fmla="*/ 5016758 h 5016758"/>
              <a:gd name="csX34" fmla="*/ 7076335 w 10134600"/>
              <a:gd name="csY34" fmla="*/ 5016758 h 5016758"/>
              <a:gd name="csX35" fmla="*/ 6480182 w 10134600"/>
              <a:gd name="csY35" fmla="*/ 5016758 h 5016758"/>
              <a:gd name="csX36" fmla="*/ 5681338 w 10134600"/>
              <a:gd name="csY36" fmla="*/ 5016758 h 5016758"/>
              <a:gd name="csX37" fmla="*/ 4882493 w 10134600"/>
              <a:gd name="csY37" fmla="*/ 5016758 h 5016758"/>
              <a:gd name="csX38" fmla="*/ 4286340 w 10134600"/>
              <a:gd name="csY38" fmla="*/ 5016758 h 5016758"/>
              <a:gd name="csX39" fmla="*/ 3892879 w 10134600"/>
              <a:gd name="csY39" fmla="*/ 5016758 h 5016758"/>
              <a:gd name="csX40" fmla="*/ 3398072 w 10134600"/>
              <a:gd name="csY40" fmla="*/ 5016758 h 5016758"/>
              <a:gd name="csX41" fmla="*/ 3105957 w 10134600"/>
              <a:gd name="csY41" fmla="*/ 5016758 h 5016758"/>
              <a:gd name="csX42" fmla="*/ 2408458 w 10134600"/>
              <a:gd name="csY42" fmla="*/ 5016758 h 5016758"/>
              <a:gd name="csX43" fmla="*/ 1609613 w 10134600"/>
              <a:gd name="csY43" fmla="*/ 5016758 h 5016758"/>
              <a:gd name="csX44" fmla="*/ 1216152 w 10134600"/>
              <a:gd name="csY44" fmla="*/ 5016758 h 5016758"/>
              <a:gd name="csX45" fmla="*/ 619999 w 10134600"/>
              <a:gd name="csY45" fmla="*/ 5016758 h 5016758"/>
              <a:gd name="csX46" fmla="*/ 0 w 10134600"/>
              <a:gd name="csY46" fmla="*/ 5016758 h 5016758"/>
              <a:gd name="csX47" fmla="*/ 0 w 10134600"/>
              <a:gd name="csY47" fmla="*/ 4509508 h 5016758"/>
              <a:gd name="csX48" fmla="*/ 0 w 10134600"/>
              <a:gd name="csY48" fmla="*/ 3952090 h 5016758"/>
              <a:gd name="csX49" fmla="*/ 0 w 10134600"/>
              <a:gd name="csY49" fmla="*/ 3394673 h 5016758"/>
              <a:gd name="csX50" fmla="*/ 0 w 10134600"/>
              <a:gd name="csY50" fmla="*/ 2837255 h 5016758"/>
              <a:gd name="csX51" fmla="*/ 0 w 10134600"/>
              <a:gd name="csY51" fmla="*/ 2380173 h 5016758"/>
              <a:gd name="csX52" fmla="*/ 0 w 10134600"/>
              <a:gd name="csY52" fmla="*/ 1822755 h 5016758"/>
              <a:gd name="csX53" fmla="*/ 0 w 10134600"/>
              <a:gd name="csY53" fmla="*/ 1365673 h 5016758"/>
              <a:gd name="csX54" fmla="*/ 0 w 10134600"/>
              <a:gd name="csY54" fmla="*/ 707920 h 5016758"/>
              <a:gd name="csX55" fmla="*/ 0 w 10134600"/>
              <a:gd name="csY55" fmla="*/ 0 h 50167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134600" h="5016758" extrusionOk="0">
                <a:moveTo>
                  <a:pt x="0" y="0"/>
                </a:moveTo>
                <a:cubicBezTo>
                  <a:pt x="394796" y="-26662"/>
                  <a:pt x="457817" y="25376"/>
                  <a:pt x="798845" y="0"/>
                </a:cubicBezTo>
                <a:cubicBezTo>
                  <a:pt x="1139873" y="-25376"/>
                  <a:pt x="1040901" y="9717"/>
                  <a:pt x="1192306" y="0"/>
                </a:cubicBezTo>
                <a:cubicBezTo>
                  <a:pt x="1343711" y="-9717"/>
                  <a:pt x="1376834" y="8282"/>
                  <a:pt x="1484421" y="0"/>
                </a:cubicBezTo>
                <a:cubicBezTo>
                  <a:pt x="1592009" y="-8282"/>
                  <a:pt x="1790154" y="10682"/>
                  <a:pt x="1877882" y="0"/>
                </a:cubicBezTo>
                <a:cubicBezTo>
                  <a:pt x="1965610" y="-10682"/>
                  <a:pt x="2492204" y="33321"/>
                  <a:pt x="2676727" y="0"/>
                </a:cubicBezTo>
                <a:cubicBezTo>
                  <a:pt x="2861251" y="-33321"/>
                  <a:pt x="2913209" y="3615"/>
                  <a:pt x="3070188" y="0"/>
                </a:cubicBezTo>
                <a:cubicBezTo>
                  <a:pt x="3227167" y="-3615"/>
                  <a:pt x="3660066" y="24811"/>
                  <a:pt x="3869033" y="0"/>
                </a:cubicBezTo>
                <a:cubicBezTo>
                  <a:pt x="4078000" y="-24811"/>
                  <a:pt x="4321880" y="29383"/>
                  <a:pt x="4566532" y="0"/>
                </a:cubicBezTo>
                <a:cubicBezTo>
                  <a:pt x="4811184" y="-29383"/>
                  <a:pt x="5031283" y="71121"/>
                  <a:pt x="5162684" y="0"/>
                </a:cubicBezTo>
                <a:cubicBezTo>
                  <a:pt x="5294085" y="-71121"/>
                  <a:pt x="5464413" y="4413"/>
                  <a:pt x="5556145" y="0"/>
                </a:cubicBezTo>
                <a:cubicBezTo>
                  <a:pt x="5647877" y="-4413"/>
                  <a:pt x="5980833" y="42213"/>
                  <a:pt x="6253644" y="0"/>
                </a:cubicBezTo>
                <a:cubicBezTo>
                  <a:pt x="6526455" y="-42213"/>
                  <a:pt x="6419350" y="8152"/>
                  <a:pt x="6545759" y="0"/>
                </a:cubicBezTo>
                <a:cubicBezTo>
                  <a:pt x="6672169" y="-8152"/>
                  <a:pt x="6700824" y="7392"/>
                  <a:pt x="6837874" y="0"/>
                </a:cubicBezTo>
                <a:cubicBezTo>
                  <a:pt x="6974925" y="-7392"/>
                  <a:pt x="7216520" y="53305"/>
                  <a:pt x="7535373" y="0"/>
                </a:cubicBezTo>
                <a:cubicBezTo>
                  <a:pt x="7854226" y="-53305"/>
                  <a:pt x="7737434" y="16578"/>
                  <a:pt x="7928834" y="0"/>
                </a:cubicBezTo>
                <a:cubicBezTo>
                  <a:pt x="8120234" y="-16578"/>
                  <a:pt x="8202581" y="4754"/>
                  <a:pt x="8322295" y="0"/>
                </a:cubicBezTo>
                <a:cubicBezTo>
                  <a:pt x="8442009" y="-4754"/>
                  <a:pt x="8788521" y="34890"/>
                  <a:pt x="9121140" y="0"/>
                </a:cubicBezTo>
                <a:cubicBezTo>
                  <a:pt x="9453760" y="-34890"/>
                  <a:pt x="9833997" y="95262"/>
                  <a:pt x="10134600" y="0"/>
                </a:cubicBezTo>
                <a:cubicBezTo>
                  <a:pt x="10163136" y="129653"/>
                  <a:pt x="10110901" y="389789"/>
                  <a:pt x="10134600" y="557418"/>
                </a:cubicBezTo>
                <a:cubicBezTo>
                  <a:pt x="10158299" y="725047"/>
                  <a:pt x="10107769" y="979788"/>
                  <a:pt x="10134600" y="1165003"/>
                </a:cubicBezTo>
                <a:cubicBezTo>
                  <a:pt x="10161431" y="1350218"/>
                  <a:pt x="10073057" y="1628871"/>
                  <a:pt x="10134600" y="1772588"/>
                </a:cubicBezTo>
                <a:cubicBezTo>
                  <a:pt x="10196143" y="1916305"/>
                  <a:pt x="10121095" y="2247918"/>
                  <a:pt x="10134600" y="2430341"/>
                </a:cubicBezTo>
                <a:cubicBezTo>
                  <a:pt x="10148105" y="2612764"/>
                  <a:pt x="10064872" y="2866647"/>
                  <a:pt x="10134600" y="3037926"/>
                </a:cubicBezTo>
                <a:cubicBezTo>
                  <a:pt x="10204328" y="3209206"/>
                  <a:pt x="10113273" y="3284239"/>
                  <a:pt x="10134600" y="3444840"/>
                </a:cubicBezTo>
                <a:cubicBezTo>
                  <a:pt x="10155927" y="3605441"/>
                  <a:pt x="10114019" y="3727630"/>
                  <a:pt x="10134600" y="3952090"/>
                </a:cubicBezTo>
                <a:cubicBezTo>
                  <a:pt x="10155181" y="4176550"/>
                  <a:pt x="10076348" y="4370234"/>
                  <a:pt x="10134600" y="4509508"/>
                </a:cubicBezTo>
                <a:cubicBezTo>
                  <a:pt x="10192852" y="4648782"/>
                  <a:pt x="10077652" y="4813008"/>
                  <a:pt x="10134600" y="5016758"/>
                </a:cubicBezTo>
                <a:cubicBezTo>
                  <a:pt x="10072942" y="5044021"/>
                  <a:pt x="9931285" y="5005995"/>
                  <a:pt x="9842485" y="5016758"/>
                </a:cubicBezTo>
                <a:cubicBezTo>
                  <a:pt x="9753685" y="5027521"/>
                  <a:pt x="9516863" y="4998850"/>
                  <a:pt x="9347678" y="5016758"/>
                </a:cubicBezTo>
                <a:cubicBezTo>
                  <a:pt x="9178493" y="5034666"/>
                  <a:pt x="9136164" y="4989515"/>
                  <a:pt x="9055563" y="5016758"/>
                </a:cubicBezTo>
                <a:cubicBezTo>
                  <a:pt x="8974962" y="5044001"/>
                  <a:pt x="8726312" y="5005065"/>
                  <a:pt x="8459410" y="5016758"/>
                </a:cubicBezTo>
                <a:cubicBezTo>
                  <a:pt x="8192508" y="5028451"/>
                  <a:pt x="8128182" y="4977871"/>
                  <a:pt x="7863257" y="5016758"/>
                </a:cubicBezTo>
                <a:cubicBezTo>
                  <a:pt x="7598332" y="5055645"/>
                  <a:pt x="7639099" y="4987981"/>
                  <a:pt x="7469796" y="5016758"/>
                </a:cubicBezTo>
                <a:cubicBezTo>
                  <a:pt x="7300493" y="5045535"/>
                  <a:pt x="7182742" y="4995041"/>
                  <a:pt x="7076335" y="5016758"/>
                </a:cubicBezTo>
                <a:cubicBezTo>
                  <a:pt x="6969928" y="5038475"/>
                  <a:pt x="6641154" y="4949597"/>
                  <a:pt x="6480182" y="5016758"/>
                </a:cubicBezTo>
                <a:cubicBezTo>
                  <a:pt x="6319210" y="5083919"/>
                  <a:pt x="5942937" y="4988145"/>
                  <a:pt x="5681338" y="5016758"/>
                </a:cubicBezTo>
                <a:cubicBezTo>
                  <a:pt x="5419739" y="5045371"/>
                  <a:pt x="5202871" y="4958798"/>
                  <a:pt x="4882493" y="5016758"/>
                </a:cubicBezTo>
                <a:cubicBezTo>
                  <a:pt x="4562116" y="5074718"/>
                  <a:pt x="4549299" y="4975607"/>
                  <a:pt x="4286340" y="5016758"/>
                </a:cubicBezTo>
                <a:cubicBezTo>
                  <a:pt x="4023381" y="5057909"/>
                  <a:pt x="3993265" y="5004271"/>
                  <a:pt x="3892879" y="5016758"/>
                </a:cubicBezTo>
                <a:cubicBezTo>
                  <a:pt x="3792493" y="5029245"/>
                  <a:pt x="3604811" y="4996926"/>
                  <a:pt x="3398072" y="5016758"/>
                </a:cubicBezTo>
                <a:cubicBezTo>
                  <a:pt x="3191333" y="5036590"/>
                  <a:pt x="3198872" y="4990121"/>
                  <a:pt x="3105957" y="5016758"/>
                </a:cubicBezTo>
                <a:cubicBezTo>
                  <a:pt x="3013043" y="5043395"/>
                  <a:pt x="2661302" y="5004862"/>
                  <a:pt x="2408458" y="5016758"/>
                </a:cubicBezTo>
                <a:cubicBezTo>
                  <a:pt x="2155614" y="5028654"/>
                  <a:pt x="1840488" y="4995850"/>
                  <a:pt x="1609613" y="5016758"/>
                </a:cubicBezTo>
                <a:cubicBezTo>
                  <a:pt x="1378739" y="5037666"/>
                  <a:pt x="1322405" y="4973396"/>
                  <a:pt x="1216152" y="5016758"/>
                </a:cubicBezTo>
                <a:cubicBezTo>
                  <a:pt x="1109899" y="5060120"/>
                  <a:pt x="823878" y="4952793"/>
                  <a:pt x="619999" y="5016758"/>
                </a:cubicBezTo>
                <a:cubicBezTo>
                  <a:pt x="416120" y="5080723"/>
                  <a:pt x="260194" y="4985421"/>
                  <a:pt x="0" y="5016758"/>
                </a:cubicBezTo>
                <a:cubicBezTo>
                  <a:pt x="-20439" y="4904112"/>
                  <a:pt x="20256" y="4615266"/>
                  <a:pt x="0" y="4509508"/>
                </a:cubicBezTo>
                <a:cubicBezTo>
                  <a:pt x="-20256" y="4403750"/>
                  <a:pt x="42946" y="4206803"/>
                  <a:pt x="0" y="3952090"/>
                </a:cubicBezTo>
                <a:cubicBezTo>
                  <a:pt x="-42946" y="3697377"/>
                  <a:pt x="54105" y="3588892"/>
                  <a:pt x="0" y="3394673"/>
                </a:cubicBezTo>
                <a:cubicBezTo>
                  <a:pt x="-54105" y="3200454"/>
                  <a:pt x="48346" y="2957131"/>
                  <a:pt x="0" y="2837255"/>
                </a:cubicBezTo>
                <a:cubicBezTo>
                  <a:pt x="-48346" y="2717379"/>
                  <a:pt x="42245" y="2512343"/>
                  <a:pt x="0" y="2380173"/>
                </a:cubicBezTo>
                <a:cubicBezTo>
                  <a:pt x="-42245" y="2248003"/>
                  <a:pt x="56851" y="1952927"/>
                  <a:pt x="0" y="1822755"/>
                </a:cubicBezTo>
                <a:cubicBezTo>
                  <a:pt x="-56851" y="1692583"/>
                  <a:pt x="32353" y="1512215"/>
                  <a:pt x="0" y="1365673"/>
                </a:cubicBezTo>
                <a:cubicBezTo>
                  <a:pt x="-32353" y="1219131"/>
                  <a:pt x="59246" y="959422"/>
                  <a:pt x="0" y="707920"/>
                </a:cubicBezTo>
                <a:cubicBezTo>
                  <a:pt x="-59246" y="456418"/>
                  <a:pt x="40870" y="337162"/>
                  <a:pt x="0" y="0"/>
                </a:cubicBezTo>
                <a:close/>
              </a:path>
            </a:pathLst>
          </a:custGeom>
          <a:noFill/>
          <a:ln>
            <a:solidFill>
              <a:schemeClr val="tx1"/>
            </a:solidFill>
            <a:extLst>
              <a:ext uri="{C807C97D-BFC1-408E-A445-0C87EB9F89A2}">
                <ask:lineSketchStyleProps xmlns:ask="http://schemas.microsoft.com/office/drawing/2018/sketchyshapes" sd="2054933104">
                  <a:prstGeom prst="rect">
                    <a:avLst/>
                  </a:prstGeom>
                  <ask:type>
                    <ask:lineSketchScribble/>
                  </ask:type>
                </ask:lineSketchStyleProps>
              </a:ext>
            </a:extLst>
          </a:ln>
        </p:spPr>
        <p:txBody>
          <a:bodyPr wrap="square">
            <a:spAutoFit/>
          </a:bodyPr>
          <a:lstStyle/>
          <a:p>
            <a:pPr algn="just"/>
            <a:r>
              <a:rPr lang="el-GR" sz="2000" dirty="0"/>
              <a:t>Στο πλαίσιο της παρούσας εισήγησης αναλύεται μια πρόταση βιωματικής μάθησης, η οποία αφορά τη μετατροπή του παραδοσιακού παιχνιδιού "Ποιος είναι αυτός;" στην εκπαιδευτική παραλλαγή "Μάντεψε τι;". Η δράση σχεδιάστηκε για το μάθημα της Ιστορίας της Α' Γυμνασίου και, αντί για πρόσωπα, αξιοποιεί ως κεντρικά στοιχεία μνημεία και έργα τέχνης. Η μεθοδολογία στηρίζεται στη δημιουργία μιας λίστας-στόχων με τεκμήρια του υλικού πολιτισμού από την εξεταζόμενη ύλη (π.χ. η Τοιχογραφία του Ψαρά από το Ακρωτήρι της Σαντορίνης). Οι μαθητές/μαθήτριες καλούνται να θέσουν στρατηγικές ερωτήσεις κλειστού τύπου (Ναι/Όχι), οι οποίες απαιτούν,  μεταξύ άλλων, την κατηγοριοποίηση των υπό εξέταση τεκμηρίων του υλικού πολιτισμού  με βάση την ιστορική περίοδο (π.χ. Προϊστορική, Γεωμετρική), τη μορφή τέχνης (π.χ. γλυπτική, αρχιτεκτονική), το υλικό κατασκευής (π.χ. μάρμαρο). Μέσα από αυτή τη διαδικασία, οι μαθητές και οι μαθήτριες καλλιεργούν δεξιότητες κριτικής και αναλυτικής σκέψης, επιτυγχάνοντας παράλληλα την εμπέδωση της ιστορικής γνώσης με παιγνιώδη τρόπο. Συμπερασματικά, η ενσωμάτωση τέτοιων πρακτικών αναδεικνύει τη δυναμική του εκπαιδευτικού παιχνιδιού να γεφυρώνει την τέχνη με την ιστορική εκπαίδευση, μετατρέποντας τη μαθησιακή διαδικασία σε μια ζωντανή και ελκυστική εμπειρία.</a:t>
            </a:r>
          </a:p>
        </p:txBody>
      </p:sp>
    </p:spTree>
    <p:extLst>
      <p:ext uri="{BB962C8B-B14F-4D97-AF65-F5344CB8AC3E}">
        <p14:creationId xmlns:p14="http://schemas.microsoft.com/office/powerpoint/2010/main" val="2423464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SOS OMOTIMOS… | ΜΕΤΑΛΛΕΙΑ ΧΑΛΚΙΔΙΚΗΣ">
            <a:extLst>
              <a:ext uri="{FF2B5EF4-FFF2-40B4-BE49-F238E27FC236}">
                <a16:creationId xmlns:a16="http://schemas.microsoft.com/office/drawing/2014/main" id="{75C7A871-63AC-F479-AE66-15F0FDB13777}"/>
              </a:ext>
            </a:extLst>
          </p:cNvPr>
          <p:cNvPicPr>
            <a:picLocks noChangeAspect="1"/>
          </p:cNvPicPr>
          <p:nvPr/>
        </p:nvPicPr>
        <p:blipFill>
          <a:blip r:embed="rId2"/>
          <a:stretch>
            <a:fillRect/>
          </a:stretch>
        </p:blipFill>
        <p:spPr>
          <a:xfrm>
            <a:off x="2803072" y="222256"/>
            <a:ext cx="6905679" cy="5754002"/>
          </a:xfrm>
          <a:custGeom>
            <a:avLst/>
            <a:gdLst>
              <a:gd name="csX0" fmla="*/ 0 w 6905679"/>
              <a:gd name="csY0" fmla="*/ 0 h 5754002"/>
              <a:gd name="csX1" fmla="*/ 437360 w 6905679"/>
              <a:gd name="csY1" fmla="*/ 0 h 5754002"/>
              <a:gd name="csX2" fmla="*/ 1150947 w 6905679"/>
              <a:gd name="csY2" fmla="*/ 0 h 5754002"/>
              <a:gd name="csX3" fmla="*/ 1726420 w 6905679"/>
              <a:gd name="csY3" fmla="*/ 0 h 5754002"/>
              <a:gd name="csX4" fmla="*/ 2163779 w 6905679"/>
              <a:gd name="csY4" fmla="*/ 0 h 5754002"/>
              <a:gd name="csX5" fmla="*/ 2808309 w 6905679"/>
              <a:gd name="csY5" fmla="*/ 0 h 5754002"/>
              <a:gd name="csX6" fmla="*/ 3383783 w 6905679"/>
              <a:gd name="csY6" fmla="*/ 0 h 5754002"/>
              <a:gd name="csX7" fmla="*/ 4097370 w 6905679"/>
              <a:gd name="csY7" fmla="*/ 0 h 5754002"/>
              <a:gd name="csX8" fmla="*/ 4672843 w 6905679"/>
              <a:gd name="csY8" fmla="*/ 0 h 5754002"/>
              <a:gd name="csX9" fmla="*/ 5179259 w 6905679"/>
              <a:gd name="csY9" fmla="*/ 0 h 5754002"/>
              <a:gd name="csX10" fmla="*/ 5685676 w 6905679"/>
              <a:gd name="csY10" fmla="*/ 0 h 5754002"/>
              <a:gd name="csX11" fmla="*/ 6123035 w 6905679"/>
              <a:gd name="csY11" fmla="*/ 0 h 5754002"/>
              <a:gd name="csX12" fmla="*/ 6905679 w 6905679"/>
              <a:gd name="csY12" fmla="*/ 0 h 5754002"/>
              <a:gd name="csX13" fmla="*/ 6905679 w 6905679"/>
              <a:gd name="csY13" fmla="*/ 632940 h 5754002"/>
              <a:gd name="csX14" fmla="*/ 6905679 w 6905679"/>
              <a:gd name="csY14" fmla="*/ 1265880 h 5754002"/>
              <a:gd name="csX15" fmla="*/ 6905679 w 6905679"/>
              <a:gd name="csY15" fmla="*/ 1898821 h 5754002"/>
              <a:gd name="csX16" fmla="*/ 6905679 w 6905679"/>
              <a:gd name="csY16" fmla="*/ 2531761 h 5754002"/>
              <a:gd name="csX17" fmla="*/ 6905679 w 6905679"/>
              <a:gd name="csY17" fmla="*/ 2992081 h 5754002"/>
              <a:gd name="csX18" fmla="*/ 6905679 w 6905679"/>
              <a:gd name="csY18" fmla="*/ 3394861 h 5754002"/>
              <a:gd name="csX19" fmla="*/ 6905679 w 6905679"/>
              <a:gd name="csY19" fmla="*/ 4027801 h 5754002"/>
              <a:gd name="csX20" fmla="*/ 6905679 w 6905679"/>
              <a:gd name="csY20" fmla="*/ 4545662 h 5754002"/>
              <a:gd name="csX21" fmla="*/ 6905679 w 6905679"/>
              <a:gd name="csY21" fmla="*/ 5005982 h 5754002"/>
              <a:gd name="csX22" fmla="*/ 6905679 w 6905679"/>
              <a:gd name="csY22" fmla="*/ 5754002 h 5754002"/>
              <a:gd name="csX23" fmla="*/ 6537376 w 6905679"/>
              <a:gd name="csY23" fmla="*/ 5754002 h 5754002"/>
              <a:gd name="csX24" fmla="*/ 6030960 w 6905679"/>
              <a:gd name="csY24" fmla="*/ 5754002 h 5754002"/>
              <a:gd name="csX25" fmla="*/ 5662657 w 6905679"/>
              <a:gd name="csY25" fmla="*/ 5754002 h 5754002"/>
              <a:gd name="csX26" fmla="*/ 5225297 w 6905679"/>
              <a:gd name="csY26" fmla="*/ 5754002 h 5754002"/>
              <a:gd name="csX27" fmla="*/ 4511710 w 6905679"/>
              <a:gd name="csY27" fmla="*/ 5754002 h 5754002"/>
              <a:gd name="csX28" fmla="*/ 4074351 w 6905679"/>
              <a:gd name="csY28" fmla="*/ 5754002 h 5754002"/>
              <a:gd name="csX29" fmla="*/ 3636991 w 6905679"/>
              <a:gd name="csY29" fmla="*/ 5754002 h 5754002"/>
              <a:gd name="csX30" fmla="*/ 2923404 w 6905679"/>
              <a:gd name="csY30" fmla="*/ 5754002 h 5754002"/>
              <a:gd name="csX31" fmla="*/ 2347931 w 6905679"/>
              <a:gd name="csY31" fmla="*/ 5754002 h 5754002"/>
              <a:gd name="csX32" fmla="*/ 1979628 w 6905679"/>
              <a:gd name="csY32" fmla="*/ 5754002 h 5754002"/>
              <a:gd name="csX33" fmla="*/ 1266041 w 6905679"/>
              <a:gd name="csY33" fmla="*/ 5754002 h 5754002"/>
              <a:gd name="csX34" fmla="*/ 897738 w 6905679"/>
              <a:gd name="csY34" fmla="*/ 5754002 h 5754002"/>
              <a:gd name="csX35" fmla="*/ 0 w 6905679"/>
              <a:gd name="csY35" fmla="*/ 5754002 h 5754002"/>
              <a:gd name="csX36" fmla="*/ 0 w 6905679"/>
              <a:gd name="csY36" fmla="*/ 5351222 h 5754002"/>
              <a:gd name="csX37" fmla="*/ 0 w 6905679"/>
              <a:gd name="csY37" fmla="*/ 4948442 h 5754002"/>
              <a:gd name="csX38" fmla="*/ 0 w 6905679"/>
              <a:gd name="csY38" fmla="*/ 4257961 h 5754002"/>
              <a:gd name="csX39" fmla="*/ 0 w 6905679"/>
              <a:gd name="csY39" fmla="*/ 3797641 h 5754002"/>
              <a:gd name="csX40" fmla="*/ 0 w 6905679"/>
              <a:gd name="csY40" fmla="*/ 3222241 h 5754002"/>
              <a:gd name="csX41" fmla="*/ 0 w 6905679"/>
              <a:gd name="csY41" fmla="*/ 2819461 h 5754002"/>
              <a:gd name="csX42" fmla="*/ 0 w 6905679"/>
              <a:gd name="csY42" fmla="*/ 2186521 h 5754002"/>
              <a:gd name="csX43" fmla="*/ 0 w 6905679"/>
              <a:gd name="csY43" fmla="*/ 1783741 h 5754002"/>
              <a:gd name="csX44" fmla="*/ 0 w 6905679"/>
              <a:gd name="csY44" fmla="*/ 1208340 h 5754002"/>
              <a:gd name="csX45" fmla="*/ 0 w 6905679"/>
              <a:gd name="csY45" fmla="*/ 575400 h 5754002"/>
              <a:gd name="csX46" fmla="*/ 0 w 6905679"/>
              <a:gd name="csY46" fmla="*/ 0 h 57540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6905679" h="5754002" fill="none" extrusionOk="0">
                <a:moveTo>
                  <a:pt x="0" y="0"/>
                </a:moveTo>
                <a:cubicBezTo>
                  <a:pt x="165517" y="-40693"/>
                  <a:pt x="316461" y="51732"/>
                  <a:pt x="437360" y="0"/>
                </a:cubicBezTo>
                <a:cubicBezTo>
                  <a:pt x="558259" y="-51732"/>
                  <a:pt x="1003176" y="17412"/>
                  <a:pt x="1150947" y="0"/>
                </a:cubicBezTo>
                <a:cubicBezTo>
                  <a:pt x="1298718" y="-17412"/>
                  <a:pt x="1440695" y="21749"/>
                  <a:pt x="1726420" y="0"/>
                </a:cubicBezTo>
                <a:cubicBezTo>
                  <a:pt x="2012145" y="-21749"/>
                  <a:pt x="2043720" y="36246"/>
                  <a:pt x="2163779" y="0"/>
                </a:cubicBezTo>
                <a:cubicBezTo>
                  <a:pt x="2283838" y="-36246"/>
                  <a:pt x="2571772" y="8096"/>
                  <a:pt x="2808309" y="0"/>
                </a:cubicBezTo>
                <a:cubicBezTo>
                  <a:pt x="3044846" y="-8096"/>
                  <a:pt x="3159540" y="1363"/>
                  <a:pt x="3383783" y="0"/>
                </a:cubicBezTo>
                <a:cubicBezTo>
                  <a:pt x="3608026" y="-1363"/>
                  <a:pt x="3771826" y="71558"/>
                  <a:pt x="4097370" y="0"/>
                </a:cubicBezTo>
                <a:cubicBezTo>
                  <a:pt x="4422914" y="-71558"/>
                  <a:pt x="4406302" y="6470"/>
                  <a:pt x="4672843" y="0"/>
                </a:cubicBezTo>
                <a:cubicBezTo>
                  <a:pt x="4939384" y="-6470"/>
                  <a:pt x="4995621" y="1017"/>
                  <a:pt x="5179259" y="0"/>
                </a:cubicBezTo>
                <a:cubicBezTo>
                  <a:pt x="5362897" y="-1017"/>
                  <a:pt x="5463738" y="18065"/>
                  <a:pt x="5685676" y="0"/>
                </a:cubicBezTo>
                <a:cubicBezTo>
                  <a:pt x="5907614" y="-18065"/>
                  <a:pt x="5957946" y="11938"/>
                  <a:pt x="6123035" y="0"/>
                </a:cubicBezTo>
                <a:cubicBezTo>
                  <a:pt x="6288124" y="-11938"/>
                  <a:pt x="6580858" y="32937"/>
                  <a:pt x="6905679" y="0"/>
                </a:cubicBezTo>
                <a:cubicBezTo>
                  <a:pt x="6956369" y="145597"/>
                  <a:pt x="6877559" y="455505"/>
                  <a:pt x="6905679" y="632940"/>
                </a:cubicBezTo>
                <a:cubicBezTo>
                  <a:pt x="6933799" y="810375"/>
                  <a:pt x="6832028" y="961162"/>
                  <a:pt x="6905679" y="1265880"/>
                </a:cubicBezTo>
                <a:cubicBezTo>
                  <a:pt x="6979330" y="1570598"/>
                  <a:pt x="6861682" y="1611790"/>
                  <a:pt x="6905679" y="1898821"/>
                </a:cubicBezTo>
                <a:cubicBezTo>
                  <a:pt x="6949676" y="2185852"/>
                  <a:pt x="6845856" y="2245990"/>
                  <a:pt x="6905679" y="2531761"/>
                </a:cubicBezTo>
                <a:cubicBezTo>
                  <a:pt x="6965502" y="2817532"/>
                  <a:pt x="6873572" y="2863032"/>
                  <a:pt x="6905679" y="2992081"/>
                </a:cubicBezTo>
                <a:cubicBezTo>
                  <a:pt x="6937786" y="3121130"/>
                  <a:pt x="6866060" y="3311893"/>
                  <a:pt x="6905679" y="3394861"/>
                </a:cubicBezTo>
                <a:cubicBezTo>
                  <a:pt x="6945298" y="3477829"/>
                  <a:pt x="6884152" y="3803266"/>
                  <a:pt x="6905679" y="4027801"/>
                </a:cubicBezTo>
                <a:cubicBezTo>
                  <a:pt x="6927206" y="4252336"/>
                  <a:pt x="6851069" y="4327505"/>
                  <a:pt x="6905679" y="4545662"/>
                </a:cubicBezTo>
                <a:cubicBezTo>
                  <a:pt x="6960289" y="4763819"/>
                  <a:pt x="6861281" y="4891378"/>
                  <a:pt x="6905679" y="5005982"/>
                </a:cubicBezTo>
                <a:cubicBezTo>
                  <a:pt x="6950077" y="5120586"/>
                  <a:pt x="6875702" y="5407002"/>
                  <a:pt x="6905679" y="5754002"/>
                </a:cubicBezTo>
                <a:cubicBezTo>
                  <a:pt x="6761676" y="5768257"/>
                  <a:pt x="6659492" y="5742349"/>
                  <a:pt x="6537376" y="5754002"/>
                </a:cubicBezTo>
                <a:cubicBezTo>
                  <a:pt x="6415260" y="5765655"/>
                  <a:pt x="6230067" y="5731737"/>
                  <a:pt x="6030960" y="5754002"/>
                </a:cubicBezTo>
                <a:cubicBezTo>
                  <a:pt x="5831853" y="5776267"/>
                  <a:pt x="5764125" y="5736876"/>
                  <a:pt x="5662657" y="5754002"/>
                </a:cubicBezTo>
                <a:cubicBezTo>
                  <a:pt x="5561189" y="5771128"/>
                  <a:pt x="5376362" y="5703905"/>
                  <a:pt x="5225297" y="5754002"/>
                </a:cubicBezTo>
                <a:cubicBezTo>
                  <a:pt x="5074232" y="5804099"/>
                  <a:pt x="4759329" y="5728211"/>
                  <a:pt x="4511710" y="5754002"/>
                </a:cubicBezTo>
                <a:cubicBezTo>
                  <a:pt x="4264091" y="5779793"/>
                  <a:pt x="4208171" y="5720501"/>
                  <a:pt x="4074351" y="5754002"/>
                </a:cubicBezTo>
                <a:cubicBezTo>
                  <a:pt x="3940531" y="5787503"/>
                  <a:pt x="3845427" y="5746443"/>
                  <a:pt x="3636991" y="5754002"/>
                </a:cubicBezTo>
                <a:cubicBezTo>
                  <a:pt x="3428555" y="5761561"/>
                  <a:pt x="3250322" y="5671998"/>
                  <a:pt x="2923404" y="5754002"/>
                </a:cubicBezTo>
                <a:cubicBezTo>
                  <a:pt x="2596486" y="5836006"/>
                  <a:pt x="2502950" y="5694539"/>
                  <a:pt x="2347931" y="5754002"/>
                </a:cubicBezTo>
                <a:cubicBezTo>
                  <a:pt x="2192912" y="5813465"/>
                  <a:pt x="2057952" y="5714147"/>
                  <a:pt x="1979628" y="5754002"/>
                </a:cubicBezTo>
                <a:cubicBezTo>
                  <a:pt x="1901304" y="5793857"/>
                  <a:pt x="1546412" y="5713439"/>
                  <a:pt x="1266041" y="5754002"/>
                </a:cubicBezTo>
                <a:cubicBezTo>
                  <a:pt x="985670" y="5794565"/>
                  <a:pt x="1078355" y="5737033"/>
                  <a:pt x="897738" y="5754002"/>
                </a:cubicBezTo>
                <a:cubicBezTo>
                  <a:pt x="717121" y="5770971"/>
                  <a:pt x="377425" y="5648378"/>
                  <a:pt x="0" y="5754002"/>
                </a:cubicBezTo>
                <a:cubicBezTo>
                  <a:pt x="-45829" y="5651029"/>
                  <a:pt x="2627" y="5472813"/>
                  <a:pt x="0" y="5351222"/>
                </a:cubicBezTo>
                <a:cubicBezTo>
                  <a:pt x="-2627" y="5229631"/>
                  <a:pt x="28880" y="5147017"/>
                  <a:pt x="0" y="4948442"/>
                </a:cubicBezTo>
                <a:cubicBezTo>
                  <a:pt x="-28880" y="4749867"/>
                  <a:pt x="36329" y="4428249"/>
                  <a:pt x="0" y="4257961"/>
                </a:cubicBezTo>
                <a:cubicBezTo>
                  <a:pt x="-36329" y="4087673"/>
                  <a:pt x="15090" y="3948470"/>
                  <a:pt x="0" y="3797641"/>
                </a:cubicBezTo>
                <a:cubicBezTo>
                  <a:pt x="-15090" y="3646812"/>
                  <a:pt x="11388" y="3428251"/>
                  <a:pt x="0" y="3222241"/>
                </a:cubicBezTo>
                <a:cubicBezTo>
                  <a:pt x="-11388" y="3016231"/>
                  <a:pt x="43957" y="2980238"/>
                  <a:pt x="0" y="2819461"/>
                </a:cubicBezTo>
                <a:cubicBezTo>
                  <a:pt x="-43957" y="2658684"/>
                  <a:pt x="1280" y="2329338"/>
                  <a:pt x="0" y="2186521"/>
                </a:cubicBezTo>
                <a:cubicBezTo>
                  <a:pt x="-1280" y="2043704"/>
                  <a:pt x="31915" y="1887649"/>
                  <a:pt x="0" y="1783741"/>
                </a:cubicBezTo>
                <a:cubicBezTo>
                  <a:pt x="-31915" y="1679833"/>
                  <a:pt x="32681" y="1380008"/>
                  <a:pt x="0" y="1208340"/>
                </a:cubicBezTo>
                <a:cubicBezTo>
                  <a:pt x="-32681" y="1036672"/>
                  <a:pt x="51805" y="821522"/>
                  <a:pt x="0" y="575400"/>
                </a:cubicBezTo>
                <a:cubicBezTo>
                  <a:pt x="-51805" y="329278"/>
                  <a:pt x="56956" y="228511"/>
                  <a:pt x="0" y="0"/>
                </a:cubicBezTo>
                <a:close/>
              </a:path>
              <a:path w="6905679" h="5754002" stroke="0" extrusionOk="0">
                <a:moveTo>
                  <a:pt x="0" y="0"/>
                </a:moveTo>
                <a:cubicBezTo>
                  <a:pt x="149935" y="-41466"/>
                  <a:pt x="289016" y="25418"/>
                  <a:pt x="368303" y="0"/>
                </a:cubicBezTo>
                <a:cubicBezTo>
                  <a:pt x="447590" y="-25418"/>
                  <a:pt x="778910" y="16306"/>
                  <a:pt x="943776" y="0"/>
                </a:cubicBezTo>
                <a:cubicBezTo>
                  <a:pt x="1108642" y="-16306"/>
                  <a:pt x="1355232" y="70489"/>
                  <a:pt x="1657363" y="0"/>
                </a:cubicBezTo>
                <a:cubicBezTo>
                  <a:pt x="1959494" y="-70489"/>
                  <a:pt x="1917572" y="11974"/>
                  <a:pt x="2163779" y="0"/>
                </a:cubicBezTo>
                <a:cubicBezTo>
                  <a:pt x="2409986" y="-11974"/>
                  <a:pt x="2481399" y="26465"/>
                  <a:pt x="2670196" y="0"/>
                </a:cubicBezTo>
                <a:cubicBezTo>
                  <a:pt x="2858993" y="-26465"/>
                  <a:pt x="3142496" y="39457"/>
                  <a:pt x="3314726" y="0"/>
                </a:cubicBezTo>
                <a:cubicBezTo>
                  <a:pt x="3486956" y="-39457"/>
                  <a:pt x="3583387" y="13148"/>
                  <a:pt x="3683029" y="0"/>
                </a:cubicBezTo>
                <a:cubicBezTo>
                  <a:pt x="3782671" y="-13148"/>
                  <a:pt x="4097374" y="25618"/>
                  <a:pt x="4258502" y="0"/>
                </a:cubicBezTo>
                <a:cubicBezTo>
                  <a:pt x="4419630" y="-25618"/>
                  <a:pt x="4736178" y="6360"/>
                  <a:pt x="4972089" y="0"/>
                </a:cubicBezTo>
                <a:cubicBezTo>
                  <a:pt x="5208000" y="-6360"/>
                  <a:pt x="5264271" y="20675"/>
                  <a:pt x="5478505" y="0"/>
                </a:cubicBezTo>
                <a:cubicBezTo>
                  <a:pt x="5692739" y="-20675"/>
                  <a:pt x="5762349" y="58828"/>
                  <a:pt x="5984922" y="0"/>
                </a:cubicBezTo>
                <a:cubicBezTo>
                  <a:pt x="6207495" y="-58828"/>
                  <a:pt x="6647305" y="4794"/>
                  <a:pt x="6905679" y="0"/>
                </a:cubicBezTo>
                <a:cubicBezTo>
                  <a:pt x="6909851" y="108284"/>
                  <a:pt x="6902664" y="260250"/>
                  <a:pt x="6905679" y="460320"/>
                </a:cubicBezTo>
                <a:cubicBezTo>
                  <a:pt x="6908694" y="660390"/>
                  <a:pt x="6879012" y="760745"/>
                  <a:pt x="6905679" y="920640"/>
                </a:cubicBezTo>
                <a:cubicBezTo>
                  <a:pt x="6932346" y="1080535"/>
                  <a:pt x="6873697" y="1168598"/>
                  <a:pt x="6905679" y="1323420"/>
                </a:cubicBezTo>
                <a:cubicBezTo>
                  <a:pt x="6937661" y="1478242"/>
                  <a:pt x="6889273" y="1661350"/>
                  <a:pt x="6905679" y="1783741"/>
                </a:cubicBezTo>
                <a:cubicBezTo>
                  <a:pt x="6922085" y="1906132"/>
                  <a:pt x="6873651" y="2087061"/>
                  <a:pt x="6905679" y="2186521"/>
                </a:cubicBezTo>
                <a:cubicBezTo>
                  <a:pt x="6937707" y="2285981"/>
                  <a:pt x="6839000" y="2640485"/>
                  <a:pt x="6905679" y="2819461"/>
                </a:cubicBezTo>
                <a:cubicBezTo>
                  <a:pt x="6972358" y="2998437"/>
                  <a:pt x="6891659" y="3071292"/>
                  <a:pt x="6905679" y="3279781"/>
                </a:cubicBezTo>
                <a:cubicBezTo>
                  <a:pt x="6919699" y="3488270"/>
                  <a:pt x="6894171" y="3576216"/>
                  <a:pt x="6905679" y="3797641"/>
                </a:cubicBezTo>
                <a:cubicBezTo>
                  <a:pt x="6917187" y="4019066"/>
                  <a:pt x="6847764" y="4103956"/>
                  <a:pt x="6905679" y="4315501"/>
                </a:cubicBezTo>
                <a:cubicBezTo>
                  <a:pt x="6963594" y="4527046"/>
                  <a:pt x="6871544" y="4610696"/>
                  <a:pt x="6905679" y="4890902"/>
                </a:cubicBezTo>
                <a:cubicBezTo>
                  <a:pt x="6939814" y="5171108"/>
                  <a:pt x="6868647" y="5516435"/>
                  <a:pt x="6905679" y="5754002"/>
                </a:cubicBezTo>
                <a:cubicBezTo>
                  <a:pt x="6748927" y="5777141"/>
                  <a:pt x="6674810" y="5753122"/>
                  <a:pt x="6537376" y="5754002"/>
                </a:cubicBezTo>
                <a:cubicBezTo>
                  <a:pt x="6399942" y="5754882"/>
                  <a:pt x="6091388" y="5711098"/>
                  <a:pt x="5823789" y="5754002"/>
                </a:cubicBezTo>
                <a:cubicBezTo>
                  <a:pt x="5556190" y="5796906"/>
                  <a:pt x="5568600" y="5734506"/>
                  <a:pt x="5455486" y="5754002"/>
                </a:cubicBezTo>
                <a:cubicBezTo>
                  <a:pt x="5342372" y="5773498"/>
                  <a:pt x="5145461" y="5739101"/>
                  <a:pt x="5018127" y="5754002"/>
                </a:cubicBezTo>
                <a:cubicBezTo>
                  <a:pt x="4890793" y="5768903"/>
                  <a:pt x="4617825" y="5724220"/>
                  <a:pt x="4442653" y="5754002"/>
                </a:cubicBezTo>
                <a:cubicBezTo>
                  <a:pt x="4267481" y="5783784"/>
                  <a:pt x="4048729" y="5743842"/>
                  <a:pt x="3729067" y="5754002"/>
                </a:cubicBezTo>
                <a:cubicBezTo>
                  <a:pt x="3409405" y="5764162"/>
                  <a:pt x="3404396" y="5729588"/>
                  <a:pt x="3084537" y="5754002"/>
                </a:cubicBezTo>
                <a:cubicBezTo>
                  <a:pt x="2764678" y="5778416"/>
                  <a:pt x="2627681" y="5732650"/>
                  <a:pt x="2509063" y="5754002"/>
                </a:cubicBezTo>
                <a:cubicBezTo>
                  <a:pt x="2390445" y="5775354"/>
                  <a:pt x="2276481" y="5717437"/>
                  <a:pt x="2071704" y="5754002"/>
                </a:cubicBezTo>
                <a:cubicBezTo>
                  <a:pt x="1866927" y="5790567"/>
                  <a:pt x="1738413" y="5719663"/>
                  <a:pt x="1634344" y="5754002"/>
                </a:cubicBezTo>
                <a:cubicBezTo>
                  <a:pt x="1530275" y="5788341"/>
                  <a:pt x="1379226" y="5719660"/>
                  <a:pt x="1266041" y="5754002"/>
                </a:cubicBezTo>
                <a:cubicBezTo>
                  <a:pt x="1152856" y="5788344"/>
                  <a:pt x="776105" y="5668453"/>
                  <a:pt x="552454" y="5754002"/>
                </a:cubicBezTo>
                <a:cubicBezTo>
                  <a:pt x="328803" y="5839551"/>
                  <a:pt x="195557" y="5693843"/>
                  <a:pt x="0" y="5754002"/>
                </a:cubicBezTo>
                <a:cubicBezTo>
                  <a:pt x="-42716" y="5573021"/>
                  <a:pt x="14391" y="5500676"/>
                  <a:pt x="0" y="5293682"/>
                </a:cubicBezTo>
                <a:cubicBezTo>
                  <a:pt x="-14391" y="5086688"/>
                  <a:pt x="42884" y="5027740"/>
                  <a:pt x="0" y="4833362"/>
                </a:cubicBezTo>
                <a:cubicBezTo>
                  <a:pt x="-42884" y="4638984"/>
                  <a:pt x="69189" y="4377666"/>
                  <a:pt x="0" y="4142881"/>
                </a:cubicBezTo>
                <a:cubicBezTo>
                  <a:pt x="-69189" y="3908096"/>
                  <a:pt x="46990" y="3704189"/>
                  <a:pt x="0" y="3567481"/>
                </a:cubicBezTo>
                <a:cubicBezTo>
                  <a:pt x="-46990" y="3430773"/>
                  <a:pt x="15808" y="3303179"/>
                  <a:pt x="0" y="3049621"/>
                </a:cubicBezTo>
                <a:cubicBezTo>
                  <a:pt x="-15808" y="2796063"/>
                  <a:pt x="15251" y="2545198"/>
                  <a:pt x="0" y="2416681"/>
                </a:cubicBezTo>
                <a:cubicBezTo>
                  <a:pt x="-15251" y="2288164"/>
                  <a:pt x="45030" y="2042172"/>
                  <a:pt x="0" y="1726201"/>
                </a:cubicBezTo>
                <a:cubicBezTo>
                  <a:pt x="-45030" y="1410230"/>
                  <a:pt x="1447" y="1317196"/>
                  <a:pt x="0" y="1093260"/>
                </a:cubicBezTo>
                <a:cubicBezTo>
                  <a:pt x="-1447" y="869324"/>
                  <a:pt x="28707" y="881855"/>
                  <a:pt x="0" y="690480"/>
                </a:cubicBezTo>
                <a:cubicBezTo>
                  <a:pt x="-28707" y="499105"/>
                  <a:pt x="80447" y="308207"/>
                  <a:pt x="0" y="0"/>
                </a:cubicBezTo>
                <a:close/>
              </a:path>
            </a:pathLst>
          </a:custGeom>
          <a:ln>
            <a:solidFill>
              <a:schemeClr val="tx1"/>
            </a:solidFill>
            <a:extLst>
              <a:ext uri="{C807C97D-BFC1-408E-A445-0C87EB9F89A2}">
                <ask:lineSketchStyleProps xmlns:ask="http://schemas.microsoft.com/office/drawing/2018/sketchyshapes" sd="2606772867">
                  <a:prstGeom prst="rect">
                    <a:avLst/>
                  </a:prstGeom>
                  <ask:type>
                    <ask:lineSketchScribble/>
                  </ask:type>
                </ask:lineSketchStyleProps>
              </a:ext>
            </a:extLst>
          </a:ln>
        </p:spPr>
      </p:pic>
      <p:sp>
        <p:nvSpPr>
          <p:cNvPr id="3" name="Οβάλ 2">
            <a:extLst>
              <a:ext uri="{FF2B5EF4-FFF2-40B4-BE49-F238E27FC236}">
                <a16:creationId xmlns:a16="http://schemas.microsoft.com/office/drawing/2014/main" id="{F0741B15-0E76-7977-57D2-646F564585A0}"/>
              </a:ext>
            </a:extLst>
          </p:cNvPr>
          <p:cNvSpPr/>
          <p:nvPr/>
        </p:nvSpPr>
        <p:spPr>
          <a:xfrm>
            <a:off x="5230586" y="546027"/>
            <a:ext cx="1730828" cy="1023257"/>
          </a:xfrm>
          <a:prstGeom prst="ellipse">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b="1" dirty="0"/>
              <a:t>Ας θυμηθούμε!</a:t>
            </a:r>
          </a:p>
        </p:txBody>
      </p:sp>
      <p:sp>
        <p:nvSpPr>
          <p:cNvPr id="5" name="TextBox 4">
            <a:extLst>
              <a:ext uri="{FF2B5EF4-FFF2-40B4-BE49-F238E27FC236}">
                <a16:creationId xmlns:a16="http://schemas.microsoft.com/office/drawing/2014/main" id="{E5D89D5C-931C-FA4F-05EE-E96BFACC568D}"/>
              </a:ext>
            </a:extLst>
          </p:cNvPr>
          <p:cNvSpPr txBox="1"/>
          <p:nvPr/>
        </p:nvSpPr>
        <p:spPr>
          <a:xfrm>
            <a:off x="4212772" y="6266412"/>
            <a:ext cx="6096000" cy="369332"/>
          </a:xfrm>
          <a:prstGeom prst="rect">
            <a:avLst/>
          </a:prstGeom>
          <a:noFill/>
        </p:spPr>
        <p:txBody>
          <a:bodyPr wrap="square">
            <a:spAutoFit/>
          </a:bodyPr>
          <a:lstStyle/>
          <a:p>
            <a:r>
              <a:rPr lang="el-GR" dirty="0">
                <a:solidFill>
                  <a:schemeClr val="bg1">
                    <a:lumMod val="95000"/>
                  </a:schemeClr>
                </a:solidFill>
              </a:rPr>
              <a:t>https://share.google/hWK2HfA0jrB0vLVWL</a:t>
            </a:r>
          </a:p>
        </p:txBody>
      </p:sp>
    </p:spTree>
    <p:extLst>
      <p:ext uri="{BB962C8B-B14F-4D97-AF65-F5344CB8AC3E}">
        <p14:creationId xmlns:p14="http://schemas.microsoft.com/office/powerpoint/2010/main" val="3876777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100" y="404022"/>
            <a:ext cx="7886700" cy="916322"/>
          </a:xfrm>
        </p:spPr>
        <p:txBody>
          <a:bodyPr>
            <a:normAutofit fontScale="90000"/>
          </a:bodyPr>
          <a:lstStyle/>
          <a:p>
            <a:pPr algn="ctr"/>
            <a:r>
              <a:rPr lang="el-GR" dirty="0">
                <a:latin typeface="+mn-lt"/>
              </a:rPr>
              <a:t>    </a:t>
            </a:r>
            <a:r>
              <a:rPr lang="el-GR" sz="3100" b="1" dirty="0">
                <a:latin typeface="+mn-lt"/>
              </a:rPr>
              <a:t>Περιοδολόγηση στην Ιστορία - Ταξιδεύουμε στον χρόνο.  </a:t>
            </a:r>
            <a:endParaRPr lang="en-US" sz="3100" b="1" dirty="0">
              <a:latin typeface="+mn-lt"/>
            </a:endParaRPr>
          </a:p>
        </p:txBody>
      </p:sp>
      <p:pic>
        <p:nvPicPr>
          <p:cNvPr id="22" name="Picture 2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888" y="1368718"/>
            <a:ext cx="1898418" cy="1839847"/>
          </a:xfrm>
          <a:prstGeom prst="rect">
            <a:avLst/>
          </a:prstGeom>
        </p:spPr>
      </p:pic>
      <p:pic>
        <p:nvPicPr>
          <p:cNvPr id="23" name="Picture 2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72749" y="1357216"/>
            <a:ext cx="1547455" cy="1851349"/>
          </a:xfrm>
          <a:prstGeom prst="rect">
            <a:avLst/>
          </a:prstGeom>
        </p:spPr>
      </p:pic>
      <p:cxnSp>
        <p:nvCxnSpPr>
          <p:cNvPr id="48" name="Straight Arrow Connector 47"/>
          <p:cNvCxnSpPr/>
          <p:nvPr/>
        </p:nvCxnSpPr>
        <p:spPr>
          <a:xfrm>
            <a:off x="5952308" y="3277143"/>
            <a:ext cx="0" cy="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5" name="Picture 5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84534" y="1304575"/>
            <a:ext cx="1682324" cy="1938797"/>
          </a:xfrm>
          <a:prstGeom prst="rect">
            <a:avLst/>
          </a:prstGeom>
        </p:spPr>
      </p:pic>
      <p:pic>
        <p:nvPicPr>
          <p:cNvPr id="60" name="Picture 5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91025" y="1318903"/>
            <a:ext cx="942261" cy="1889662"/>
          </a:xfrm>
          <a:prstGeom prst="rect">
            <a:avLst/>
          </a:prstGeom>
        </p:spPr>
      </p:pic>
      <p:pic>
        <p:nvPicPr>
          <p:cNvPr id="69" name="Picture 6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31875" y="1255048"/>
            <a:ext cx="1265992" cy="1977311"/>
          </a:xfrm>
          <a:prstGeom prst="rect">
            <a:avLst/>
          </a:prstGeom>
        </p:spPr>
      </p:pic>
      <p:pic>
        <p:nvPicPr>
          <p:cNvPr id="77" name="Picture 7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80563" y="1242412"/>
            <a:ext cx="1092125" cy="1977311"/>
          </a:xfrm>
          <a:prstGeom prst="rect">
            <a:avLst/>
          </a:prstGeom>
        </p:spPr>
      </p:pic>
      <p:pic>
        <p:nvPicPr>
          <p:cNvPr id="4" name="Picture 3"/>
          <p:cNvPicPr>
            <a:picLocks noChangeAspect="1"/>
          </p:cNvPicPr>
          <p:nvPr/>
        </p:nvPicPr>
        <p:blipFill>
          <a:blip r:embed="rId8"/>
          <a:stretch>
            <a:fillRect/>
          </a:stretch>
        </p:blipFill>
        <p:spPr>
          <a:xfrm>
            <a:off x="10205877" y="1195906"/>
            <a:ext cx="1760683" cy="2014976"/>
          </a:xfrm>
          <a:prstGeom prst="rect">
            <a:avLst/>
          </a:prstGeom>
        </p:spPr>
      </p:pic>
      <p:sp>
        <p:nvSpPr>
          <p:cNvPr id="9" name="Βέλος: Κάτω 8">
            <a:extLst>
              <a:ext uri="{FF2B5EF4-FFF2-40B4-BE49-F238E27FC236}">
                <a16:creationId xmlns:a16="http://schemas.microsoft.com/office/drawing/2014/main" id="{877F7712-A94C-1F1A-B271-E4899714D033}"/>
              </a:ext>
            </a:extLst>
          </p:cNvPr>
          <p:cNvSpPr/>
          <p:nvPr/>
        </p:nvSpPr>
        <p:spPr>
          <a:xfrm rot="16200000">
            <a:off x="5671509" y="-1924049"/>
            <a:ext cx="1001485" cy="11588620"/>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l-CY" dirty="0"/>
          </a:p>
        </p:txBody>
      </p:sp>
      <p:sp>
        <p:nvSpPr>
          <p:cNvPr id="13" name="Βέλος: Επάνω 12">
            <a:extLst>
              <a:ext uri="{FF2B5EF4-FFF2-40B4-BE49-F238E27FC236}">
                <a16:creationId xmlns:a16="http://schemas.microsoft.com/office/drawing/2014/main" id="{3422B7DE-1C83-57F7-FD6E-4126CC56DB26}"/>
              </a:ext>
            </a:extLst>
          </p:cNvPr>
          <p:cNvSpPr/>
          <p:nvPr/>
        </p:nvSpPr>
        <p:spPr>
          <a:xfrm>
            <a:off x="752845" y="2960915"/>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1</a:t>
            </a:r>
            <a:endParaRPr lang="el-CY" dirty="0"/>
          </a:p>
        </p:txBody>
      </p:sp>
      <p:sp>
        <p:nvSpPr>
          <p:cNvPr id="15" name="Βέλος: Επάνω 14">
            <a:extLst>
              <a:ext uri="{FF2B5EF4-FFF2-40B4-BE49-F238E27FC236}">
                <a16:creationId xmlns:a16="http://schemas.microsoft.com/office/drawing/2014/main" id="{36412550-C5F7-308E-E477-E25FB15C5128}"/>
              </a:ext>
            </a:extLst>
          </p:cNvPr>
          <p:cNvSpPr/>
          <p:nvPr/>
        </p:nvSpPr>
        <p:spPr>
          <a:xfrm>
            <a:off x="9311406" y="2934090"/>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7</a:t>
            </a:r>
            <a:endParaRPr lang="el-CY" dirty="0"/>
          </a:p>
        </p:txBody>
      </p:sp>
      <p:sp>
        <p:nvSpPr>
          <p:cNvPr id="17" name="Βέλος: Επάνω 16">
            <a:extLst>
              <a:ext uri="{FF2B5EF4-FFF2-40B4-BE49-F238E27FC236}">
                <a16:creationId xmlns:a16="http://schemas.microsoft.com/office/drawing/2014/main" id="{375F7974-9D45-3CAC-E353-603ACEDC26A4}"/>
              </a:ext>
            </a:extLst>
          </p:cNvPr>
          <p:cNvSpPr/>
          <p:nvPr/>
        </p:nvSpPr>
        <p:spPr>
          <a:xfrm>
            <a:off x="7874611" y="2922507"/>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6</a:t>
            </a:r>
            <a:endParaRPr lang="el-CY" dirty="0"/>
          </a:p>
        </p:txBody>
      </p:sp>
      <p:sp>
        <p:nvSpPr>
          <p:cNvPr id="19" name="Βέλος: Επάνω 18">
            <a:extLst>
              <a:ext uri="{FF2B5EF4-FFF2-40B4-BE49-F238E27FC236}">
                <a16:creationId xmlns:a16="http://schemas.microsoft.com/office/drawing/2014/main" id="{AF21C633-2073-706E-BA48-8F77FE3D4919}"/>
              </a:ext>
            </a:extLst>
          </p:cNvPr>
          <p:cNvSpPr/>
          <p:nvPr/>
        </p:nvSpPr>
        <p:spPr>
          <a:xfrm>
            <a:off x="5618128" y="2920805"/>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4</a:t>
            </a:r>
            <a:endParaRPr lang="el-CY" dirty="0"/>
          </a:p>
        </p:txBody>
      </p:sp>
      <p:sp>
        <p:nvSpPr>
          <p:cNvPr id="24" name="Βέλος: Επάνω 23">
            <a:extLst>
              <a:ext uri="{FF2B5EF4-FFF2-40B4-BE49-F238E27FC236}">
                <a16:creationId xmlns:a16="http://schemas.microsoft.com/office/drawing/2014/main" id="{45565D96-14C0-1621-7170-FA1ED00178B2}"/>
              </a:ext>
            </a:extLst>
          </p:cNvPr>
          <p:cNvSpPr/>
          <p:nvPr/>
        </p:nvSpPr>
        <p:spPr>
          <a:xfrm>
            <a:off x="4333084" y="2920805"/>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3</a:t>
            </a:r>
            <a:endParaRPr lang="el-CY" dirty="0"/>
          </a:p>
        </p:txBody>
      </p:sp>
      <p:sp>
        <p:nvSpPr>
          <p:cNvPr id="25" name="Βέλος: Επάνω 24">
            <a:extLst>
              <a:ext uri="{FF2B5EF4-FFF2-40B4-BE49-F238E27FC236}">
                <a16:creationId xmlns:a16="http://schemas.microsoft.com/office/drawing/2014/main" id="{F7D6D917-A331-DE4E-28AD-DFE497160A2B}"/>
              </a:ext>
            </a:extLst>
          </p:cNvPr>
          <p:cNvSpPr/>
          <p:nvPr/>
        </p:nvSpPr>
        <p:spPr>
          <a:xfrm>
            <a:off x="2442125" y="2936617"/>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2</a:t>
            </a:r>
            <a:endParaRPr lang="el-CY" dirty="0"/>
          </a:p>
        </p:txBody>
      </p:sp>
      <p:sp>
        <p:nvSpPr>
          <p:cNvPr id="27" name="Βέλος: Επάνω 26">
            <a:extLst>
              <a:ext uri="{FF2B5EF4-FFF2-40B4-BE49-F238E27FC236}">
                <a16:creationId xmlns:a16="http://schemas.microsoft.com/office/drawing/2014/main" id="{1A0580A0-16C7-4050-550F-91385ECECE96}"/>
              </a:ext>
            </a:extLst>
          </p:cNvPr>
          <p:cNvSpPr/>
          <p:nvPr/>
        </p:nvSpPr>
        <p:spPr>
          <a:xfrm>
            <a:off x="10503872" y="2911621"/>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8</a:t>
            </a:r>
            <a:endParaRPr lang="el-CY" dirty="0"/>
          </a:p>
        </p:txBody>
      </p:sp>
      <p:sp>
        <p:nvSpPr>
          <p:cNvPr id="5" name="TextBox 4">
            <a:extLst>
              <a:ext uri="{FF2B5EF4-FFF2-40B4-BE49-F238E27FC236}">
                <a16:creationId xmlns:a16="http://schemas.microsoft.com/office/drawing/2014/main" id="{2E1CBA00-4BCA-2129-4DA2-AA7970842DAD}"/>
              </a:ext>
            </a:extLst>
          </p:cNvPr>
          <p:cNvSpPr txBox="1"/>
          <p:nvPr/>
        </p:nvSpPr>
        <p:spPr>
          <a:xfrm>
            <a:off x="6485154" y="4536791"/>
            <a:ext cx="1883230" cy="707886"/>
          </a:xfrm>
          <a:prstGeom prst="rect">
            <a:avLst/>
          </a:prstGeom>
          <a:noFill/>
        </p:spPr>
        <p:txBody>
          <a:bodyPr wrap="square">
            <a:spAutoFit/>
          </a:bodyPr>
          <a:lstStyle/>
          <a:p>
            <a:pPr algn="ctr"/>
            <a:r>
              <a:rPr lang="el-GR" sz="2000" dirty="0"/>
              <a:t>Αρχαϊκή </a:t>
            </a:r>
          </a:p>
          <a:p>
            <a:pPr algn="ctr"/>
            <a:r>
              <a:rPr lang="el-GR" sz="2000" dirty="0"/>
              <a:t>Εποχή </a:t>
            </a:r>
          </a:p>
        </p:txBody>
      </p:sp>
      <p:sp>
        <p:nvSpPr>
          <p:cNvPr id="7" name="TextBox 6">
            <a:extLst>
              <a:ext uri="{FF2B5EF4-FFF2-40B4-BE49-F238E27FC236}">
                <a16:creationId xmlns:a16="http://schemas.microsoft.com/office/drawing/2014/main" id="{177E77D3-B95E-D557-870F-40CA765CE337}"/>
              </a:ext>
            </a:extLst>
          </p:cNvPr>
          <p:cNvSpPr txBox="1"/>
          <p:nvPr/>
        </p:nvSpPr>
        <p:spPr>
          <a:xfrm>
            <a:off x="4912230" y="4530823"/>
            <a:ext cx="2292287" cy="707886"/>
          </a:xfrm>
          <a:prstGeom prst="rect">
            <a:avLst/>
          </a:prstGeom>
          <a:noFill/>
        </p:spPr>
        <p:txBody>
          <a:bodyPr wrap="square">
            <a:spAutoFit/>
          </a:bodyPr>
          <a:lstStyle/>
          <a:p>
            <a:pPr algn="ctr"/>
            <a:r>
              <a:rPr lang="el-GR" sz="2000" dirty="0"/>
              <a:t>Γεωμετρική</a:t>
            </a:r>
          </a:p>
          <a:p>
            <a:pPr algn="ctr"/>
            <a:r>
              <a:rPr lang="el-GR" sz="2000" dirty="0"/>
              <a:t> Εποχή</a:t>
            </a:r>
          </a:p>
        </p:txBody>
      </p:sp>
      <p:sp>
        <p:nvSpPr>
          <p:cNvPr id="11" name="TextBox 10">
            <a:extLst>
              <a:ext uri="{FF2B5EF4-FFF2-40B4-BE49-F238E27FC236}">
                <a16:creationId xmlns:a16="http://schemas.microsoft.com/office/drawing/2014/main" id="{6948181A-D334-7617-A778-424DDDADD15B}"/>
              </a:ext>
            </a:extLst>
          </p:cNvPr>
          <p:cNvSpPr txBox="1"/>
          <p:nvPr/>
        </p:nvSpPr>
        <p:spPr>
          <a:xfrm>
            <a:off x="8777441" y="4529640"/>
            <a:ext cx="2333679" cy="707886"/>
          </a:xfrm>
          <a:prstGeom prst="rect">
            <a:avLst/>
          </a:prstGeom>
          <a:noFill/>
        </p:spPr>
        <p:txBody>
          <a:bodyPr wrap="square">
            <a:spAutoFit/>
          </a:bodyPr>
          <a:lstStyle/>
          <a:p>
            <a:pPr algn="ctr"/>
            <a:r>
              <a:rPr lang="el-GR" sz="2000" dirty="0"/>
              <a:t>Ελληνιστική </a:t>
            </a:r>
          </a:p>
          <a:p>
            <a:pPr algn="ctr"/>
            <a:r>
              <a:rPr lang="el-GR" sz="2000" dirty="0"/>
              <a:t>Εποχή</a:t>
            </a:r>
          </a:p>
        </p:txBody>
      </p:sp>
      <p:sp>
        <p:nvSpPr>
          <p:cNvPr id="14" name="TextBox 13">
            <a:extLst>
              <a:ext uri="{FF2B5EF4-FFF2-40B4-BE49-F238E27FC236}">
                <a16:creationId xmlns:a16="http://schemas.microsoft.com/office/drawing/2014/main" id="{DE2A3355-EB64-BBA1-C107-99B340174DC2}"/>
              </a:ext>
            </a:extLst>
          </p:cNvPr>
          <p:cNvSpPr txBox="1"/>
          <p:nvPr/>
        </p:nvSpPr>
        <p:spPr>
          <a:xfrm>
            <a:off x="3709888" y="4508163"/>
            <a:ext cx="1572924" cy="707886"/>
          </a:xfrm>
          <a:prstGeom prst="rect">
            <a:avLst/>
          </a:prstGeom>
          <a:noFill/>
        </p:spPr>
        <p:txBody>
          <a:bodyPr wrap="square">
            <a:spAutoFit/>
          </a:bodyPr>
          <a:lstStyle/>
          <a:p>
            <a:pPr algn="ctr"/>
            <a:r>
              <a:rPr lang="el-GR" sz="2000" dirty="0"/>
              <a:t>Εποχή του</a:t>
            </a:r>
          </a:p>
          <a:p>
            <a:pPr algn="ctr"/>
            <a:r>
              <a:rPr lang="el-GR" sz="2000" dirty="0"/>
              <a:t> Χαλκού</a:t>
            </a:r>
          </a:p>
        </p:txBody>
      </p:sp>
      <p:sp>
        <p:nvSpPr>
          <p:cNvPr id="20" name="TextBox 19">
            <a:extLst>
              <a:ext uri="{FF2B5EF4-FFF2-40B4-BE49-F238E27FC236}">
                <a16:creationId xmlns:a16="http://schemas.microsoft.com/office/drawing/2014/main" id="{E0DF6025-A5D7-4E74-F468-642B8011D25C}"/>
              </a:ext>
            </a:extLst>
          </p:cNvPr>
          <p:cNvSpPr txBox="1"/>
          <p:nvPr/>
        </p:nvSpPr>
        <p:spPr>
          <a:xfrm>
            <a:off x="7775821" y="4543594"/>
            <a:ext cx="1486741" cy="707886"/>
          </a:xfrm>
          <a:prstGeom prst="rect">
            <a:avLst/>
          </a:prstGeom>
          <a:noFill/>
        </p:spPr>
        <p:txBody>
          <a:bodyPr wrap="square">
            <a:spAutoFit/>
          </a:bodyPr>
          <a:lstStyle/>
          <a:p>
            <a:pPr algn="ctr"/>
            <a:r>
              <a:rPr lang="el-GR" sz="2000" dirty="0"/>
              <a:t>Κλασική </a:t>
            </a:r>
          </a:p>
          <a:p>
            <a:pPr algn="ctr"/>
            <a:r>
              <a:rPr lang="el-GR" sz="2000" dirty="0"/>
              <a:t>Εποχή</a:t>
            </a:r>
          </a:p>
        </p:txBody>
      </p:sp>
      <p:sp>
        <p:nvSpPr>
          <p:cNvPr id="29" name="TextBox 28">
            <a:extLst>
              <a:ext uri="{FF2B5EF4-FFF2-40B4-BE49-F238E27FC236}">
                <a16:creationId xmlns:a16="http://schemas.microsoft.com/office/drawing/2014/main" id="{F8E0BD14-3221-7845-BC25-2FD22E22E314}"/>
              </a:ext>
            </a:extLst>
          </p:cNvPr>
          <p:cNvSpPr txBox="1"/>
          <p:nvPr/>
        </p:nvSpPr>
        <p:spPr>
          <a:xfrm>
            <a:off x="2056529" y="4529640"/>
            <a:ext cx="1572925" cy="707886"/>
          </a:xfrm>
          <a:prstGeom prst="rect">
            <a:avLst/>
          </a:prstGeom>
          <a:noFill/>
        </p:spPr>
        <p:txBody>
          <a:bodyPr wrap="square">
            <a:spAutoFit/>
          </a:bodyPr>
          <a:lstStyle/>
          <a:p>
            <a:pPr algn="ctr"/>
            <a:r>
              <a:rPr lang="el-GR" sz="2000" dirty="0"/>
              <a:t>Νεολιθική </a:t>
            </a:r>
          </a:p>
          <a:p>
            <a:pPr algn="ctr"/>
            <a:r>
              <a:rPr lang="el-GR" sz="2000" dirty="0"/>
              <a:t>Εποχή</a:t>
            </a:r>
          </a:p>
        </p:txBody>
      </p:sp>
      <p:sp>
        <p:nvSpPr>
          <p:cNvPr id="31" name="TextBox 30">
            <a:extLst>
              <a:ext uri="{FF2B5EF4-FFF2-40B4-BE49-F238E27FC236}">
                <a16:creationId xmlns:a16="http://schemas.microsoft.com/office/drawing/2014/main" id="{999F7DBA-061F-12EC-CCA2-4689AE4AD53E}"/>
              </a:ext>
            </a:extLst>
          </p:cNvPr>
          <p:cNvSpPr txBox="1"/>
          <p:nvPr/>
        </p:nvSpPr>
        <p:spPr>
          <a:xfrm>
            <a:off x="340775" y="4536791"/>
            <a:ext cx="1625004" cy="707886"/>
          </a:xfrm>
          <a:prstGeom prst="rect">
            <a:avLst/>
          </a:prstGeom>
          <a:noFill/>
        </p:spPr>
        <p:txBody>
          <a:bodyPr wrap="square">
            <a:spAutoFit/>
          </a:bodyPr>
          <a:lstStyle/>
          <a:p>
            <a:pPr algn="ctr"/>
            <a:r>
              <a:rPr lang="el-GR" sz="2000" dirty="0"/>
              <a:t>Παλαιολιθική</a:t>
            </a:r>
          </a:p>
          <a:p>
            <a:pPr algn="ctr"/>
            <a:r>
              <a:rPr lang="el-GR" sz="2000" dirty="0"/>
              <a:t> Εποχή  </a:t>
            </a:r>
          </a:p>
        </p:txBody>
      </p:sp>
      <p:sp>
        <p:nvSpPr>
          <p:cNvPr id="33" name="TextBox 32">
            <a:extLst>
              <a:ext uri="{FF2B5EF4-FFF2-40B4-BE49-F238E27FC236}">
                <a16:creationId xmlns:a16="http://schemas.microsoft.com/office/drawing/2014/main" id="{E1055588-505F-B5B8-D128-9F53E22387AC}"/>
              </a:ext>
            </a:extLst>
          </p:cNvPr>
          <p:cNvSpPr txBox="1"/>
          <p:nvPr/>
        </p:nvSpPr>
        <p:spPr>
          <a:xfrm>
            <a:off x="10699146" y="4497150"/>
            <a:ext cx="1163867" cy="707886"/>
          </a:xfrm>
          <a:prstGeom prst="rect">
            <a:avLst/>
          </a:prstGeom>
          <a:noFill/>
        </p:spPr>
        <p:txBody>
          <a:bodyPr wrap="square">
            <a:spAutoFit/>
          </a:bodyPr>
          <a:lstStyle/>
          <a:p>
            <a:pPr algn="ctr"/>
            <a:r>
              <a:rPr lang="el-GR" sz="2000" dirty="0"/>
              <a:t>Ρωμαϊκή </a:t>
            </a:r>
          </a:p>
          <a:p>
            <a:pPr algn="ctr"/>
            <a:r>
              <a:rPr lang="el-GR" sz="2000" dirty="0"/>
              <a:t>Εποχή  </a:t>
            </a:r>
            <a:endParaRPr lang="el-CY" sz="2000" dirty="0"/>
          </a:p>
        </p:txBody>
      </p:sp>
      <p:sp>
        <p:nvSpPr>
          <p:cNvPr id="3" name="Ορθογώνιο: Στρογγύλεμα γωνιών 2">
            <a:extLst>
              <a:ext uri="{FF2B5EF4-FFF2-40B4-BE49-F238E27FC236}">
                <a16:creationId xmlns:a16="http://schemas.microsoft.com/office/drawing/2014/main" id="{8E6925F4-5399-8591-524A-5647E619AD76}"/>
              </a:ext>
            </a:extLst>
          </p:cNvPr>
          <p:cNvSpPr/>
          <p:nvPr/>
        </p:nvSpPr>
        <p:spPr>
          <a:xfrm>
            <a:off x="141514" y="6198163"/>
            <a:ext cx="11825046" cy="51162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1400" b="1" dirty="0"/>
          </a:p>
          <a:p>
            <a:pPr algn="ctr"/>
            <a:r>
              <a:rPr lang="el-GR" sz="1400" b="1" dirty="0"/>
              <a:t>Φωτογραφικό υλικό από: </a:t>
            </a:r>
            <a:r>
              <a:rPr lang="el-CY" sz="1400" kern="100" dirty="0">
                <a:solidFill>
                  <a:schemeClr val="tx1"/>
                </a:solidFill>
                <a:ea typeface="Aptos" panose="020B0004020202020204" pitchFamily="34" charset="0"/>
                <a:cs typeface="Times New Roman" panose="02020603050405020304" pitchFamily="18" charset="0"/>
              </a:rPr>
              <a:t>Θεόδωρος Κατσουλάκος, Γεωργία Κοκκορού - Αλευρά, Βασίλειος Σκουλάτος, </a:t>
            </a:r>
            <a:r>
              <a:rPr lang="el-CY" sz="1400" i="1" kern="100" dirty="0">
                <a:solidFill>
                  <a:schemeClr val="tx1"/>
                </a:solidFill>
                <a:ea typeface="Aptos" panose="020B0004020202020204" pitchFamily="34" charset="0"/>
                <a:cs typeface="Times New Roman" panose="02020603050405020304" pitchFamily="18" charset="0"/>
              </a:rPr>
              <a:t>Αρχαία Ιστορία, Α΄ Γυμνασίου</a:t>
            </a:r>
            <a:r>
              <a:rPr lang="el-CY" sz="1400" kern="100" dirty="0">
                <a:solidFill>
                  <a:schemeClr val="tx1"/>
                </a:solidFill>
                <a:ea typeface="Aptos" panose="020B0004020202020204" pitchFamily="34" charset="0"/>
                <a:cs typeface="Times New Roman" panose="02020603050405020304" pitchFamily="18" charset="0"/>
              </a:rPr>
              <a:t>, Εκδόσεις ΙΤΥΕ «Διόφαντος», Αθήνα 2015</a:t>
            </a:r>
            <a:r>
              <a:rPr lang="el-GR" sz="1400" kern="100" dirty="0">
                <a:solidFill>
                  <a:schemeClr val="tx1"/>
                </a:solidFill>
                <a:ea typeface="Aptos" panose="020B0004020202020204" pitchFamily="34" charset="0"/>
                <a:cs typeface="Times New Roman" panose="02020603050405020304" pitchFamily="18" charset="0"/>
              </a:rPr>
              <a:t>, σ. 7, 9, 34, 41, 66, 114, 127, 133.</a:t>
            </a:r>
            <a:endParaRPr lang="el-CY" sz="1400" kern="100" dirty="0">
              <a:solidFill>
                <a:schemeClr val="tx1"/>
              </a:solidFill>
              <a:ea typeface="Aptos" panose="020B0004020202020204" pitchFamily="34" charset="0"/>
              <a:cs typeface="Times New Roman" panose="02020603050405020304" pitchFamily="18" charset="0"/>
            </a:endParaRPr>
          </a:p>
          <a:p>
            <a:pPr algn="ctr"/>
            <a:r>
              <a:rPr lang="el-GR" dirty="0"/>
              <a:t>  </a:t>
            </a:r>
          </a:p>
        </p:txBody>
      </p:sp>
      <p:pic>
        <p:nvPicPr>
          <p:cNvPr id="6" name="Εικόνα 5" descr="Η Φρασίκλεια και ο Κούρος. Τα αριστουργήματα της αρχαϊκής γλυπτικής που ενταφιάστηκαν για να σωθούν από τους Πέρσες εισβολείς. Πώς βρέθηκαν στο Πόρτο Ράφτη - ΜΗΧΑΝΗ ΤΟΥ ΧΡΟΝΟΥ">
            <a:extLst>
              <a:ext uri="{FF2B5EF4-FFF2-40B4-BE49-F238E27FC236}">
                <a16:creationId xmlns:a16="http://schemas.microsoft.com/office/drawing/2014/main" id="{3C691C66-1EA1-1FF3-3D67-1858859A757D}"/>
              </a:ext>
            </a:extLst>
          </p:cNvPr>
          <p:cNvPicPr>
            <a:picLocks noChangeAspect="1"/>
          </p:cNvPicPr>
          <p:nvPr/>
        </p:nvPicPr>
        <p:blipFill>
          <a:blip r:embed="rId9" cstate="email">
            <a:extLst>
              <a:ext uri="{28A0092B-C50C-407E-A947-70E740481C1C}">
                <a14:useLocalDpi xmlns:a14="http://schemas.microsoft.com/office/drawing/2010/main"/>
              </a:ext>
            </a:extLst>
          </a:blip>
          <a:srcRect r="83414"/>
          <a:stretch>
            <a:fillRect/>
          </a:stretch>
        </p:blipFill>
        <p:spPr>
          <a:xfrm>
            <a:off x="6713038" y="1242412"/>
            <a:ext cx="818838" cy="2120303"/>
          </a:xfrm>
          <a:prstGeom prst="rect">
            <a:avLst/>
          </a:prstGeom>
        </p:spPr>
      </p:pic>
      <p:sp>
        <p:nvSpPr>
          <p:cNvPr id="18" name="Βέλος: Επάνω 17">
            <a:extLst>
              <a:ext uri="{FF2B5EF4-FFF2-40B4-BE49-F238E27FC236}">
                <a16:creationId xmlns:a16="http://schemas.microsoft.com/office/drawing/2014/main" id="{654B15DC-FBE3-C9F0-7A03-47C64BD32030}"/>
              </a:ext>
            </a:extLst>
          </p:cNvPr>
          <p:cNvSpPr/>
          <p:nvPr/>
        </p:nvSpPr>
        <p:spPr>
          <a:xfrm>
            <a:off x="6823746" y="2930862"/>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5</a:t>
            </a:r>
            <a:endParaRPr lang="el-CY" dirty="0"/>
          </a:p>
        </p:txBody>
      </p:sp>
    </p:spTree>
    <p:extLst>
      <p:ext uri="{BB962C8B-B14F-4D97-AF65-F5344CB8AC3E}">
        <p14:creationId xmlns:p14="http://schemas.microsoft.com/office/powerpoint/2010/main" val="2663573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3">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A876BD4B-4CC7-5E40-AF75-4C6869CA8678}"/>
              </a:ext>
            </a:extLst>
          </p:cNvPr>
          <p:cNvSpPr/>
          <p:nvPr/>
        </p:nvSpPr>
        <p:spPr>
          <a:xfrm>
            <a:off x="1883335" y="440580"/>
            <a:ext cx="1288568"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κεραμική </a:t>
            </a:r>
            <a:endParaRPr lang="el-CY" dirty="0"/>
          </a:p>
        </p:txBody>
      </p:sp>
      <p:sp>
        <p:nvSpPr>
          <p:cNvPr id="5" name="Ορθογώνιο: Στρογγύλεμα γωνιών 4">
            <a:extLst>
              <a:ext uri="{FF2B5EF4-FFF2-40B4-BE49-F238E27FC236}">
                <a16:creationId xmlns:a16="http://schemas.microsoft.com/office/drawing/2014/main" id="{71904A61-3E92-9B80-B210-08AD7D325B1C}"/>
              </a:ext>
            </a:extLst>
          </p:cNvPr>
          <p:cNvSpPr/>
          <p:nvPr/>
        </p:nvSpPr>
        <p:spPr>
          <a:xfrm>
            <a:off x="3238494" y="465708"/>
            <a:ext cx="1763722"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μικροτεχνία:</a:t>
            </a:r>
          </a:p>
          <a:p>
            <a:pPr algn="ctr"/>
            <a:r>
              <a:rPr lang="el-GR" sz="1100" dirty="0" err="1"/>
              <a:t>μικρογλυπτική</a:t>
            </a:r>
            <a:endParaRPr lang="el-GR" sz="1100" dirty="0"/>
          </a:p>
          <a:p>
            <a:pPr algn="ctr"/>
            <a:r>
              <a:rPr lang="el-GR" sz="1100" dirty="0"/>
              <a:t>σφραγιδογλυφία</a:t>
            </a:r>
          </a:p>
          <a:p>
            <a:pPr algn="ctr"/>
            <a:r>
              <a:rPr lang="el-GR" sz="1100" dirty="0"/>
              <a:t> ελεφαντουργία</a:t>
            </a:r>
          </a:p>
          <a:p>
            <a:pPr algn="ctr"/>
            <a:r>
              <a:rPr lang="el-GR" sz="1100" dirty="0"/>
              <a:t>μεταλλοτεχνία</a:t>
            </a:r>
          </a:p>
          <a:p>
            <a:pPr algn="ctr"/>
            <a:r>
              <a:rPr lang="el-GR" dirty="0"/>
              <a:t> </a:t>
            </a:r>
            <a:endParaRPr lang="el-GR" sz="1200" dirty="0"/>
          </a:p>
        </p:txBody>
      </p:sp>
      <p:sp>
        <p:nvSpPr>
          <p:cNvPr id="6" name="Ορθογώνιο: Στρογγύλεμα γωνιών 5">
            <a:extLst>
              <a:ext uri="{FF2B5EF4-FFF2-40B4-BE49-F238E27FC236}">
                <a16:creationId xmlns:a16="http://schemas.microsoft.com/office/drawing/2014/main" id="{09301882-E166-6734-6607-9A90FE4CFB16}"/>
              </a:ext>
            </a:extLst>
          </p:cNvPr>
          <p:cNvSpPr/>
          <p:nvPr/>
        </p:nvSpPr>
        <p:spPr>
          <a:xfrm>
            <a:off x="6598613" y="440580"/>
            <a:ext cx="1552644"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ζωγραφική  </a:t>
            </a:r>
            <a:endParaRPr lang="el-CY" dirty="0"/>
          </a:p>
        </p:txBody>
      </p:sp>
      <p:sp>
        <p:nvSpPr>
          <p:cNvPr id="11" name="Ορθογώνιο: Στρογγύλεμα γωνιών 10">
            <a:extLst>
              <a:ext uri="{FF2B5EF4-FFF2-40B4-BE49-F238E27FC236}">
                <a16:creationId xmlns:a16="http://schemas.microsoft.com/office/drawing/2014/main" id="{7DAE9902-7CDE-CC6D-8E14-C9B59A6B8B60}"/>
              </a:ext>
            </a:extLst>
          </p:cNvPr>
          <p:cNvSpPr/>
          <p:nvPr/>
        </p:nvSpPr>
        <p:spPr>
          <a:xfrm>
            <a:off x="8294210" y="400400"/>
            <a:ext cx="1774204"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 </a:t>
            </a:r>
            <a:endParaRPr lang="el-CY" dirty="0"/>
          </a:p>
        </p:txBody>
      </p:sp>
      <p:sp>
        <p:nvSpPr>
          <p:cNvPr id="24" name="Ορθογώνιο: Στρογγύλεμα γωνιών 23">
            <a:extLst>
              <a:ext uri="{FF2B5EF4-FFF2-40B4-BE49-F238E27FC236}">
                <a16:creationId xmlns:a16="http://schemas.microsoft.com/office/drawing/2014/main" id="{8F1EC6E3-49BD-7099-8382-5DA89BDB0217}"/>
              </a:ext>
            </a:extLst>
          </p:cNvPr>
          <p:cNvSpPr/>
          <p:nvPr/>
        </p:nvSpPr>
        <p:spPr>
          <a:xfrm>
            <a:off x="-18229" y="417067"/>
            <a:ext cx="1817377"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μεταλλοτεχνία   </a:t>
            </a:r>
            <a:endParaRPr lang="el-CY" dirty="0"/>
          </a:p>
        </p:txBody>
      </p:sp>
      <p:sp>
        <p:nvSpPr>
          <p:cNvPr id="27" name="Ορθογώνιο: Στρογγύλεμα γωνιών 26">
            <a:extLst>
              <a:ext uri="{FF2B5EF4-FFF2-40B4-BE49-F238E27FC236}">
                <a16:creationId xmlns:a16="http://schemas.microsoft.com/office/drawing/2014/main" id="{B417A196-D156-5C38-FAC0-D5F31A00EE76}"/>
              </a:ext>
            </a:extLst>
          </p:cNvPr>
          <p:cNvSpPr/>
          <p:nvPr/>
        </p:nvSpPr>
        <p:spPr>
          <a:xfrm>
            <a:off x="5100471" y="440581"/>
            <a:ext cx="1498142" cy="1647992"/>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a:p>
            <a:pPr algn="ctr"/>
            <a:r>
              <a:rPr lang="el-GR" dirty="0"/>
              <a:t>γλυπτική: </a:t>
            </a:r>
          </a:p>
          <a:p>
            <a:pPr algn="ctr"/>
            <a:r>
              <a:rPr lang="el-GR" dirty="0"/>
              <a:t> </a:t>
            </a:r>
            <a:r>
              <a:rPr lang="el-GR" sz="1100" dirty="0" err="1"/>
              <a:t>ειδωλοπλαστική</a:t>
            </a:r>
            <a:endParaRPr lang="el-GR" sz="1100" dirty="0"/>
          </a:p>
          <a:p>
            <a:pPr algn="ctr"/>
            <a:r>
              <a:rPr lang="el-GR" sz="1100" dirty="0"/>
              <a:t>αρχιτεκτονικά γλυπτά  </a:t>
            </a:r>
          </a:p>
          <a:p>
            <a:pPr algn="ctr"/>
            <a:r>
              <a:rPr lang="el-GR" sz="1100" dirty="0"/>
              <a:t>ανάγλυφα</a:t>
            </a:r>
          </a:p>
          <a:p>
            <a:pPr algn="ctr"/>
            <a:r>
              <a:rPr lang="el-GR" sz="1100" dirty="0"/>
              <a:t>ανδριάντες</a:t>
            </a:r>
          </a:p>
          <a:p>
            <a:pPr algn="ctr"/>
            <a:r>
              <a:rPr lang="el-GR" sz="1100" dirty="0"/>
              <a:t>αγάλματα</a:t>
            </a:r>
            <a:endParaRPr lang="el-CY" sz="1100" dirty="0"/>
          </a:p>
        </p:txBody>
      </p:sp>
      <p:pic>
        <p:nvPicPr>
          <p:cNvPr id="4" name="Picture 2">
            <a:extLst>
              <a:ext uri="{FF2B5EF4-FFF2-40B4-BE49-F238E27FC236}">
                <a16:creationId xmlns:a16="http://schemas.microsoft.com/office/drawing/2014/main" id="{97B15313-221D-9C9E-A5E5-A5634820B30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93696" y="2277827"/>
            <a:ext cx="1639644" cy="1465707"/>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7" name="Picture 2" descr="Πύλη των Λεόντων - Βικιπαίδεια">
            <a:extLst>
              <a:ext uri="{FF2B5EF4-FFF2-40B4-BE49-F238E27FC236}">
                <a16:creationId xmlns:a16="http://schemas.microsoft.com/office/drawing/2014/main" id="{F5B718BF-DF12-B4A3-37C5-86CD04AF31F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6862" y="2465591"/>
            <a:ext cx="1725268" cy="1162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Ορθογώνιο: Στρογγύλεμα γωνιών 9">
            <a:extLst>
              <a:ext uri="{FF2B5EF4-FFF2-40B4-BE49-F238E27FC236}">
                <a16:creationId xmlns:a16="http://schemas.microsoft.com/office/drawing/2014/main" id="{644BF55D-FB48-F87F-E92D-B4C86F40B6FA}"/>
              </a:ext>
            </a:extLst>
          </p:cNvPr>
          <p:cNvSpPr/>
          <p:nvPr/>
        </p:nvSpPr>
        <p:spPr>
          <a:xfrm>
            <a:off x="4795960" y="-1039"/>
            <a:ext cx="1649188" cy="359234"/>
          </a:xfrm>
          <a:prstGeom prst="roundRect">
            <a:avLst/>
          </a:prstGeom>
          <a:solidFill>
            <a:schemeClr val="accent3">
              <a:lumMod val="20000"/>
              <a:lumOff val="80000"/>
            </a:schemeClr>
          </a:solidFill>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ΤΕΧΝΗ  </a:t>
            </a:r>
            <a:endParaRPr lang="el-CY" dirty="0"/>
          </a:p>
        </p:txBody>
      </p:sp>
      <p:pic>
        <p:nvPicPr>
          <p:cNvPr id="12" name="Εικόνα 11" descr="Μυκηναϊκά άρματα μάχης… Οι Έλληνες ιππότες της Εποχής του Χαλκού | History-point.gr">
            <a:extLst>
              <a:ext uri="{FF2B5EF4-FFF2-40B4-BE49-F238E27FC236}">
                <a16:creationId xmlns:a16="http://schemas.microsoft.com/office/drawing/2014/main" id="{CC2EDAF1-A0E8-B24E-896F-5A89171501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63" y="2252648"/>
            <a:ext cx="1639643" cy="141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Ορθογώνιο: Στρογγύλεμα γωνιών 12">
            <a:extLst>
              <a:ext uri="{FF2B5EF4-FFF2-40B4-BE49-F238E27FC236}">
                <a16:creationId xmlns:a16="http://schemas.microsoft.com/office/drawing/2014/main" id="{C52391C4-1017-C6FB-D88E-CEBB19D08CC7}"/>
              </a:ext>
            </a:extLst>
          </p:cNvPr>
          <p:cNvSpPr/>
          <p:nvPr/>
        </p:nvSpPr>
        <p:spPr>
          <a:xfrm>
            <a:off x="141514" y="5687769"/>
            <a:ext cx="11825046" cy="102202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1400" b="1" dirty="0"/>
          </a:p>
          <a:p>
            <a:pPr algn="ctr"/>
            <a:r>
              <a:rPr lang="el-GR" sz="1200" b="1" dirty="0"/>
              <a:t>Φωτογραφικό υλικό από: </a:t>
            </a:r>
          </a:p>
          <a:p>
            <a:pPr algn="ctr"/>
            <a:r>
              <a:rPr lang="el-GR" sz="1200" dirty="0"/>
              <a:t>Στυλιανός Αλεξίου κ.ά., </a:t>
            </a:r>
            <a:r>
              <a:rPr lang="el-GR" sz="1200" i="1" dirty="0"/>
              <a:t>Ιστορία  του Ελληνικού Έθνους,</a:t>
            </a:r>
            <a:r>
              <a:rPr lang="el-GR" sz="1200" dirty="0"/>
              <a:t> τόμος  Α’, Αθήνα, 1970, σ. 107, 219, 256, 275,  311, 326.</a:t>
            </a:r>
            <a:endParaRPr lang="el-CY" sz="1200" dirty="0"/>
          </a:p>
          <a:p>
            <a:pPr algn="ctr"/>
            <a:r>
              <a:rPr lang="el-GR" sz="1200" dirty="0"/>
              <a:t>Μανόλης Ανδρόνικος κ.ά., </a:t>
            </a:r>
            <a:r>
              <a:rPr lang="el-GR" sz="1200" i="1" dirty="0"/>
              <a:t>Ιστορία  του Ελληνικού Έθνους,</a:t>
            </a:r>
            <a:r>
              <a:rPr lang="el-GR" sz="1200" dirty="0"/>
              <a:t> τόμος  Β’, Αθήνα, 1971, σ. 185, 238. </a:t>
            </a:r>
          </a:p>
          <a:p>
            <a:pPr algn="ctr"/>
            <a:r>
              <a:rPr lang="el-GR" sz="1200" dirty="0"/>
              <a:t>Γιώργος Α. Παπαθανασόπουλος (</a:t>
            </a:r>
            <a:r>
              <a:rPr lang="el-GR" sz="1200" dirty="0" err="1"/>
              <a:t>επιμ</a:t>
            </a:r>
            <a:r>
              <a:rPr lang="el-GR" sz="1200" dirty="0"/>
              <a:t>.), </a:t>
            </a:r>
            <a:r>
              <a:rPr lang="el-GR" sz="1200" i="1" dirty="0"/>
              <a:t>Νεολιθικός πολιτισμός στην Ελλάδα,</a:t>
            </a:r>
            <a:r>
              <a:rPr lang="el-GR" sz="1200" b="1" dirty="0"/>
              <a:t> </a:t>
            </a:r>
            <a:r>
              <a:rPr lang="el-GR" sz="1200" dirty="0"/>
              <a:t>Ίδρυμα Νικόλαου Π. Γουλανδρή, Αθήνα 1996, σ. 289, 334.</a:t>
            </a:r>
            <a:endParaRPr lang="el-CY" sz="1200" kern="100" dirty="0">
              <a:solidFill>
                <a:schemeClr val="tx1"/>
              </a:solidFill>
              <a:ea typeface="Aptos" panose="020B0004020202020204" pitchFamily="34" charset="0"/>
              <a:cs typeface="Times New Roman" panose="02020603050405020304" pitchFamily="18" charset="0"/>
            </a:endParaRPr>
          </a:p>
          <a:p>
            <a:pPr algn="ctr"/>
            <a:endParaRPr lang="el-CY" sz="1200" dirty="0"/>
          </a:p>
          <a:p>
            <a:pPr algn="ctr"/>
            <a:r>
              <a:rPr lang="el-GR" sz="1200" dirty="0"/>
              <a:t>  </a:t>
            </a:r>
          </a:p>
        </p:txBody>
      </p:sp>
      <p:sp>
        <p:nvSpPr>
          <p:cNvPr id="9" name="Ορθογώνιο: Στρογγύλεμα γωνιών 8">
            <a:extLst>
              <a:ext uri="{FF2B5EF4-FFF2-40B4-BE49-F238E27FC236}">
                <a16:creationId xmlns:a16="http://schemas.microsoft.com/office/drawing/2014/main" id="{7005DE28-7355-BF2C-08FD-F7CD76CD0217}"/>
              </a:ext>
            </a:extLst>
          </p:cNvPr>
          <p:cNvSpPr/>
          <p:nvPr/>
        </p:nvSpPr>
        <p:spPr>
          <a:xfrm>
            <a:off x="10222436" y="405147"/>
            <a:ext cx="1969564"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υφαντική καλαθοπλεκτική   </a:t>
            </a:r>
            <a:endParaRPr lang="el-CY" dirty="0"/>
          </a:p>
        </p:txBody>
      </p:sp>
      <p:pic>
        <p:nvPicPr>
          <p:cNvPr id="17" name="Εικόνα 16">
            <a:extLst>
              <a:ext uri="{FF2B5EF4-FFF2-40B4-BE49-F238E27FC236}">
                <a16:creationId xmlns:a16="http://schemas.microsoft.com/office/drawing/2014/main" id="{AF920964-FE51-DAB0-4653-90CA38B53F24}"/>
              </a:ext>
            </a:extLst>
          </p:cNvPr>
          <p:cNvPicPr>
            <a:picLocks noChangeAspect="1"/>
          </p:cNvPicPr>
          <p:nvPr/>
        </p:nvPicPr>
        <p:blipFill>
          <a:blip r:embed="rId5" cstate="email">
            <a:extLst>
              <a:ext uri="{28A0092B-C50C-407E-A947-70E740481C1C}">
                <a14:useLocalDpi xmlns:a14="http://schemas.microsoft.com/office/drawing/2010/main"/>
              </a:ext>
            </a:extLst>
          </a:blip>
          <a:srcRect l="25408" t="26530" r="40695" b="19501"/>
          <a:stretch>
            <a:fillRect/>
          </a:stretch>
        </p:blipFill>
        <p:spPr>
          <a:xfrm rot="5400000">
            <a:off x="10570197" y="2204059"/>
            <a:ext cx="1202202" cy="1725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Ορθογώνιο: Στρογγύλεμα γωνιών 18">
            <a:extLst>
              <a:ext uri="{FF2B5EF4-FFF2-40B4-BE49-F238E27FC236}">
                <a16:creationId xmlns:a16="http://schemas.microsoft.com/office/drawing/2014/main" id="{67FA5D25-6D2F-B1CA-D552-737CF25B3FD3}"/>
              </a:ext>
            </a:extLst>
          </p:cNvPr>
          <p:cNvSpPr/>
          <p:nvPr/>
        </p:nvSpPr>
        <p:spPr>
          <a:xfrm>
            <a:off x="1832338" y="3915829"/>
            <a:ext cx="1850566"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νομισματική</a:t>
            </a:r>
            <a:endParaRPr lang="el-CY" dirty="0"/>
          </a:p>
        </p:txBody>
      </p:sp>
      <p:sp>
        <p:nvSpPr>
          <p:cNvPr id="20" name="Ορθογώνιο: Στρογγύλεμα γωνιών 19">
            <a:extLst>
              <a:ext uri="{FF2B5EF4-FFF2-40B4-BE49-F238E27FC236}">
                <a16:creationId xmlns:a16="http://schemas.microsoft.com/office/drawing/2014/main" id="{F7DB6DCD-830A-2664-5097-E4B08B3A0EA0}"/>
              </a:ext>
            </a:extLst>
          </p:cNvPr>
          <p:cNvSpPr/>
          <p:nvPr/>
        </p:nvSpPr>
        <p:spPr>
          <a:xfrm>
            <a:off x="5839240" y="3915828"/>
            <a:ext cx="1850566"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ελεφαντουργία</a:t>
            </a:r>
            <a:endParaRPr lang="el-CY" dirty="0"/>
          </a:p>
        </p:txBody>
      </p:sp>
      <p:sp>
        <p:nvSpPr>
          <p:cNvPr id="21" name="Ορθογώνιο: Στρογγύλεμα γωνιών 20">
            <a:extLst>
              <a:ext uri="{FF2B5EF4-FFF2-40B4-BE49-F238E27FC236}">
                <a16:creationId xmlns:a16="http://schemas.microsoft.com/office/drawing/2014/main" id="{FBA31AFF-D1CD-87A0-7484-8011312FE5AE}"/>
              </a:ext>
            </a:extLst>
          </p:cNvPr>
          <p:cNvSpPr/>
          <p:nvPr/>
        </p:nvSpPr>
        <p:spPr>
          <a:xfrm>
            <a:off x="10028919" y="3875648"/>
            <a:ext cx="2163081"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σφραγιδογλυφία</a:t>
            </a:r>
            <a:endParaRPr lang="el-CY" dirty="0"/>
          </a:p>
        </p:txBody>
      </p:sp>
      <p:pic>
        <p:nvPicPr>
          <p:cNvPr id="26" name="Εικόνα 25">
            <a:extLst>
              <a:ext uri="{FF2B5EF4-FFF2-40B4-BE49-F238E27FC236}">
                <a16:creationId xmlns:a16="http://schemas.microsoft.com/office/drawing/2014/main" id="{8CC77B79-5DD7-9C02-6842-C065A2B9B129}"/>
              </a:ext>
            </a:extLst>
          </p:cNvPr>
          <p:cNvPicPr>
            <a:picLocks noChangeAspect="1"/>
          </p:cNvPicPr>
          <p:nvPr/>
        </p:nvPicPr>
        <p:blipFill>
          <a:blip r:embed="rId6" cstate="email">
            <a:extLst>
              <a:ext uri="{28A0092B-C50C-407E-A947-70E740481C1C}">
                <a14:useLocalDpi xmlns:a14="http://schemas.microsoft.com/office/drawing/2010/main"/>
              </a:ext>
            </a:extLst>
          </a:blip>
          <a:srcRect l="32731" t="16155" r="16429" b="27059"/>
          <a:stretch>
            <a:fillRect/>
          </a:stretch>
        </p:blipFill>
        <p:spPr>
          <a:xfrm>
            <a:off x="3835789" y="3940956"/>
            <a:ext cx="1850566" cy="14151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Εικόνα 28">
            <a:extLst>
              <a:ext uri="{FF2B5EF4-FFF2-40B4-BE49-F238E27FC236}">
                <a16:creationId xmlns:a16="http://schemas.microsoft.com/office/drawing/2014/main" id="{1A5F08C5-68A0-B9A1-B881-EE71D223D49B}"/>
              </a:ext>
            </a:extLst>
          </p:cNvPr>
          <p:cNvPicPr>
            <a:picLocks noChangeAspect="1"/>
          </p:cNvPicPr>
          <p:nvPr/>
        </p:nvPicPr>
        <p:blipFill>
          <a:blip r:embed="rId7" cstate="email">
            <a:extLst>
              <a:ext uri="{28A0092B-C50C-407E-A947-70E740481C1C}">
                <a14:useLocalDpi xmlns:a14="http://schemas.microsoft.com/office/drawing/2010/main"/>
              </a:ext>
            </a:extLst>
          </a:blip>
          <a:srcRect l="21900" t="28734" r="33334" b="12328"/>
          <a:stretch>
            <a:fillRect/>
          </a:stretch>
        </p:blipFill>
        <p:spPr>
          <a:xfrm rot="5400000">
            <a:off x="8166746" y="3704991"/>
            <a:ext cx="1321037" cy="18505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Εικόνα 14">
            <a:extLst>
              <a:ext uri="{FF2B5EF4-FFF2-40B4-BE49-F238E27FC236}">
                <a16:creationId xmlns:a16="http://schemas.microsoft.com/office/drawing/2014/main" id="{921F03BF-B9CE-BBEB-757D-DDA03468850E}"/>
              </a:ext>
            </a:extLst>
          </p:cNvPr>
          <p:cNvPicPr>
            <a:picLocks noChangeAspect="1"/>
          </p:cNvPicPr>
          <p:nvPr/>
        </p:nvPicPr>
        <p:blipFill>
          <a:blip r:embed="rId8" cstate="email">
            <a:extLst>
              <a:ext uri="{28A0092B-C50C-407E-A947-70E740481C1C}">
                <a14:useLocalDpi xmlns:a14="http://schemas.microsoft.com/office/drawing/2010/main"/>
              </a:ext>
            </a:extLst>
          </a:blip>
          <a:srcRect l="5838" t="23545" r="8571" b="19947"/>
          <a:stretch>
            <a:fillRect/>
          </a:stretch>
        </p:blipFill>
        <p:spPr>
          <a:xfrm rot="5400000">
            <a:off x="5132318" y="2529642"/>
            <a:ext cx="1415144" cy="1012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Εικόνα 15" descr="Η &quot;τοιχογραφία του ψαρά&quot;, ένας ύμνος στην πιο μακραίωνη και δυνατή σχέση  της Ελλάδας.. Εκείνη με την θάλασσα Η θάλασσα είναι η ζωή της Ελλάδας, ο  πιο δυνατός δεσμός μέσα από τον">
            <a:extLst>
              <a:ext uri="{FF2B5EF4-FFF2-40B4-BE49-F238E27FC236}">
                <a16:creationId xmlns:a16="http://schemas.microsoft.com/office/drawing/2014/main" id="{4A03DCF4-E8BC-220C-FABD-E7E5BAB8438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92736" y="2328386"/>
            <a:ext cx="1517755" cy="14715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Εικόνα 17" descr="Γεωμετρική περίοδος - Eθνικό Αρχαιολογικό Μουσείο">
            <a:extLst>
              <a:ext uri="{FF2B5EF4-FFF2-40B4-BE49-F238E27FC236}">
                <a16:creationId xmlns:a16="http://schemas.microsoft.com/office/drawing/2014/main" id="{28D1CFA3-EC44-599D-3984-AC25D32C9B5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57591" y="2250879"/>
            <a:ext cx="1439571" cy="1492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 name="Εικόνα 24">
            <a:extLst>
              <a:ext uri="{FF2B5EF4-FFF2-40B4-BE49-F238E27FC236}">
                <a16:creationId xmlns:a16="http://schemas.microsoft.com/office/drawing/2014/main" id="{932108FE-7A11-1C1B-C53F-6FE74CBD2D89}"/>
              </a:ext>
            </a:extLst>
          </p:cNvPr>
          <p:cNvPicPr>
            <a:picLocks noChangeAspect="1"/>
          </p:cNvPicPr>
          <p:nvPr/>
        </p:nvPicPr>
        <p:blipFill>
          <a:blip r:embed="rId11" cstate="screen">
            <a:extLst>
              <a:ext uri="{28A0092B-C50C-407E-A947-70E740481C1C}">
                <a14:useLocalDpi xmlns:a14="http://schemas.microsoft.com/office/drawing/2010/main"/>
              </a:ext>
            </a:extLst>
          </a:blip>
          <a:srcRect l="67804" t="26549" r="10283" b="45554"/>
          <a:stretch>
            <a:fillRect/>
          </a:stretch>
        </p:blipFill>
        <p:spPr>
          <a:xfrm>
            <a:off x="173856" y="3940956"/>
            <a:ext cx="1330492" cy="141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733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7">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84AFD-C23A-D85C-AB74-77A30CDC8768}"/>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4D7D83A2-7188-F8E2-C763-B520A5DDF818}"/>
              </a:ext>
            </a:extLst>
          </p:cNvPr>
          <p:cNvSpPr/>
          <p:nvPr/>
        </p:nvSpPr>
        <p:spPr>
          <a:xfrm>
            <a:off x="119106" y="685790"/>
            <a:ext cx="1850565"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αποθήκευση και μεταφορά εμπορευμάτων </a:t>
            </a:r>
          </a:p>
          <a:p>
            <a:pPr algn="ctr"/>
            <a:r>
              <a:rPr lang="el-GR" dirty="0"/>
              <a:t>  </a:t>
            </a:r>
            <a:endParaRPr lang="el-CY" dirty="0"/>
          </a:p>
        </p:txBody>
      </p:sp>
      <p:sp>
        <p:nvSpPr>
          <p:cNvPr id="5" name="Ορθογώνιο: Στρογγύλεμα γωνιών 4">
            <a:extLst>
              <a:ext uri="{FF2B5EF4-FFF2-40B4-BE49-F238E27FC236}">
                <a16:creationId xmlns:a16="http://schemas.microsoft.com/office/drawing/2014/main" id="{678E9E3E-AB4C-3F7F-4766-DA45FCF10CD5}"/>
              </a:ext>
            </a:extLst>
          </p:cNvPr>
          <p:cNvSpPr/>
          <p:nvPr/>
        </p:nvSpPr>
        <p:spPr>
          <a:xfrm>
            <a:off x="2537644" y="5031874"/>
            <a:ext cx="2857458"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αντικείμενα καθημερινής χρήσης</a:t>
            </a:r>
            <a:endParaRPr lang="el-CY" dirty="0"/>
          </a:p>
        </p:txBody>
      </p:sp>
      <p:sp>
        <p:nvSpPr>
          <p:cNvPr id="6" name="Ορθογώνιο: Στρογγύλεμα γωνιών 5">
            <a:extLst>
              <a:ext uri="{FF2B5EF4-FFF2-40B4-BE49-F238E27FC236}">
                <a16:creationId xmlns:a16="http://schemas.microsoft.com/office/drawing/2014/main" id="{12692563-D730-CAC4-2EC4-C9EBADC36C3C}"/>
              </a:ext>
            </a:extLst>
          </p:cNvPr>
          <p:cNvSpPr/>
          <p:nvPr/>
        </p:nvSpPr>
        <p:spPr>
          <a:xfrm>
            <a:off x="7081615" y="2517298"/>
            <a:ext cx="1649188"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διακόσμηση ανακτόρου  </a:t>
            </a:r>
            <a:endParaRPr lang="el-CY" dirty="0"/>
          </a:p>
        </p:txBody>
      </p:sp>
      <p:sp>
        <p:nvSpPr>
          <p:cNvPr id="11" name="Ορθογώνιο: Στρογγύλεμα γωνιών 10">
            <a:extLst>
              <a:ext uri="{FF2B5EF4-FFF2-40B4-BE49-F238E27FC236}">
                <a16:creationId xmlns:a16="http://schemas.microsoft.com/office/drawing/2014/main" id="{43AB83BC-4EF2-5C74-EF7A-AD4324E0BE57}"/>
              </a:ext>
            </a:extLst>
          </p:cNvPr>
          <p:cNvSpPr/>
          <p:nvPr/>
        </p:nvSpPr>
        <p:spPr>
          <a:xfrm>
            <a:off x="5914777" y="779658"/>
            <a:ext cx="1850566"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οχύρωση</a:t>
            </a:r>
            <a:endParaRPr lang="el-CY" dirty="0"/>
          </a:p>
        </p:txBody>
      </p:sp>
      <p:sp>
        <p:nvSpPr>
          <p:cNvPr id="27" name="Ορθογώνιο: Στρογγύλεμα γωνιών 26">
            <a:extLst>
              <a:ext uri="{FF2B5EF4-FFF2-40B4-BE49-F238E27FC236}">
                <a16:creationId xmlns:a16="http://schemas.microsoft.com/office/drawing/2014/main" id="{BDB54034-D344-6081-ACB5-8D9B40A57559}"/>
              </a:ext>
            </a:extLst>
          </p:cNvPr>
          <p:cNvSpPr/>
          <p:nvPr/>
        </p:nvSpPr>
        <p:spPr>
          <a:xfrm>
            <a:off x="4115771" y="2698255"/>
            <a:ext cx="1258645"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ταφικό έθιμο  </a:t>
            </a:r>
            <a:endParaRPr lang="el-CY" dirty="0"/>
          </a:p>
        </p:txBody>
      </p:sp>
      <p:sp>
        <p:nvSpPr>
          <p:cNvPr id="10" name="Ορθογώνιο: Στρογγύλεμα γωνιών 9">
            <a:extLst>
              <a:ext uri="{FF2B5EF4-FFF2-40B4-BE49-F238E27FC236}">
                <a16:creationId xmlns:a16="http://schemas.microsoft.com/office/drawing/2014/main" id="{0BB3D17E-A3BF-8B92-6FD6-E72D24F25E82}"/>
              </a:ext>
            </a:extLst>
          </p:cNvPr>
          <p:cNvSpPr/>
          <p:nvPr/>
        </p:nvSpPr>
        <p:spPr>
          <a:xfrm>
            <a:off x="4929505" y="141509"/>
            <a:ext cx="1649188" cy="544281"/>
          </a:xfrm>
          <a:prstGeom prst="roundRect">
            <a:avLst/>
          </a:prstGeom>
          <a:solidFill>
            <a:schemeClr val="accent3">
              <a:lumMod val="20000"/>
              <a:lumOff val="80000"/>
            </a:schemeClr>
          </a:solidFill>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ΧΡΗΣΗ  </a:t>
            </a:r>
            <a:endParaRPr lang="el-CY" dirty="0"/>
          </a:p>
        </p:txBody>
      </p:sp>
      <p:sp>
        <p:nvSpPr>
          <p:cNvPr id="13" name="Ορθογώνιο: Στρογγύλεμα γωνιών 12">
            <a:extLst>
              <a:ext uri="{FF2B5EF4-FFF2-40B4-BE49-F238E27FC236}">
                <a16:creationId xmlns:a16="http://schemas.microsoft.com/office/drawing/2014/main" id="{8727CF98-E025-B789-E87E-B7DFFFCEBF6D}"/>
              </a:ext>
            </a:extLst>
          </p:cNvPr>
          <p:cNvSpPr/>
          <p:nvPr/>
        </p:nvSpPr>
        <p:spPr>
          <a:xfrm>
            <a:off x="2221952" y="2709141"/>
            <a:ext cx="1801558"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αντικείμενα λατρείας</a:t>
            </a:r>
            <a:endParaRPr lang="el-CY" dirty="0"/>
          </a:p>
        </p:txBody>
      </p:sp>
      <p:sp>
        <p:nvSpPr>
          <p:cNvPr id="15" name="Ορθογώνιο: Στρογγύλεμα γωνιών 14">
            <a:extLst>
              <a:ext uri="{FF2B5EF4-FFF2-40B4-BE49-F238E27FC236}">
                <a16:creationId xmlns:a16="http://schemas.microsoft.com/office/drawing/2014/main" id="{BC60EB4C-9609-A43A-691B-1CAA5683F063}"/>
              </a:ext>
            </a:extLst>
          </p:cNvPr>
          <p:cNvSpPr/>
          <p:nvPr/>
        </p:nvSpPr>
        <p:spPr>
          <a:xfrm>
            <a:off x="10246241" y="459911"/>
            <a:ext cx="1826653"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αντικείμενα καλλωπισμού</a:t>
            </a:r>
          </a:p>
        </p:txBody>
      </p:sp>
      <p:sp>
        <p:nvSpPr>
          <p:cNvPr id="17" name="Ορθογώνιο: Στρογγύλεμα γωνιών 16">
            <a:extLst>
              <a:ext uri="{FF2B5EF4-FFF2-40B4-BE49-F238E27FC236}">
                <a16:creationId xmlns:a16="http://schemas.microsoft.com/office/drawing/2014/main" id="{5C37C50E-6E6C-CAEC-42D3-2D949391B81C}"/>
              </a:ext>
            </a:extLst>
          </p:cNvPr>
          <p:cNvSpPr/>
          <p:nvPr/>
        </p:nvSpPr>
        <p:spPr>
          <a:xfrm>
            <a:off x="8817512" y="2506422"/>
            <a:ext cx="2857458"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αντικείμενα επίδειξης πλούτου</a:t>
            </a:r>
          </a:p>
          <a:p>
            <a:pPr algn="ctr"/>
            <a:r>
              <a:rPr lang="el-GR" dirty="0"/>
              <a:t>π.χ. χρυσή  προσωπίδα Αγαμέμνονα </a:t>
            </a:r>
            <a:endParaRPr lang="el-CY" dirty="0"/>
          </a:p>
        </p:txBody>
      </p:sp>
      <p:sp>
        <p:nvSpPr>
          <p:cNvPr id="3" name="Ορθογώνιο: Στρογγύλεμα γωνιών 2">
            <a:extLst>
              <a:ext uri="{FF2B5EF4-FFF2-40B4-BE49-F238E27FC236}">
                <a16:creationId xmlns:a16="http://schemas.microsoft.com/office/drawing/2014/main" id="{168C10C6-DE59-DD94-2770-14C51D80176D}"/>
              </a:ext>
            </a:extLst>
          </p:cNvPr>
          <p:cNvSpPr/>
          <p:nvPr/>
        </p:nvSpPr>
        <p:spPr>
          <a:xfrm>
            <a:off x="5466677" y="2677848"/>
            <a:ext cx="1258645"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ταφικό μνημείο  </a:t>
            </a:r>
            <a:endParaRPr lang="el-CY" dirty="0"/>
          </a:p>
        </p:txBody>
      </p:sp>
      <p:sp>
        <p:nvSpPr>
          <p:cNvPr id="4" name="Ορθογώνιο: Στρογγύλεμα γωνιών 3">
            <a:extLst>
              <a:ext uri="{FF2B5EF4-FFF2-40B4-BE49-F238E27FC236}">
                <a16:creationId xmlns:a16="http://schemas.microsoft.com/office/drawing/2014/main" id="{B2B69BE4-7B71-AF2F-E4F4-57E48A664D21}"/>
              </a:ext>
            </a:extLst>
          </p:cNvPr>
          <p:cNvSpPr/>
          <p:nvPr/>
        </p:nvSpPr>
        <p:spPr>
          <a:xfrm>
            <a:off x="8502618" y="4294396"/>
            <a:ext cx="3357912" cy="2335004"/>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εργαλεία</a:t>
            </a:r>
          </a:p>
          <a:p>
            <a:pPr algn="ctr"/>
            <a:r>
              <a:rPr lang="el-GR" dirty="0"/>
              <a:t>(α) λεπίδα</a:t>
            </a:r>
          </a:p>
          <a:p>
            <a:pPr algn="ctr"/>
            <a:r>
              <a:rPr lang="el-GR" dirty="0"/>
              <a:t>(β) δρεπάνι </a:t>
            </a:r>
          </a:p>
          <a:p>
            <a:pPr algn="ctr"/>
            <a:r>
              <a:rPr lang="el-GR" dirty="0"/>
              <a:t>(γ) πέλεκυς</a:t>
            </a:r>
          </a:p>
          <a:p>
            <a:pPr algn="ctr"/>
            <a:r>
              <a:rPr lang="el-GR" dirty="0"/>
              <a:t>(δ) αξίνα</a:t>
            </a:r>
          </a:p>
          <a:p>
            <a:pPr algn="ctr"/>
            <a:r>
              <a:rPr lang="el-GR" dirty="0"/>
              <a:t>(</a:t>
            </a:r>
            <a:r>
              <a:rPr lang="el-GR" dirty="0" err="1"/>
              <a:t>στ</a:t>
            </a:r>
            <a:r>
              <a:rPr lang="el-GR" dirty="0"/>
              <a:t>) σμίλη</a:t>
            </a:r>
          </a:p>
          <a:p>
            <a:pPr algn="ctr"/>
            <a:r>
              <a:rPr lang="el-GR" dirty="0"/>
              <a:t>(ζ) εργαλεία από οστό-κέρατο</a:t>
            </a:r>
          </a:p>
        </p:txBody>
      </p:sp>
      <p:sp>
        <p:nvSpPr>
          <p:cNvPr id="7" name="Ορθογώνιο: Στρογγύλεμα γωνιών 6">
            <a:extLst>
              <a:ext uri="{FF2B5EF4-FFF2-40B4-BE49-F238E27FC236}">
                <a16:creationId xmlns:a16="http://schemas.microsoft.com/office/drawing/2014/main" id="{E642FBAE-D21C-CDCC-11A7-D97388210334}"/>
              </a:ext>
            </a:extLst>
          </p:cNvPr>
          <p:cNvSpPr/>
          <p:nvPr/>
        </p:nvSpPr>
        <p:spPr>
          <a:xfrm>
            <a:off x="103427" y="2698255"/>
            <a:ext cx="2026264"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err="1"/>
              <a:t>ειδωλοπλαστική</a:t>
            </a:r>
            <a:endParaRPr lang="el-CY" dirty="0"/>
          </a:p>
          <a:p>
            <a:pPr algn="ctr"/>
            <a:endParaRPr lang="el-CY" dirty="0"/>
          </a:p>
        </p:txBody>
      </p:sp>
      <p:sp>
        <p:nvSpPr>
          <p:cNvPr id="8" name="Ορθογώνιο: Στρογγύλεμα γωνιών 7">
            <a:extLst>
              <a:ext uri="{FF2B5EF4-FFF2-40B4-BE49-F238E27FC236}">
                <a16:creationId xmlns:a16="http://schemas.microsoft.com/office/drawing/2014/main" id="{0E3728FD-2EA1-BDA3-5D2B-26DC2974B9BE}"/>
              </a:ext>
            </a:extLst>
          </p:cNvPr>
          <p:cNvSpPr/>
          <p:nvPr/>
        </p:nvSpPr>
        <p:spPr>
          <a:xfrm>
            <a:off x="8040036" y="459912"/>
            <a:ext cx="2124393"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a:p>
            <a:pPr algn="ctr"/>
            <a:endParaRPr lang="el-GR" dirty="0"/>
          </a:p>
          <a:p>
            <a:pPr algn="ctr"/>
            <a:endParaRPr lang="el-GR" dirty="0"/>
          </a:p>
          <a:p>
            <a:pPr algn="ctr"/>
            <a:r>
              <a:rPr lang="el-GR" dirty="0"/>
              <a:t>προσωπική κόσμηση: </a:t>
            </a:r>
          </a:p>
          <a:p>
            <a:pPr algn="ctr"/>
            <a:r>
              <a:rPr lang="el-GR" dirty="0"/>
              <a:t>περίαπτο</a:t>
            </a:r>
          </a:p>
          <a:p>
            <a:pPr algn="ctr"/>
            <a:r>
              <a:rPr lang="el-GR" dirty="0"/>
              <a:t>δαχτυλίδι</a:t>
            </a:r>
          </a:p>
          <a:p>
            <a:pPr algn="ctr"/>
            <a:r>
              <a:rPr lang="el-GR" dirty="0"/>
              <a:t>περιδέραιο</a:t>
            </a:r>
          </a:p>
          <a:p>
            <a:pPr algn="ctr"/>
            <a:r>
              <a:rPr lang="el-GR" dirty="0"/>
              <a:t> </a:t>
            </a:r>
          </a:p>
          <a:p>
            <a:pPr algn="ctr"/>
            <a:endParaRPr lang="el-GR" dirty="0"/>
          </a:p>
          <a:p>
            <a:pPr algn="ctr"/>
            <a:endParaRPr lang="el-CY" dirty="0"/>
          </a:p>
        </p:txBody>
      </p:sp>
      <p:sp>
        <p:nvSpPr>
          <p:cNvPr id="9" name="Ορθογώνιο: Στρογγύλεμα γωνιών 8">
            <a:extLst>
              <a:ext uri="{FF2B5EF4-FFF2-40B4-BE49-F238E27FC236}">
                <a16:creationId xmlns:a16="http://schemas.microsoft.com/office/drawing/2014/main" id="{F2A1BA8B-F74F-2530-2ABB-A2DA3AC80511}"/>
              </a:ext>
            </a:extLst>
          </p:cNvPr>
          <p:cNvSpPr/>
          <p:nvPr/>
        </p:nvSpPr>
        <p:spPr>
          <a:xfrm>
            <a:off x="5553593" y="4898535"/>
            <a:ext cx="2632043" cy="1698195"/>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a:p>
            <a:pPr algn="ctr"/>
            <a:endParaRPr lang="el-GR" dirty="0"/>
          </a:p>
          <a:p>
            <a:pPr algn="ctr"/>
            <a:endParaRPr lang="el-GR" dirty="0"/>
          </a:p>
          <a:p>
            <a:pPr algn="ctr"/>
            <a:r>
              <a:rPr lang="el-GR" dirty="0"/>
              <a:t>υφαντική / καλαθοπλεχτική  :  </a:t>
            </a:r>
          </a:p>
          <a:p>
            <a:pPr algn="ctr"/>
            <a:r>
              <a:rPr lang="el-GR" dirty="0"/>
              <a:t>(α) </a:t>
            </a:r>
            <a:r>
              <a:rPr lang="el-GR" dirty="0" err="1"/>
              <a:t>σφονδύλι</a:t>
            </a:r>
            <a:endParaRPr lang="el-GR" dirty="0"/>
          </a:p>
          <a:p>
            <a:pPr algn="ctr"/>
            <a:r>
              <a:rPr lang="el-GR" dirty="0"/>
              <a:t>(β) βελόνη</a:t>
            </a:r>
          </a:p>
          <a:p>
            <a:pPr algn="ctr"/>
            <a:r>
              <a:rPr lang="el-GR" dirty="0"/>
              <a:t> </a:t>
            </a:r>
          </a:p>
          <a:p>
            <a:pPr algn="ctr"/>
            <a:endParaRPr lang="el-GR" dirty="0"/>
          </a:p>
          <a:p>
            <a:pPr algn="ctr"/>
            <a:endParaRPr lang="el-CY" dirty="0"/>
          </a:p>
        </p:txBody>
      </p:sp>
      <p:sp>
        <p:nvSpPr>
          <p:cNvPr id="12" name="Ορθογώνιο: Στρογγύλεμα γωνιών 11">
            <a:extLst>
              <a:ext uri="{FF2B5EF4-FFF2-40B4-BE49-F238E27FC236}">
                <a16:creationId xmlns:a16="http://schemas.microsoft.com/office/drawing/2014/main" id="{F7C48EE0-9C0A-9DA5-5B0C-182BBB8EA2EE}"/>
              </a:ext>
            </a:extLst>
          </p:cNvPr>
          <p:cNvSpPr/>
          <p:nvPr/>
        </p:nvSpPr>
        <p:spPr>
          <a:xfrm>
            <a:off x="4183777" y="783762"/>
            <a:ext cx="1649188"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πολεμική  χρήση/ οπλισμός</a:t>
            </a:r>
            <a:endParaRPr lang="el-CY" dirty="0"/>
          </a:p>
        </p:txBody>
      </p:sp>
      <p:sp>
        <p:nvSpPr>
          <p:cNvPr id="14" name="Ορθογώνιο: Στρογγύλεμα γωνιών 13">
            <a:extLst>
              <a:ext uri="{FF2B5EF4-FFF2-40B4-BE49-F238E27FC236}">
                <a16:creationId xmlns:a16="http://schemas.microsoft.com/office/drawing/2014/main" id="{E0B247DD-9663-E4ED-6C54-4E67ADEF9B78}"/>
              </a:ext>
            </a:extLst>
          </p:cNvPr>
          <p:cNvSpPr/>
          <p:nvPr/>
        </p:nvSpPr>
        <p:spPr>
          <a:xfrm>
            <a:off x="2051482" y="674886"/>
            <a:ext cx="1857601" cy="1415143"/>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οικονομική χρήση/ εμπόριο</a:t>
            </a:r>
          </a:p>
          <a:p>
            <a:pPr algn="ctr"/>
            <a:r>
              <a:rPr lang="el-GR" dirty="0"/>
              <a:t>π.χ. σφραγίδες</a:t>
            </a:r>
          </a:p>
          <a:p>
            <a:pPr algn="ctr"/>
            <a:endParaRPr lang="el-CY" dirty="0"/>
          </a:p>
        </p:txBody>
      </p:sp>
    </p:spTree>
    <p:extLst>
      <p:ext uri="{BB962C8B-B14F-4D97-AF65-F5344CB8AC3E}">
        <p14:creationId xmlns:p14="http://schemas.microsoft.com/office/powerpoint/2010/main" val="425582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xEl>
                                              <p:pRg st="6" end="6"/>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bg/>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bg/>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7">
                                            <p:bg/>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bg/>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
                                            <p:bg/>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7">
                                            <p:bg/>
                                          </p:spTgt>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7">
                                            <p:txEl>
                                              <p:pRg st="0" end="0"/>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
                                            <p:bg/>
                                          </p:spTgt>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9">
                                            <p:bg/>
                                          </p:spTgt>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9">
                                            <p:txEl>
                                              <p:pRg st="3" end="3"/>
                                            </p:txEl>
                                          </p:spTgt>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9">
                                            <p:txEl>
                                              <p:pRg st="4" end="4"/>
                                            </p:txEl>
                                          </p:spTgt>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9">
                                            <p:txEl>
                                              <p:pRg st="5" end="5"/>
                                            </p:txEl>
                                          </p:spTgt>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
                                            <p:bg/>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
                                            <p:txEl>
                                              <p:pRg st="0" end="0"/>
                                            </p:txEl>
                                          </p:spTgt>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4">
                                            <p:txEl>
                                              <p:pRg st="1" end="1"/>
                                            </p:txEl>
                                          </p:spTgt>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4">
                                            <p:txEl>
                                              <p:pRg st="2" end="2"/>
                                            </p:txEl>
                                          </p:spTgt>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
                                            <p:txEl>
                                              <p:pRg st="3" end="3"/>
                                            </p:txEl>
                                          </p:spTgt>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4">
                                            <p:txEl>
                                              <p:pRg st="4" end="4"/>
                                            </p:txEl>
                                          </p:spTgt>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4">
                                            <p:txEl>
                                              <p:pRg st="5" end="5"/>
                                            </p:txEl>
                                          </p:spTgt>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animBg="1"/>
      <p:bldP spid="5" grpId="0" build="allAtOnce" animBg="1"/>
      <p:bldP spid="6" grpId="0" build="allAtOnce" animBg="1"/>
      <p:bldP spid="11" grpId="0" build="allAtOnce" animBg="1"/>
      <p:bldP spid="27" grpId="0" build="allAtOnce" animBg="1"/>
      <p:bldP spid="13" grpId="0" build="allAtOnce" animBg="1"/>
      <p:bldP spid="15" grpId="0" build="allAtOnce" animBg="1"/>
      <p:bldP spid="17" grpId="0" build="allAtOnce" animBg="1"/>
      <p:bldP spid="3" grpId="0" build="allAtOnce" animBg="1"/>
      <p:bldP spid="4" grpId="0" build="allAtOnce" animBg="1"/>
      <p:bldP spid="7" grpId="0" build="allAtOnce" animBg="1"/>
      <p:bldP spid="8" grpId="0" build="allAtOnce" animBg="1"/>
      <p:bldP spid="9" grpId="0" build="allAtOnce" animBg="1"/>
      <p:bldP spid="12" grpId="0" build="allAtOnce" animBg="1"/>
      <p:bldP spid="14"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E08BF17-C5FA-27A9-91CE-7BA96F080F94}"/>
              </a:ext>
            </a:extLst>
          </p:cNvPr>
          <p:cNvPicPr>
            <a:picLocks noChangeAspect="1"/>
          </p:cNvPicPr>
          <p:nvPr/>
        </p:nvPicPr>
        <p:blipFill>
          <a:blip r:embed="rId2" cstate="email">
            <a:extLst>
              <a:ext uri="{28A0092B-C50C-407E-A947-70E740481C1C}">
                <a14:useLocalDpi xmlns:a14="http://schemas.microsoft.com/office/drawing/2010/main"/>
              </a:ext>
            </a:extLst>
          </a:blip>
          <a:srcRect l="23175" t="24141" r="57340" b="55570"/>
          <a:stretch>
            <a:fillRect/>
          </a:stretch>
        </p:blipFill>
        <p:spPr>
          <a:xfrm>
            <a:off x="203428" y="926120"/>
            <a:ext cx="2311172" cy="1849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Ορθογώνιο: Στρογγύλεμα γωνιών 4">
            <a:extLst>
              <a:ext uri="{FF2B5EF4-FFF2-40B4-BE49-F238E27FC236}">
                <a16:creationId xmlns:a16="http://schemas.microsoft.com/office/drawing/2014/main" id="{6492A244-2A0C-9F8C-8A0F-CEA9C0107969}"/>
              </a:ext>
            </a:extLst>
          </p:cNvPr>
          <p:cNvSpPr/>
          <p:nvPr/>
        </p:nvSpPr>
        <p:spPr>
          <a:xfrm>
            <a:off x="4929505" y="141509"/>
            <a:ext cx="2363924" cy="544281"/>
          </a:xfrm>
          <a:prstGeom prst="roundRect">
            <a:avLst/>
          </a:prstGeom>
          <a:solidFill>
            <a:schemeClr val="accent3">
              <a:lumMod val="20000"/>
              <a:lumOff val="80000"/>
            </a:schemeClr>
          </a:solidFill>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ΧΑΡΑΚΤΗΡΙΣΤΙΚΑ  </a:t>
            </a:r>
            <a:endParaRPr lang="el-CY" dirty="0"/>
          </a:p>
        </p:txBody>
      </p:sp>
      <p:sp>
        <p:nvSpPr>
          <p:cNvPr id="7" name="Ορθογώνιο: Στρογγύλεμα γωνιών 6">
            <a:extLst>
              <a:ext uri="{FF2B5EF4-FFF2-40B4-BE49-F238E27FC236}">
                <a16:creationId xmlns:a16="http://schemas.microsoft.com/office/drawing/2014/main" id="{7B6D6E55-E93B-94D9-BEB5-4435BD478C1A}"/>
              </a:ext>
            </a:extLst>
          </p:cNvPr>
          <p:cNvSpPr/>
          <p:nvPr/>
        </p:nvSpPr>
        <p:spPr>
          <a:xfrm>
            <a:off x="203428" y="3014661"/>
            <a:ext cx="2126115"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περίτεχνη κόμμωση</a:t>
            </a:r>
            <a:endParaRPr lang="el-CY" dirty="0"/>
          </a:p>
        </p:txBody>
      </p:sp>
      <p:pic>
        <p:nvPicPr>
          <p:cNvPr id="4" name="Εικόνα 3">
            <a:extLst>
              <a:ext uri="{FF2B5EF4-FFF2-40B4-BE49-F238E27FC236}">
                <a16:creationId xmlns:a16="http://schemas.microsoft.com/office/drawing/2014/main" id="{941500B2-8F0F-182B-934C-39DF789D6DF7}"/>
              </a:ext>
            </a:extLst>
          </p:cNvPr>
          <p:cNvPicPr>
            <a:picLocks noChangeAspect="1"/>
          </p:cNvPicPr>
          <p:nvPr/>
        </p:nvPicPr>
        <p:blipFill>
          <a:blip r:embed="rId3">
            <a:extLst>
              <a:ext uri="{28A0092B-C50C-407E-A947-70E740481C1C}">
                <a14:useLocalDpi xmlns:a14="http://schemas.microsoft.com/office/drawing/2010/main"/>
              </a:ext>
            </a:extLst>
          </a:blip>
          <a:srcRect l="64910" t="52834" r="27914" b="28042"/>
          <a:stretch>
            <a:fillRect/>
          </a:stretch>
        </p:blipFill>
        <p:spPr>
          <a:xfrm rot="10800000">
            <a:off x="2729795" y="903241"/>
            <a:ext cx="2430036" cy="25257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Ορθογώνιο: Στρογγύλεμα γωνιών 5">
            <a:extLst>
              <a:ext uri="{FF2B5EF4-FFF2-40B4-BE49-F238E27FC236}">
                <a16:creationId xmlns:a16="http://schemas.microsoft.com/office/drawing/2014/main" id="{6CCA0BBF-5454-15C0-AE3B-BA79D6E7EB0F}"/>
              </a:ext>
            </a:extLst>
          </p:cNvPr>
          <p:cNvSpPr/>
          <p:nvPr/>
        </p:nvSpPr>
        <p:spPr>
          <a:xfrm>
            <a:off x="2577395" y="3764755"/>
            <a:ext cx="243003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οπλισμός  και στολή  εκστρατείας</a:t>
            </a:r>
            <a:endParaRPr lang="el-CY" dirty="0"/>
          </a:p>
        </p:txBody>
      </p:sp>
      <p:pic>
        <p:nvPicPr>
          <p:cNvPr id="8" name="Εικόνα 7">
            <a:extLst>
              <a:ext uri="{FF2B5EF4-FFF2-40B4-BE49-F238E27FC236}">
                <a16:creationId xmlns:a16="http://schemas.microsoft.com/office/drawing/2014/main" id="{3050930F-70EB-589F-1393-183BA35E7FC2}"/>
              </a:ext>
            </a:extLst>
          </p:cNvPr>
          <p:cNvPicPr>
            <a:picLocks noChangeAspect="1"/>
          </p:cNvPicPr>
          <p:nvPr/>
        </p:nvPicPr>
        <p:blipFill>
          <a:blip r:embed="rId4" cstate="email">
            <a:extLst>
              <a:ext uri="{28A0092B-C50C-407E-A947-70E740481C1C}">
                <a14:useLocalDpi xmlns:a14="http://schemas.microsoft.com/office/drawing/2010/main"/>
              </a:ext>
            </a:extLst>
          </a:blip>
          <a:srcRect l="14327" t="36374" r="17692" b="28804"/>
          <a:stretch>
            <a:fillRect/>
          </a:stretch>
        </p:blipFill>
        <p:spPr>
          <a:xfrm rot="5400000">
            <a:off x="5359820" y="988993"/>
            <a:ext cx="2525762" cy="24300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Ορθογώνιο: Στρογγύλεμα γωνιών 8">
            <a:extLst>
              <a:ext uri="{FF2B5EF4-FFF2-40B4-BE49-F238E27FC236}">
                <a16:creationId xmlns:a16="http://schemas.microsoft.com/office/drawing/2014/main" id="{CDFC5CCB-3A80-AF6A-EC16-46B9443B3678}"/>
              </a:ext>
            </a:extLst>
          </p:cNvPr>
          <p:cNvSpPr/>
          <p:nvPr/>
        </p:nvSpPr>
        <p:spPr>
          <a:xfrm>
            <a:off x="5255284" y="3885517"/>
            <a:ext cx="2430037" cy="2678568"/>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κούρος</a:t>
            </a:r>
          </a:p>
          <a:p>
            <a:pPr algn="ctr"/>
            <a:r>
              <a:rPr lang="el-GR" dirty="0"/>
              <a:t>μετωπικότητα</a:t>
            </a:r>
          </a:p>
          <a:p>
            <a:pPr algn="ctr"/>
            <a:r>
              <a:rPr lang="el-GR" dirty="0"/>
              <a:t>σφιγμένες  γροθιές</a:t>
            </a:r>
          </a:p>
          <a:p>
            <a:pPr algn="ctr"/>
            <a:r>
              <a:rPr lang="el-GR" dirty="0"/>
              <a:t>αριστερό  πόδι  ελαφρώς μπροστά αρχαϊκό μειδίαμα</a:t>
            </a:r>
          </a:p>
          <a:p>
            <a:pPr algn="ctr"/>
            <a:endParaRPr lang="el-CY" dirty="0"/>
          </a:p>
        </p:txBody>
      </p:sp>
      <p:pic>
        <p:nvPicPr>
          <p:cNvPr id="10" name="Εικόνα 9">
            <a:extLst>
              <a:ext uri="{FF2B5EF4-FFF2-40B4-BE49-F238E27FC236}">
                <a16:creationId xmlns:a16="http://schemas.microsoft.com/office/drawing/2014/main" id="{A78530FB-FBEF-DBB0-BC7D-9BF941A28089}"/>
              </a:ext>
            </a:extLst>
          </p:cNvPr>
          <p:cNvPicPr>
            <a:picLocks noChangeAspect="1"/>
          </p:cNvPicPr>
          <p:nvPr/>
        </p:nvPicPr>
        <p:blipFill>
          <a:blip r:embed="rId5" cstate="email">
            <a:extLst>
              <a:ext uri="{28A0092B-C50C-407E-A947-70E740481C1C}">
                <a14:useLocalDpi xmlns:a14="http://schemas.microsoft.com/office/drawing/2010/main"/>
              </a:ext>
            </a:extLst>
          </a:blip>
          <a:srcRect l="4127" t="26720" r="30000" b="36878"/>
          <a:stretch>
            <a:fillRect/>
          </a:stretch>
        </p:blipFill>
        <p:spPr>
          <a:xfrm rot="5400000">
            <a:off x="8666728" y="2098965"/>
            <a:ext cx="4517570" cy="21261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Ορθογώνιο: Στρογγύλεμα γωνιών 10">
            <a:extLst>
              <a:ext uri="{FF2B5EF4-FFF2-40B4-BE49-F238E27FC236}">
                <a16:creationId xmlns:a16="http://schemas.microsoft.com/office/drawing/2014/main" id="{2B38D5DD-62B4-2CF4-638F-0F6AE5E337CE}"/>
              </a:ext>
            </a:extLst>
          </p:cNvPr>
          <p:cNvSpPr/>
          <p:nvPr/>
        </p:nvSpPr>
        <p:spPr>
          <a:xfrm>
            <a:off x="9862455" y="5606418"/>
            <a:ext cx="2076652" cy="95766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επιτύμβια  στήλη</a:t>
            </a:r>
          </a:p>
          <a:p>
            <a:pPr algn="ctr"/>
            <a:r>
              <a:rPr lang="el-GR" dirty="0"/>
              <a:t>μαρμάρινη  ανάγλυφη πλάκα </a:t>
            </a:r>
            <a:endParaRPr lang="el-CY" dirty="0"/>
          </a:p>
        </p:txBody>
      </p:sp>
      <p:sp>
        <p:nvSpPr>
          <p:cNvPr id="2" name="Ορθογώνιο: Στρογγύλεμα γωνιών 1">
            <a:extLst>
              <a:ext uri="{FF2B5EF4-FFF2-40B4-BE49-F238E27FC236}">
                <a16:creationId xmlns:a16="http://schemas.microsoft.com/office/drawing/2014/main" id="{9936D02C-8BBF-CECA-2EB3-0FBD1B7C3EA1}"/>
              </a:ext>
            </a:extLst>
          </p:cNvPr>
          <p:cNvSpPr/>
          <p:nvPr/>
        </p:nvSpPr>
        <p:spPr>
          <a:xfrm>
            <a:off x="8033221" y="3885517"/>
            <a:ext cx="1581384" cy="2678568"/>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κόρη</a:t>
            </a:r>
          </a:p>
          <a:p>
            <a:pPr algn="ctr"/>
            <a:r>
              <a:rPr lang="el-GR" dirty="0"/>
              <a:t>ντυμένη νέα</a:t>
            </a:r>
          </a:p>
          <a:p>
            <a:pPr algn="ctr"/>
            <a:r>
              <a:rPr lang="el-GR" dirty="0"/>
              <a:t>ένδυμα</a:t>
            </a:r>
          </a:p>
          <a:p>
            <a:pPr algn="ctr"/>
            <a:endParaRPr lang="el-GR" dirty="0"/>
          </a:p>
          <a:p>
            <a:pPr algn="ctr"/>
            <a:endParaRPr lang="el-GR" dirty="0"/>
          </a:p>
          <a:p>
            <a:pPr algn="ctr"/>
            <a:endParaRPr lang="el-GR" dirty="0"/>
          </a:p>
          <a:p>
            <a:pPr algn="ctr"/>
            <a:endParaRPr lang="el-CY" dirty="0"/>
          </a:p>
        </p:txBody>
      </p:sp>
      <p:pic>
        <p:nvPicPr>
          <p:cNvPr id="15" name="Εικόνα 14" descr="Εικόνα που περιέχει κείμενο, βιβλίο, τέχνη, γραφικός χαρακτήρας&#10;&#10;Το περιεχόμενο που δημιουργείται από τεχνολογία AI ενδέχεται να είναι εσφαλμένο.">
            <a:extLst>
              <a:ext uri="{FF2B5EF4-FFF2-40B4-BE49-F238E27FC236}">
                <a16:creationId xmlns:a16="http://schemas.microsoft.com/office/drawing/2014/main" id="{9E061696-CE5C-B376-85E1-5F5C15B06A15}"/>
              </a:ext>
            </a:extLst>
          </p:cNvPr>
          <p:cNvPicPr>
            <a:picLocks noChangeAspect="1"/>
          </p:cNvPicPr>
          <p:nvPr/>
        </p:nvPicPr>
        <p:blipFill>
          <a:blip r:embed="rId6" cstate="email">
            <a:extLst>
              <a:ext uri="{28A0092B-C50C-407E-A947-70E740481C1C}">
                <a14:useLocalDpi xmlns:a14="http://schemas.microsoft.com/office/drawing/2010/main"/>
              </a:ext>
            </a:extLst>
          </a:blip>
          <a:srcRect l="7500" t="32502" r="50948" b="43753"/>
          <a:stretch>
            <a:fillRect/>
          </a:stretch>
        </p:blipFill>
        <p:spPr>
          <a:xfrm rot="5400000">
            <a:off x="7605874" y="1405815"/>
            <a:ext cx="2540773" cy="1581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TextBox 18">
            <a:extLst>
              <a:ext uri="{FF2B5EF4-FFF2-40B4-BE49-F238E27FC236}">
                <a16:creationId xmlns:a16="http://schemas.microsoft.com/office/drawing/2014/main" id="{FCF7BBB8-3D6C-9B07-6093-5A8DD2BEA9E5}"/>
              </a:ext>
            </a:extLst>
          </p:cNvPr>
          <p:cNvSpPr txBox="1"/>
          <p:nvPr/>
        </p:nvSpPr>
        <p:spPr>
          <a:xfrm>
            <a:off x="174513" y="6208008"/>
            <a:ext cx="4564515" cy="461665"/>
          </a:xfrm>
          <a:prstGeom prst="rect">
            <a:avLst/>
          </a:prstGeom>
          <a:noFill/>
        </p:spPr>
        <p:txBody>
          <a:bodyPr wrap="square">
            <a:spAutoFit/>
          </a:bodyPr>
          <a:lstStyle/>
          <a:p>
            <a:pPr algn="just"/>
            <a:r>
              <a:rPr lang="el-GR" sz="1200" dirty="0">
                <a:solidFill>
                  <a:schemeClr val="tx1"/>
                </a:solidFill>
              </a:rPr>
              <a:t>Μανόλης Ανδρονίκου κ.ά., </a:t>
            </a:r>
            <a:r>
              <a:rPr lang="el-GR" sz="1200" i="1" dirty="0">
                <a:solidFill>
                  <a:schemeClr val="tx1"/>
                </a:solidFill>
              </a:rPr>
              <a:t>Ιστορία  του Ελληνικού Έθνους,</a:t>
            </a:r>
            <a:r>
              <a:rPr lang="el-GR" sz="1200" dirty="0">
                <a:solidFill>
                  <a:schemeClr val="tx1"/>
                </a:solidFill>
              </a:rPr>
              <a:t> τόμος  Β’, Αθήνα</a:t>
            </a:r>
            <a:r>
              <a:rPr lang="el-GR" sz="1200" dirty="0"/>
              <a:t> </a:t>
            </a:r>
            <a:r>
              <a:rPr lang="el-GR" sz="1200" dirty="0">
                <a:solidFill>
                  <a:schemeClr val="tx1"/>
                </a:solidFill>
              </a:rPr>
              <a:t>1971, σελ. 387.</a:t>
            </a:r>
          </a:p>
        </p:txBody>
      </p:sp>
    </p:spTree>
    <p:extLst>
      <p:ext uri="{BB962C8B-B14F-4D97-AF65-F5344CB8AC3E}">
        <p14:creationId xmlns:p14="http://schemas.microsoft.com/office/powerpoint/2010/main" val="72819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oapbox derby with children racing car | Free Vector">
            <a:extLst>
              <a:ext uri="{FF2B5EF4-FFF2-40B4-BE49-F238E27FC236}">
                <a16:creationId xmlns:a16="http://schemas.microsoft.com/office/drawing/2014/main" id="{BC4A762E-2622-C506-110D-07C16006ACF6}"/>
              </a:ext>
            </a:extLst>
          </p:cNvPr>
          <p:cNvPicPr>
            <a:picLocks noChangeAspect="1" noChangeArrowheads="1"/>
          </p:cNvPicPr>
          <p:nvPr/>
        </p:nvPicPr>
        <p:blipFill>
          <a:blip r:embed="rId2">
            <a:extLst>
              <a:ext uri="{28A0092B-C50C-407E-A947-70E740481C1C}">
                <a14:useLocalDpi xmlns:a14="http://schemas.microsoft.com/office/drawing/2010/main"/>
              </a:ext>
            </a:extLst>
          </a:blip>
          <a:srcRect b="23743"/>
          <a:stretch>
            <a:fillRect/>
          </a:stretch>
        </p:blipFill>
        <p:spPr bwMode="auto">
          <a:xfrm>
            <a:off x="2434595" y="1975453"/>
            <a:ext cx="6793945" cy="3820886"/>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81F27107-860F-48FA-1057-C0B94B619F45}"/>
              </a:ext>
            </a:extLst>
          </p:cNvPr>
          <p:cNvSpPr/>
          <p:nvPr/>
        </p:nvSpPr>
        <p:spPr>
          <a:xfrm rot="794260">
            <a:off x="5094589" y="2697434"/>
            <a:ext cx="3429000" cy="806573"/>
          </a:xfrm>
          <a:prstGeom prst="roundRect">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3600" dirty="0">
                <a:solidFill>
                  <a:schemeClr val="tx1"/>
                </a:solidFill>
              </a:rPr>
              <a:t>ΑΦΕΤΗΡΙΑ</a:t>
            </a:r>
            <a:endParaRPr lang="el-CY" sz="3600" dirty="0">
              <a:solidFill>
                <a:schemeClr val="tx1"/>
              </a:solidFill>
            </a:endParaRPr>
          </a:p>
        </p:txBody>
      </p:sp>
    </p:spTree>
    <p:extLst>
      <p:ext uri="{BB962C8B-B14F-4D97-AF65-F5344CB8AC3E}">
        <p14:creationId xmlns:p14="http://schemas.microsoft.com/office/powerpoint/2010/main" val="322851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Ευθεία γραμμή σύνδεσης 2">
            <a:extLst>
              <a:ext uri="{FF2B5EF4-FFF2-40B4-BE49-F238E27FC236}">
                <a16:creationId xmlns:a16="http://schemas.microsoft.com/office/drawing/2014/main" id="{CBCCA2F3-7A72-9B7A-3CBE-50E26CFF514A}"/>
              </a:ext>
            </a:extLst>
          </p:cNvPr>
          <p:cNvCxnSpPr/>
          <p:nvPr/>
        </p:nvCxnSpPr>
        <p:spPr>
          <a:xfrm>
            <a:off x="2111828"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214256BA-BBB4-1DF2-1E39-D63570B01A82}"/>
              </a:ext>
            </a:extLst>
          </p:cNvPr>
          <p:cNvCxnSpPr/>
          <p:nvPr/>
        </p:nvCxnSpPr>
        <p:spPr>
          <a:xfrm>
            <a:off x="5116286"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2C406437-51B3-778A-1853-2C4EF94003F7}"/>
              </a:ext>
            </a:extLst>
          </p:cNvPr>
          <p:cNvCxnSpPr/>
          <p:nvPr/>
        </p:nvCxnSpPr>
        <p:spPr>
          <a:xfrm>
            <a:off x="7195456"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B199FE30-EF09-B59E-1D79-752CA8EEB5A1}"/>
              </a:ext>
            </a:extLst>
          </p:cNvPr>
          <p:cNvCxnSpPr/>
          <p:nvPr/>
        </p:nvCxnSpPr>
        <p:spPr>
          <a:xfrm>
            <a:off x="9786257"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B6258920-1277-6E46-6A91-B1555DD64BC9}"/>
              </a:ext>
            </a:extLst>
          </p:cNvPr>
          <p:cNvCxnSpPr>
            <a:cxnSpLocks/>
          </p:cNvCxnSpPr>
          <p:nvPr/>
        </p:nvCxnSpPr>
        <p:spPr>
          <a:xfrm flipH="1">
            <a:off x="0" y="2318656"/>
            <a:ext cx="12148457" cy="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A7F1A3E1-7FA9-364C-7CEF-74C58EA9F72D}"/>
              </a:ext>
            </a:extLst>
          </p:cNvPr>
          <p:cNvCxnSpPr>
            <a:cxnSpLocks/>
          </p:cNvCxnSpPr>
          <p:nvPr/>
        </p:nvCxnSpPr>
        <p:spPr>
          <a:xfrm flipH="1">
            <a:off x="0" y="4430485"/>
            <a:ext cx="12104914" cy="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pic>
        <p:nvPicPr>
          <p:cNvPr id="47" name="Εικόνα 46">
            <a:extLst>
              <a:ext uri="{FF2B5EF4-FFF2-40B4-BE49-F238E27FC236}">
                <a16:creationId xmlns:a16="http://schemas.microsoft.com/office/drawing/2014/main" id="{E4E35997-B4DA-335A-B388-6A97D10B7E54}"/>
              </a:ext>
            </a:extLst>
          </p:cNvPr>
          <p:cNvPicPr>
            <a:picLocks noChangeAspect="1"/>
          </p:cNvPicPr>
          <p:nvPr/>
        </p:nvPicPr>
        <p:blipFill>
          <a:blip r:embed="rId2" cstate="email">
            <a:extLst>
              <a:ext uri="{28A0092B-C50C-407E-A947-70E740481C1C}">
                <a14:useLocalDpi xmlns:a14="http://schemas.microsoft.com/office/drawing/2010/main"/>
              </a:ext>
            </a:extLst>
          </a:blip>
          <a:srcRect l="23175" t="24141" r="20318" b="32645"/>
          <a:stretch>
            <a:fillRect/>
          </a:stretch>
        </p:blipFill>
        <p:spPr>
          <a:xfrm>
            <a:off x="58163" y="91626"/>
            <a:ext cx="1906706" cy="20800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9" name="Εικόνα 48">
            <a:extLst>
              <a:ext uri="{FF2B5EF4-FFF2-40B4-BE49-F238E27FC236}">
                <a16:creationId xmlns:a16="http://schemas.microsoft.com/office/drawing/2014/main" id="{5B3704A7-A832-8DEF-5919-CBCBF3ABF263}"/>
              </a:ext>
            </a:extLst>
          </p:cNvPr>
          <p:cNvPicPr>
            <a:picLocks noChangeAspect="1"/>
          </p:cNvPicPr>
          <p:nvPr/>
        </p:nvPicPr>
        <p:blipFill>
          <a:blip r:embed="rId3" cstate="email">
            <a:extLst>
              <a:ext uri="{28A0092B-C50C-407E-A947-70E740481C1C}">
                <a14:useLocalDpi xmlns:a14="http://schemas.microsoft.com/office/drawing/2010/main"/>
              </a:ext>
            </a:extLst>
          </a:blip>
          <a:srcRect l="47975" t="38412" r="13572" b="25239"/>
          <a:stretch>
            <a:fillRect/>
          </a:stretch>
        </p:blipFill>
        <p:spPr>
          <a:xfrm rot="10800000">
            <a:off x="2256058" y="84324"/>
            <a:ext cx="2729599" cy="20873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 name="Εικόνα 50">
            <a:extLst>
              <a:ext uri="{FF2B5EF4-FFF2-40B4-BE49-F238E27FC236}">
                <a16:creationId xmlns:a16="http://schemas.microsoft.com/office/drawing/2014/main" id="{A843F185-7AA2-0854-7F08-E61BE189E65B}"/>
              </a:ext>
            </a:extLst>
          </p:cNvPr>
          <p:cNvPicPr preferRelativeResize="0">
            <a:picLocks/>
          </p:cNvPicPr>
          <p:nvPr/>
        </p:nvPicPr>
        <p:blipFill>
          <a:blip r:embed="rId4" cstate="email">
            <a:extLst>
              <a:ext uri="{28A0092B-C50C-407E-A947-70E740481C1C}">
                <a14:useLocalDpi xmlns:a14="http://schemas.microsoft.com/office/drawing/2010/main"/>
              </a:ext>
            </a:extLst>
          </a:blip>
          <a:srcRect l="14327" t="36374" r="17692" b="28804"/>
          <a:stretch>
            <a:fillRect/>
          </a:stretch>
        </p:blipFill>
        <p:spPr>
          <a:xfrm rot="5400000" flipV="1">
            <a:off x="5106994" y="291734"/>
            <a:ext cx="2087364" cy="1672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3" name="Εικόνα 52">
            <a:extLst>
              <a:ext uri="{FF2B5EF4-FFF2-40B4-BE49-F238E27FC236}">
                <a16:creationId xmlns:a16="http://schemas.microsoft.com/office/drawing/2014/main" id="{9C4FA92F-A2AE-4C32-5233-128EFB3D2262}"/>
              </a:ext>
            </a:extLst>
          </p:cNvPr>
          <p:cNvPicPr>
            <a:picLocks noChangeAspect="1"/>
          </p:cNvPicPr>
          <p:nvPr/>
        </p:nvPicPr>
        <p:blipFill>
          <a:blip r:embed="rId5" cstate="email">
            <a:extLst>
              <a:ext uri="{28A0092B-C50C-407E-A947-70E740481C1C}">
                <a14:useLocalDpi xmlns:a14="http://schemas.microsoft.com/office/drawing/2010/main"/>
              </a:ext>
            </a:extLst>
          </a:blip>
          <a:srcRect l="4127" t="26720" r="30000" b="36878"/>
          <a:stretch>
            <a:fillRect/>
          </a:stretch>
        </p:blipFill>
        <p:spPr>
          <a:xfrm rot="5400000">
            <a:off x="7483591" y="-54785"/>
            <a:ext cx="2080053" cy="23728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5" name="Εικόνα 54">
            <a:extLst>
              <a:ext uri="{FF2B5EF4-FFF2-40B4-BE49-F238E27FC236}">
                <a16:creationId xmlns:a16="http://schemas.microsoft.com/office/drawing/2014/main" id="{4CC603C1-2A81-B731-DDF6-D7438E2D80E2}"/>
              </a:ext>
            </a:extLst>
          </p:cNvPr>
          <p:cNvPicPr>
            <a:picLocks noChangeAspect="1"/>
          </p:cNvPicPr>
          <p:nvPr/>
        </p:nvPicPr>
        <p:blipFill>
          <a:blip r:embed="rId6" cstate="email">
            <a:extLst>
              <a:ext uri="{28A0092B-C50C-407E-A947-70E740481C1C}">
                <a14:useLocalDpi xmlns:a14="http://schemas.microsoft.com/office/drawing/2010/main"/>
              </a:ext>
            </a:extLst>
          </a:blip>
          <a:srcRect l="5397" t="37513" r="8495"/>
          <a:stretch>
            <a:fillRect/>
          </a:stretch>
        </p:blipFill>
        <p:spPr>
          <a:xfrm rot="5400000">
            <a:off x="9970873" y="37635"/>
            <a:ext cx="2080046" cy="2188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7" name="Εικόνα 56">
            <a:extLst>
              <a:ext uri="{FF2B5EF4-FFF2-40B4-BE49-F238E27FC236}">
                <a16:creationId xmlns:a16="http://schemas.microsoft.com/office/drawing/2014/main" id="{C5688A21-C055-FCA8-340E-4F21B1C042D6}"/>
              </a:ext>
            </a:extLst>
          </p:cNvPr>
          <p:cNvPicPr>
            <a:picLocks noChangeAspect="1"/>
          </p:cNvPicPr>
          <p:nvPr/>
        </p:nvPicPr>
        <p:blipFill>
          <a:blip r:embed="rId7" cstate="email">
            <a:extLst>
              <a:ext uri="{28A0092B-C50C-407E-A947-70E740481C1C}">
                <a14:useLocalDpi xmlns:a14="http://schemas.microsoft.com/office/drawing/2010/main"/>
              </a:ext>
            </a:extLst>
          </a:blip>
          <a:srcRect l="5555" t="7249" r="13809" b="4074"/>
          <a:stretch>
            <a:fillRect/>
          </a:stretch>
        </p:blipFill>
        <p:spPr>
          <a:xfrm rot="5400000">
            <a:off x="120202" y="2468813"/>
            <a:ext cx="1803377" cy="17825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9" name="Εικόνα 58">
            <a:extLst>
              <a:ext uri="{FF2B5EF4-FFF2-40B4-BE49-F238E27FC236}">
                <a16:creationId xmlns:a16="http://schemas.microsoft.com/office/drawing/2014/main" id="{92128C65-58A3-77D0-69E0-7198AC14F487}"/>
              </a:ext>
            </a:extLst>
          </p:cNvPr>
          <p:cNvPicPr>
            <a:picLocks noChangeAspect="1"/>
          </p:cNvPicPr>
          <p:nvPr/>
        </p:nvPicPr>
        <p:blipFill>
          <a:blip r:embed="rId8" cstate="email">
            <a:extLst>
              <a:ext uri="{28A0092B-C50C-407E-A947-70E740481C1C}">
                <a14:useLocalDpi xmlns:a14="http://schemas.microsoft.com/office/drawing/2010/main"/>
              </a:ext>
            </a:extLst>
          </a:blip>
          <a:srcRect l="19049" t="10635" r="15396" b="4921"/>
          <a:stretch>
            <a:fillRect/>
          </a:stretch>
        </p:blipFill>
        <p:spPr>
          <a:xfrm rot="5400000">
            <a:off x="2733663" y="2047887"/>
            <a:ext cx="1774385" cy="26533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 name="Εικόνα 60">
            <a:extLst>
              <a:ext uri="{FF2B5EF4-FFF2-40B4-BE49-F238E27FC236}">
                <a16:creationId xmlns:a16="http://schemas.microsoft.com/office/drawing/2014/main" id="{BAEF1103-C6D3-07BE-65D6-5D87D7BACF0E}"/>
              </a:ext>
            </a:extLst>
          </p:cNvPr>
          <p:cNvPicPr>
            <a:picLocks noChangeAspect="1"/>
          </p:cNvPicPr>
          <p:nvPr/>
        </p:nvPicPr>
        <p:blipFill>
          <a:blip r:embed="rId9" cstate="email">
            <a:extLst>
              <a:ext uri="{28A0092B-C50C-407E-A947-70E740481C1C}">
                <a14:useLocalDpi xmlns:a14="http://schemas.microsoft.com/office/drawing/2010/main"/>
              </a:ext>
            </a:extLst>
          </a:blip>
          <a:srcRect l="3174" t="14656" r="18095" b="6614"/>
          <a:stretch>
            <a:fillRect/>
          </a:stretch>
        </p:blipFill>
        <p:spPr>
          <a:xfrm rot="5400000">
            <a:off x="5241473" y="2427539"/>
            <a:ext cx="1817898" cy="1850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3" name="Εικόνα 62">
            <a:extLst>
              <a:ext uri="{FF2B5EF4-FFF2-40B4-BE49-F238E27FC236}">
                <a16:creationId xmlns:a16="http://schemas.microsoft.com/office/drawing/2014/main" id="{CE8531EC-0409-5917-CBA3-9AADFF5D519C}"/>
              </a:ext>
            </a:extLst>
          </p:cNvPr>
          <p:cNvPicPr>
            <a:picLocks noChangeAspect="1"/>
          </p:cNvPicPr>
          <p:nvPr/>
        </p:nvPicPr>
        <p:blipFill>
          <a:blip r:embed="rId10" cstate="email">
            <a:extLst>
              <a:ext uri="{28A0092B-C50C-407E-A947-70E740481C1C}">
                <a14:useLocalDpi xmlns:a14="http://schemas.microsoft.com/office/drawing/2010/main"/>
              </a:ext>
            </a:extLst>
          </a:blip>
          <a:srcRect l="13499" t="41935" r="59049" b="45056"/>
          <a:stretch>
            <a:fillRect/>
          </a:stretch>
        </p:blipFill>
        <p:spPr>
          <a:xfrm rot="5400000">
            <a:off x="7563724" y="2300497"/>
            <a:ext cx="1767175" cy="2155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5" name="Εικόνα 64">
            <a:extLst>
              <a:ext uri="{FF2B5EF4-FFF2-40B4-BE49-F238E27FC236}">
                <a16:creationId xmlns:a16="http://schemas.microsoft.com/office/drawing/2014/main" id="{AE15C5FE-AA4D-5FB0-A50F-BE8799CEB4AC}"/>
              </a:ext>
            </a:extLst>
          </p:cNvPr>
          <p:cNvPicPr>
            <a:picLocks noChangeAspect="1"/>
          </p:cNvPicPr>
          <p:nvPr/>
        </p:nvPicPr>
        <p:blipFill>
          <a:blip r:embed="rId11" cstate="email">
            <a:extLst>
              <a:ext uri="{28A0092B-C50C-407E-A947-70E740481C1C}">
                <a14:useLocalDpi xmlns:a14="http://schemas.microsoft.com/office/drawing/2010/main"/>
              </a:ext>
            </a:extLst>
          </a:blip>
          <a:srcRect l="12857" t="18042" r="55079" b="15714"/>
          <a:stretch>
            <a:fillRect/>
          </a:stretch>
        </p:blipFill>
        <p:spPr>
          <a:xfrm rot="5400000">
            <a:off x="10113296" y="2313690"/>
            <a:ext cx="1803378" cy="2092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7" name="Εικόνα 66">
            <a:extLst>
              <a:ext uri="{FF2B5EF4-FFF2-40B4-BE49-F238E27FC236}">
                <a16:creationId xmlns:a16="http://schemas.microsoft.com/office/drawing/2014/main" id="{B6CAC4DA-6604-1139-F62D-C9A30C2E8B90}"/>
              </a:ext>
            </a:extLst>
          </p:cNvPr>
          <p:cNvPicPr>
            <a:picLocks noChangeAspect="1"/>
          </p:cNvPicPr>
          <p:nvPr/>
        </p:nvPicPr>
        <p:blipFill>
          <a:blip r:embed="rId12" cstate="email">
            <a:extLst>
              <a:ext uri="{28A0092B-C50C-407E-A947-70E740481C1C}">
                <a14:useLocalDpi xmlns:a14="http://schemas.microsoft.com/office/drawing/2010/main"/>
              </a:ext>
            </a:extLst>
          </a:blip>
          <a:srcRect l="19608" t="27989" r="11904" b="6614"/>
          <a:stretch>
            <a:fillRect/>
          </a:stretch>
        </p:blipFill>
        <p:spPr>
          <a:xfrm rot="5400000">
            <a:off x="-74382" y="4778845"/>
            <a:ext cx="2178919" cy="17961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9" name="Εικόνα 68">
            <a:extLst>
              <a:ext uri="{FF2B5EF4-FFF2-40B4-BE49-F238E27FC236}">
                <a16:creationId xmlns:a16="http://schemas.microsoft.com/office/drawing/2014/main" id="{F9C567A4-618D-63FF-C4A1-87F3F46B8DB4}"/>
              </a:ext>
            </a:extLst>
          </p:cNvPr>
          <p:cNvPicPr>
            <a:picLocks noChangeAspect="1"/>
          </p:cNvPicPr>
          <p:nvPr/>
        </p:nvPicPr>
        <p:blipFill>
          <a:blip r:embed="rId13" cstate="email">
            <a:extLst>
              <a:ext uri="{28A0092B-C50C-407E-A947-70E740481C1C}">
                <a14:useLocalDpi xmlns:a14="http://schemas.microsoft.com/office/drawing/2010/main"/>
              </a:ext>
            </a:extLst>
          </a:blip>
          <a:srcRect l="14449" t="58200" r="70699" b="15522"/>
          <a:stretch>
            <a:fillRect/>
          </a:stretch>
        </p:blipFill>
        <p:spPr>
          <a:xfrm rot="5400000">
            <a:off x="2553613" y="4342064"/>
            <a:ext cx="2118147" cy="26697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1" name="Εικόνα 70">
            <a:extLst>
              <a:ext uri="{FF2B5EF4-FFF2-40B4-BE49-F238E27FC236}">
                <a16:creationId xmlns:a16="http://schemas.microsoft.com/office/drawing/2014/main" id="{851355CB-0D38-0A0B-02EC-E871D6C0AA7C}"/>
              </a:ext>
            </a:extLst>
          </p:cNvPr>
          <p:cNvPicPr>
            <a:picLocks noChangeAspect="1"/>
          </p:cNvPicPr>
          <p:nvPr/>
        </p:nvPicPr>
        <p:blipFill>
          <a:blip r:embed="rId14" cstate="email">
            <a:extLst>
              <a:ext uri="{28A0092B-C50C-407E-A947-70E740481C1C}">
                <a14:useLocalDpi xmlns:a14="http://schemas.microsoft.com/office/drawing/2010/main"/>
              </a:ext>
            </a:extLst>
          </a:blip>
          <a:srcRect l="34127" t="32645" r="39694" b="23968"/>
          <a:stretch>
            <a:fillRect/>
          </a:stretch>
        </p:blipFill>
        <p:spPr>
          <a:xfrm rot="5400000">
            <a:off x="5074056" y="4772039"/>
            <a:ext cx="2186221" cy="1817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3" name="Εικόνα 72">
            <a:extLst>
              <a:ext uri="{FF2B5EF4-FFF2-40B4-BE49-F238E27FC236}">
                <a16:creationId xmlns:a16="http://schemas.microsoft.com/office/drawing/2014/main" id="{EA535CD1-B0A7-7EAE-60F1-54A5478EAD7F}"/>
              </a:ext>
            </a:extLst>
          </p:cNvPr>
          <p:cNvPicPr>
            <a:picLocks noChangeAspect="1"/>
          </p:cNvPicPr>
          <p:nvPr/>
        </p:nvPicPr>
        <p:blipFill>
          <a:blip r:embed="rId15" cstate="email">
            <a:extLst>
              <a:ext uri="{28A0092B-C50C-407E-A947-70E740481C1C}">
                <a14:useLocalDpi xmlns:a14="http://schemas.microsoft.com/office/drawing/2010/main"/>
              </a:ext>
            </a:extLst>
          </a:blip>
          <a:srcRect l="47808" t="64556" r="27565" b="6612"/>
          <a:stretch>
            <a:fillRect/>
          </a:stretch>
        </p:blipFill>
        <p:spPr>
          <a:xfrm rot="5400000">
            <a:off x="7363726" y="4605105"/>
            <a:ext cx="2167172" cy="21553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5" name="Εικόνα 74">
            <a:extLst>
              <a:ext uri="{FF2B5EF4-FFF2-40B4-BE49-F238E27FC236}">
                <a16:creationId xmlns:a16="http://schemas.microsoft.com/office/drawing/2014/main" id="{8C983FCA-1F71-1702-E907-70FACB032406}"/>
              </a:ext>
            </a:extLst>
          </p:cNvPr>
          <p:cNvPicPr>
            <a:picLocks noChangeAspect="1"/>
          </p:cNvPicPr>
          <p:nvPr/>
        </p:nvPicPr>
        <p:blipFill>
          <a:blip r:embed="rId16" cstate="email">
            <a:extLst>
              <a:ext uri="{28A0092B-C50C-407E-A947-70E740481C1C}">
                <a14:useLocalDpi xmlns:a14="http://schemas.microsoft.com/office/drawing/2010/main"/>
              </a:ext>
            </a:extLst>
          </a:blip>
          <a:srcRect l="39417" t="20974" r="27752" b="18063"/>
          <a:stretch>
            <a:fillRect/>
          </a:stretch>
        </p:blipFill>
        <p:spPr>
          <a:xfrm rot="5400000">
            <a:off x="9881041" y="4662250"/>
            <a:ext cx="2167172" cy="2041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Οβάλ 14">
            <a:extLst>
              <a:ext uri="{FF2B5EF4-FFF2-40B4-BE49-F238E27FC236}">
                <a16:creationId xmlns:a16="http://schemas.microsoft.com/office/drawing/2014/main" id="{B04252D1-7B1E-A4EA-CDD4-74FD15538B77}"/>
              </a:ext>
            </a:extLst>
          </p:cNvPr>
          <p:cNvSpPr/>
          <p:nvPr/>
        </p:nvSpPr>
        <p:spPr>
          <a:xfrm>
            <a:off x="-48985"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29" name="Οβάλ 28">
            <a:extLst>
              <a:ext uri="{FF2B5EF4-FFF2-40B4-BE49-F238E27FC236}">
                <a16:creationId xmlns:a16="http://schemas.microsoft.com/office/drawing/2014/main" id="{BA2809E9-C875-4551-F593-063F6C5E58B0}"/>
              </a:ext>
            </a:extLst>
          </p:cNvPr>
          <p:cNvSpPr/>
          <p:nvPr/>
        </p:nvSpPr>
        <p:spPr>
          <a:xfrm>
            <a:off x="2220688"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
        <p:nvSpPr>
          <p:cNvPr id="45" name="Οβάλ 44">
            <a:extLst>
              <a:ext uri="{FF2B5EF4-FFF2-40B4-BE49-F238E27FC236}">
                <a16:creationId xmlns:a16="http://schemas.microsoft.com/office/drawing/2014/main" id="{C7AF6C40-7BF9-4D39-8C4B-36D295AE34D2}"/>
              </a:ext>
            </a:extLst>
          </p:cNvPr>
          <p:cNvSpPr/>
          <p:nvPr/>
        </p:nvSpPr>
        <p:spPr>
          <a:xfrm>
            <a:off x="5181602"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3</a:t>
            </a:r>
          </a:p>
        </p:txBody>
      </p:sp>
      <p:sp>
        <p:nvSpPr>
          <p:cNvPr id="43" name="Οβάλ 42">
            <a:extLst>
              <a:ext uri="{FF2B5EF4-FFF2-40B4-BE49-F238E27FC236}">
                <a16:creationId xmlns:a16="http://schemas.microsoft.com/office/drawing/2014/main" id="{7FE9604F-8C7A-ABC7-AB9A-189EB78BF81C}"/>
              </a:ext>
            </a:extLst>
          </p:cNvPr>
          <p:cNvSpPr/>
          <p:nvPr/>
        </p:nvSpPr>
        <p:spPr>
          <a:xfrm>
            <a:off x="7260771" y="-3"/>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4</a:t>
            </a:r>
          </a:p>
        </p:txBody>
      </p:sp>
      <p:sp>
        <p:nvSpPr>
          <p:cNvPr id="41" name="Οβάλ 40">
            <a:extLst>
              <a:ext uri="{FF2B5EF4-FFF2-40B4-BE49-F238E27FC236}">
                <a16:creationId xmlns:a16="http://schemas.microsoft.com/office/drawing/2014/main" id="{7E71C719-8951-AD94-7F88-3BE4FF6A0734}"/>
              </a:ext>
            </a:extLst>
          </p:cNvPr>
          <p:cNvSpPr/>
          <p:nvPr/>
        </p:nvSpPr>
        <p:spPr>
          <a:xfrm>
            <a:off x="9846125" y="-4"/>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5</a:t>
            </a:r>
          </a:p>
        </p:txBody>
      </p:sp>
      <p:sp>
        <p:nvSpPr>
          <p:cNvPr id="39" name="Οβάλ 38">
            <a:extLst>
              <a:ext uri="{FF2B5EF4-FFF2-40B4-BE49-F238E27FC236}">
                <a16:creationId xmlns:a16="http://schemas.microsoft.com/office/drawing/2014/main" id="{A21B3326-58D3-E6F3-DB31-209663B002F7}"/>
              </a:ext>
            </a:extLst>
          </p:cNvPr>
          <p:cNvSpPr/>
          <p:nvPr/>
        </p:nvSpPr>
        <p:spPr>
          <a:xfrm>
            <a:off x="-38099" y="2318656"/>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6</a:t>
            </a:r>
          </a:p>
        </p:txBody>
      </p:sp>
      <p:sp>
        <p:nvSpPr>
          <p:cNvPr id="37" name="Οβάλ 36">
            <a:extLst>
              <a:ext uri="{FF2B5EF4-FFF2-40B4-BE49-F238E27FC236}">
                <a16:creationId xmlns:a16="http://schemas.microsoft.com/office/drawing/2014/main" id="{19A5D8B7-E988-A0DB-728A-71B441D9D10C}"/>
              </a:ext>
            </a:extLst>
          </p:cNvPr>
          <p:cNvSpPr/>
          <p:nvPr/>
        </p:nvSpPr>
        <p:spPr>
          <a:xfrm>
            <a:off x="2084616" y="2318655"/>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7</a:t>
            </a:r>
          </a:p>
        </p:txBody>
      </p:sp>
      <p:sp>
        <p:nvSpPr>
          <p:cNvPr id="35" name="Οβάλ 34">
            <a:extLst>
              <a:ext uri="{FF2B5EF4-FFF2-40B4-BE49-F238E27FC236}">
                <a16:creationId xmlns:a16="http://schemas.microsoft.com/office/drawing/2014/main" id="{7A29A5C8-313E-8487-C998-09686F7CF667}"/>
              </a:ext>
            </a:extLst>
          </p:cNvPr>
          <p:cNvSpPr/>
          <p:nvPr/>
        </p:nvSpPr>
        <p:spPr>
          <a:xfrm>
            <a:off x="5159834" y="2373077"/>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8</a:t>
            </a:r>
          </a:p>
        </p:txBody>
      </p:sp>
      <p:sp>
        <p:nvSpPr>
          <p:cNvPr id="33" name="Οβάλ 32">
            <a:extLst>
              <a:ext uri="{FF2B5EF4-FFF2-40B4-BE49-F238E27FC236}">
                <a16:creationId xmlns:a16="http://schemas.microsoft.com/office/drawing/2014/main" id="{2B2900B7-0D30-9645-015E-8C5B43FCE21F}"/>
              </a:ext>
            </a:extLst>
          </p:cNvPr>
          <p:cNvSpPr/>
          <p:nvPr/>
        </p:nvSpPr>
        <p:spPr>
          <a:xfrm>
            <a:off x="7239003" y="2351303"/>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9</a:t>
            </a:r>
          </a:p>
        </p:txBody>
      </p:sp>
      <p:sp>
        <p:nvSpPr>
          <p:cNvPr id="31" name="Οβάλ 30">
            <a:extLst>
              <a:ext uri="{FF2B5EF4-FFF2-40B4-BE49-F238E27FC236}">
                <a16:creationId xmlns:a16="http://schemas.microsoft.com/office/drawing/2014/main" id="{C34B3C40-60A3-F7CF-3A99-B588F518A2BF}"/>
              </a:ext>
            </a:extLst>
          </p:cNvPr>
          <p:cNvSpPr/>
          <p:nvPr/>
        </p:nvSpPr>
        <p:spPr>
          <a:xfrm>
            <a:off x="9835239" y="2373061"/>
            <a:ext cx="805545" cy="5878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10</a:t>
            </a:r>
          </a:p>
        </p:txBody>
      </p:sp>
      <p:sp>
        <p:nvSpPr>
          <p:cNvPr id="27" name="Οβάλ 26">
            <a:extLst>
              <a:ext uri="{FF2B5EF4-FFF2-40B4-BE49-F238E27FC236}">
                <a16:creationId xmlns:a16="http://schemas.microsoft.com/office/drawing/2014/main" id="{3A33A53B-7A3D-F9BB-C991-4DA5B24E1EBE}"/>
              </a:ext>
            </a:extLst>
          </p:cNvPr>
          <p:cNvSpPr/>
          <p:nvPr/>
        </p:nvSpPr>
        <p:spPr>
          <a:xfrm>
            <a:off x="32657" y="4506680"/>
            <a:ext cx="628639" cy="5442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11</a:t>
            </a:r>
          </a:p>
        </p:txBody>
      </p:sp>
      <p:sp>
        <p:nvSpPr>
          <p:cNvPr id="25" name="Οβάλ 24">
            <a:extLst>
              <a:ext uri="{FF2B5EF4-FFF2-40B4-BE49-F238E27FC236}">
                <a16:creationId xmlns:a16="http://schemas.microsoft.com/office/drawing/2014/main" id="{13ED1D34-2936-7268-7BB4-FF6D0B27FFC2}"/>
              </a:ext>
            </a:extLst>
          </p:cNvPr>
          <p:cNvSpPr/>
          <p:nvPr/>
        </p:nvSpPr>
        <p:spPr>
          <a:xfrm>
            <a:off x="2177144" y="4506681"/>
            <a:ext cx="685801" cy="5442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12</a:t>
            </a:r>
          </a:p>
        </p:txBody>
      </p:sp>
      <p:sp>
        <p:nvSpPr>
          <p:cNvPr id="23" name="Οβάλ 22">
            <a:extLst>
              <a:ext uri="{FF2B5EF4-FFF2-40B4-BE49-F238E27FC236}">
                <a16:creationId xmlns:a16="http://schemas.microsoft.com/office/drawing/2014/main" id="{9BC13F1E-E0DF-AF2F-4ABB-587F947A3576}"/>
              </a:ext>
            </a:extLst>
          </p:cNvPr>
          <p:cNvSpPr/>
          <p:nvPr/>
        </p:nvSpPr>
        <p:spPr>
          <a:xfrm>
            <a:off x="5181601" y="4506681"/>
            <a:ext cx="761995" cy="544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13</a:t>
            </a:r>
          </a:p>
        </p:txBody>
      </p:sp>
      <p:sp>
        <p:nvSpPr>
          <p:cNvPr id="21" name="Οβάλ 20">
            <a:extLst>
              <a:ext uri="{FF2B5EF4-FFF2-40B4-BE49-F238E27FC236}">
                <a16:creationId xmlns:a16="http://schemas.microsoft.com/office/drawing/2014/main" id="{D5B78578-AB21-2AE6-0DDB-75D899C82593}"/>
              </a:ext>
            </a:extLst>
          </p:cNvPr>
          <p:cNvSpPr/>
          <p:nvPr/>
        </p:nvSpPr>
        <p:spPr>
          <a:xfrm>
            <a:off x="7228113" y="4463132"/>
            <a:ext cx="794658" cy="5606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14</a:t>
            </a:r>
          </a:p>
        </p:txBody>
      </p:sp>
      <p:sp>
        <p:nvSpPr>
          <p:cNvPr id="17" name="Οβάλ 16">
            <a:extLst>
              <a:ext uri="{FF2B5EF4-FFF2-40B4-BE49-F238E27FC236}">
                <a16:creationId xmlns:a16="http://schemas.microsoft.com/office/drawing/2014/main" id="{CDAFD0D2-F56E-B1D9-38EC-2BC868CA7363}"/>
              </a:ext>
            </a:extLst>
          </p:cNvPr>
          <p:cNvSpPr/>
          <p:nvPr/>
        </p:nvSpPr>
        <p:spPr>
          <a:xfrm>
            <a:off x="9916885" y="4506680"/>
            <a:ext cx="696685" cy="54427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15</a:t>
            </a:r>
          </a:p>
        </p:txBody>
      </p:sp>
    </p:spTree>
    <p:extLst>
      <p:ext uri="{BB962C8B-B14F-4D97-AF65-F5344CB8AC3E}">
        <p14:creationId xmlns:p14="http://schemas.microsoft.com/office/powerpoint/2010/main" val="3810481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C7D7F0C6-1E52-ECF6-36E7-22A9FB06E5F5}"/>
              </a:ext>
            </a:extLst>
          </p:cNvPr>
          <p:cNvSpPr/>
          <p:nvPr/>
        </p:nvSpPr>
        <p:spPr>
          <a:xfrm>
            <a:off x="8625230" y="368889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τοιχογραφία  γυναικών </a:t>
            </a:r>
            <a:endParaRPr lang="el-CY" dirty="0"/>
          </a:p>
        </p:txBody>
      </p:sp>
      <p:sp>
        <p:nvSpPr>
          <p:cNvPr id="3" name="Ορθογώνιο: Στρογγύλεμα γωνιών 2">
            <a:extLst>
              <a:ext uri="{FF2B5EF4-FFF2-40B4-BE49-F238E27FC236}">
                <a16:creationId xmlns:a16="http://schemas.microsoft.com/office/drawing/2014/main" id="{4821FDD2-5DA3-4B85-2A8E-232319313D54}"/>
              </a:ext>
            </a:extLst>
          </p:cNvPr>
          <p:cNvSpPr/>
          <p:nvPr/>
        </p:nvSpPr>
        <p:spPr>
          <a:xfrm>
            <a:off x="8512627" y="1890092"/>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Ανακτόρου  της Κνωσού   </a:t>
            </a:r>
            <a:endParaRPr lang="el-CY" dirty="0"/>
          </a:p>
        </p:txBody>
      </p:sp>
      <p:sp>
        <p:nvSpPr>
          <p:cNvPr id="4" name="Ορθογώνιο: Στρογγύλεμα γωνιών 3">
            <a:extLst>
              <a:ext uri="{FF2B5EF4-FFF2-40B4-BE49-F238E27FC236}">
                <a16:creationId xmlns:a16="http://schemas.microsoft.com/office/drawing/2014/main" id="{ABCA7300-2F9E-CDDB-7F24-023EF96DD341}"/>
              </a:ext>
            </a:extLst>
          </p:cNvPr>
          <p:cNvSpPr/>
          <p:nvPr/>
        </p:nvSpPr>
        <p:spPr>
          <a:xfrm>
            <a:off x="8512627" y="33746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Εποχή  του Χαλκού -Μινωικός πολιτισμός </a:t>
            </a:r>
            <a:endParaRPr lang="el-CY" dirty="0"/>
          </a:p>
        </p:txBody>
      </p:sp>
      <p:sp>
        <p:nvSpPr>
          <p:cNvPr id="5" name="Ορθογώνιο: Στρογγύλεμα γωνιών 4">
            <a:extLst>
              <a:ext uri="{FF2B5EF4-FFF2-40B4-BE49-F238E27FC236}">
                <a16:creationId xmlns:a16="http://schemas.microsoft.com/office/drawing/2014/main" id="{0F2D4F7A-6432-EB86-3D36-8DF166269644}"/>
              </a:ext>
            </a:extLst>
          </p:cNvPr>
          <p:cNvSpPr/>
          <p:nvPr/>
        </p:nvSpPr>
        <p:spPr>
          <a:xfrm>
            <a:off x="8625229" y="5434379"/>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περίτεχνη κόμμωση</a:t>
            </a:r>
            <a:endParaRPr lang="el-CY" dirty="0"/>
          </a:p>
        </p:txBody>
      </p:sp>
      <p:sp>
        <p:nvSpPr>
          <p:cNvPr id="7" name="TextBox 6">
            <a:extLst>
              <a:ext uri="{FF2B5EF4-FFF2-40B4-BE49-F238E27FC236}">
                <a16:creationId xmlns:a16="http://schemas.microsoft.com/office/drawing/2014/main" id="{3F9AC677-1103-6B5B-71C1-2FF0E3C305B6}"/>
              </a:ext>
            </a:extLst>
          </p:cNvPr>
          <p:cNvSpPr txBox="1"/>
          <p:nvPr/>
        </p:nvSpPr>
        <p:spPr>
          <a:xfrm>
            <a:off x="290513" y="4404010"/>
            <a:ext cx="4444772" cy="2062103"/>
          </a:xfrm>
          <a:prstGeom prst="rect">
            <a:avLst/>
          </a:prstGeom>
          <a:solidFill>
            <a:schemeClr val="bg1"/>
          </a:solidFill>
          <a:ln w="57150">
            <a:solidFill>
              <a:schemeClr val="tx1"/>
            </a:solidFill>
          </a:ln>
        </p:spPr>
        <p:txBody>
          <a:bodyPr wrap="square">
            <a:spAutoFit/>
          </a:bodyPr>
          <a:lstStyle/>
          <a:p>
            <a:r>
              <a:rPr lang="el-GR" b="1" i="0" dirty="0">
                <a:solidFill>
                  <a:srgbClr val="FF0000"/>
                </a:solidFill>
                <a:effectLst/>
                <a:latin typeface="Arial" panose="020B0604020202020204" pitchFamily="34" charset="0"/>
              </a:rPr>
              <a:t>Οι Γαλάζιες Κυρίες</a:t>
            </a:r>
          </a:p>
          <a:p>
            <a:r>
              <a:rPr lang="el-GR" dirty="0"/>
              <a:t>Τοιχογραφία  γυναικών </a:t>
            </a:r>
            <a:endParaRPr lang="el-GR" i="0" dirty="0">
              <a:effectLst/>
              <a:latin typeface="Arial" panose="020B0604020202020204" pitchFamily="34" charset="0"/>
            </a:endParaRPr>
          </a:p>
          <a:p>
            <a:r>
              <a:rPr lang="el-GR" dirty="0"/>
              <a:t>Ανατολική  Πτέρυγα  του</a:t>
            </a:r>
            <a:endParaRPr lang="el-GR" i="0" dirty="0">
              <a:effectLst/>
              <a:latin typeface="Arial" panose="020B0604020202020204" pitchFamily="34" charset="0"/>
            </a:endParaRPr>
          </a:p>
          <a:p>
            <a:r>
              <a:rPr lang="el-GR" dirty="0">
                <a:latin typeface="Arial" panose="020B0604020202020204" pitchFamily="34" charset="0"/>
              </a:rPr>
              <a:t>Ανακτόρου</a:t>
            </a:r>
            <a:r>
              <a:rPr lang="el-GR" i="0" dirty="0">
                <a:effectLst/>
                <a:latin typeface="Arial" panose="020B0604020202020204" pitchFamily="34" charset="0"/>
              </a:rPr>
              <a:t> της Κνωσού</a:t>
            </a:r>
          </a:p>
          <a:p>
            <a:r>
              <a:rPr lang="el-GR" i="0" dirty="0">
                <a:effectLst/>
                <a:latin typeface="Arial" panose="020B0604020202020204" pitchFamily="34" charset="0"/>
              </a:rPr>
              <a:t>Αρχαιολογικό Μουσείο  Ηρακλείου</a:t>
            </a:r>
          </a:p>
          <a:p>
            <a:endParaRPr lang="en-US" i="0" dirty="0">
              <a:effectLst/>
              <a:latin typeface="Arial" panose="020B0604020202020204" pitchFamily="34" charset="0"/>
            </a:endParaRPr>
          </a:p>
          <a:p>
            <a:r>
              <a:rPr lang="el-GR" sz="1000" i="0" dirty="0">
                <a:effectLst/>
              </a:rPr>
              <a:t>Άννα Κωφού</a:t>
            </a:r>
            <a:r>
              <a:rPr lang="el-GR" sz="1000" i="1" dirty="0">
                <a:effectLst/>
              </a:rPr>
              <a:t>, </a:t>
            </a:r>
            <a:r>
              <a:rPr lang="el-GR" sz="1000" i="1" dirty="0"/>
              <a:t>Crete: </a:t>
            </a:r>
            <a:r>
              <a:rPr lang="el-GR" sz="1000" i="1" dirty="0" err="1"/>
              <a:t>all</a:t>
            </a:r>
            <a:r>
              <a:rPr lang="el-GR" sz="1000" i="1" dirty="0"/>
              <a:t> the </a:t>
            </a:r>
            <a:r>
              <a:rPr lang="el-GR" sz="1000" i="1" dirty="0" err="1"/>
              <a:t>museums</a:t>
            </a:r>
            <a:r>
              <a:rPr lang="el-GR" sz="1000" i="1" dirty="0"/>
              <a:t> and </a:t>
            </a:r>
            <a:r>
              <a:rPr lang="el-GR" sz="1000" i="1" dirty="0" err="1"/>
              <a:t>archaeological</a:t>
            </a:r>
            <a:r>
              <a:rPr lang="el-GR" sz="1000" i="1" dirty="0"/>
              <a:t> </a:t>
            </a:r>
            <a:r>
              <a:rPr lang="el-GR" sz="1000" i="1" dirty="0" err="1"/>
              <a:t>sites</a:t>
            </a:r>
            <a:r>
              <a:rPr lang="el-GR" sz="1000" dirty="0"/>
              <a:t>, Εκδοτική Αθηνών, Αθήνα 1992, σελ. 55.</a:t>
            </a:r>
            <a:r>
              <a:rPr lang="el-GR" sz="1000" i="0" dirty="0">
                <a:effectLst/>
              </a:rPr>
              <a:t> </a:t>
            </a:r>
            <a:endParaRPr lang="el-CY" sz="1000" dirty="0"/>
          </a:p>
        </p:txBody>
      </p:sp>
      <p:pic>
        <p:nvPicPr>
          <p:cNvPr id="8" name="Εικόνα 7">
            <a:extLst>
              <a:ext uri="{FF2B5EF4-FFF2-40B4-BE49-F238E27FC236}">
                <a16:creationId xmlns:a16="http://schemas.microsoft.com/office/drawing/2014/main" id="{385AF87C-0198-BDFC-8C6F-E0B6A005D7EE}"/>
              </a:ext>
            </a:extLst>
          </p:cNvPr>
          <p:cNvPicPr>
            <a:picLocks noChangeAspect="1"/>
          </p:cNvPicPr>
          <p:nvPr/>
        </p:nvPicPr>
        <p:blipFill>
          <a:blip r:embed="rId2" cstate="email">
            <a:extLst>
              <a:ext uri="{28A0092B-C50C-407E-A947-70E740481C1C}">
                <a14:useLocalDpi xmlns:a14="http://schemas.microsoft.com/office/drawing/2010/main"/>
              </a:ext>
            </a:extLst>
          </a:blip>
          <a:srcRect l="23175" t="24141" r="20318" b="32645"/>
          <a:stretch>
            <a:fillRect/>
          </a:stretch>
        </p:blipFill>
        <p:spPr>
          <a:xfrm>
            <a:off x="290514" y="164119"/>
            <a:ext cx="7775800" cy="39397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036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B768B67-74FA-9728-7DEC-0AD6A59BA5B9}"/>
              </a:ext>
            </a:extLst>
          </p:cNvPr>
          <p:cNvPicPr>
            <a:picLocks noChangeAspect="1"/>
          </p:cNvPicPr>
          <p:nvPr/>
        </p:nvPicPr>
        <p:blipFill>
          <a:blip r:embed="rId2" cstate="email">
            <a:extLst>
              <a:ext uri="{28A0092B-C50C-407E-A947-70E740481C1C}">
                <a14:useLocalDpi xmlns:a14="http://schemas.microsoft.com/office/drawing/2010/main"/>
              </a:ext>
            </a:extLst>
          </a:blip>
          <a:srcRect l="47975" t="38412" r="13572" b="25239"/>
          <a:stretch>
            <a:fillRect/>
          </a:stretch>
        </p:blipFill>
        <p:spPr>
          <a:xfrm rot="10800000">
            <a:off x="359227" y="315681"/>
            <a:ext cx="6771157" cy="4800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8F29E26E-A2F8-886F-100D-852B62E3FC40}"/>
              </a:ext>
            </a:extLst>
          </p:cNvPr>
          <p:cNvSpPr txBox="1"/>
          <p:nvPr/>
        </p:nvSpPr>
        <p:spPr>
          <a:xfrm>
            <a:off x="359225" y="5341990"/>
            <a:ext cx="6629403" cy="1231106"/>
          </a:xfrm>
          <a:prstGeom prst="rect">
            <a:avLst/>
          </a:prstGeom>
          <a:solidFill>
            <a:schemeClr val="bg1"/>
          </a:solidFill>
          <a:ln w="57150">
            <a:solidFill>
              <a:schemeClr val="tx1"/>
            </a:solidFill>
          </a:ln>
        </p:spPr>
        <p:txBody>
          <a:bodyPr wrap="square">
            <a:spAutoFit/>
          </a:bodyPr>
          <a:lstStyle/>
          <a:p>
            <a:r>
              <a:rPr lang="el-GR" b="1" dirty="0">
                <a:solidFill>
                  <a:srgbClr val="FF0000"/>
                </a:solidFill>
              </a:rPr>
              <a:t>Ο  «κρατήρας των Πολεμιστών»</a:t>
            </a:r>
          </a:p>
          <a:p>
            <a:r>
              <a:rPr lang="el-GR" dirty="0"/>
              <a:t>Μυκήνες. Ακρόπολη, «Οικία  του Κρατήρα  των Πολεμιστών»</a:t>
            </a:r>
          </a:p>
          <a:p>
            <a:r>
              <a:rPr lang="el-GR" dirty="0"/>
              <a:t>Εθνικό Αρχαιολογικό Μουσείο, Αθήνα </a:t>
            </a:r>
          </a:p>
          <a:p>
            <a:r>
              <a:rPr lang="el-GR" sz="1000" dirty="0"/>
              <a:t>Καίτη </a:t>
            </a:r>
            <a:r>
              <a:rPr lang="el-GR" sz="1000" dirty="0" err="1"/>
              <a:t>Δημακοπούλου</a:t>
            </a:r>
            <a:r>
              <a:rPr lang="el-GR" sz="1000" dirty="0"/>
              <a:t> (</a:t>
            </a:r>
            <a:r>
              <a:rPr lang="el-GR" sz="1000" dirty="0" err="1"/>
              <a:t>επιμ</a:t>
            </a:r>
            <a:r>
              <a:rPr lang="el-GR" sz="1000" dirty="0"/>
              <a:t>.), </a:t>
            </a:r>
            <a:r>
              <a:rPr lang="el-GR" sz="1000" i="1" dirty="0"/>
              <a:t>Τροία, Μυκήνες, </a:t>
            </a:r>
            <a:r>
              <a:rPr lang="el-GR" sz="1000" i="1" dirty="0" err="1"/>
              <a:t>Τίρυνς</a:t>
            </a:r>
            <a:r>
              <a:rPr lang="el-GR" sz="1000" i="1" dirty="0"/>
              <a:t>, Ορχομενός : εκατό χρόνια από το θάνατο του Ερρίκου </a:t>
            </a:r>
            <a:r>
              <a:rPr lang="el-GR" sz="1000" i="1" dirty="0" err="1"/>
              <a:t>Σλήμαν</a:t>
            </a:r>
            <a:r>
              <a:rPr lang="el-GR" sz="1000" i="1" dirty="0"/>
              <a:t>,  </a:t>
            </a:r>
            <a:r>
              <a:rPr lang="el-GR" sz="1000" dirty="0"/>
              <a:t>Εθνικό Αρχαιολογικό Μουσείο, Αθήνα 1990, σελ. 146.</a:t>
            </a:r>
            <a:endParaRPr lang="el-CY" sz="1000" dirty="0"/>
          </a:p>
        </p:txBody>
      </p:sp>
      <p:sp>
        <p:nvSpPr>
          <p:cNvPr id="5" name="Ορθογώνιο: Στρογγύλεμα γωνιών 4">
            <a:extLst>
              <a:ext uri="{FF2B5EF4-FFF2-40B4-BE49-F238E27FC236}">
                <a16:creationId xmlns:a16="http://schemas.microsoft.com/office/drawing/2014/main" id="{C3BFF873-1ACF-0102-65B7-E0AA91C36A69}"/>
              </a:ext>
            </a:extLst>
          </p:cNvPr>
          <p:cNvSpPr/>
          <p:nvPr/>
        </p:nvSpPr>
        <p:spPr>
          <a:xfrm>
            <a:off x="8661527" y="177339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κεραμική (πήλινο αγγείο)</a:t>
            </a:r>
            <a:endParaRPr lang="el-CY" dirty="0"/>
          </a:p>
        </p:txBody>
      </p:sp>
      <p:sp>
        <p:nvSpPr>
          <p:cNvPr id="6" name="Ορθογώνιο: Στρογγύλεμα γωνιών 5">
            <a:extLst>
              <a:ext uri="{FF2B5EF4-FFF2-40B4-BE49-F238E27FC236}">
                <a16:creationId xmlns:a16="http://schemas.microsoft.com/office/drawing/2014/main" id="{763E2741-9A81-DC6B-C239-270D257243AB}"/>
              </a:ext>
            </a:extLst>
          </p:cNvPr>
          <p:cNvSpPr/>
          <p:nvPr/>
        </p:nvSpPr>
        <p:spPr>
          <a:xfrm>
            <a:off x="8733983" y="532056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αγγειογραφία</a:t>
            </a:r>
            <a:endParaRPr lang="el-CY" dirty="0"/>
          </a:p>
        </p:txBody>
      </p:sp>
      <p:sp>
        <p:nvSpPr>
          <p:cNvPr id="7" name="Ορθογώνιο: Στρογγύλεμα γωνιών 6">
            <a:extLst>
              <a:ext uri="{FF2B5EF4-FFF2-40B4-BE49-F238E27FC236}">
                <a16:creationId xmlns:a16="http://schemas.microsoft.com/office/drawing/2014/main" id="{259EFE10-7D21-C31F-2CC4-2FE561FFA67A}"/>
              </a:ext>
            </a:extLst>
          </p:cNvPr>
          <p:cNvSpPr/>
          <p:nvPr/>
        </p:nvSpPr>
        <p:spPr>
          <a:xfrm>
            <a:off x="8697826" y="370335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αγγειοπλαστική</a:t>
            </a:r>
            <a:endParaRPr lang="el-CY" dirty="0"/>
          </a:p>
        </p:txBody>
      </p:sp>
      <p:sp>
        <p:nvSpPr>
          <p:cNvPr id="8" name="Ορθογώνιο: Στρογγύλεμα γωνιών 7">
            <a:extLst>
              <a:ext uri="{FF2B5EF4-FFF2-40B4-BE49-F238E27FC236}">
                <a16:creationId xmlns:a16="http://schemas.microsoft.com/office/drawing/2014/main" id="{8E424D16-1BF1-D201-14EC-D152E6E68CAB}"/>
              </a:ext>
            </a:extLst>
          </p:cNvPr>
          <p:cNvSpPr/>
          <p:nvPr/>
        </p:nvSpPr>
        <p:spPr>
          <a:xfrm>
            <a:off x="8661527" y="149047"/>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Εποχή  του Χαλκού –Μυκηναϊκός  πολιτισμός</a:t>
            </a:r>
            <a:endParaRPr lang="el-CY" dirty="0"/>
          </a:p>
        </p:txBody>
      </p:sp>
    </p:spTree>
    <p:extLst>
      <p:ext uri="{BB962C8B-B14F-4D97-AF65-F5344CB8AC3E}">
        <p14:creationId xmlns:p14="http://schemas.microsoft.com/office/powerpoint/2010/main" val="106560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E8CB32B-D4BB-3D30-0E0E-E61DAE7570DF}"/>
              </a:ext>
            </a:extLst>
          </p:cNvPr>
          <p:cNvPicPr preferRelativeResize="0">
            <a:picLocks/>
          </p:cNvPicPr>
          <p:nvPr/>
        </p:nvPicPr>
        <p:blipFill>
          <a:blip r:embed="rId2" cstate="email">
            <a:extLst>
              <a:ext uri="{28A0092B-C50C-407E-A947-70E740481C1C}">
                <a14:useLocalDpi xmlns:a14="http://schemas.microsoft.com/office/drawing/2010/main"/>
              </a:ext>
            </a:extLst>
          </a:blip>
          <a:srcRect l="14327" t="36374" r="17692" b="28804"/>
          <a:stretch>
            <a:fillRect/>
          </a:stretch>
        </p:blipFill>
        <p:spPr>
          <a:xfrm rot="5400000">
            <a:off x="974265" y="-179617"/>
            <a:ext cx="4626435" cy="5617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Ορθογώνιο: Στρογγύλεμα γωνιών 3">
            <a:extLst>
              <a:ext uri="{FF2B5EF4-FFF2-40B4-BE49-F238E27FC236}">
                <a16:creationId xmlns:a16="http://schemas.microsoft.com/office/drawing/2014/main" id="{08E4BAC9-E6FC-238A-26E7-973EAAB28662}"/>
              </a:ext>
            </a:extLst>
          </p:cNvPr>
          <p:cNvSpPr/>
          <p:nvPr/>
        </p:nvSpPr>
        <p:spPr>
          <a:xfrm>
            <a:off x="8770487" y="3156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Αρχαϊκή  εποχή </a:t>
            </a:r>
            <a:endParaRPr lang="el-CY" dirty="0"/>
          </a:p>
        </p:txBody>
      </p:sp>
      <p:sp>
        <p:nvSpPr>
          <p:cNvPr id="5" name="Ορθογώνιο: Στρογγύλεμα γωνιών 4">
            <a:extLst>
              <a:ext uri="{FF2B5EF4-FFF2-40B4-BE49-F238E27FC236}">
                <a16:creationId xmlns:a16="http://schemas.microsoft.com/office/drawing/2014/main" id="{11064ED9-38A3-53C4-DE24-0908603C7E48}"/>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γλυπτική </a:t>
            </a:r>
            <a:endParaRPr lang="el-CY" dirty="0"/>
          </a:p>
        </p:txBody>
      </p:sp>
      <p:sp>
        <p:nvSpPr>
          <p:cNvPr id="6" name="TextBox 5">
            <a:extLst>
              <a:ext uri="{FF2B5EF4-FFF2-40B4-BE49-F238E27FC236}">
                <a16:creationId xmlns:a16="http://schemas.microsoft.com/office/drawing/2014/main" id="{AC7EFF44-CCDC-B885-9B34-0CEB313FC881}"/>
              </a:ext>
            </a:extLst>
          </p:cNvPr>
          <p:cNvSpPr txBox="1"/>
          <p:nvPr/>
        </p:nvSpPr>
        <p:spPr>
          <a:xfrm>
            <a:off x="478968" y="5200476"/>
            <a:ext cx="5627918" cy="1569660"/>
          </a:xfrm>
          <a:prstGeom prst="rect">
            <a:avLst/>
          </a:prstGeom>
          <a:solidFill>
            <a:schemeClr val="bg1"/>
          </a:solidFill>
          <a:ln w="57150">
            <a:solidFill>
              <a:schemeClr val="tx1"/>
            </a:solidFill>
          </a:ln>
        </p:spPr>
        <p:txBody>
          <a:bodyPr wrap="square">
            <a:spAutoFit/>
          </a:bodyPr>
          <a:lstStyle/>
          <a:p>
            <a:r>
              <a:rPr lang="el-GR" b="1" dirty="0">
                <a:solidFill>
                  <a:srgbClr val="FF0000"/>
                </a:solidFill>
              </a:rPr>
              <a:t>Εικόνα  35.  Κούρος   από  τον  τάφο  του Κροίσου  στην Ανάβυσσο, περ. 530 π.Χ.</a:t>
            </a:r>
          </a:p>
          <a:p>
            <a:r>
              <a:rPr lang="el-GR" b="1" dirty="0"/>
              <a:t>Εθνικό Αρχαιολογικό  Μουσείο, Αθήνα</a:t>
            </a:r>
          </a:p>
          <a:p>
            <a:r>
              <a:rPr lang="el-GR" b="1" dirty="0"/>
              <a:t>Φωτογραφία </a:t>
            </a:r>
            <a:r>
              <a:rPr lang="en-US" b="1" dirty="0"/>
              <a:t>Jeffrey M. </a:t>
            </a:r>
            <a:r>
              <a:rPr lang="en-US" b="1" dirty="0" err="1"/>
              <a:t>Hurwit</a:t>
            </a:r>
            <a:r>
              <a:rPr lang="el-GR" b="1" dirty="0"/>
              <a:t> </a:t>
            </a:r>
          </a:p>
          <a:p>
            <a:r>
              <a:rPr lang="el-GR" sz="1200" dirty="0"/>
              <a:t>H. A. </a:t>
            </a:r>
            <a:r>
              <a:rPr lang="el-GR" sz="1200" dirty="0" err="1"/>
              <a:t>Shapiro</a:t>
            </a:r>
            <a:r>
              <a:rPr lang="el-GR" sz="1200" dirty="0"/>
              <a:t>, </a:t>
            </a:r>
            <a:r>
              <a:rPr lang="el-GR" sz="1200" i="1" dirty="0"/>
              <a:t>The </a:t>
            </a:r>
            <a:r>
              <a:rPr lang="el-GR" sz="1200" i="1" dirty="0" err="1"/>
              <a:t>Cambridge</a:t>
            </a:r>
            <a:r>
              <a:rPr lang="el-GR" sz="1200" i="1" dirty="0"/>
              <a:t> </a:t>
            </a:r>
            <a:r>
              <a:rPr lang="el-GR" sz="1200" i="1" dirty="0" err="1"/>
              <a:t>companion</a:t>
            </a:r>
            <a:r>
              <a:rPr lang="el-GR" sz="1200" i="1" dirty="0"/>
              <a:t> </a:t>
            </a:r>
            <a:r>
              <a:rPr lang="el-GR" sz="1200" i="1" dirty="0" err="1"/>
              <a:t>to</a:t>
            </a:r>
            <a:r>
              <a:rPr lang="el-GR" sz="1200" i="1" dirty="0"/>
              <a:t> </a:t>
            </a:r>
            <a:r>
              <a:rPr lang="el-GR" sz="1200" i="1" dirty="0" err="1"/>
              <a:t>archaic</a:t>
            </a:r>
            <a:r>
              <a:rPr lang="el-GR" sz="1200" i="1" dirty="0"/>
              <a:t> </a:t>
            </a:r>
            <a:r>
              <a:rPr lang="el-GR" sz="1200" i="1" dirty="0" err="1"/>
              <a:t>Greece</a:t>
            </a:r>
            <a:r>
              <a:rPr lang="el-GR" sz="1200" dirty="0"/>
              <a:t>, </a:t>
            </a:r>
            <a:r>
              <a:rPr lang="el-GR" sz="1200" dirty="0" err="1"/>
              <a:t>Cambridge</a:t>
            </a:r>
            <a:r>
              <a:rPr lang="el-GR" sz="1200" dirty="0"/>
              <a:t> </a:t>
            </a:r>
            <a:r>
              <a:rPr lang="el-GR" sz="1200" dirty="0" err="1"/>
              <a:t>University</a:t>
            </a:r>
            <a:r>
              <a:rPr lang="el-GR" sz="1200" dirty="0"/>
              <a:t> </a:t>
            </a:r>
            <a:r>
              <a:rPr lang="el-GR" sz="1200" dirty="0" err="1"/>
              <a:t>Press</a:t>
            </a:r>
            <a:r>
              <a:rPr lang="el-GR" sz="1200" dirty="0"/>
              <a:t>, 2007, σ.158-159. </a:t>
            </a:r>
          </a:p>
        </p:txBody>
      </p:sp>
      <p:sp>
        <p:nvSpPr>
          <p:cNvPr id="7" name="Ορθογώνιο: Στρογγύλεμα γωνιών 6">
            <a:extLst>
              <a:ext uri="{FF2B5EF4-FFF2-40B4-BE49-F238E27FC236}">
                <a16:creationId xmlns:a16="http://schemas.microsoft.com/office/drawing/2014/main" id="{8311C8DF-9C91-0407-4828-945FD6B8D1EA}"/>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κούρος </a:t>
            </a:r>
            <a:endParaRPr lang="el-CY" dirty="0"/>
          </a:p>
        </p:txBody>
      </p:sp>
      <p:sp>
        <p:nvSpPr>
          <p:cNvPr id="8" name="Ορθογώνιο: Στρογγύλεμα γωνιών 7">
            <a:extLst>
              <a:ext uri="{FF2B5EF4-FFF2-40B4-BE49-F238E27FC236}">
                <a16:creationId xmlns:a16="http://schemas.microsoft.com/office/drawing/2014/main" id="{A0CACBCC-4438-D3CE-DE87-D4FA42F70C3A}"/>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μάρμαρο</a:t>
            </a:r>
            <a:endParaRPr lang="el-CY" dirty="0"/>
          </a:p>
        </p:txBody>
      </p:sp>
    </p:spTree>
    <p:extLst>
      <p:ext uri="{BB962C8B-B14F-4D97-AF65-F5344CB8AC3E}">
        <p14:creationId xmlns:p14="http://schemas.microsoft.com/office/powerpoint/2010/main" val="187750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95B71-8B68-D9C8-083F-A1FCAE874F38}"/>
            </a:ext>
          </a:extLst>
        </p:cNvPr>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C747F5F1-3A38-B1F6-8C50-E3D2A419CC13}"/>
              </a:ext>
            </a:extLst>
          </p:cNvPr>
          <p:cNvSpPr/>
          <p:nvPr/>
        </p:nvSpPr>
        <p:spPr>
          <a:xfrm>
            <a:off x="8770487" y="3156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Αρχαϊκή  εποχή </a:t>
            </a:r>
            <a:endParaRPr lang="el-CY" dirty="0"/>
          </a:p>
        </p:txBody>
      </p:sp>
      <p:sp>
        <p:nvSpPr>
          <p:cNvPr id="5" name="Ορθογώνιο: Στρογγύλεμα γωνιών 4">
            <a:extLst>
              <a:ext uri="{FF2B5EF4-FFF2-40B4-BE49-F238E27FC236}">
                <a16:creationId xmlns:a16="http://schemas.microsoft.com/office/drawing/2014/main" id="{048706D1-F1C0-C062-FB24-C186838EC912}"/>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γλυπτική</a:t>
            </a:r>
            <a:endParaRPr lang="el-CY" dirty="0"/>
          </a:p>
        </p:txBody>
      </p:sp>
      <p:sp>
        <p:nvSpPr>
          <p:cNvPr id="6" name="TextBox 5">
            <a:extLst>
              <a:ext uri="{FF2B5EF4-FFF2-40B4-BE49-F238E27FC236}">
                <a16:creationId xmlns:a16="http://schemas.microsoft.com/office/drawing/2014/main" id="{19A4B947-A21B-F5F3-95D0-E30886E4E345}"/>
              </a:ext>
            </a:extLst>
          </p:cNvPr>
          <p:cNvSpPr txBox="1"/>
          <p:nvPr/>
        </p:nvSpPr>
        <p:spPr>
          <a:xfrm>
            <a:off x="478968" y="5200476"/>
            <a:ext cx="5627918" cy="1292662"/>
          </a:xfrm>
          <a:prstGeom prst="rect">
            <a:avLst/>
          </a:prstGeom>
          <a:solidFill>
            <a:schemeClr val="bg1"/>
          </a:solidFill>
          <a:ln w="57150">
            <a:solidFill>
              <a:schemeClr val="tx1"/>
            </a:solidFill>
          </a:ln>
        </p:spPr>
        <p:txBody>
          <a:bodyPr wrap="square">
            <a:spAutoFit/>
          </a:bodyPr>
          <a:lstStyle/>
          <a:p>
            <a:r>
              <a:rPr lang="el-GR" b="1" dirty="0">
                <a:solidFill>
                  <a:srgbClr val="FF0000"/>
                </a:solidFill>
              </a:rPr>
              <a:t>Η επιτύμβια  στήλη  του </a:t>
            </a:r>
            <a:r>
              <a:rPr lang="el-GR" b="1" dirty="0" err="1">
                <a:solidFill>
                  <a:srgbClr val="FF0000"/>
                </a:solidFill>
              </a:rPr>
              <a:t>Αριστίωνος</a:t>
            </a:r>
            <a:r>
              <a:rPr lang="el-GR" b="1" dirty="0">
                <a:solidFill>
                  <a:srgbClr val="FF0000"/>
                </a:solidFill>
              </a:rPr>
              <a:t>,  λίγο  μετά  το  510. π.Χ.  Αττική</a:t>
            </a:r>
            <a:endParaRPr lang="el-GR" b="1" dirty="0"/>
          </a:p>
          <a:p>
            <a:r>
              <a:rPr lang="el-GR" b="1" dirty="0"/>
              <a:t>Εθνικό Αρχαιολογικό  Μουσείο, Αθήνα</a:t>
            </a:r>
            <a:endParaRPr lang="en-US" b="1" dirty="0"/>
          </a:p>
          <a:p>
            <a:r>
              <a:rPr lang="el-GR" sz="1200" dirty="0" err="1"/>
              <a:t>Pavel</a:t>
            </a:r>
            <a:r>
              <a:rPr lang="el-GR" sz="1200" dirty="0"/>
              <a:t> </a:t>
            </a:r>
            <a:r>
              <a:rPr lang="el-GR" sz="1200" dirty="0" err="1"/>
              <a:t>Oliva</a:t>
            </a:r>
            <a:r>
              <a:rPr lang="en-US" sz="1200" dirty="0"/>
              <a:t>, </a:t>
            </a:r>
            <a:r>
              <a:rPr lang="el-GR" sz="1200" i="1" dirty="0"/>
              <a:t>The </a:t>
            </a:r>
            <a:r>
              <a:rPr lang="el-GR" sz="1200" i="1" dirty="0" err="1"/>
              <a:t>birth</a:t>
            </a:r>
            <a:r>
              <a:rPr lang="el-GR" sz="1200" i="1" dirty="0"/>
              <a:t> of Greek </a:t>
            </a:r>
            <a:r>
              <a:rPr lang="el-GR" sz="1200" i="1" dirty="0" err="1"/>
              <a:t>civilization</a:t>
            </a:r>
            <a:r>
              <a:rPr lang="en-US" sz="1200" dirty="0"/>
              <a:t>, </a:t>
            </a:r>
            <a:r>
              <a:rPr lang="el-GR" sz="1200" dirty="0" err="1"/>
              <a:t>Book</a:t>
            </a:r>
            <a:r>
              <a:rPr lang="el-GR" sz="1200" dirty="0"/>
              <a:t> </a:t>
            </a:r>
            <a:r>
              <a:rPr lang="el-GR" sz="1200" dirty="0" err="1"/>
              <a:t>Club</a:t>
            </a:r>
            <a:r>
              <a:rPr lang="el-GR" sz="1200" dirty="0"/>
              <a:t> Associates</a:t>
            </a:r>
            <a:r>
              <a:rPr lang="en-US" sz="1200" dirty="0"/>
              <a:t>, </a:t>
            </a:r>
            <a:r>
              <a:rPr lang="el-GR" sz="1200" dirty="0"/>
              <a:t>Λονδίνο 1981, σελ. 164.</a:t>
            </a:r>
          </a:p>
        </p:txBody>
      </p:sp>
      <p:sp>
        <p:nvSpPr>
          <p:cNvPr id="7" name="Ορθογώνιο: Στρογγύλεμα γωνιών 6">
            <a:extLst>
              <a:ext uri="{FF2B5EF4-FFF2-40B4-BE49-F238E27FC236}">
                <a16:creationId xmlns:a16="http://schemas.microsoft.com/office/drawing/2014/main" id="{7070CCBB-7B69-CA88-1206-6ECD0634FBF5}"/>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μαρμάρινη  ανάγλυφη  πλάκα </a:t>
            </a:r>
            <a:endParaRPr lang="el-CY" dirty="0"/>
          </a:p>
        </p:txBody>
      </p:sp>
      <p:sp>
        <p:nvSpPr>
          <p:cNvPr id="8" name="Ορθογώνιο: Στρογγύλεμα γωνιών 7">
            <a:extLst>
              <a:ext uri="{FF2B5EF4-FFF2-40B4-BE49-F238E27FC236}">
                <a16:creationId xmlns:a16="http://schemas.microsoft.com/office/drawing/2014/main" id="{A6F7B37D-7FAD-C673-FF60-EEDFE857D4F1}"/>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ταφικό μνημείο </a:t>
            </a:r>
            <a:endParaRPr lang="el-CY" dirty="0"/>
          </a:p>
          <a:p>
            <a:pPr algn="ctr"/>
            <a:endParaRPr lang="el-CY" dirty="0"/>
          </a:p>
        </p:txBody>
      </p:sp>
      <p:pic>
        <p:nvPicPr>
          <p:cNvPr id="9" name="Εικόνα 8">
            <a:extLst>
              <a:ext uri="{FF2B5EF4-FFF2-40B4-BE49-F238E27FC236}">
                <a16:creationId xmlns:a16="http://schemas.microsoft.com/office/drawing/2014/main" id="{E9F5A985-514D-24F5-81B3-778E037935F1}"/>
              </a:ext>
            </a:extLst>
          </p:cNvPr>
          <p:cNvPicPr>
            <a:picLocks noChangeAspect="1"/>
          </p:cNvPicPr>
          <p:nvPr/>
        </p:nvPicPr>
        <p:blipFill>
          <a:blip r:embed="rId2" cstate="email">
            <a:extLst>
              <a:ext uri="{28A0092B-C50C-407E-A947-70E740481C1C}">
                <a14:useLocalDpi xmlns:a14="http://schemas.microsoft.com/office/drawing/2010/main"/>
              </a:ext>
            </a:extLst>
          </a:blip>
          <a:srcRect l="4127" t="26720" r="30000" b="36878"/>
          <a:stretch>
            <a:fillRect/>
          </a:stretch>
        </p:blipFill>
        <p:spPr>
          <a:xfrm rot="5400000">
            <a:off x="930724" y="495299"/>
            <a:ext cx="4724405" cy="43651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152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330C8-0106-30A7-B1FB-A1D7364182C0}"/>
            </a:ext>
          </a:extLst>
        </p:cNvPr>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0361FA47-FDF9-9D0C-4339-BEC7B5230F3C}"/>
              </a:ext>
            </a:extLst>
          </p:cNvPr>
          <p:cNvSpPr/>
          <p:nvPr/>
        </p:nvSpPr>
        <p:spPr>
          <a:xfrm>
            <a:off x="8770487" y="217709"/>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Γεωμετρική εποχή</a:t>
            </a:r>
            <a:endParaRPr lang="el-CY" dirty="0"/>
          </a:p>
        </p:txBody>
      </p:sp>
      <p:sp>
        <p:nvSpPr>
          <p:cNvPr id="5" name="Ορθογώνιο: Στρογγύλεμα γωνιών 4">
            <a:extLst>
              <a:ext uri="{FF2B5EF4-FFF2-40B4-BE49-F238E27FC236}">
                <a16:creationId xmlns:a16="http://schemas.microsoft.com/office/drawing/2014/main" id="{2ECC77AF-32DD-6880-6089-B32A67280DFA}"/>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κεραμική </a:t>
            </a:r>
            <a:endParaRPr lang="el-CY" dirty="0"/>
          </a:p>
        </p:txBody>
      </p:sp>
      <p:sp>
        <p:nvSpPr>
          <p:cNvPr id="6" name="TextBox 5">
            <a:extLst>
              <a:ext uri="{FF2B5EF4-FFF2-40B4-BE49-F238E27FC236}">
                <a16:creationId xmlns:a16="http://schemas.microsoft.com/office/drawing/2014/main" id="{39C7E59D-FD4E-1937-DE81-B0635A05B4FF}"/>
              </a:ext>
            </a:extLst>
          </p:cNvPr>
          <p:cNvSpPr txBox="1"/>
          <p:nvPr/>
        </p:nvSpPr>
        <p:spPr>
          <a:xfrm>
            <a:off x="163286" y="5489138"/>
            <a:ext cx="7663543" cy="1200329"/>
          </a:xfrm>
          <a:prstGeom prst="rect">
            <a:avLst/>
          </a:prstGeom>
          <a:solidFill>
            <a:schemeClr val="bg1"/>
          </a:solidFill>
          <a:ln w="57150">
            <a:solidFill>
              <a:schemeClr val="tx1"/>
            </a:solidFill>
          </a:ln>
        </p:spPr>
        <p:txBody>
          <a:bodyPr wrap="square">
            <a:spAutoFit/>
          </a:bodyPr>
          <a:lstStyle/>
          <a:p>
            <a:r>
              <a:rPr lang="el-GR" b="1" dirty="0">
                <a:solidFill>
                  <a:srgbClr val="FF0000"/>
                </a:solidFill>
              </a:rPr>
              <a:t>Αττικός γεωμετρικός  αμφορέας - Δίπυλο</a:t>
            </a:r>
          </a:p>
          <a:p>
            <a:r>
              <a:rPr lang="el-GR" dirty="0"/>
              <a:t>Εικονίζεται  πρόθεση νεκρού </a:t>
            </a:r>
          </a:p>
          <a:p>
            <a:r>
              <a:rPr lang="el-GR" b="1" dirty="0"/>
              <a:t>Εθνικό Αρχαιολογικό  Μουσείο, Αθήνα</a:t>
            </a:r>
            <a:endParaRPr lang="en-US" b="1" dirty="0"/>
          </a:p>
          <a:p>
            <a:r>
              <a:rPr lang="el-GR" dirty="0"/>
              <a:t>Μιχάλης Α. Τιβέριος, </a:t>
            </a:r>
            <a:r>
              <a:rPr lang="el-GR" i="1" dirty="0"/>
              <a:t>Αρχαία αγγεία</a:t>
            </a:r>
            <a:r>
              <a:rPr lang="el-GR" dirty="0"/>
              <a:t>, Εκδοτική Αθηνών, Αθήνα 1996, σελ. 50.</a:t>
            </a:r>
            <a:endParaRPr lang="el-GR" sz="1200" dirty="0"/>
          </a:p>
        </p:txBody>
      </p:sp>
      <p:sp>
        <p:nvSpPr>
          <p:cNvPr id="7" name="Ορθογώνιο: Στρογγύλεμα γωνιών 6">
            <a:extLst>
              <a:ext uri="{FF2B5EF4-FFF2-40B4-BE49-F238E27FC236}">
                <a16:creationId xmlns:a16="http://schemas.microsoft.com/office/drawing/2014/main" id="{5E861563-A528-9EE2-39BF-F73762A9B752}"/>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αγγειοπλαστική </a:t>
            </a:r>
            <a:endParaRPr lang="el-CY" dirty="0"/>
          </a:p>
          <a:p>
            <a:pPr algn="ctr"/>
            <a:endParaRPr lang="el-CY" dirty="0"/>
          </a:p>
        </p:txBody>
      </p:sp>
      <p:sp>
        <p:nvSpPr>
          <p:cNvPr id="8" name="Ορθογώνιο: Στρογγύλεμα γωνιών 7">
            <a:extLst>
              <a:ext uri="{FF2B5EF4-FFF2-40B4-BE49-F238E27FC236}">
                <a16:creationId xmlns:a16="http://schemas.microsoft.com/office/drawing/2014/main" id="{2E0E3085-A5D3-0C7A-6313-76799A29345D}"/>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γεωμετρικά μοτίβα  (π.χ. μαίανδρος) </a:t>
            </a:r>
            <a:endParaRPr lang="el-CY" dirty="0"/>
          </a:p>
        </p:txBody>
      </p:sp>
      <p:pic>
        <p:nvPicPr>
          <p:cNvPr id="3" name="Εικόνα 2">
            <a:extLst>
              <a:ext uri="{FF2B5EF4-FFF2-40B4-BE49-F238E27FC236}">
                <a16:creationId xmlns:a16="http://schemas.microsoft.com/office/drawing/2014/main" id="{456C6FB3-0D0B-800A-2360-BD583165C84C}"/>
              </a:ext>
            </a:extLst>
          </p:cNvPr>
          <p:cNvPicPr>
            <a:picLocks noChangeAspect="1"/>
          </p:cNvPicPr>
          <p:nvPr/>
        </p:nvPicPr>
        <p:blipFill>
          <a:blip r:embed="rId2" cstate="email">
            <a:extLst>
              <a:ext uri="{28A0092B-C50C-407E-A947-70E740481C1C}">
                <a14:useLocalDpi xmlns:a14="http://schemas.microsoft.com/office/drawing/2010/main"/>
              </a:ext>
            </a:extLst>
          </a:blip>
          <a:srcRect l="5397" t="37513" r="8495"/>
          <a:stretch>
            <a:fillRect/>
          </a:stretch>
        </p:blipFill>
        <p:spPr>
          <a:xfrm rot="5400000">
            <a:off x="1894112" y="-518433"/>
            <a:ext cx="4201889" cy="6545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720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20743-3690-78A0-DDEE-BEE590461F66}"/>
            </a:ext>
          </a:extLst>
        </p:cNvPr>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71DE180B-78FF-CE2A-D834-D6E7F0481D3D}"/>
              </a:ext>
            </a:extLst>
          </p:cNvPr>
          <p:cNvSpPr/>
          <p:nvPr/>
        </p:nvSpPr>
        <p:spPr>
          <a:xfrm>
            <a:off x="8770487" y="217709"/>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Αρχαϊκή εποχή </a:t>
            </a:r>
            <a:endParaRPr lang="el-CY" dirty="0"/>
          </a:p>
        </p:txBody>
      </p:sp>
      <p:sp>
        <p:nvSpPr>
          <p:cNvPr id="5" name="Ορθογώνιο: Στρογγύλεμα γωνιών 4">
            <a:extLst>
              <a:ext uri="{FF2B5EF4-FFF2-40B4-BE49-F238E27FC236}">
                <a16:creationId xmlns:a16="http://schemas.microsoft.com/office/drawing/2014/main" id="{BA27A6FD-AB9C-3A62-E7A8-84BD74BB9989}"/>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κεραμική </a:t>
            </a:r>
            <a:endParaRPr lang="el-CY" dirty="0"/>
          </a:p>
        </p:txBody>
      </p:sp>
      <p:sp>
        <p:nvSpPr>
          <p:cNvPr id="6" name="TextBox 5">
            <a:extLst>
              <a:ext uri="{FF2B5EF4-FFF2-40B4-BE49-F238E27FC236}">
                <a16:creationId xmlns:a16="http://schemas.microsoft.com/office/drawing/2014/main" id="{906B9A44-4B8E-1F9E-E20C-A5420BD1BF77}"/>
              </a:ext>
            </a:extLst>
          </p:cNvPr>
          <p:cNvSpPr txBox="1"/>
          <p:nvPr/>
        </p:nvSpPr>
        <p:spPr>
          <a:xfrm>
            <a:off x="185058" y="5271424"/>
            <a:ext cx="8447314" cy="1477328"/>
          </a:xfrm>
          <a:prstGeom prst="rect">
            <a:avLst/>
          </a:prstGeom>
          <a:solidFill>
            <a:schemeClr val="bg1"/>
          </a:solidFill>
          <a:ln w="57150">
            <a:solidFill>
              <a:schemeClr val="tx1"/>
            </a:solidFill>
          </a:ln>
        </p:spPr>
        <p:txBody>
          <a:bodyPr wrap="square">
            <a:spAutoFit/>
          </a:bodyPr>
          <a:lstStyle/>
          <a:p>
            <a:r>
              <a:rPr lang="el-GR" b="1" dirty="0">
                <a:solidFill>
                  <a:srgbClr val="FF0000"/>
                </a:solidFill>
              </a:rPr>
              <a:t>Μελανόμορφος  κρατήρας </a:t>
            </a:r>
          </a:p>
          <a:p>
            <a:r>
              <a:rPr lang="el-GR" dirty="0"/>
              <a:t>Εικονίζεται ο Έκτορας με την Ανδρομάχη. Δεξιά  ο ηνίοχος  και ετεροθαλής  αδερφός του  ήρωα </a:t>
            </a:r>
            <a:r>
              <a:rPr lang="el-GR" dirty="0" err="1"/>
              <a:t>Κεβριόνης</a:t>
            </a:r>
            <a:r>
              <a:rPr lang="el-GR" dirty="0"/>
              <a:t>  και αριστερά  ο Πάρις  και η Ελένη. </a:t>
            </a:r>
            <a:endParaRPr lang="en-US" dirty="0"/>
          </a:p>
          <a:p>
            <a:r>
              <a:rPr lang="el-GR" dirty="0" err="1"/>
              <a:t>Βύρτσμπουργκ</a:t>
            </a:r>
            <a:r>
              <a:rPr lang="en-US" dirty="0"/>
              <a:t> (</a:t>
            </a:r>
            <a:r>
              <a:rPr lang="el-GR" dirty="0"/>
              <a:t>Γερμανία</a:t>
            </a:r>
            <a:r>
              <a:rPr lang="en-US" dirty="0"/>
              <a:t>)</a:t>
            </a:r>
            <a:r>
              <a:rPr lang="el-GR" dirty="0"/>
              <a:t> – Πανεπιστημιακό Μουσείο Martin </a:t>
            </a:r>
            <a:r>
              <a:rPr lang="el-GR" dirty="0" err="1"/>
              <a:t>von</a:t>
            </a:r>
            <a:r>
              <a:rPr lang="el-GR" dirty="0"/>
              <a:t> </a:t>
            </a:r>
            <a:r>
              <a:rPr lang="el-GR" dirty="0" err="1"/>
              <a:t>Wagner</a:t>
            </a:r>
            <a:r>
              <a:rPr lang="el-GR" dirty="0"/>
              <a:t> </a:t>
            </a:r>
            <a:r>
              <a:rPr lang="el-GR" dirty="0" err="1"/>
              <a:t>Museum</a:t>
            </a:r>
            <a:endParaRPr lang="en-US" b="1" dirty="0"/>
          </a:p>
          <a:p>
            <a:r>
              <a:rPr lang="el-GR" dirty="0"/>
              <a:t>Μιχάλης Α. Τιβέριος, </a:t>
            </a:r>
            <a:r>
              <a:rPr lang="el-GR" i="1" dirty="0"/>
              <a:t>Αρχαία αγγεία</a:t>
            </a:r>
            <a:r>
              <a:rPr lang="el-GR" dirty="0"/>
              <a:t>, Εκδοτική Αθηνών, Αθήνα 1996, σελ. 103.</a:t>
            </a:r>
            <a:endParaRPr lang="el-GR" sz="1200" dirty="0"/>
          </a:p>
        </p:txBody>
      </p:sp>
      <p:sp>
        <p:nvSpPr>
          <p:cNvPr id="7" name="Ορθογώνιο: Στρογγύλεμα γωνιών 6">
            <a:extLst>
              <a:ext uri="{FF2B5EF4-FFF2-40B4-BE49-F238E27FC236}">
                <a16:creationId xmlns:a16="http://schemas.microsoft.com/office/drawing/2014/main" id="{F806D9E5-F029-1725-7343-25A824314666}"/>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a:t>
            </a:r>
            <a:r>
              <a:rPr lang="el-GR"/>
              <a:t>ελανόμορφος </a:t>
            </a:r>
            <a:r>
              <a:rPr lang="el-GR" dirty="0"/>
              <a:t>ρυθμός </a:t>
            </a:r>
            <a:endParaRPr lang="el-CY" dirty="0"/>
          </a:p>
        </p:txBody>
      </p:sp>
      <p:sp>
        <p:nvSpPr>
          <p:cNvPr id="8" name="Ορθογώνιο: Στρογγύλεμα γωνιών 7">
            <a:extLst>
              <a:ext uri="{FF2B5EF4-FFF2-40B4-BE49-F238E27FC236}">
                <a16:creationId xmlns:a16="http://schemas.microsoft.com/office/drawing/2014/main" id="{65F8DE10-A563-634C-01AC-14FC9CECC236}"/>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αγγειοπλαστική </a:t>
            </a:r>
            <a:endParaRPr lang="el-CY" dirty="0"/>
          </a:p>
          <a:p>
            <a:pPr algn="ctr"/>
            <a:endParaRPr lang="el-CY" dirty="0"/>
          </a:p>
        </p:txBody>
      </p:sp>
      <p:pic>
        <p:nvPicPr>
          <p:cNvPr id="9" name="Εικόνα 8">
            <a:extLst>
              <a:ext uri="{FF2B5EF4-FFF2-40B4-BE49-F238E27FC236}">
                <a16:creationId xmlns:a16="http://schemas.microsoft.com/office/drawing/2014/main" id="{C2515A2B-A6C5-5AE6-4C0A-A4C0F7AC9B23}"/>
              </a:ext>
            </a:extLst>
          </p:cNvPr>
          <p:cNvPicPr>
            <a:picLocks noChangeAspect="1"/>
          </p:cNvPicPr>
          <p:nvPr/>
        </p:nvPicPr>
        <p:blipFill>
          <a:blip r:embed="rId2" cstate="email">
            <a:extLst>
              <a:ext uri="{28A0092B-C50C-407E-A947-70E740481C1C}">
                <a14:useLocalDpi xmlns:a14="http://schemas.microsoft.com/office/drawing/2010/main"/>
              </a:ext>
            </a:extLst>
          </a:blip>
          <a:srcRect l="5555" t="7249" r="13809" b="4074"/>
          <a:stretch>
            <a:fillRect/>
          </a:stretch>
        </p:blipFill>
        <p:spPr>
          <a:xfrm rot="5400000">
            <a:off x="1681839" y="-887188"/>
            <a:ext cx="4822377" cy="7032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7335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EEF00-FE78-03B3-ACB1-05792A155520}"/>
            </a:ext>
          </a:extLst>
        </p:cNvPr>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435C2DD6-CC83-7B95-2693-3EB620947E4E}"/>
              </a:ext>
            </a:extLst>
          </p:cNvPr>
          <p:cNvSpPr/>
          <p:nvPr/>
        </p:nvSpPr>
        <p:spPr>
          <a:xfrm>
            <a:off x="8770487" y="217709"/>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Αρχαϊκή εποχή </a:t>
            </a:r>
            <a:endParaRPr lang="el-CY" dirty="0"/>
          </a:p>
        </p:txBody>
      </p:sp>
      <p:sp>
        <p:nvSpPr>
          <p:cNvPr id="5" name="Ορθογώνιο: Στρογγύλεμα γωνιών 4">
            <a:extLst>
              <a:ext uri="{FF2B5EF4-FFF2-40B4-BE49-F238E27FC236}">
                <a16:creationId xmlns:a16="http://schemas.microsoft.com/office/drawing/2014/main" id="{995629BC-49AD-F93C-74F9-78175AEA2FBF}"/>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κεραμική </a:t>
            </a:r>
            <a:endParaRPr lang="el-CY" dirty="0"/>
          </a:p>
        </p:txBody>
      </p:sp>
      <p:sp>
        <p:nvSpPr>
          <p:cNvPr id="6" name="TextBox 5">
            <a:extLst>
              <a:ext uri="{FF2B5EF4-FFF2-40B4-BE49-F238E27FC236}">
                <a16:creationId xmlns:a16="http://schemas.microsoft.com/office/drawing/2014/main" id="{DA255E59-5825-3AD1-268B-877729B27513}"/>
              </a:ext>
            </a:extLst>
          </p:cNvPr>
          <p:cNvSpPr txBox="1"/>
          <p:nvPr/>
        </p:nvSpPr>
        <p:spPr>
          <a:xfrm>
            <a:off x="185058" y="5271424"/>
            <a:ext cx="8447314" cy="1477328"/>
          </a:xfrm>
          <a:prstGeom prst="rect">
            <a:avLst/>
          </a:prstGeom>
          <a:solidFill>
            <a:schemeClr val="bg1"/>
          </a:solidFill>
          <a:ln w="57150">
            <a:solidFill>
              <a:schemeClr val="tx1"/>
            </a:solidFill>
          </a:ln>
        </p:spPr>
        <p:txBody>
          <a:bodyPr wrap="square">
            <a:spAutoFit/>
          </a:bodyPr>
          <a:lstStyle/>
          <a:p>
            <a:r>
              <a:rPr lang="el-GR" b="1" dirty="0">
                <a:solidFill>
                  <a:srgbClr val="FF0000"/>
                </a:solidFill>
              </a:rPr>
              <a:t>Αττική ερυθρόμορφη  κύλικα  (εσωτερικό)</a:t>
            </a:r>
          </a:p>
          <a:p>
            <a:r>
              <a:rPr lang="el-GR" dirty="0"/>
              <a:t>Εικονίζεται</a:t>
            </a:r>
            <a:r>
              <a:rPr lang="el-GR" b="1" dirty="0">
                <a:solidFill>
                  <a:srgbClr val="FF0000"/>
                </a:solidFill>
              </a:rPr>
              <a:t>  </a:t>
            </a:r>
            <a:r>
              <a:rPr lang="el-GR" dirty="0"/>
              <a:t>ο Αχιλλέας να δένει  ένα τραύμα του  αγαπημένου  του φίλου  Πατρόκλου.</a:t>
            </a:r>
          </a:p>
          <a:p>
            <a:r>
              <a:rPr lang="el-GR" b="1" dirty="0"/>
              <a:t>Συλλογή  Αρχαιοτήτων  - Βερολίνο </a:t>
            </a:r>
            <a:r>
              <a:rPr lang="el-GR" dirty="0"/>
              <a:t> </a:t>
            </a:r>
          </a:p>
          <a:p>
            <a:r>
              <a:rPr lang="el-GR" dirty="0"/>
              <a:t>Μιχάλης Α. Τιβέριος, </a:t>
            </a:r>
            <a:r>
              <a:rPr lang="el-GR" i="1" dirty="0"/>
              <a:t>Αρχαία αγγεία</a:t>
            </a:r>
            <a:r>
              <a:rPr lang="el-GR" dirty="0"/>
              <a:t>, Εκδοτική Αθηνών, Αθήνα 1996, σ. 133, 365.</a:t>
            </a:r>
            <a:endParaRPr lang="el-GR" sz="1200" dirty="0"/>
          </a:p>
        </p:txBody>
      </p:sp>
      <p:sp>
        <p:nvSpPr>
          <p:cNvPr id="7" name="Ορθογώνιο: Στρογγύλεμα γωνιών 6">
            <a:extLst>
              <a:ext uri="{FF2B5EF4-FFF2-40B4-BE49-F238E27FC236}">
                <a16:creationId xmlns:a16="http://schemas.microsoft.com/office/drawing/2014/main" id="{7AD93933-E9FC-D899-3FF7-7D31CE6158B8}"/>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ερυθρόμορφος ρυθμός </a:t>
            </a:r>
            <a:endParaRPr lang="el-CY" dirty="0"/>
          </a:p>
        </p:txBody>
      </p:sp>
      <p:sp>
        <p:nvSpPr>
          <p:cNvPr id="8" name="Ορθογώνιο: Στρογγύλεμα γωνιών 7">
            <a:extLst>
              <a:ext uri="{FF2B5EF4-FFF2-40B4-BE49-F238E27FC236}">
                <a16:creationId xmlns:a16="http://schemas.microsoft.com/office/drawing/2014/main" id="{B3546AD5-3EC0-5E02-F314-55F5FA11B299}"/>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αγγειοπλαστική </a:t>
            </a:r>
            <a:endParaRPr lang="el-CY" dirty="0"/>
          </a:p>
          <a:p>
            <a:pPr algn="ctr"/>
            <a:endParaRPr lang="el-CY" dirty="0"/>
          </a:p>
        </p:txBody>
      </p:sp>
      <p:pic>
        <p:nvPicPr>
          <p:cNvPr id="3" name="Εικόνα 2">
            <a:extLst>
              <a:ext uri="{FF2B5EF4-FFF2-40B4-BE49-F238E27FC236}">
                <a16:creationId xmlns:a16="http://schemas.microsoft.com/office/drawing/2014/main" id="{BDC692B2-49BB-119E-2D15-B851C1DA83B7}"/>
              </a:ext>
            </a:extLst>
          </p:cNvPr>
          <p:cNvPicPr>
            <a:picLocks noChangeAspect="1"/>
          </p:cNvPicPr>
          <p:nvPr/>
        </p:nvPicPr>
        <p:blipFill>
          <a:blip r:embed="rId2" cstate="email">
            <a:extLst>
              <a:ext uri="{28A0092B-C50C-407E-A947-70E740481C1C}">
                <a14:useLocalDpi xmlns:a14="http://schemas.microsoft.com/office/drawing/2010/main"/>
              </a:ext>
            </a:extLst>
          </a:blip>
          <a:srcRect l="19049" t="10635" r="15396" b="4921"/>
          <a:stretch>
            <a:fillRect/>
          </a:stretch>
        </p:blipFill>
        <p:spPr>
          <a:xfrm rot="5400000">
            <a:off x="576944" y="457536"/>
            <a:ext cx="4495800" cy="43434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a:extLst>
              <a:ext uri="{FF2B5EF4-FFF2-40B4-BE49-F238E27FC236}">
                <a16:creationId xmlns:a16="http://schemas.microsoft.com/office/drawing/2014/main" id="{7D873731-A262-90CE-7EA1-F159770D94FC}"/>
              </a:ext>
            </a:extLst>
          </p:cNvPr>
          <p:cNvPicPr>
            <a:picLocks noChangeAspect="1"/>
          </p:cNvPicPr>
          <p:nvPr/>
        </p:nvPicPr>
        <p:blipFill>
          <a:blip r:embed="rId3" cstate="email">
            <a:extLst>
              <a:ext uri="{28A0092B-C50C-407E-A947-70E740481C1C}">
                <a14:useLocalDpi xmlns:a14="http://schemas.microsoft.com/office/drawing/2010/main"/>
              </a:ext>
            </a:extLst>
          </a:blip>
          <a:srcRect l="36621" t="18651" r="47029" b="45865"/>
          <a:stretch>
            <a:fillRect/>
          </a:stretch>
        </p:blipFill>
        <p:spPr>
          <a:xfrm rot="5400000">
            <a:off x="6109483" y="1284508"/>
            <a:ext cx="1548065" cy="28108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8130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72060-6F5B-B1FA-7777-FE70D7FA1144}"/>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D3C33793-6C20-C3A1-D21A-0C9B69D17076}"/>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a:t>
            </a:r>
            <a:endParaRPr lang="el-CY" dirty="0"/>
          </a:p>
        </p:txBody>
      </p:sp>
      <p:sp>
        <p:nvSpPr>
          <p:cNvPr id="6" name="TextBox 5">
            <a:extLst>
              <a:ext uri="{FF2B5EF4-FFF2-40B4-BE49-F238E27FC236}">
                <a16:creationId xmlns:a16="http://schemas.microsoft.com/office/drawing/2014/main" id="{EC70BE17-E034-698E-E335-FC4CDBD6E1DE}"/>
              </a:ext>
            </a:extLst>
          </p:cNvPr>
          <p:cNvSpPr txBox="1"/>
          <p:nvPr/>
        </p:nvSpPr>
        <p:spPr>
          <a:xfrm>
            <a:off x="174174" y="5211219"/>
            <a:ext cx="8447314" cy="1415772"/>
          </a:xfrm>
          <a:prstGeom prst="rect">
            <a:avLst/>
          </a:prstGeom>
          <a:solidFill>
            <a:schemeClr val="bg1"/>
          </a:solidFill>
          <a:ln w="57150">
            <a:solidFill>
              <a:schemeClr val="tx1"/>
            </a:solidFill>
          </a:ln>
        </p:spPr>
        <p:txBody>
          <a:bodyPr wrap="square">
            <a:spAutoFit/>
          </a:bodyPr>
          <a:lstStyle/>
          <a:p>
            <a:r>
              <a:rPr lang="el-GR" b="1" dirty="0">
                <a:solidFill>
                  <a:srgbClr val="FF0000"/>
                </a:solidFill>
              </a:rPr>
              <a:t>Εσωτερικό  του μεγαλύτερου  θολωτού  τάφου,  ευρύτερα  γνωστού  ως ο Θησαυρός  του Ατρέα, Μυκήνες </a:t>
            </a:r>
          </a:p>
          <a:p>
            <a:r>
              <a:rPr lang="el-GR" dirty="0"/>
              <a:t>Τάφος σε σχήμα  κυψέλης  : 48 πόδια διάμετρος (14,63 μέτρα),  43 πόδια  ύψος (13,11 μέτρα), ένας δρόμος  μήκους 118  ποδιών  (35,97 μέτρα)</a:t>
            </a:r>
          </a:p>
          <a:p>
            <a:r>
              <a:rPr lang="el-GR" sz="1400" dirty="0"/>
              <a:t>M. I. </a:t>
            </a:r>
            <a:r>
              <a:rPr lang="el-GR" sz="1400" dirty="0" err="1"/>
              <a:t>Finley</a:t>
            </a:r>
            <a:r>
              <a:rPr lang="en-US" sz="1400" dirty="0"/>
              <a:t>, </a:t>
            </a:r>
            <a:r>
              <a:rPr lang="el-GR" sz="1400" i="1" dirty="0" err="1"/>
              <a:t>Early</a:t>
            </a:r>
            <a:r>
              <a:rPr lang="el-GR" sz="1400" i="1" dirty="0"/>
              <a:t> </a:t>
            </a:r>
            <a:r>
              <a:rPr lang="el-GR" sz="1400" i="1" dirty="0" err="1"/>
              <a:t>Greece</a:t>
            </a:r>
            <a:r>
              <a:rPr lang="el-GR" sz="1400" i="1" dirty="0"/>
              <a:t>: the </a:t>
            </a:r>
            <a:r>
              <a:rPr lang="el-GR" sz="1400" i="1" dirty="0" err="1"/>
              <a:t>Bronze</a:t>
            </a:r>
            <a:r>
              <a:rPr lang="el-GR" sz="1400" i="1" dirty="0"/>
              <a:t> and </a:t>
            </a:r>
            <a:r>
              <a:rPr lang="el-GR" sz="1400" i="1" dirty="0" err="1"/>
              <a:t>Archaic</a:t>
            </a:r>
            <a:r>
              <a:rPr lang="el-GR" sz="1400" i="1" dirty="0"/>
              <a:t> </a:t>
            </a:r>
            <a:r>
              <a:rPr lang="el-GR" sz="1400" i="1" dirty="0" err="1"/>
              <a:t>ages</a:t>
            </a:r>
            <a:r>
              <a:rPr lang="en-US" sz="1400" i="1" dirty="0"/>
              <a:t>, </a:t>
            </a:r>
            <a:r>
              <a:rPr lang="el-GR" sz="1400" dirty="0" err="1"/>
              <a:t>Chatto</a:t>
            </a:r>
            <a:r>
              <a:rPr lang="el-GR" sz="1400" dirty="0"/>
              <a:t> &amp; </a:t>
            </a:r>
            <a:r>
              <a:rPr lang="el-GR" sz="1400" dirty="0" err="1"/>
              <a:t>Windus</a:t>
            </a:r>
            <a:r>
              <a:rPr lang="el-GR" sz="1400" dirty="0"/>
              <a:t>,</a:t>
            </a:r>
            <a:r>
              <a:rPr lang="en-US" sz="1400" dirty="0"/>
              <a:t> </a:t>
            </a:r>
            <a:r>
              <a:rPr lang="el-GR" sz="1400" dirty="0" err="1"/>
              <a:t>London</a:t>
            </a:r>
            <a:r>
              <a:rPr lang="en-US" sz="1400" dirty="0"/>
              <a:t> 1970, </a:t>
            </a:r>
            <a:r>
              <a:rPr lang="el-GR" sz="1400" dirty="0"/>
              <a:t>σ. 50-51.</a:t>
            </a:r>
          </a:p>
        </p:txBody>
      </p:sp>
      <p:sp>
        <p:nvSpPr>
          <p:cNvPr id="7" name="Ορθογώνιο: Στρογγύλεμα γωνιών 6">
            <a:extLst>
              <a:ext uri="{FF2B5EF4-FFF2-40B4-BE49-F238E27FC236}">
                <a16:creationId xmlns:a16="http://schemas.microsoft.com/office/drawing/2014/main" id="{4AF336A8-F132-086A-F96D-40448E27750A}"/>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ταφικό μνημείο / ταφικό έθιμο</a:t>
            </a:r>
            <a:endParaRPr lang="el-CY" dirty="0"/>
          </a:p>
        </p:txBody>
      </p:sp>
      <p:sp>
        <p:nvSpPr>
          <p:cNvPr id="8" name="Ορθογώνιο: Στρογγύλεμα γωνιών 7">
            <a:extLst>
              <a:ext uri="{FF2B5EF4-FFF2-40B4-BE49-F238E27FC236}">
                <a16:creationId xmlns:a16="http://schemas.microsoft.com/office/drawing/2014/main" id="{8EC54076-90A6-2756-B18A-B444FC9ED9D6}"/>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a:t>
            </a:r>
            <a:endParaRPr lang="el-CY" dirty="0"/>
          </a:p>
          <a:p>
            <a:pPr algn="ctr"/>
            <a:r>
              <a:rPr lang="el-GR" dirty="0"/>
              <a:t>κυκλικοί θάλαμοι  λαξευμένοι σε μια πλαγιά </a:t>
            </a:r>
            <a:endParaRPr lang="el-CY" dirty="0"/>
          </a:p>
          <a:p>
            <a:pPr algn="ctr"/>
            <a:endParaRPr lang="el-CY" dirty="0"/>
          </a:p>
        </p:txBody>
      </p:sp>
      <p:pic>
        <p:nvPicPr>
          <p:cNvPr id="9" name="Εικόνα 8">
            <a:extLst>
              <a:ext uri="{FF2B5EF4-FFF2-40B4-BE49-F238E27FC236}">
                <a16:creationId xmlns:a16="http://schemas.microsoft.com/office/drawing/2014/main" id="{6C510475-4D74-AB06-A5CB-8AE599A248BB}"/>
              </a:ext>
            </a:extLst>
          </p:cNvPr>
          <p:cNvPicPr>
            <a:picLocks noChangeAspect="1"/>
          </p:cNvPicPr>
          <p:nvPr/>
        </p:nvPicPr>
        <p:blipFill>
          <a:blip r:embed="rId2" cstate="email">
            <a:extLst>
              <a:ext uri="{28A0092B-C50C-407E-A947-70E740481C1C}">
                <a14:useLocalDpi xmlns:a14="http://schemas.microsoft.com/office/drawing/2010/main"/>
              </a:ext>
            </a:extLst>
          </a:blip>
          <a:srcRect l="3174" t="14656" r="18095" b="6614"/>
          <a:stretch>
            <a:fillRect/>
          </a:stretch>
        </p:blipFill>
        <p:spPr>
          <a:xfrm rot="5400000">
            <a:off x="1944304" y="431191"/>
            <a:ext cx="4678448" cy="4539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Ορθογώνιο: Στρογγύλεμα γωνιών 1">
            <a:extLst>
              <a:ext uri="{FF2B5EF4-FFF2-40B4-BE49-F238E27FC236}">
                <a16:creationId xmlns:a16="http://schemas.microsoft.com/office/drawing/2014/main" id="{AE2FE413-D2F4-26E9-0F09-89179F890F1E}"/>
              </a:ext>
            </a:extLst>
          </p:cNvPr>
          <p:cNvSpPr/>
          <p:nvPr/>
        </p:nvSpPr>
        <p:spPr>
          <a:xfrm>
            <a:off x="8770487" y="48407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Εποχή του Χαλκού-Μυκηναϊκός  πολιτισμός  </a:t>
            </a:r>
            <a:endParaRPr lang="el-CY" dirty="0"/>
          </a:p>
        </p:txBody>
      </p:sp>
    </p:spTree>
    <p:extLst>
      <p:ext uri="{BB962C8B-B14F-4D97-AF65-F5344CB8AC3E}">
        <p14:creationId xmlns:p14="http://schemas.microsoft.com/office/powerpoint/2010/main" val="391875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52D06-78AE-C4E5-4D67-F4274F17E91E}"/>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4FD854D9-B88F-5277-27CA-AFEB8997B91E}"/>
              </a:ext>
            </a:extLst>
          </p:cNvPr>
          <p:cNvSpPr/>
          <p:nvPr/>
        </p:nvSpPr>
        <p:spPr>
          <a:xfrm>
            <a:off x="8770487" y="191588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Κυκλαδικός πολιτισμός </a:t>
            </a:r>
            <a:endParaRPr lang="el-CY" dirty="0"/>
          </a:p>
        </p:txBody>
      </p:sp>
      <p:sp>
        <p:nvSpPr>
          <p:cNvPr id="6" name="TextBox 5">
            <a:extLst>
              <a:ext uri="{FF2B5EF4-FFF2-40B4-BE49-F238E27FC236}">
                <a16:creationId xmlns:a16="http://schemas.microsoft.com/office/drawing/2014/main" id="{A0EB015A-3019-BB43-BB44-2DDC21BEC23C}"/>
              </a:ext>
            </a:extLst>
          </p:cNvPr>
          <p:cNvSpPr txBox="1"/>
          <p:nvPr/>
        </p:nvSpPr>
        <p:spPr>
          <a:xfrm>
            <a:off x="206831" y="5494927"/>
            <a:ext cx="8447314" cy="800219"/>
          </a:xfrm>
          <a:prstGeom prst="rect">
            <a:avLst/>
          </a:prstGeom>
          <a:solidFill>
            <a:schemeClr val="bg1"/>
          </a:solidFill>
          <a:ln w="57150">
            <a:solidFill>
              <a:schemeClr val="tx1"/>
            </a:solidFill>
          </a:ln>
        </p:spPr>
        <p:txBody>
          <a:bodyPr wrap="square">
            <a:spAutoFit/>
          </a:bodyPr>
          <a:lstStyle/>
          <a:p>
            <a:r>
              <a:rPr lang="el-GR" b="1" dirty="0">
                <a:solidFill>
                  <a:srgbClr val="FF0000"/>
                </a:solidFill>
              </a:rPr>
              <a:t>Κυκλαδικό  μαρμάρινο  ειδώλιο περ. 2600-2400 π.Χ.</a:t>
            </a:r>
          </a:p>
          <a:p>
            <a:r>
              <a:rPr lang="en-US" sz="1400" dirty="0"/>
              <a:t>Robin Barber,  </a:t>
            </a:r>
            <a:r>
              <a:rPr lang="el-GR" sz="1400" dirty="0"/>
              <a:t>«</a:t>
            </a:r>
            <a:r>
              <a:rPr lang="en-US" sz="1400" dirty="0"/>
              <a:t>The human foreground</a:t>
            </a:r>
            <a:r>
              <a:rPr lang="el-GR" sz="1400" dirty="0"/>
              <a:t>»,</a:t>
            </a:r>
            <a:r>
              <a:rPr lang="en-US" sz="1400" dirty="0"/>
              <a:t> </a:t>
            </a:r>
            <a:r>
              <a:rPr lang="el-GR" sz="1400" dirty="0"/>
              <a:t>στο  </a:t>
            </a:r>
            <a:r>
              <a:rPr lang="el-GR" sz="1400" dirty="0" err="1"/>
              <a:t>Brian</a:t>
            </a:r>
            <a:r>
              <a:rPr lang="el-GR" sz="1400" dirty="0"/>
              <a:t> A. </a:t>
            </a:r>
            <a:r>
              <a:rPr lang="el-GR" sz="1400" dirty="0" err="1"/>
              <a:t>Sparkes</a:t>
            </a:r>
            <a:r>
              <a:rPr lang="el-GR" sz="1400" dirty="0"/>
              <a:t> (</a:t>
            </a:r>
            <a:r>
              <a:rPr lang="el-GR" sz="1400" dirty="0" err="1"/>
              <a:t>επιμ</a:t>
            </a:r>
            <a:r>
              <a:rPr lang="el-GR" sz="1400" dirty="0"/>
              <a:t>.)</a:t>
            </a:r>
            <a:r>
              <a:rPr lang="en-US" sz="1400" dirty="0"/>
              <a:t>,</a:t>
            </a:r>
            <a:r>
              <a:rPr lang="el-GR" sz="1400" dirty="0"/>
              <a:t>  </a:t>
            </a:r>
            <a:r>
              <a:rPr lang="el-GR" sz="1400" i="1" dirty="0"/>
              <a:t>Greek </a:t>
            </a:r>
            <a:r>
              <a:rPr lang="el-GR" sz="1400" i="1" dirty="0" err="1"/>
              <a:t>civilization</a:t>
            </a:r>
            <a:r>
              <a:rPr lang="el-GR" sz="1400" i="1" dirty="0"/>
              <a:t>: </a:t>
            </a:r>
            <a:r>
              <a:rPr lang="el-GR" sz="1400" i="1" dirty="0" err="1"/>
              <a:t>an</a:t>
            </a:r>
            <a:r>
              <a:rPr lang="el-GR" sz="1400" i="1" dirty="0"/>
              <a:t> </a:t>
            </a:r>
            <a:r>
              <a:rPr lang="el-GR" sz="1400" i="1" dirty="0" err="1"/>
              <a:t>introduction</a:t>
            </a:r>
            <a:r>
              <a:rPr lang="el-GR" sz="1400" dirty="0"/>
              <a:t>, </a:t>
            </a:r>
            <a:r>
              <a:rPr lang="el-GR" sz="1400" dirty="0" err="1"/>
              <a:t>Blackwell</a:t>
            </a:r>
            <a:r>
              <a:rPr lang="el-GR" sz="1400" dirty="0"/>
              <a:t> </a:t>
            </a:r>
            <a:r>
              <a:rPr lang="el-GR" sz="1400" dirty="0" err="1"/>
              <a:t>Publishers</a:t>
            </a:r>
            <a:r>
              <a:rPr lang="el-GR" sz="1400" dirty="0"/>
              <a:t>, </a:t>
            </a:r>
            <a:r>
              <a:rPr lang="en-US" sz="1400" dirty="0"/>
              <a:t>USA</a:t>
            </a:r>
            <a:r>
              <a:rPr lang="el-GR" sz="1400" dirty="0"/>
              <a:t> 1998, σελ.  30.</a:t>
            </a:r>
          </a:p>
        </p:txBody>
      </p:sp>
      <p:sp>
        <p:nvSpPr>
          <p:cNvPr id="7" name="Ορθογώνιο: Στρογγύλεμα γωνιών 6">
            <a:extLst>
              <a:ext uri="{FF2B5EF4-FFF2-40B4-BE49-F238E27FC236}">
                <a16:creationId xmlns:a16="http://schemas.microsoft.com/office/drawing/2014/main" id="{D67F8EC6-2C5E-E3D5-4308-3DFA56153AB3}"/>
              </a:ext>
            </a:extLst>
          </p:cNvPr>
          <p:cNvSpPr/>
          <p:nvPr/>
        </p:nvSpPr>
        <p:spPr>
          <a:xfrm>
            <a:off x="8770487" y="342900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μαρμάρινο ειδώλιο</a:t>
            </a:r>
            <a:endParaRPr lang="el-CY" dirty="0"/>
          </a:p>
        </p:txBody>
      </p:sp>
      <p:sp>
        <p:nvSpPr>
          <p:cNvPr id="8" name="Ορθογώνιο: Στρογγύλεμα γωνιών 7">
            <a:extLst>
              <a:ext uri="{FF2B5EF4-FFF2-40B4-BE49-F238E27FC236}">
                <a16:creationId xmlns:a16="http://schemas.microsoft.com/office/drawing/2014/main" id="{31CE4E73-78B8-D6A6-8B32-69345518CDC9}"/>
              </a:ext>
            </a:extLst>
          </p:cNvPr>
          <p:cNvSpPr/>
          <p:nvPr/>
        </p:nvSpPr>
        <p:spPr>
          <a:xfrm>
            <a:off x="8770487" y="5040086"/>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a:t>
            </a:r>
            <a:endParaRPr lang="el-CY" dirty="0"/>
          </a:p>
          <a:p>
            <a:pPr algn="ctr"/>
            <a:r>
              <a:rPr lang="el-GR" dirty="0"/>
              <a:t>γλυπτική – κυκλαδική  πλαστική</a:t>
            </a:r>
            <a:endParaRPr lang="el-CY" dirty="0"/>
          </a:p>
        </p:txBody>
      </p:sp>
      <p:sp>
        <p:nvSpPr>
          <p:cNvPr id="2" name="Ορθογώνιο: Στρογγύλεμα γωνιών 1">
            <a:extLst>
              <a:ext uri="{FF2B5EF4-FFF2-40B4-BE49-F238E27FC236}">
                <a16:creationId xmlns:a16="http://schemas.microsoft.com/office/drawing/2014/main" id="{D9844128-D75E-550E-F84A-82E2CE3EA91A}"/>
              </a:ext>
            </a:extLst>
          </p:cNvPr>
          <p:cNvSpPr/>
          <p:nvPr/>
        </p:nvSpPr>
        <p:spPr>
          <a:xfrm>
            <a:off x="8770487" y="484070"/>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Εποχή του Χαλκού </a:t>
            </a:r>
            <a:endParaRPr lang="el-CY" dirty="0"/>
          </a:p>
        </p:txBody>
      </p:sp>
      <p:pic>
        <p:nvPicPr>
          <p:cNvPr id="4" name="Εικόνα 3">
            <a:extLst>
              <a:ext uri="{FF2B5EF4-FFF2-40B4-BE49-F238E27FC236}">
                <a16:creationId xmlns:a16="http://schemas.microsoft.com/office/drawing/2014/main" id="{C0710036-C9C9-B26F-86A0-DA402909695F}"/>
              </a:ext>
            </a:extLst>
          </p:cNvPr>
          <p:cNvPicPr>
            <a:picLocks noChangeAspect="1"/>
          </p:cNvPicPr>
          <p:nvPr/>
        </p:nvPicPr>
        <p:blipFill>
          <a:blip r:embed="rId2">
            <a:extLst>
              <a:ext uri="{28A0092B-C50C-407E-A947-70E740481C1C}">
                <a14:useLocalDpi xmlns:a14="http://schemas.microsoft.com/office/drawing/2010/main"/>
              </a:ext>
            </a:extLst>
          </a:blip>
          <a:srcRect l="13499" t="41935" r="59049" b="45056"/>
          <a:stretch>
            <a:fillRect/>
          </a:stretch>
        </p:blipFill>
        <p:spPr>
          <a:xfrm rot="5400000">
            <a:off x="1545504" y="1126592"/>
            <a:ext cx="4507216" cy="3222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1338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57784-B959-C930-D0A7-58647CC3B9B8}"/>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95E43478-A054-6C00-3319-009BD9A48EC9}"/>
              </a:ext>
            </a:extLst>
          </p:cNvPr>
          <p:cNvSpPr/>
          <p:nvPr/>
        </p:nvSpPr>
        <p:spPr>
          <a:xfrm>
            <a:off x="8770487" y="1450732"/>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 </a:t>
            </a:r>
            <a:endParaRPr lang="el-CY" dirty="0"/>
          </a:p>
        </p:txBody>
      </p:sp>
      <p:sp>
        <p:nvSpPr>
          <p:cNvPr id="6" name="TextBox 5">
            <a:extLst>
              <a:ext uri="{FF2B5EF4-FFF2-40B4-BE49-F238E27FC236}">
                <a16:creationId xmlns:a16="http://schemas.microsoft.com/office/drawing/2014/main" id="{ECDB26D8-3622-A8C0-4999-E15B1F75C665}"/>
              </a:ext>
            </a:extLst>
          </p:cNvPr>
          <p:cNvSpPr txBox="1"/>
          <p:nvPr/>
        </p:nvSpPr>
        <p:spPr>
          <a:xfrm>
            <a:off x="206831" y="5494927"/>
            <a:ext cx="8447314" cy="1077218"/>
          </a:xfrm>
          <a:prstGeom prst="rect">
            <a:avLst/>
          </a:prstGeom>
          <a:solidFill>
            <a:schemeClr val="bg1"/>
          </a:solidFill>
          <a:ln w="57150">
            <a:solidFill>
              <a:schemeClr val="tx1"/>
            </a:solidFill>
          </a:ln>
        </p:spPr>
        <p:txBody>
          <a:bodyPr wrap="square">
            <a:spAutoFit/>
          </a:bodyPr>
          <a:lstStyle/>
          <a:p>
            <a:r>
              <a:rPr lang="el-GR" b="1" dirty="0" err="1">
                <a:solidFill>
                  <a:srgbClr val="FF0000"/>
                </a:solidFill>
              </a:rPr>
              <a:t>Ερέχθειο</a:t>
            </a:r>
            <a:r>
              <a:rPr lang="el-GR" b="1" dirty="0">
                <a:solidFill>
                  <a:srgbClr val="FF0000"/>
                </a:solidFill>
              </a:rPr>
              <a:t>, Ακρόπολη  (από τα ανατολικά),  χτισμένο  στα τέλη  του πέμπτου  αιώνα π.Χ.    </a:t>
            </a:r>
          </a:p>
          <a:p>
            <a:r>
              <a:rPr lang="en-US" sz="1400" dirty="0"/>
              <a:t>Alison Burford,  </a:t>
            </a:r>
            <a:r>
              <a:rPr lang="el-GR" sz="1400" dirty="0"/>
              <a:t>«</a:t>
            </a:r>
            <a:r>
              <a:rPr lang="en-US" sz="1400" dirty="0"/>
              <a:t>Trades  and crafts</a:t>
            </a:r>
            <a:r>
              <a:rPr lang="el-GR" sz="1400" dirty="0"/>
              <a:t>»,</a:t>
            </a:r>
            <a:r>
              <a:rPr lang="en-US" sz="1400" dirty="0"/>
              <a:t> </a:t>
            </a:r>
            <a:r>
              <a:rPr lang="el-GR" sz="1400" dirty="0"/>
              <a:t>στο  </a:t>
            </a:r>
            <a:r>
              <a:rPr lang="el-GR" sz="1400" dirty="0" err="1"/>
              <a:t>Brian</a:t>
            </a:r>
            <a:r>
              <a:rPr lang="el-GR" sz="1400" dirty="0"/>
              <a:t> A. </a:t>
            </a:r>
            <a:r>
              <a:rPr lang="el-GR" sz="1400" dirty="0" err="1"/>
              <a:t>Sparkes</a:t>
            </a:r>
            <a:r>
              <a:rPr lang="el-GR" sz="1400" dirty="0"/>
              <a:t> (</a:t>
            </a:r>
            <a:r>
              <a:rPr lang="el-GR" sz="1400" dirty="0" err="1"/>
              <a:t>επιμ</a:t>
            </a:r>
            <a:r>
              <a:rPr lang="el-GR" sz="1400" dirty="0"/>
              <a:t>.)</a:t>
            </a:r>
            <a:r>
              <a:rPr lang="en-US" sz="1400" dirty="0"/>
              <a:t>,</a:t>
            </a:r>
            <a:r>
              <a:rPr lang="el-GR" sz="1400" dirty="0"/>
              <a:t>  </a:t>
            </a:r>
            <a:r>
              <a:rPr lang="el-GR" sz="1400" i="1" dirty="0"/>
              <a:t>Greek </a:t>
            </a:r>
            <a:r>
              <a:rPr lang="el-GR" sz="1400" i="1" dirty="0" err="1"/>
              <a:t>civilization</a:t>
            </a:r>
            <a:r>
              <a:rPr lang="el-GR" sz="1400" i="1" dirty="0"/>
              <a:t>: </a:t>
            </a:r>
            <a:r>
              <a:rPr lang="el-GR" sz="1400" i="1" dirty="0" err="1"/>
              <a:t>an</a:t>
            </a:r>
            <a:r>
              <a:rPr lang="el-GR" sz="1400" i="1" dirty="0"/>
              <a:t> </a:t>
            </a:r>
            <a:r>
              <a:rPr lang="el-GR" sz="1400" i="1" dirty="0" err="1"/>
              <a:t>introduction</a:t>
            </a:r>
            <a:r>
              <a:rPr lang="el-GR" sz="1400" dirty="0"/>
              <a:t>, </a:t>
            </a:r>
            <a:r>
              <a:rPr lang="el-GR" sz="1400" dirty="0" err="1"/>
              <a:t>Blackwell</a:t>
            </a:r>
            <a:r>
              <a:rPr lang="el-GR" sz="1400" dirty="0"/>
              <a:t> </a:t>
            </a:r>
            <a:r>
              <a:rPr lang="el-GR" sz="1400" dirty="0" err="1"/>
              <a:t>Publishers</a:t>
            </a:r>
            <a:r>
              <a:rPr lang="el-GR" sz="1400" dirty="0"/>
              <a:t>, </a:t>
            </a:r>
            <a:r>
              <a:rPr lang="en-US" sz="1400" dirty="0"/>
              <a:t>USA</a:t>
            </a:r>
            <a:r>
              <a:rPr lang="el-GR" sz="1400" dirty="0"/>
              <a:t> 1998, σελ.  </a:t>
            </a:r>
            <a:r>
              <a:rPr lang="en-US" sz="1400" dirty="0"/>
              <a:t>189</a:t>
            </a:r>
            <a:r>
              <a:rPr lang="el-GR" sz="1400" dirty="0"/>
              <a:t>.</a:t>
            </a:r>
          </a:p>
        </p:txBody>
      </p:sp>
      <p:sp>
        <p:nvSpPr>
          <p:cNvPr id="7" name="Ορθογώνιο: Στρογγύλεμα γωνιών 6">
            <a:extLst>
              <a:ext uri="{FF2B5EF4-FFF2-40B4-BE49-F238E27FC236}">
                <a16:creationId xmlns:a16="http://schemas.microsoft.com/office/drawing/2014/main" id="{B8F1313E-6C76-4F1F-6F1B-7DD35F7ECD3F}"/>
              </a:ext>
            </a:extLst>
          </p:cNvPr>
          <p:cNvSpPr/>
          <p:nvPr/>
        </p:nvSpPr>
        <p:spPr>
          <a:xfrm>
            <a:off x="8770487" y="2796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ιερός ναός  αρχαίας Αθήνας</a:t>
            </a:r>
            <a:endParaRPr lang="el-CY" dirty="0"/>
          </a:p>
        </p:txBody>
      </p:sp>
      <p:sp>
        <p:nvSpPr>
          <p:cNvPr id="8" name="Ορθογώνιο: Στρογγύλεμα γωνιών 7">
            <a:extLst>
              <a:ext uri="{FF2B5EF4-FFF2-40B4-BE49-F238E27FC236}">
                <a16:creationId xmlns:a16="http://schemas.microsoft.com/office/drawing/2014/main" id="{F1C1A8B0-7641-2703-0628-9F5A09DB38C3}"/>
              </a:ext>
            </a:extLst>
          </p:cNvPr>
          <p:cNvSpPr/>
          <p:nvPr/>
        </p:nvSpPr>
        <p:spPr>
          <a:xfrm>
            <a:off x="8770487" y="5481215"/>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Καρυάτιδες</a:t>
            </a:r>
            <a:endParaRPr lang="el-CY" dirty="0"/>
          </a:p>
        </p:txBody>
      </p:sp>
      <p:sp>
        <p:nvSpPr>
          <p:cNvPr id="2" name="Ορθογώνιο: Στρογγύλεμα γωνιών 1">
            <a:extLst>
              <a:ext uri="{FF2B5EF4-FFF2-40B4-BE49-F238E27FC236}">
                <a16:creationId xmlns:a16="http://schemas.microsoft.com/office/drawing/2014/main" id="{4709E55C-1B71-D49A-C3F0-32E6B13DE9DD}"/>
              </a:ext>
            </a:extLst>
          </p:cNvPr>
          <p:cNvSpPr/>
          <p:nvPr/>
        </p:nvSpPr>
        <p:spPr>
          <a:xfrm>
            <a:off x="8770487" y="92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Κλασική εποχή </a:t>
            </a:r>
            <a:endParaRPr lang="el-CY" dirty="0"/>
          </a:p>
        </p:txBody>
      </p:sp>
      <p:pic>
        <p:nvPicPr>
          <p:cNvPr id="9" name="Εικόνα 8">
            <a:extLst>
              <a:ext uri="{FF2B5EF4-FFF2-40B4-BE49-F238E27FC236}">
                <a16:creationId xmlns:a16="http://schemas.microsoft.com/office/drawing/2014/main" id="{ED90921F-2FC5-4843-890A-69FE575BB9E9}"/>
              </a:ext>
            </a:extLst>
          </p:cNvPr>
          <p:cNvPicPr>
            <a:picLocks noChangeAspect="1"/>
          </p:cNvPicPr>
          <p:nvPr/>
        </p:nvPicPr>
        <p:blipFill>
          <a:blip r:embed="rId2" cstate="email">
            <a:extLst>
              <a:ext uri="{28A0092B-C50C-407E-A947-70E740481C1C}">
                <a14:useLocalDpi xmlns:a14="http://schemas.microsoft.com/office/drawing/2010/main"/>
              </a:ext>
            </a:extLst>
          </a:blip>
          <a:srcRect l="12857" t="18042" r="55079" b="15714"/>
          <a:stretch>
            <a:fillRect/>
          </a:stretch>
        </p:blipFill>
        <p:spPr>
          <a:xfrm rot="5400000">
            <a:off x="2199766" y="-909476"/>
            <a:ext cx="4559409" cy="7064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Ορθογώνιο: Στρογγύλεμα γωνιών 9">
            <a:extLst>
              <a:ext uri="{FF2B5EF4-FFF2-40B4-BE49-F238E27FC236}">
                <a16:creationId xmlns:a16="http://schemas.microsoft.com/office/drawing/2014/main" id="{27E9BB42-853A-AC6D-7DE2-79363E49305D}"/>
              </a:ext>
            </a:extLst>
          </p:cNvPr>
          <p:cNvSpPr/>
          <p:nvPr/>
        </p:nvSpPr>
        <p:spPr>
          <a:xfrm>
            <a:off x="8770487" y="4135763"/>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ιωνικός  ναός στη βόρεια πλευρά της Ακρόπολης των Αθηνών</a:t>
            </a:r>
            <a:endParaRPr lang="el-CY" dirty="0"/>
          </a:p>
        </p:txBody>
      </p:sp>
    </p:spTree>
    <p:extLst>
      <p:ext uri="{BB962C8B-B14F-4D97-AF65-F5344CB8AC3E}">
        <p14:creationId xmlns:p14="http://schemas.microsoft.com/office/powerpoint/2010/main" val="379619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9CFEE-62EB-7363-4AF7-334702F96327}"/>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3704D8FF-FCD9-EA51-3284-49151547DF12}"/>
              </a:ext>
            </a:extLst>
          </p:cNvPr>
          <p:cNvSpPr/>
          <p:nvPr/>
        </p:nvSpPr>
        <p:spPr>
          <a:xfrm>
            <a:off x="8770487" y="1450732"/>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a:t>
            </a:r>
            <a:endParaRPr lang="el-CY" dirty="0"/>
          </a:p>
        </p:txBody>
      </p:sp>
      <p:sp>
        <p:nvSpPr>
          <p:cNvPr id="6" name="TextBox 5">
            <a:extLst>
              <a:ext uri="{FF2B5EF4-FFF2-40B4-BE49-F238E27FC236}">
                <a16:creationId xmlns:a16="http://schemas.microsoft.com/office/drawing/2014/main" id="{B5AA7D43-3EE2-29C8-F56E-CC7794C459F3}"/>
              </a:ext>
            </a:extLst>
          </p:cNvPr>
          <p:cNvSpPr txBox="1"/>
          <p:nvPr/>
        </p:nvSpPr>
        <p:spPr>
          <a:xfrm>
            <a:off x="206831" y="5494927"/>
            <a:ext cx="8447314" cy="1138773"/>
          </a:xfrm>
          <a:prstGeom prst="rect">
            <a:avLst/>
          </a:prstGeom>
          <a:solidFill>
            <a:schemeClr val="bg1"/>
          </a:solidFill>
          <a:ln w="57150">
            <a:solidFill>
              <a:schemeClr val="tx1"/>
            </a:solidFill>
          </a:ln>
        </p:spPr>
        <p:txBody>
          <a:bodyPr wrap="square">
            <a:spAutoFit/>
          </a:bodyPr>
          <a:lstStyle/>
          <a:p>
            <a:r>
              <a:rPr lang="en-US" b="1" dirty="0">
                <a:solidFill>
                  <a:srgbClr val="FF0000"/>
                </a:solidFill>
              </a:rPr>
              <a:t>O </a:t>
            </a:r>
            <a:r>
              <a:rPr lang="el-GR" b="1" dirty="0">
                <a:solidFill>
                  <a:srgbClr val="FF0000"/>
                </a:solidFill>
              </a:rPr>
              <a:t>ναός  του Απόλλωνα  στα Δίδυμα Μιλήτου </a:t>
            </a:r>
          </a:p>
          <a:p>
            <a:r>
              <a:rPr lang="el-GR" dirty="0"/>
              <a:t>(κοντά στη σημερινή πόλη </a:t>
            </a:r>
            <a:r>
              <a:rPr lang="el-GR" dirty="0" err="1"/>
              <a:t>Didim</a:t>
            </a:r>
            <a:r>
              <a:rPr lang="el-GR" dirty="0"/>
              <a:t> της Τουρκίας)</a:t>
            </a:r>
          </a:p>
          <a:p>
            <a:r>
              <a:rPr lang="el-GR" dirty="0"/>
              <a:t>Ξεκίνησε</a:t>
            </a:r>
            <a:r>
              <a:rPr lang="en-US" dirty="0"/>
              <a:t> </a:t>
            </a:r>
            <a:r>
              <a:rPr lang="el-GR" dirty="0"/>
              <a:t>η  ανοικοδόμηση τον τρίτο αιώνα π.Χ.     </a:t>
            </a:r>
          </a:p>
          <a:p>
            <a:r>
              <a:rPr lang="en-US" sz="1400" dirty="0"/>
              <a:t>John Ferguson, </a:t>
            </a:r>
            <a:r>
              <a:rPr lang="en-US" sz="1400" i="1" dirty="0"/>
              <a:t>The  Heritage  of  Hellenism,</a:t>
            </a:r>
            <a:r>
              <a:rPr lang="en-US" sz="1400" dirty="0"/>
              <a:t> Thames  and  Hudson, London 1973</a:t>
            </a:r>
            <a:r>
              <a:rPr lang="el-GR" sz="1400" dirty="0"/>
              <a:t>, σελ.  </a:t>
            </a:r>
            <a:r>
              <a:rPr lang="en-US" sz="1400" dirty="0"/>
              <a:t>132.</a:t>
            </a:r>
            <a:endParaRPr lang="el-GR" sz="1400" dirty="0"/>
          </a:p>
        </p:txBody>
      </p:sp>
      <p:sp>
        <p:nvSpPr>
          <p:cNvPr id="7" name="Ορθογώνιο: Στρογγύλεμα γωνιών 6">
            <a:extLst>
              <a:ext uri="{FF2B5EF4-FFF2-40B4-BE49-F238E27FC236}">
                <a16:creationId xmlns:a16="http://schemas.microsoft.com/office/drawing/2014/main" id="{DBB2D71E-E753-A6FF-2062-60411CAA406D}"/>
              </a:ext>
            </a:extLst>
          </p:cNvPr>
          <p:cNvSpPr/>
          <p:nvPr/>
        </p:nvSpPr>
        <p:spPr>
          <a:xfrm>
            <a:off x="8770487" y="2796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ναός</a:t>
            </a:r>
            <a:endParaRPr lang="el-CY" dirty="0"/>
          </a:p>
        </p:txBody>
      </p:sp>
      <p:sp>
        <p:nvSpPr>
          <p:cNvPr id="8" name="Ορθογώνιο: Στρογγύλεμα γωνιών 7">
            <a:extLst>
              <a:ext uri="{FF2B5EF4-FFF2-40B4-BE49-F238E27FC236}">
                <a16:creationId xmlns:a16="http://schemas.microsoft.com/office/drawing/2014/main" id="{44F64AEE-B3E4-5A6D-8E95-61D8016E4720}"/>
              </a:ext>
            </a:extLst>
          </p:cNvPr>
          <p:cNvSpPr/>
          <p:nvPr/>
        </p:nvSpPr>
        <p:spPr>
          <a:xfrm>
            <a:off x="8770487" y="5481215"/>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 Μίλητος- Ιωνία-Μικρά Ασία</a:t>
            </a:r>
            <a:endParaRPr lang="el-CY" dirty="0"/>
          </a:p>
        </p:txBody>
      </p:sp>
      <p:sp>
        <p:nvSpPr>
          <p:cNvPr id="2" name="Ορθογώνιο: Στρογγύλεμα γωνιών 1">
            <a:extLst>
              <a:ext uri="{FF2B5EF4-FFF2-40B4-BE49-F238E27FC236}">
                <a16:creationId xmlns:a16="http://schemas.microsoft.com/office/drawing/2014/main" id="{B9B2933B-D33D-5170-8A4F-A09C327538B8}"/>
              </a:ext>
            </a:extLst>
          </p:cNvPr>
          <p:cNvSpPr/>
          <p:nvPr/>
        </p:nvSpPr>
        <p:spPr>
          <a:xfrm>
            <a:off x="8770487" y="92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Ελληνιστική εποχή</a:t>
            </a:r>
            <a:endParaRPr lang="el-CY" dirty="0"/>
          </a:p>
        </p:txBody>
      </p:sp>
      <p:sp>
        <p:nvSpPr>
          <p:cNvPr id="10" name="Ορθογώνιο: Στρογγύλεμα γωνιών 9">
            <a:extLst>
              <a:ext uri="{FF2B5EF4-FFF2-40B4-BE49-F238E27FC236}">
                <a16:creationId xmlns:a16="http://schemas.microsoft.com/office/drawing/2014/main" id="{2E82D869-CBEB-2F68-4C81-7431E71FDCAD}"/>
              </a:ext>
            </a:extLst>
          </p:cNvPr>
          <p:cNvSpPr/>
          <p:nvPr/>
        </p:nvSpPr>
        <p:spPr>
          <a:xfrm>
            <a:off x="8770487" y="4135763"/>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a:t>μαντείο του  Απόλλωνα</a:t>
            </a:r>
            <a:endParaRPr lang="el-CY" dirty="0"/>
          </a:p>
        </p:txBody>
      </p:sp>
      <p:pic>
        <p:nvPicPr>
          <p:cNvPr id="4" name="Εικόνα 3">
            <a:extLst>
              <a:ext uri="{FF2B5EF4-FFF2-40B4-BE49-F238E27FC236}">
                <a16:creationId xmlns:a16="http://schemas.microsoft.com/office/drawing/2014/main" id="{0434A39E-C839-5C0D-284E-5000649E0942}"/>
              </a:ext>
            </a:extLst>
          </p:cNvPr>
          <p:cNvPicPr>
            <a:picLocks noChangeAspect="1"/>
          </p:cNvPicPr>
          <p:nvPr/>
        </p:nvPicPr>
        <p:blipFill>
          <a:blip r:embed="rId2" cstate="email">
            <a:extLst>
              <a:ext uri="{28A0092B-C50C-407E-A947-70E740481C1C}">
                <a14:useLocalDpi xmlns:a14="http://schemas.microsoft.com/office/drawing/2010/main"/>
              </a:ext>
            </a:extLst>
          </a:blip>
          <a:srcRect l="19608" t="27989" r="11904" b="6614"/>
          <a:stretch>
            <a:fillRect/>
          </a:stretch>
        </p:blipFill>
        <p:spPr>
          <a:xfrm rot="5400000">
            <a:off x="1933002" y="-418443"/>
            <a:ext cx="4940543" cy="6672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8861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D48D9-A133-A7A3-D902-48E70B9CB356}"/>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2E7D4363-BCE0-AD46-C216-7F96B589F39B}"/>
              </a:ext>
            </a:extLst>
          </p:cNvPr>
          <p:cNvSpPr/>
          <p:nvPr/>
        </p:nvSpPr>
        <p:spPr>
          <a:xfrm>
            <a:off x="8770487" y="1450732"/>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a:t>
            </a:r>
            <a:endParaRPr lang="el-CY" dirty="0"/>
          </a:p>
        </p:txBody>
      </p:sp>
      <p:sp>
        <p:nvSpPr>
          <p:cNvPr id="6" name="TextBox 5">
            <a:extLst>
              <a:ext uri="{FF2B5EF4-FFF2-40B4-BE49-F238E27FC236}">
                <a16:creationId xmlns:a16="http://schemas.microsoft.com/office/drawing/2014/main" id="{4768A57D-5EE0-B505-3B80-6C0E63DDC399}"/>
              </a:ext>
            </a:extLst>
          </p:cNvPr>
          <p:cNvSpPr txBox="1"/>
          <p:nvPr/>
        </p:nvSpPr>
        <p:spPr>
          <a:xfrm>
            <a:off x="206831" y="5494927"/>
            <a:ext cx="8447314" cy="1077218"/>
          </a:xfrm>
          <a:prstGeom prst="rect">
            <a:avLst/>
          </a:prstGeom>
          <a:solidFill>
            <a:schemeClr val="bg1"/>
          </a:solidFill>
          <a:ln w="57150">
            <a:solidFill>
              <a:schemeClr val="tx1"/>
            </a:solidFill>
          </a:ln>
        </p:spPr>
        <p:txBody>
          <a:bodyPr wrap="square">
            <a:spAutoFit/>
          </a:bodyPr>
          <a:lstStyle/>
          <a:p>
            <a:r>
              <a:rPr lang="en-US" b="1" dirty="0">
                <a:solidFill>
                  <a:srgbClr val="FF0000"/>
                </a:solidFill>
              </a:rPr>
              <a:t>O </a:t>
            </a:r>
            <a:r>
              <a:rPr lang="el-GR" b="1" dirty="0">
                <a:solidFill>
                  <a:srgbClr val="FF0000"/>
                </a:solidFill>
              </a:rPr>
              <a:t>ναός  του Ποσειδώνα, Σούνιο, Αττική.</a:t>
            </a:r>
          </a:p>
          <a:p>
            <a:r>
              <a:rPr lang="el-GR" dirty="0"/>
              <a:t>Περίπτερος  ναός – Οικοδομικό πρόγραμμα Περικλή    </a:t>
            </a:r>
          </a:p>
          <a:p>
            <a:r>
              <a:rPr lang="el-GR" sz="1400" dirty="0"/>
              <a:t>Βασίλειος Χ. Πετράκης, </a:t>
            </a:r>
            <a:r>
              <a:rPr lang="el-GR" sz="1400" i="1" dirty="0"/>
              <a:t>Τα ελληνικά μνημεία : φωτογραφίες του 1910</a:t>
            </a:r>
            <a:r>
              <a:rPr lang="el-GR" sz="1400" dirty="0"/>
              <a:t>, Η εν Αθήναις Αρχαιολογική Εταιρεία, Αθήνα 2004, σ. 49, 50.</a:t>
            </a:r>
          </a:p>
        </p:txBody>
      </p:sp>
      <p:sp>
        <p:nvSpPr>
          <p:cNvPr id="7" name="Ορθογώνιο: Στρογγύλεμα γωνιών 6">
            <a:extLst>
              <a:ext uri="{FF2B5EF4-FFF2-40B4-BE49-F238E27FC236}">
                <a16:creationId xmlns:a16="http://schemas.microsoft.com/office/drawing/2014/main" id="{59C40E13-0EC6-E06A-9BE4-B957FE74AAB6}"/>
              </a:ext>
            </a:extLst>
          </p:cNvPr>
          <p:cNvSpPr/>
          <p:nvPr/>
        </p:nvSpPr>
        <p:spPr>
          <a:xfrm>
            <a:off x="8770486" y="4175673"/>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λιτά κιονόκρανα</a:t>
            </a:r>
            <a:endParaRPr lang="el-CY" dirty="0"/>
          </a:p>
        </p:txBody>
      </p:sp>
      <p:sp>
        <p:nvSpPr>
          <p:cNvPr id="8" name="Ορθογώνιο: Στρογγύλεμα γωνιών 7">
            <a:extLst>
              <a:ext uri="{FF2B5EF4-FFF2-40B4-BE49-F238E27FC236}">
                <a16:creationId xmlns:a16="http://schemas.microsoft.com/office/drawing/2014/main" id="{1CB3B228-1FEB-1902-DD50-83E12502455F}"/>
              </a:ext>
            </a:extLst>
          </p:cNvPr>
          <p:cNvSpPr/>
          <p:nvPr/>
        </p:nvSpPr>
        <p:spPr>
          <a:xfrm>
            <a:off x="8770487" y="5481215"/>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τρίαινα (μακρύ δόρυ με τρεις  αιχμές)</a:t>
            </a:r>
            <a:endParaRPr lang="el-CY" dirty="0"/>
          </a:p>
        </p:txBody>
      </p:sp>
      <p:sp>
        <p:nvSpPr>
          <p:cNvPr id="2" name="Ορθογώνιο: Στρογγύλεμα γωνιών 1">
            <a:extLst>
              <a:ext uri="{FF2B5EF4-FFF2-40B4-BE49-F238E27FC236}">
                <a16:creationId xmlns:a16="http://schemas.microsoft.com/office/drawing/2014/main" id="{E8B0ECC3-7281-142E-6760-3684D9FE6A8D}"/>
              </a:ext>
            </a:extLst>
          </p:cNvPr>
          <p:cNvSpPr/>
          <p:nvPr/>
        </p:nvSpPr>
        <p:spPr>
          <a:xfrm>
            <a:off x="8770487" y="92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Κλασική εποχή</a:t>
            </a:r>
            <a:endParaRPr lang="el-CY" dirty="0"/>
          </a:p>
        </p:txBody>
      </p:sp>
      <p:sp>
        <p:nvSpPr>
          <p:cNvPr id="10" name="Ορθογώνιο: Στρογγύλεμα γωνιών 9">
            <a:extLst>
              <a:ext uri="{FF2B5EF4-FFF2-40B4-BE49-F238E27FC236}">
                <a16:creationId xmlns:a16="http://schemas.microsoft.com/office/drawing/2014/main" id="{8A5A631B-D027-1FEA-DD13-AA670A47896E}"/>
              </a:ext>
            </a:extLst>
          </p:cNvPr>
          <p:cNvSpPr/>
          <p:nvPr/>
        </p:nvSpPr>
        <p:spPr>
          <a:xfrm>
            <a:off x="8770486" y="287013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δωρικός  ναός</a:t>
            </a:r>
            <a:endParaRPr lang="el-CY" dirty="0"/>
          </a:p>
        </p:txBody>
      </p:sp>
      <p:pic>
        <p:nvPicPr>
          <p:cNvPr id="9" name="Εικόνα 8">
            <a:extLst>
              <a:ext uri="{FF2B5EF4-FFF2-40B4-BE49-F238E27FC236}">
                <a16:creationId xmlns:a16="http://schemas.microsoft.com/office/drawing/2014/main" id="{D422AC32-664E-6274-8704-A22CBD32890C}"/>
              </a:ext>
            </a:extLst>
          </p:cNvPr>
          <p:cNvPicPr>
            <a:picLocks noChangeAspect="1"/>
          </p:cNvPicPr>
          <p:nvPr/>
        </p:nvPicPr>
        <p:blipFill>
          <a:blip r:embed="rId2" cstate="email">
            <a:extLst>
              <a:ext uri="{28A0092B-C50C-407E-A947-70E740481C1C}">
                <a14:useLocalDpi xmlns:a14="http://schemas.microsoft.com/office/drawing/2010/main"/>
              </a:ext>
            </a:extLst>
          </a:blip>
          <a:srcRect l="14449" t="58200" r="70699" b="15522"/>
          <a:stretch>
            <a:fillRect/>
          </a:stretch>
        </p:blipFill>
        <p:spPr>
          <a:xfrm rot="5400000">
            <a:off x="827793" y="-340070"/>
            <a:ext cx="3260053" cy="4278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Εικόνα 11">
            <a:extLst>
              <a:ext uri="{FF2B5EF4-FFF2-40B4-BE49-F238E27FC236}">
                <a16:creationId xmlns:a16="http://schemas.microsoft.com/office/drawing/2014/main" id="{346C4EC2-69DB-5024-347B-065430547207}"/>
              </a:ext>
            </a:extLst>
          </p:cNvPr>
          <p:cNvPicPr>
            <a:picLocks noChangeAspect="1"/>
          </p:cNvPicPr>
          <p:nvPr/>
        </p:nvPicPr>
        <p:blipFill>
          <a:blip r:embed="rId3" cstate="email">
            <a:extLst>
              <a:ext uri="{28A0092B-C50C-407E-A947-70E740481C1C}">
                <a14:useLocalDpi xmlns:a14="http://schemas.microsoft.com/office/drawing/2010/main"/>
              </a:ext>
            </a:extLst>
          </a:blip>
          <a:srcRect l="13496" t="25562" r="67040" b="46769"/>
          <a:stretch>
            <a:fillRect/>
          </a:stretch>
        </p:blipFill>
        <p:spPr>
          <a:xfrm rot="5400000">
            <a:off x="4686251" y="-462692"/>
            <a:ext cx="3260055" cy="45233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Εικόνα 14">
            <a:extLst>
              <a:ext uri="{FF2B5EF4-FFF2-40B4-BE49-F238E27FC236}">
                <a16:creationId xmlns:a16="http://schemas.microsoft.com/office/drawing/2014/main" id="{45BD10DA-7241-5FE3-3289-E8641E3789CD}"/>
              </a:ext>
            </a:extLst>
          </p:cNvPr>
          <p:cNvPicPr>
            <a:picLocks noChangeAspect="1"/>
          </p:cNvPicPr>
          <p:nvPr/>
        </p:nvPicPr>
        <p:blipFill>
          <a:blip r:embed="rId4" cstate="email">
            <a:extLst>
              <a:ext uri="{28A0092B-C50C-407E-A947-70E740481C1C}">
                <a14:useLocalDpi xmlns:a14="http://schemas.microsoft.com/office/drawing/2010/main"/>
              </a:ext>
            </a:extLst>
          </a:blip>
          <a:srcRect l="57920" t="47321" r="10793" b="2170"/>
          <a:stretch>
            <a:fillRect/>
          </a:stretch>
        </p:blipFill>
        <p:spPr>
          <a:xfrm rot="5400000">
            <a:off x="3309896" y="3393220"/>
            <a:ext cx="1801860" cy="2137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1233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83763-31B8-A041-7B6D-50B2546B5850}"/>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92DD4350-1E17-EEA0-1F62-F70980459729}"/>
              </a:ext>
            </a:extLst>
          </p:cNvPr>
          <p:cNvSpPr/>
          <p:nvPr/>
        </p:nvSpPr>
        <p:spPr>
          <a:xfrm>
            <a:off x="8806541" y="1497083"/>
            <a:ext cx="3062287" cy="982579"/>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 </a:t>
            </a:r>
            <a:endParaRPr lang="el-CY" dirty="0"/>
          </a:p>
        </p:txBody>
      </p:sp>
      <p:sp>
        <p:nvSpPr>
          <p:cNvPr id="6" name="TextBox 5">
            <a:extLst>
              <a:ext uri="{FF2B5EF4-FFF2-40B4-BE49-F238E27FC236}">
                <a16:creationId xmlns:a16="http://schemas.microsoft.com/office/drawing/2014/main" id="{C1311727-DE61-7DB1-8CBC-BE7C89877C5A}"/>
              </a:ext>
            </a:extLst>
          </p:cNvPr>
          <p:cNvSpPr txBox="1"/>
          <p:nvPr/>
        </p:nvSpPr>
        <p:spPr>
          <a:xfrm>
            <a:off x="323172" y="4916829"/>
            <a:ext cx="8298316" cy="1508105"/>
          </a:xfrm>
          <a:prstGeom prst="rect">
            <a:avLst/>
          </a:prstGeom>
          <a:solidFill>
            <a:schemeClr val="bg1"/>
          </a:solidFill>
          <a:ln w="57150">
            <a:solidFill>
              <a:schemeClr val="tx1"/>
            </a:solidFill>
          </a:ln>
        </p:spPr>
        <p:txBody>
          <a:bodyPr wrap="square">
            <a:spAutoFit/>
          </a:bodyPr>
          <a:lstStyle/>
          <a:p>
            <a:r>
              <a:rPr lang="en-US" b="1" dirty="0">
                <a:solidFill>
                  <a:srgbClr val="FF0000"/>
                </a:solidFill>
              </a:rPr>
              <a:t>O </a:t>
            </a:r>
            <a:r>
              <a:rPr lang="el-GR" b="1" dirty="0">
                <a:solidFill>
                  <a:srgbClr val="FF0000"/>
                </a:solidFill>
              </a:rPr>
              <a:t>νεολιθικός  οικισμός  του Διμηνιού </a:t>
            </a:r>
          </a:p>
          <a:p>
            <a:r>
              <a:rPr lang="el-GR" dirty="0"/>
              <a:t>(φωτογραφικό αρχείο  Β. </a:t>
            </a:r>
            <a:r>
              <a:rPr lang="el-GR" dirty="0" err="1"/>
              <a:t>Αδρύμη</a:t>
            </a:r>
            <a:r>
              <a:rPr lang="el-GR" dirty="0"/>
              <a:t> - </a:t>
            </a:r>
            <a:r>
              <a:rPr lang="el-GR" dirty="0" err="1"/>
              <a:t>Σισμάνη</a:t>
            </a:r>
            <a:r>
              <a:rPr lang="el-GR" dirty="0"/>
              <a:t>)    </a:t>
            </a:r>
          </a:p>
          <a:p>
            <a:r>
              <a:rPr lang="el-GR" sz="1400" dirty="0"/>
              <a:t>Γιώργος Α. Παπαθανασόπουλος (</a:t>
            </a:r>
            <a:r>
              <a:rPr lang="el-GR" sz="1400" dirty="0" err="1"/>
              <a:t>επιμ</a:t>
            </a:r>
            <a:r>
              <a:rPr lang="el-GR" sz="1400" dirty="0"/>
              <a:t>.), </a:t>
            </a:r>
            <a:r>
              <a:rPr lang="el-GR" sz="1400" i="1" dirty="0"/>
              <a:t>Νεολιθικός πολιτισμός στην Ελλάδα,</a:t>
            </a:r>
            <a:r>
              <a:rPr lang="el-GR" sz="1400" b="1" dirty="0"/>
              <a:t> </a:t>
            </a:r>
            <a:r>
              <a:rPr lang="el-GR" sz="1400" dirty="0"/>
              <a:t>Ίδρυμα Νικόλαου Π. Γουλανδρή, Αθήνα 1996, σελ. 60.</a:t>
            </a:r>
          </a:p>
          <a:p>
            <a:r>
              <a:rPr lang="el-GR" sz="1400" dirty="0"/>
              <a:t>Γιώργος </a:t>
            </a:r>
            <a:r>
              <a:rPr lang="el-GR" sz="1400" dirty="0" err="1"/>
              <a:t>Χουρμουζιάδης</a:t>
            </a:r>
            <a:r>
              <a:rPr lang="el-GR" sz="1400" dirty="0"/>
              <a:t>, </a:t>
            </a:r>
            <a:r>
              <a:rPr lang="el-GR" sz="1400" i="1" dirty="0"/>
              <a:t>Το νεολιθικό Διμήνι: προσπάθεια για μια νέα προσέγγιση του νεολιθικού υλικού</a:t>
            </a:r>
            <a:r>
              <a:rPr lang="el-GR" sz="1400" dirty="0"/>
              <a:t>, Εταιρεία Θεσσαλικών Ερευνών, Βόλος 1979, σελ. 48.</a:t>
            </a:r>
          </a:p>
        </p:txBody>
      </p:sp>
      <p:sp>
        <p:nvSpPr>
          <p:cNvPr id="7" name="Ορθογώνιο: Στρογγύλεμα γωνιών 6">
            <a:extLst>
              <a:ext uri="{FF2B5EF4-FFF2-40B4-BE49-F238E27FC236}">
                <a16:creationId xmlns:a16="http://schemas.microsoft.com/office/drawing/2014/main" id="{CE355856-28E0-A158-5B44-4426535DDAA7}"/>
              </a:ext>
            </a:extLst>
          </p:cNvPr>
          <p:cNvSpPr/>
          <p:nvPr/>
        </p:nvSpPr>
        <p:spPr>
          <a:xfrm>
            <a:off x="8806541" y="2746659"/>
            <a:ext cx="3062287" cy="1010101"/>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οικισμός</a:t>
            </a:r>
            <a:endParaRPr lang="el-CY" dirty="0"/>
          </a:p>
        </p:txBody>
      </p:sp>
      <p:sp>
        <p:nvSpPr>
          <p:cNvPr id="2" name="Ορθογώνιο: Στρογγύλεμα γωνιών 1">
            <a:extLst>
              <a:ext uri="{FF2B5EF4-FFF2-40B4-BE49-F238E27FC236}">
                <a16:creationId xmlns:a16="http://schemas.microsoft.com/office/drawing/2014/main" id="{A1988C7B-8FB5-3DCD-9423-ADC3E7CAFCF0}"/>
              </a:ext>
            </a:extLst>
          </p:cNvPr>
          <p:cNvSpPr/>
          <p:nvPr/>
        </p:nvSpPr>
        <p:spPr>
          <a:xfrm>
            <a:off x="8770486" y="247507"/>
            <a:ext cx="3062287" cy="982579"/>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Νεολιθική εποχή</a:t>
            </a:r>
            <a:endParaRPr lang="el-CY" dirty="0"/>
          </a:p>
        </p:txBody>
      </p:sp>
      <p:sp>
        <p:nvSpPr>
          <p:cNvPr id="10" name="Ορθογώνιο: Στρογγύλεμα γωνιών 9">
            <a:extLst>
              <a:ext uri="{FF2B5EF4-FFF2-40B4-BE49-F238E27FC236}">
                <a16:creationId xmlns:a16="http://schemas.microsoft.com/office/drawing/2014/main" id="{284E7675-9854-38B9-A34E-6894186464E0}"/>
              </a:ext>
            </a:extLst>
          </p:cNvPr>
          <p:cNvSpPr/>
          <p:nvPr/>
        </p:nvSpPr>
        <p:spPr>
          <a:xfrm>
            <a:off x="8806540" y="4053142"/>
            <a:ext cx="3062287" cy="982579"/>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Θεσσαλία</a:t>
            </a:r>
            <a:endParaRPr lang="el-CY" dirty="0"/>
          </a:p>
        </p:txBody>
      </p:sp>
      <p:pic>
        <p:nvPicPr>
          <p:cNvPr id="9" name="Εικόνα 8">
            <a:extLst>
              <a:ext uri="{FF2B5EF4-FFF2-40B4-BE49-F238E27FC236}">
                <a16:creationId xmlns:a16="http://schemas.microsoft.com/office/drawing/2014/main" id="{471DFEEF-85B8-30AE-1603-ECB1233287FC}"/>
              </a:ext>
            </a:extLst>
          </p:cNvPr>
          <p:cNvPicPr>
            <a:picLocks noChangeAspect="1"/>
          </p:cNvPicPr>
          <p:nvPr/>
        </p:nvPicPr>
        <p:blipFill>
          <a:blip r:embed="rId2" cstate="email">
            <a:extLst>
              <a:ext uri="{28A0092B-C50C-407E-A947-70E740481C1C}">
                <a14:useLocalDpi xmlns:a14="http://schemas.microsoft.com/office/drawing/2010/main"/>
              </a:ext>
            </a:extLst>
          </a:blip>
          <a:srcRect l="34127" t="32645" r="39694" b="23968"/>
          <a:stretch>
            <a:fillRect/>
          </a:stretch>
        </p:blipFill>
        <p:spPr>
          <a:xfrm rot="5400000">
            <a:off x="-66024" y="672758"/>
            <a:ext cx="4431901" cy="35814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Εικόνα 11">
            <a:extLst>
              <a:ext uri="{FF2B5EF4-FFF2-40B4-BE49-F238E27FC236}">
                <a16:creationId xmlns:a16="http://schemas.microsoft.com/office/drawing/2014/main" id="{DC28B4CB-14BC-FB4F-C7F8-91638C21AA9F}"/>
              </a:ext>
            </a:extLst>
          </p:cNvPr>
          <p:cNvPicPr>
            <a:picLocks noChangeAspect="1"/>
          </p:cNvPicPr>
          <p:nvPr/>
        </p:nvPicPr>
        <p:blipFill>
          <a:blip r:embed="rId3" cstate="email">
            <a:extLst>
              <a:ext uri="{28A0092B-C50C-407E-A947-70E740481C1C}">
                <a14:useLocalDpi xmlns:a14="http://schemas.microsoft.com/office/drawing/2010/main"/>
              </a:ext>
            </a:extLst>
          </a:blip>
          <a:srcRect l="11002" t="17113" r="21428" b="17196"/>
          <a:stretch>
            <a:fillRect/>
          </a:stretch>
        </p:blipFill>
        <p:spPr>
          <a:xfrm>
            <a:off x="3779042" y="873775"/>
            <a:ext cx="4842446" cy="33788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Ορθογώνιο: Στρογγύλεμα γωνιών 2">
            <a:extLst>
              <a:ext uri="{FF2B5EF4-FFF2-40B4-BE49-F238E27FC236}">
                <a16:creationId xmlns:a16="http://schemas.microsoft.com/office/drawing/2014/main" id="{798DEE8E-0515-8061-0F48-0D80DEA4ECAA}"/>
              </a:ext>
            </a:extLst>
          </p:cNvPr>
          <p:cNvSpPr/>
          <p:nvPr/>
        </p:nvSpPr>
        <p:spPr>
          <a:xfrm>
            <a:off x="8806540" y="517737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αρχιτεκτονικό μνημείο </a:t>
            </a:r>
            <a:endParaRPr lang="el-CY" dirty="0"/>
          </a:p>
        </p:txBody>
      </p:sp>
    </p:spTree>
    <p:extLst>
      <p:ext uri="{BB962C8B-B14F-4D97-AF65-F5344CB8AC3E}">
        <p14:creationId xmlns:p14="http://schemas.microsoft.com/office/powerpoint/2010/main" val="123719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BAC55-6D7A-4400-BF6D-3E9D340823A0}"/>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6F2809C7-BA93-DE0D-6946-9A22B562169C}"/>
              </a:ext>
            </a:extLst>
          </p:cNvPr>
          <p:cNvSpPr/>
          <p:nvPr/>
        </p:nvSpPr>
        <p:spPr>
          <a:xfrm>
            <a:off x="8770487" y="1450732"/>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αρχιτεκτονική</a:t>
            </a:r>
            <a:endParaRPr lang="el-CY" dirty="0"/>
          </a:p>
        </p:txBody>
      </p:sp>
      <p:sp>
        <p:nvSpPr>
          <p:cNvPr id="6" name="TextBox 5">
            <a:extLst>
              <a:ext uri="{FF2B5EF4-FFF2-40B4-BE49-F238E27FC236}">
                <a16:creationId xmlns:a16="http://schemas.microsoft.com/office/drawing/2014/main" id="{BE4E63E8-345C-EC01-5879-7C412B6FAAF7}"/>
              </a:ext>
            </a:extLst>
          </p:cNvPr>
          <p:cNvSpPr txBox="1"/>
          <p:nvPr/>
        </p:nvSpPr>
        <p:spPr>
          <a:xfrm>
            <a:off x="206831" y="5494927"/>
            <a:ext cx="8447314" cy="1077218"/>
          </a:xfrm>
          <a:prstGeom prst="rect">
            <a:avLst/>
          </a:prstGeom>
          <a:solidFill>
            <a:schemeClr val="bg1"/>
          </a:solidFill>
          <a:ln w="57150">
            <a:solidFill>
              <a:schemeClr val="tx1"/>
            </a:solidFill>
          </a:ln>
        </p:spPr>
        <p:txBody>
          <a:bodyPr wrap="square">
            <a:spAutoFit/>
          </a:bodyPr>
          <a:lstStyle/>
          <a:p>
            <a:r>
              <a:rPr lang="el-GR" b="1" dirty="0">
                <a:solidFill>
                  <a:srgbClr val="FF0000"/>
                </a:solidFill>
              </a:rPr>
              <a:t>Πύλη Αδριανού, Αθήνα </a:t>
            </a:r>
          </a:p>
          <a:p>
            <a:r>
              <a:rPr lang="el-GR" dirty="0"/>
              <a:t>(δυτική  και  ανατολική  όψη)</a:t>
            </a:r>
          </a:p>
          <a:p>
            <a:r>
              <a:rPr lang="el-GR" sz="1400" dirty="0"/>
              <a:t>Βασίλειος Χ. Πετράκης, </a:t>
            </a:r>
            <a:r>
              <a:rPr lang="el-GR" sz="1400" i="1" dirty="0"/>
              <a:t>Τα ελληνικά μνημεία : φωτογραφίες του 1910</a:t>
            </a:r>
            <a:r>
              <a:rPr lang="el-GR" sz="1400" dirty="0"/>
              <a:t>, Η εν Αθήναις Αρχαιολογική Εταιρεία, Αθήνα 2004, σελ. 32.</a:t>
            </a:r>
          </a:p>
        </p:txBody>
      </p:sp>
      <p:sp>
        <p:nvSpPr>
          <p:cNvPr id="7" name="Ορθογώνιο: Στρογγύλεμα γωνιών 6">
            <a:extLst>
              <a:ext uri="{FF2B5EF4-FFF2-40B4-BE49-F238E27FC236}">
                <a16:creationId xmlns:a16="http://schemas.microsoft.com/office/drawing/2014/main" id="{D09C0CFC-8F3D-5B25-7CDC-5ED85A732BC9}"/>
              </a:ext>
            </a:extLst>
          </p:cNvPr>
          <p:cNvSpPr/>
          <p:nvPr/>
        </p:nvSpPr>
        <p:spPr>
          <a:xfrm>
            <a:off x="8770486" y="4175673"/>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πύλη</a:t>
            </a:r>
            <a:endParaRPr lang="el-CY" dirty="0"/>
          </a:p>
        </p:txBody>
      </p:sp>
      <p:sp>
        <p:nvSpPr>
          <p:cNvPr id="8" name="Ορθογώνιο: Στρογγύλεμα γωνιών 7">
            <a:extLst>
              <a:ext uri="{FF2B5EF4-FFF2-40B4-BE49-F238E27FC236}">
                <a16:creationId xmlns:a16="http://schemas.microsoft.com/office/drawing/2014/main" id="{35779BA7-FC49-6DEA-75F5-3F2FFC964B4A}"/>
              </a:ext>
            </a:extLst>
          </p:cNvPr>
          <p:cNvSpPr/>
          <p:nvPr/>
        </p:nvSpPr>
        <p:spPr>
          <a:xfrm>
            <a:off x="8770487" y="5481215"/>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τόξο/αψίδα/καμπύλο σχήμα</a:t>
            </a:r>
            <a:endParaRPr lang="el-CY" dirty="0"/>
          </a:p>
        </p:txBody>
      </p:sp>
      <p:sp>
        <p:nvSpPr>
          <p:cNvPr id="2" name="Ορθογώνιο: Στρογγύλεμα γωνιών 1">
            <a:extLst>
              <a:ext uri="{FF2B5EF4-FFF2-40B4-BE49-F238E27FC236}">
                <a16:creationId xmlns:a16="http://schemas.microsoft.com/office/drawing/2014/main" id="{AC90AE80-BECE-66B1-F669-F626929FFDE7}"/>
              </a:ext>
            </a:extLst>
          </p:cNvPr>
          <p:cNvSpPr/>
          <p:nvPr/>
        </p:nvSpPr>
        <p:spPr>
          <a:xfrm>
            <a:off x="8770487" y="92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Ρωμαϊκή εποχή</a:t>
            </a:r>
            <a:endParaRPr lang="el-CY" dirty="0"/>
          </a:p>
        </p:txBody>
      </p:sp>
      <p:sp>
        <p:nvSpPr>
          <p:cNvPr id="10" name="Ορθογώνιο: Στρογγύλεμα γωνιών 9">
            <a:extLst>
              <a:ext uri="{FF2B5EF4-FFF2-40B4-BE49-F238E27FC236}">
                <a16:creationId xmlns:a16="http://schemas.microsoft.com/office/drawing/2014/main" id="{C4E498DB-F4DA-9A6C-B105-2637C677D261}"/>
              </a:ext>
            </a:extLst>
          </p:cNvPr>
          <p:cNvSpPr/>
          <p:nvPr/>
        </p:nvSpPr>
        <p:spPr>
          <a:xfrm>
            <a:off x="8770486" y="287013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μνημείο</a:t>
            </a:r>
            <a:endParaRPr lang="el-CY" dirty="0"/>
          </a:p>
        </p:txBody>
      </p:sp>
      <p:pic>
        <p:nvPicPr>
          <p:cNvPr id="4" name="Εικόνα 3">
            <a:extLst>
              <a:ext uri="{FF2B5EF4-FFF2-40B4-BE49-F238E27FC236}">
                <a16:creationId xmlns:a16="http://schemas.microsoft.com/office/drawing/2014/main" id="{F2CA1F93-058E-C4DC-DD75-D317A8B319A6}"/>
              </a:ext>
            </a:extLst>
          </p:cNvPr>
          <p:cNvPicPr>
            <a:picLocks noChangeAspect="1"/>
          </p:cNvPicPr>
          <p:nvPr/>
        </p:nvPicPr>
        <p:blipFill>
          <a:blip r:embed="rId2" cstate="email">
            <a:extLst>
              <a:ext uri="{28A0092B-C50C-407E-A947-70E740481C1C}">
                <a14:useLocalDpi xmlns:a14="http://schemas.microsoft.com/office/drawing/2010/main"/>
              </a:ext>
            </a:extLst>
          </a:blip>
          <a:srcRect l="47808" t="12270" r="27565" b="55394"/>
          <a:stretch>
            <a:fillRect/>
          </a:stretch>
        </p:blipFill>
        <p:spPr>
          <a:xfrm rot="5400000">
            <a:off x="4230511" y="964797"/>
            <a:ext cx="4950174" cy="35922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Εικόνα 8">
            <a:extLst>
              <a:ext uri="{FF2B5EF4-FFF2-40B4-BE49-F238E27FC236}">
                <a16:creationId xmlns:a16="http://schemas.microsoft.com/office/drawing/2014/main" id="{D0E37C6F-40DB-1F07-EC91-66A31B0B48CD}"/>
              </a:ext>
            </a:extLst>
          </p:cNvPr>
          <p:cNvPicPr>
            <a:picLocks noChangeAspect="1"/>
          </p:cNvPicPr>
          <p:nvPr/>
        </p:nvPicPr>
        <p:blipFill>
          <a:blip r:embed="rId3" cstate="email">
            <a:extLst>
              <a:ext uri="{28A0092B-C50C-407E-A947-70E740481C1C}">
                <a14:useLocalDpi xmlns:a14="http://schemas.microsoft.com/office/drawing/2010/main"/>
              </a:ext>
            </a:extLst>
          </a:blip>
          <a:srcRect l="47808" t="64556" r="27565" b="6612"/>
          <a:stretch>
            <a:fillRect/>
          </a:stretch>
        </p:blipFill>
        <p:spPr>
          <a:xfrm rot="5400000">
            <a:off x="121156" y="654554"/>
            <a:ext cx="4950174" cy="4212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4925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243E9-9E86-33B9-82A7-7785B0B190B7}"/>
            </a:ext>
          </a:extLst>
        </p:cNvPr>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9AE6E1A4-EE7E-0F0B-11FA-30DF5B386F53}"/>
              </a:ext>
            </a:extLst>
          </p:cNvPr>
          <p:cNvSpPr/>
          <p:nvPr/>
        </p:nvSpPr>
        <p:spPr>
          <a:xfrm>
            <a:off x="8770487" y="1450732"/>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ζωγραφική  σπηλαίων</a:t>
            </a:r>
            <a:endParaRPr lang="el-CY" dirty="0"/>
          </a:p>
        </p:txBody>
      </p:sp>
      <p:sp>
        <p:nvSpPr>
          <p:cNvPr id="6" name="TextBox 5">
            <a:extLst>
              <a:ext uri="{FF2B5EF4-FFF2-40B4-BE49-F238E27FC236}">
                <a16:creationId xmlns:a16="http://schemas.microsoft.com/office/drawing/2014/main" id="{FC1DB1C2-B5F1-5B69-007A-07BD9A07224F}"/>
              </a:ext>
            </a:extLst>
          </p:cNvPr>
          <p:cNvSpPr txBox="1"/>
          <p:nvPr/>
        </p:nvSpPr>
        <p:spPr>
          <a:xfrm>
            <a:off x="187950" y="5669008"/>
            <a:ext cx="8447314" cy="861774"/>
          </a:xfrm>
          <a:prstGeom prst="rect">
            <a:avLst/>
          </a:prstGeom>
          <a:solidFill>
            <a:schemeClr val="bg1"/>
          </a:solidFill>
          <a:ln w="57150">
            <a:solidFill>
              <a:schemeClr val="tx1"/>
            </a:solidFill>
          </a:ln>
        </p:spPr>
        <p:txBody>
          <a:bodyPr wrap="square">
            <a:spAutoFit/>
          </a:bodyPr>
          <a:lstStyle/>
          <a:p>
            <a:r>
              <a:rPr lang="el-GR" b="1" dirty="0" err="1">
                <a:solidFill>
                  <a:srgbClr val="FF0000"/>
                </a:solidFill>
              </a:rPr>
              <a:t>Σπηλαιογραφίες</a:t>
            </a:r>
            <a:r>
              <a:rPr lang="el-GR" b="1" dirty="0">
                <a:solidFill>
                  <a:srgbClr val="FF0000"/>
                </a:solidFill>
              </a:rPr>
              <a:t>  </a:t>
            </a:r>
          </a:p>
          <a:p>
            <a:r>
              <a:rPr lang="el-GR" dirty="0"/>
              <a:t>(σπήλαια σε   Γαλλία, Ελβετία και  Αφρική)</a:t>
            </a:r>
          </a:p>
          <a:p>
            <a:r>
              <a:rPr lang="el-GR" sz="1400" dirty="0"/>
              <a:t>Παναγιώτης  Καββαδίας, </a:t>
            </a:r>
            <a:r>
              <a:rPr lang="el-GR" sz="1400" i="1" dirty="0"/>
              <a:t>Προϊστορική αρχαιολογία</a:t>
            </a:r>
            <a:r>
              <a:rPr lang="el-GR" sz="1400" dirty="0"/>
              <a:t>, </a:t>
            </a:r>
            <a:r>
              <a:rPr lang="el-GR" sz="1400" dirty="0" err="1"/>
              <a:t>Ντουντούμης</a:t>
            </a:r>
            <a:r>
              <a:rPr lang="el-GR" sz="1400" dirty="0"/>
              <a:t>, Αθήνα 1998, σ. 42, 43, 46.</a:t>
            </a:r>
          </a:p>
        </p:txBody>
      </p:sp>
      <p:sp>
        <p:nvSpPr>
          <p:cNvPr id="7" name="Ορθογώνιο: Στρογγύλεμα γωνιών 6">
            <a:extLst>
              <a:ext uri="{FF2B5EF4-FFF2-40B4-BE49-F238E27FC236}">
                <a16:creationId xmlns:a16="http://schemas.microsoft.com/office/drawing/2014/main" id="{E90A4B3E-DCB1-6B42-22FF-EF8EDD545E2F}"/>
              </a:ext>
            </a:extLst>
          </p:cNvPr>
          <p:cNvSpPr/>
          <p:nvPr/>
        </p:nvSpPr>
        <p:spPr>
          <a:xfrm>
            <a:off x="8770486" y="4175673"/>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τάρανδοι</a:t>
            </a:r>
            <a:endParaRPr lang="el-CY" dirty="0"/>
          </a:p>
        </p:txBody>
      </p:sp>
      <p:sp>
        <p:nvSpPr>
          <p:cNvPr id="8" name="Ορθογώνιο: Στρογγύλεμα γωνιών 7">
            <a:extLst>
              <a:ext uri="{FF2B5EF4-FFF2-40B4-BE49-F238E27FC236}">
                <a16:creationId xmlns:a16="http://schemas.microsoft.com/office/drawing/2014/main" id="{635FE82D-4522-08CF-17BA-6143A847CFA7}"/>
              </a:ext>
            </a:extLst>
          </p:cNvPr>
          <p:cNvSpPr/>
          <p:nvPr/>
        </p:nvSpPr>
        <p:spPr>
          <a:xfrm>
            <a:off x="8770487" y="5481215"/>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μαμούθ </a:t>
            </a:r>
            <a:endParaRPr lang="el-CY" dirty="0"/>
          </a:p>
        </p:txBody>
      </p:sp>
      <p:sp>
        <p:nvSpPr>
          <p:cNvPr id="2" name="Ορθογώνιο: Στρογγύλεμα γωνιών 1">
            <a:extLst>
              <a:ext uri="{FF2B5EF4-FFF2-40B4-BE49-F238E27FC236}">
                <a16:creationId xmlns:a16="http://schemas.microsoft.com/office/drawing/2014/main" id="{4C9C04BF-7C3B-9390-E395-89693E43E276}"/>
              </a:ext>
            </a:extLst>
          </p:cNvPr>
          <p:cNvSpPr/>
          <p:nvPr/>
        </p:nvSpPr>
        <p:spPr>
          <a:xfrm>
            <a:off x="8770487" y="92184"/>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Παλαιολιθική εποχή </a:t>
            </a:r>
            <a:endParaRPr lang="el-CY" dirty="0"/>
          </a:p>
        </p:txBody>
      </p:sp>
      <p:sp>
        <p:nvSpPr>
          <p:cNvPr id="10" name="Ορθογώνιο: Στρογγύλεμα γωνιών 9">
            <a:extLst>
              <a:ext uri="{FF2B5EF4-FFF2-40B4-BE49-F238E27FC236}">
                <a16:creationId xmlns:a16="http://schemas.microsoft.com/office/drawing/2014/main" id="{25ABE85C-A5A9-B85B-5AC6-2BE6CE293A77}"/>
              </a:ext>
            </a:extLst>
          </p:cNvPr>
          <p:cNvSpPr/>
          <p:nvPr/>
        </p:nvSpPr>
        <p:spPr>
          <a:xfrm>
            <a:off x="8770486" y="2870131"/>
            <a:ext cx="3062287" cy="1252536"/>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a:r>
              <a:rPr lang="el-GR" dirty="0"/>
              <a:t>σπήλαιο</a:t>
            </a:r>
            <a:endParaRPr lang="el-CY" dirty="0"/>
          </a:p>
        </p:txBody>
      </p:sp>
      <p:pic>
        <p:nvPicPr>
          <p:cNvPr id="11" name="Εικόνα 10">
            <a:extLst>
              <a:ext uri="{FF2B5EF4-FFF2-40B4-BE49-F238E27FC236}">
                <a16:creationId xmlns:a16="http://schemas.microsoft.com/office/drawing/2014/main" id="{EDD4985D-B9EC-904D-FC53-240ACE93B38A}"/>
              </a:ext>
            </a:extLst>
          </p:cNvPr>
          <p:cNvPicPr>
            <a:picLocks noChangeAspect="1"/>
          </p:cNvPicPr>
          <p:nvPr/>
        </p:nvPicPr>
        <p:blipFill>
          <a:blip r:embed="rId3" cstate="email">
            <a:extLst>
              <a:ext uri="{28A0092B-C50C-407E-A947-70E740481C1C}">
                <a14:useLocalDpi xmlns:a14="http://schemas.microsoft.com/office/drawing/2010/main"/>
              </a:ext>
            </a:extLst>
          </a:blip>
          <a:srcRect l="19608" t="28586" r="62770" b="33752"/>
          <a:stretch>
            <a:fillRect/>
          </a:stretch>
        </p:blipFill>
        <p:spPr>
          <a:xfrm rot="5400000">
            <a:off x="999785" y="-738532"/>
            <a:ext cx="2433304" cy="40947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a:extLst>
              <a:ext uri="{FF2B5EF4-FFF2-40B4-BE49-F238E27FC236}">
                <a16:creationId xmlns:a16="http://schemas.microsoft.com/office/drawing/2014/main" id="{43D3C368-A208-BF39-EF29-AF1E4E8871D3}"/>
              </a:ext>
            </a:extLst>
          </p:cNvPr>
          <p:cNvPicPr>
            <a:picLocks noChangeAspect="1"/>
          </p:cNvPicPr>
          <p:nvPr/>
        </p:nvPicPr>
        <p:blipFill>
          <a:blip r:embed="rId4" cstate="email">
            <a:extLst>
              <a:ext uri="{28A0092B-C50C-407E-A947-70E740481C1C}">
                <a14:useLocalDpi xmlns:a14="http://schemas.microsoft.com/office/drawing/2010/main"/>
              </a:ext>
            </a:extLst>
          </a:blip>
          <a:srcRect l="44870" t="23774" r="35713" b="25122"/>
          <a:stretch>
            <a:fillRect/>
          </a:stretch>
        </p:blipFill>
        <p:spPr>
          <a:xfrm rot="5400000">
            <a:off x="1296732" y="2094784"/>
            <a:ext cx="1877172" cy="40569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Εικόνα 14">
            <a:extLst>
              <a:ext uri="{FF2B5EF4-FFF2-40B4-BE49-F238E27FC236}">
                <a16:creationId xmlns:a16="http://schemas.microsoft.com/office/drawing/2014/main" id="{DE690602-5CDD-D0FF-9435-DADF55BB2DB1}"/>
              </a:ext>
            </a:extLst>
          </p:cNvPr>
          <p:cNvPicPr>
            <a:picLocks noChangeAspect="1"/>
          </p:cNvPicPr>
          <p:nvPr/>
        </p:nvPicPr>
        <p:blipFill>
          <a:blip r:embed="rId5" cstate="email">
            <a:extLst>
              <a:ext uri="{28A0092B-C50C-407E-A947-70E740481C1C}">
                <a14:useLocalDpi xmlns:a14="http://schemas.microsoft.com/office/drawing/2010/main"/>
              </a:ext>
            </a:extLst>
          </a:blip>
          <a:srcRect l="31746" t="21640" r="41790" b="18823"/>
          <a:stretch>
            <a:fillRect/>
          </a:stretch>
        </p:blipFill>
        <p:spPr>
          <a:xfrm rot="5400000">
            <a:off x="5560184" y="2076754"/>
            <a:ext cx="1877172" cy="40930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Εικόνα 15">
            <a:extLst>
              <a:ext uri="{FF2B5EF4-FFF2-40B4-BE49-F238E27FC236}">
                <a16:creationId xmlns:a16="http://schemas.microsoft.com/office/drawing/2014/main" id="{2D1E6A8C-C30B-FFED-E97D-CD739679109F}"/>
              </a:ext>
            </a:extLst>
          </p:cNvPr>
          <p:cNvPicPr>
            <a:picLocks noChangeAspect="1"/>
          </p:cNvPicPr>
          <p:nvPr/>
        </p:nvPicPr>
        <p:blipFill>
          <a:blip r:embed="rId6" cstate="email">
            <a:extLst>
              <a:ext uri="{28A0092B-C50C-407E-A947-70E740481C1C}">
                <a14:useLocalDpi xmlns:a14="http://schemas.microsoft.com/office/drawing/2010/main"/>
              </a:ext>
            </a:extLst>
          </a:blip>
          <a:srcRect l="39417" t="20974" r="27752" b="18063"/>
          <a:stretch>
            <a:fillRect/>
          </a:stretch>
        </p:blipFill>
        <p:spPr>
          <a:xfrm rot="5400000">
            <a:off x="5327107" y="-782666"/>
            <a:ext cx="2433303" cy="4183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Ορθογώνιο: Στρογγύλεμα γωνιών 16">
            <a:extLst>
              <a:ext uri="{FF2B5EF4-FFF2-40B4-BE49-F238E27FC236}">
                <a16:creationId xmlns:a16="http://schemas.microsoft.com/office/drawing/2014/main" id="{77433786-B142-A4A8-BA58-1790DDF750B6}"/>
              </a:ext>
            </a:extLst>
          </p:cNvPr>
          <p:cNvSpPr/>
          <p:nvPr/>
        </p:nvSpPr>
        <p:spPr>
          <a:xfrm>
            <a:off x="169069" y="2703268"/>
            <a:ext cx="3664394" cy="33385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dirty="0">
                <a:solidFill>
                  <a:schemeClr val="tx1"/>
                </a:solidFill>
              </a:rPr>
              <a:t>Οστό ταράνδου,  πάνω στο  οποίο  είναι σκαλισμένος  ανάγλυφα  τάρανδος, από  το σπήλαιο  </a:t>
            </a:r>
            <a:r>
              <a:rPr lang="en-US" sz="1000" dirty="0" err="1">
                <a:solidFill>
                  <a:schemeClr val="tx1"/>
                </a:solidFill>
              </a:rPr>
              <a:t>Lorthet</a:t>
            </a:r>
            <a:r>
              <a:rPr lang="en-US" sz="1000" dirty="0">
                <a:solidFill>
                  <a:schemeClr val="tx1"/>
                </a:solidFill>
              </a:rPr>
              <a:t> </a:t>
            </a:r>
            <a:r>
              <a:rPr lang="el-GR" sz="1000" dirty="0">
                <a:solidFill>
                  <a:schemeClr val="tx1"/>
                </a:solidFill>
              </a:rPr>
              <a:t> στη Λούρδη  </a:t>
            </a:r>
          </a:p>
        </p:txBody>
      </p:sp>
      <p:sp>
        <p:nvSpPr>
          <p:cNvPr id="19" name="Ορθογώνιο: Στρογγύλεμα γωνιών 18">
            <a:extLst>
              <a:ext uri="{FF2B5EF4-FFF2-40B4-BE49-F238E27FC236}">
                <a16:creationId xmlns:a16="http://schemas.microsoft.com/office/drawing/2014/main" id="{8FA57BD1-356A-B05E-C4D1-F0C73E261D1A}"/>
              </a:ext>
            </a:extLst>
          </p:cNvPr>
          <p:cNvSpPr/>
          <p:nvPr/>
        </p:nvSpPr>
        <p:spPr>
          <a:xfrm>
            <a:off x="403121" y="5257800"/>
            <a:ext cx="3664394" cy="33385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dirty="0">
                <a:solidFill>
                  <a:schemeClr val="tx1"/>
                </a:solidFill>
              </a:rPr>
              <a:t>Τάρανδος που  βόσκει,  χαραγμένος  πάνω σε οστό  ταράνδου.</a:t>
            </a:r>
            <a:r>
              <a:rPr lang="en-US" sz="1000" dirty="0">
                <a:solidFill>
                  <a:schemeClr val="tx1"/>
                </a:solidFill>
              </a:rPr>
              <a:t> </a:t>
            </a:r>
            <a:r>
              <a:rPr lang="el-GR" sz="1000" dirty="0">
                <a:solidFill>
                  <a:schemeClr val="tx1"/>
                </a:solidFill>
              </a:rPr>
              <a:t>Βρέθηκε  στην Ελβετία, στο  σπήλαιο  </a:t>
            </a:r>
            <a:r>
              <a:rPr lang="en-US" sz="1000" dirty="0" err="1">
                <a:solidFill>
                  <a:schemeClr val="tx1"/>
                </a:solidFill>
              </a:rPr>
              <a:t>Kesslerloch</a:t>
            </a:r>
            <a:endParaRPr lang="el-GR" sz="1000" dirty="0">
              <a:solidFill>
                <a:schemeClr val="tx1"/>
              </a:solidFill>
            </a:endParaRPr>
          </a:p>
        </p:txBody>
      </p:sp>
      <p:sp>
        <p:nvSpPr>
          <p:cNvPr id="21" name="Ορθογώνιο: Στρογγύλεμα γωνιών 20">
            <a:extLst>
              <a:ext uri="{FF2B5EF4-FFF2-40B4-BE49-F238E27FC236}">
                <a16:creationId xmlns:a16="http://schemas.microsoft.com/office/drawing/2014/main" id="{2F2E7239-4F0D-D2A3-AF93-17250720A830}"/>
              </a:ext>
            </a:extLst>
          </p:cNvPr>
          <p:cNvSpPr/>
          <p:nvPr/>
        </p:nvSpPr>
        <p:spPr>
          <a:xfrm>
            <a:off x="4675751" y="2703205"/>
            <a:ext cx="3664394" cy="33385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dirty="0">
                <a:solidFill>
                  <a:schemeClr val="tx1"/>
                </a:solidFill>
              </a:rPr>
              <a:t>Χάραξη  μαμούθ   από τα  τοιχώματα  του σπηλαίου  </a:t>
            </a:r>
            <a:r>
              <a:rPr lang="en-US" sz="1000" dirty="0" err="1">
                <a:solidFill>
                  <a:schemeClr val="tx1"/>
                </a:solidFill>
              </a:rPr>
              <a:t>Combarelles</a:t>
            </a:r>
            <a:r>
              <a:rPr lang="en-US" sz="1000" dirty="0">
                <a:solidFill>
                  <a:schemeClr val="tx1"/>
                </a:solidFill>
              </a:rPr>
              <a:t>  </a:t>
            </a:r>
            <a:r>
              <a:rPr lang="el-GR" sz="1000" dirty="0">
                <a:solidFill>
                  <a:schemeClr val="tx1"/>
                </a:solidFill>
              </a:rPr>
              <a:t> στη Γαλλία</a:t>
            </a:r>
          </a:p>
        </p:txBody>
      </p:sp>
      <p:sp>
        <p:nvSpPr>
          <p:cNvPr id="23" name="Ορθογώνιο: Στρογγύλεμα γωνιών 22">
            <a:extLst>
              <a:ext uri="{FF2B5EF4-FFF2-40B4-BE49-F238E27FC236}">
                <a16:creationId xmlns:a16="http://schemas.microsoft.com/office/drawing/2014/main" id="{2F93927D-743B-4BEE-B37D-696F6B024A04}"/>
              </a:ext>
            </a:extLst>
          </p:cNvPr>
          <p:cNvSpPr/>
          <p:nvPr/>
        </p:nvSpPr>
        <p:spPr>
          <a:xfrm>
            <a:off x="4653809" y="5209481"/>
            <a:ext cx="3664394" cy="33385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dirty="0">
                <a:solidFill>
                  <a:schemeClr val="tx1"/>
                </a:solidFill>
              </a:rPr>
              <a:t>Χρωματιστά  σχέδια  άγριων λαών  στα τοιχώματα  σπηλαίου  στη νότια Αφρική. Οι άγριοι λαοί  κλέβουν  μια  αγέλη βοδιών .</a:t>
            </a:r>
          </a:p>
        </p:txBody>
      </p:sp>
    </p:spTree>
    <p:extLst>
      <p:ext uri="{BB962C8B-B14F-4D97-AF65-F5344CB8AC3E}">
        <p14:creationId xmlns:p14="http://schemas.microsoft.com/office/powerpoint/2010/main" val="427604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923FA-ACF4-B099-D041-BDA650763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4C2D4-CC56-0AD8-E732-91DC59E3498E}"/>
              </a:ext>
            </a:extLst>
          </p:cNvPr>
          <p:cNvSpPr>
            <a:spLocks noGrp="1"/>
          </p:cNvSpPr>
          <p:nvPr>
            <p:ph type="title"/>
          </p:nvPr>
        </p:nvSpPr>
        <p:spPr>
          <a:xfrm>
            <a:off x="1950138" y="277139"/>
            <a:ext cx="7886700" cy="475619"/>
          </a:xfrm>
        </p:spPr>
        <p:txBody>
          <a:bodyPr>
            <a:normAutofit/>
          </a:bodyPr>
          <a:lstStyle/>
          <a:p>
            <a:pPr algn="ctr"/>
            <a:r>
              <a:rPr lang="el-GR" sz="2000" b="1" dirty="0" err="1">
                <a:latin typeface="+mn-lt"/>
              </a:rPr>
              <a:t>Περιοδολόγηση</a:t>
            </a:r>
            <a:r>
              <a:rPr lang="el-GR" sz="2000" b="1" dirty="0">
                <a:latin typeface="+mn-lt"/>
              </a:rPr>
              <a:t> στην Ιστορία - Ταξιδεύουμε στον χρόνο.  </a:t>
            </a:r>
            <a:endParaRPr lang="en-US" sz="2000" b="1" dirty="0">
              <a:latin typeface="+mn-lt"/>
            </a:endParaRPr>
          </a:p>
        </p:txBody>
      </p:sp>
      <p:cxnSp>
        <p:nvCxnSpPr>
          <p:cNvPr id="48" name="Straight Arrow Connector 47">
            <a:extLst>
              <a:ext uri="{FF2B5EF4-FFF2-40B4-BE49-F238E27FC236}">
                <a16:creationId xmlns:a16="http://schemas.microsoft.com/office/drawing/2014/main" id="{ED5AB2CB-A166-D5ED-E090-F21A18D2DFB0}"/>
              </a:ext>
            </a:extLst>
          </p:cNvPr>
          <p:cNvCxnSpPr/>
          <p:nvPr/>
        </p:nvCxnSpPr>
        <p:spPr>
          <a:xfrm>
            <a:off x="5952308" y="3277143"/>
            <a:ext cx="0" cy="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Βέλος: Κάτω 8">
            <a:extLst>
              <a:ext uri="{FF2B5EF4-FFF2-40B4-BE49-F238E27FC236}">
                <a16:creationId xmlns:a16="http://schemas.microsoft.com/office/drawing/2014/main" id="{34547867-EF78-EE72-1F8C-4E9A30006AFC}"/>
              </a:ext>
            </a:extLst>
          </p:cNvPr>
          <p:cNvSpPr/>
          <p:nvPr/>
        </p:nvSpPr>
        <p:spPr>
          <a:xfrm rot="16200000">
            <a:off x="5671509" y="-1924049"/>
            <a:ext cx="1001485" cy="11588620"/>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l-CY" dirty="0"/>
          </a:p>
        </p:txBody>
      </p:sp>
      <p:sp>
        <p:nvSpPr>
          <p:cNvPr id="13" name="Βέλος: Επάνω 12">
            <a:extLst>
              <a:ext uri="{FF2B5EF4-FFF2-40B4-BE49-F238E27FC236}">
                <a16:creationId xmlns:a16="http://schemas.microsoft.com/office/drawing/2014/main" id="{0DCD7ADA-C965-BF3F-D065-1E95EFEBF4E3}"/>
              </a:ext>
            </a:extLst>
          </p:cNvPr>
          <p:cNvSpPr/>
          <p:nvPr/>
        </p:nvSpPr>
        <p:spPr>
          <a:xfrm>
            <a:off x="373011" y="2930861"/>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1</a:t>
            </a:r>
            <a:endParaRPr lang="el-CY" dirty="0"/>
          </a:p>
        </p:txBody>
      </p:sp>
      <p:sp>
        <p:nvSpPr>
          <p:cNvPr id="15" name="Βέλος: Επάνω 14">
            <a:extLst>
              <a:ext uri="{FF2B5EF4-FFF2-40B4-BE49-F238E27FC236}">
                <a16:creationId xmlns:a16="http://schemas.microsoft.com/office/drawing/2014/main" id="{E0C46D2B-53B7-66BC-7A45-1D603E09504A}"/>
              </a:ext>
            </a:extLst>
          </p:cNvPr>
          <p:cNvSpPr/>
          <p:nvPr/>
        </p:nvSpPr>
        <p:spPr>
          <a:xfrm>
            <a:off x="9311406" y="2934090"/>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7</a:t>
            </a:r>
            <a:endParaRPr lang="el-CY" dirty="0"/>
          </a:p>
        </p:txBody>
      </p:sp>
      <p:sp>
        <p:nvSpPr>
          <p:cNvPr id="17" name="Βέλος: Επάνω 16">
            <a:extLst>
              <a:ext uri="{FF2B5EF4-FFF2-40B4-BE49-F238E27FC236}">
                <a16:creationId xmlns:a16="http://schemas.microsoft.com/office/drawing/2014/main" id="{D90A4CB4-5CFE-A569-DE8E-34390E4516CB}"/>
              </a:ext>
            </a:extLst>
          </p:cNvPr>
          <p:cNvSpPr/>
          <p:nvPr/>
        </p:nvSpPr>
        <p:spPr>
          <a:xfrm>
            <a:off x="7874611" y="2922507"/>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6</a:t>
            </a:r>
            <a:endParaRPr lang="el-CY" dirty="0"/>
          </a:p>
        </p:txBody>
      </p:sp>
      <p:sp>
        <p:nvSpPr>
          <p:cNvPr id="19" name="Βέλος: Επάνω 18">
            <a:extLst>
              <a:ext uri="{FF2B5EF4-FFF2-40B4-BE49-F238E27FC236}">
                <a16:creationId xmlns:a16="http://schemas.microsoft.com/office/drawing/2014/main" id="{FA889AB7-BAF2-C47B-74D3-2CE110BAEA76}"/>
              </a:ext>
            </a:extLst>
          </p:cNvPr>
          <p:cNvSpPr/>
          <p:nvPr/>
        </p:nvSpPr>
        <p:spPr>
          <a:xfrm>
            <a:off x="5045135" y="2941337"/>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4</a:t>
            </a:r>
            <a:endParaRPr lang="el-CY" dirty="0"/>
          </a:p>
        </p:txBody>
      </p:sp>
      <p:sp>
        <p:nvSpPr>
          <p:cNvPr id="24" name="Βέλος: Επάνω 23">
            <a:extLst>
              <a:ext uri="{FF2B5EF4-FFF2-40B4-BE49-F238E27FC236}">
                <a16:creationId xmlns:a16="http://schemas.microsoft.com/office/drawing/2014/main" id="{F1A46A76-988C-4B96-4471-A568A38857AF}"/>
              </a:ext>
            </a:extLst>
          </p:cNvPr>
          <p:cNvSpPr/>
          <p:nvPr/>
        </p:nvSpPr>
        <p:spPr>
          <a:xfrm>
            <a:off x="3470054" y="2930861"/>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3</a:t>
            </a:r>
            <a:endParaRPr lang="el-CY" dirty="0"/>
          </a:p>
        </p:txBody>
      </p:sp>
      <p:sp>
        <p:nvSpPr>
          <p:cNvPr id="25" name="Βέλος: Επάνω 24">
            <a:extLst>
              <a:ext uri="{FF2B5EF4-FFF2-40B4-BE49-F238E27FC236}">
                <a16:creationId xmlns:a16="http://schemas.microsoft.com/office/drawing/2014/main" id="{D4E87819-FAC8-7F72-CEE9-B8847FCA06C8}"/>
              </a:ext>
            </a:extLst>
          </p:cNvPr>
          <p:cNvSpPr/>
          <p:nvPr/>
        </p:nvSpPr>
        <p:spPr>
          <a:xfrm>
            <a:off x="1739004" y="2941337"/>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2</a:t>
            </a:r>
            <a:endParaRPr lang="el-CY" dirty="0"/>
          </a:p>
        </p:txBody>
      </p:sp>
      <p:sp>
        <p:nvSpPr>
          <p:cNvPr id="27" name="Βέλος: Επάνω 26">
            <a:extLst>
              <a:ext uri="{FF2B5EF4-FFF2-40B4-BE49-F238E27FC236}">
                <a16:creationId xmlns:a16="http://schemas.microsoft.com/office/drawing/2014/main" id="{61AD7EE9-3558-DAE5-D1BF-29E273013007}"/>
              </a:ext>
            </a:extLst>
          </p:cNvPr>
          <p:cNvSpPr/>
          <p:nvPr/>
        </p:nvSpPr>
        <p:spPr>
          <a:xfrm>
            <a:off x="10607473" y="2930861"/>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8</a:t>
            </a:r>
            <a:endParaRPr lang="el-CY" dirty="0"/>
          </a:p>
        </p:txBody>
      </p:sp>
      <p:sp>
        <p:nvSpPr>
          <p:cNvPr id="5" name="TextBox 4">
            <a:extLst>
              <a:ext uri="{FF2B5EF4-FFF2-40B4-BE49-F238E27FC236}">
                <a16:creationId xmlns:a16="http://schemas.microsoft.com/office/drawing/2014/main" id="{DD69590A-D31F-2DD6-5302-D1C178B3C573}"/>
              </a:ext>
            </a:extLst>
          </p:cNvPr>
          <p:cNvSpPr txBox="1"/>
          <p:nvPr/>
        </p:nvSpPr>
        <p:spPr>
          <a:xfrm>
            <a:off x="6139691" y="4319985"/>
            <a:ext cx="1883230" cy="584775"/>
          </a:xfrm>
          <a:prstGeom prst="rect">
            <a:avLst/>
          </a:prstGeom>
          <a:noFill/>
        </p:spPr>
        <p:txBody>
          <a:bodyPr wrap="square">
            <a:spAutoFit/>
          </a:bodyPr>
          <a:lstStyle/>
          <a:p>
            <a:pPr algn="ctr"/>
            <a:r>
              <a:rPr lang="el-GR" sz="1600" dirty="0" err="1"/>
              <a:t>Κυπροαρχαϊκή</a:t>
            </a:r>
            <a:r>
              <a:rPr lang="el-GR" sz="1600" dirty="0"/>
              <a:t> </a:t>
            </a:r>
          </a:p>
          <a:p>
            <a:pPr algn="ctr"/>
            <a:r>
              <a:rPr lang="el-GR" sz="1600" dirty="0"/>
              <a:t>Εποχή </a:t>
            </a:r>
          </a:p>
        </p:txBody>
      </p:sp>
      <p:sp>
        <p:nvSpPr>
          <p:cNvPr id="7" name="TextBox 6">
            <a:extLst>
              <a:ext uri="{FF2B5EF4-FFF2-40B4-BE49-F238E27FC236}">
                <a16:creationId xmlns:a16="http://schemas.microsoft.com/office/drawing/2014/main" id="{94CEC86F-C510-E864-6397-03BDC71FD511}"/>
              </a:ext>
            </a:extLst>
          </p:cNvPr>
          <p:cNvSpPr txBox="1"/>
          <p:nvPr/>
        </p:nvSpPr>
        <p:spPr>
          <a:xfrm>
            <a:off x="4444435" y="4805259"/>
            <a:ext cx="2292287" cy="584775"/>
          </a:xfrm>
          <a:prstGeom prst="rect">
            <a:avLst/>
          </a:prstGeom>
          <a:noFill/>
        </p:spPr>
        <p:txBody>
          <a:bodyPr wrap="square">
            <a:spAutoFit/>
          </a:bodyPr>
          <a:lstStyle/>
          <a:p>
            <a:pPr algn="ctr"/>
            <a:r>
              <a:rPr lang="el-GR" sz="1600" dirty="0" err="1"/>
              <a:t>Κυπρογεωμετρική</a:t>
            </a:r>
            <a:endParaRPr lang="el-GR" sz="1600" dirty="0"/>
          </a:p>
          <a:p>
            <a:pPr algn="ctr"/>
            <a:r>
              <a:rPr lang="el-GR" sz="1600" dirty="0"/>
              <a:t> Εποχή</a:t>
            </a:r>
          </a:p>
        </p:txBody>
      </p:sp>
      <p:sp>
        <p:nvSpPr>
          <p:cNvPr id="11" name="TextBox 10">
            <a:extLst>
              <a:ext uri="{FF2B5EF4-FFF2-40B4-BE49-F238E27FC236}">
                <a16:creationId xmlns:a16="http://schemas.microsoft.com/office/drawing/2014/main" id="{7DB11E54-E588-7887-F6C4-03DE69527F72}"/>
              </a:ext>
            </a:extLst>
          </p:cNvPr>
          <p:cNvSpPr txBox="1"/>
          <p:nvPr/>
        </p:nvSpPr>
        <p:spPr>
          <a:xfrm>
            <a:off x="9175859" y="4280567"/>
            <a:ext cx="1486741" cy="584775"/>
          </a:xfrm>
          <a:prstGeom prst="rect">
            <a:avLst/>
          </a:prstGeom>
          <a:noFill/>
        </p:spPr>
        <p:txBody>
          <a:bodyPr wrap="square">
            <a:spAutoFit/>
          </a:bodyPr>
          <a:lstStyle/>
          <a:p>
            <a:pPr algn="ctr"/>
            <a:r>
              <a:rPr lang="el-GR" sz="1600" dirty="0"/>
              <a:t>Ελληνιστική </a:t>
            </a:r>
          </a:p>
          <a:p>
            <a:pPr algn="ctr"/>
            <a:r>
              <a:rPr lang="el-GR" sz="1600" dirty="0"/>
              <a:t>Εποχή</a:t>
            </a:r>
          </a:p>
        </p:txBody>
      </p:sp>
      <p:sp>
        <p:nvSpPr>
          <p:cNvPr id="14" name="TextBox 13">
            <a:extLst>
              <a:ext uri="{FF2B5EF4-FFF2-40B4-BE49-F238E27FC236}">
                <a16:creationId xmlns:a16="http://schemas.microsoft.com/office/drawing/2014/main" id="{628AFBED-7D7D-32F0-72E5-EC5F46545790}"/>
              </a:ext>
            </a:extLst>
          </p:cNvPr>
          <p:cNvSpPr txBox="1"/>
          <p:nvPr/>
        </p:nvSpPr>
        <p:spPr>
          <a:xfrm>
            <a:off x="3209024" y="4330597"/>
            <a:ext cx="1572924" cy="584775"/>
          </a:xfrm>
          <a:prstGeom prst="rect">
            <a:avLst/>
          </a:prstGeom>
          <a:noFill/>
        </p:spPr>
        <p:txBody>
          <a:bodyPr wrap="square">
            <a:spAutoFit/>
          </a:bodyPr>
          <a:lstStyle/>
          <a:p>
            <a:pPr algn="ctr"/>
            <a:r>
              <a:rPr lang="el-GR" sz="1600" dirty="0"/>
              <a:t>Εποχή του</a:t>
            </a:r>
          </a:p>
          <a:p>
            <a:pPr algn="ctr"/>
            <a:r>
              <a:rPr lang="el-GR" sz="1600" dirty="0"/>
              <a:t> Χαλκού</a:t>
            </a:r>
          </a:p>
        </p:txBody>
      </p:sp>
      <p:sp>
        <p:nvSpPr>
          <p:cNvPr id="20" name="TextBox 19">
            <a:extLst>
              <a:ext uri="{FF2B5EF4-FFF2-40B4-BE49-F238E27FC236}">
                <a16:creationId xmlns:a16="http://schemas.microsoft.com/office/drawing/2014/main" id="{86BAC996-E3EA-C0BC-59DC-6BDE64C22385}"/>
              </a:ext>
            </a:extLst>
          </p:cNvPr>
          <p:cNvSpPr txBox="1"/>
          <p:nvPr/>
        </p:nvSpPr>
        <p:spPr>
          <a:xfrm>
            <a:off x="7764630" y="4807578"/>
            <a:ext cx="1486741" cy="584775"/>
          </a:xfrm>
          <a:prstGeom prst="rect">
            <a:avLst/>
          </a:prstGeom>
          <a:noFill/>
        </p:spPr>
        <p:txBody>
          <a:bodyPr wrap="square">
            <a:spAutoFit/>
          </a:bodyPr>
          <a:lstStyle/>
          <a:p>
            <a:pPr algn="ctr"/>
            <a:r>
              <a:rPr lang="el-GR" sz="1600" dirty="0" err="1"/>
              <a:t>Κυπροκλασική</a:t>
            </a:r>
            <a:r>
              <a:rPr lang="el-GR" sz="1600" dirty="0"/>
              <a:t> </a:t>
            </a:r>
          </a:p>
          <a:p>
            <a:pPr algn="ctr"/>
            <a:r>
              <a:rPr lang="el-GR" sz="1600" dirty="0"/>
              <a:t>Εποχή</a:t>
            </a:r>
          </a:p>
        </p:txBody>
      </p:sp>
      <p:sp>
        <p:nvSpPr>
          <p:cNvPr id="29" name="TextBox 28">
            <a:extLst>
              <a:ext uri="{FF2B5EF4-FFF2-40B4-BE49-F238E27FC236}">
                <a16:creationId xmlns:a16="http://schemas.microsoft.com/office/drawing/2014/main" id="{88EE2833-4BED-761B-80E9-B16649BDD71B}"/>
              </a:ext>
            </a:extLst>
          </p:cNvPr>
          <p:cNvSpPr txBox="1"/>
          <p:nvPr/>
        </p:nvSpPr>
        <p:spPr>
          <a:xfrm>
            <a:off x="219554" y="4330087"/>
            <a:ext cx="1572925" cy="584775"/>
          </a:xfrm>
          <a:prstGeom prst="rect">
            <a:avLst/>
          </a:prstGeom>
          <a:noFill/>
        </p:spPr>
        <p:txBody>
          <a:bodyPr wrap="square">
            <a:spAutoFit/>
          </a:bodyPr>
          <a:lstStyle/>
          <a:p>
            <a:pPr algn="ctr"/>
            <a:r>
              <a:rPr lang="el-GR" sz="1600" dirty="0"/>
              <a:t>Νεολιθική </a:t>
            </a:r>
          </a:p>
          <a:p>
            <a:pPr algn="ctr"/>
            <a:r>
              <a:rPr lang="el-GR" sz="1600" dirty="0"/>
              <a:t>Εποχή</a:t>
            </a:r>
          </a:p>
        </p:txBody>
      </p:sp>
      <p:sp>
        <p:nvSpPr>
          <p:cNvPr id="33" name="TextBox 32">
            <a:extLst>
              <a:ext uri="{FF2B5EF4-FFF2-40B4-BE49-F238E27FC236}">
                <a16:creationId xmlns:a16="http://schemas.microsoft.com/office/drawing/2014/main" id="{12D865A6-F559-2A64-B2C3-FDA49769C61C}"/>
              </a:ext>
            </a:extLst>
          </p:cNvPr>
          <p:cNvSpPr txBox="1"/>
          <p:nvPr/>
        </p:nvSpPr>
        <p:spPr>
          <a:xfrm>
            <a:off x="10543698" y="4694966"/>
            <a:ext cx="1163867" cy="584775"/>
          </a:xfrm>
          <a:prstGeom prst="rect">
            <a:avLst/>
          </a:prstGeom>
          <a:noFill/>
        </p:spPr>
        <p:txBody>
          <a:bodyPr wrap="square">
            <a:spAutoFit/>
          </a:bodyPr>
          <a:lstStyle/>
          <a:p>
            <a:pPr algn="ctr"/>
            <a:r>
              <a:rPr lang="el-GR" sz="1600" dirty="0"/>
              <a:t>Ρωμαϊκή </a:t>
            </a:r>
          </a:p>
          <a:p>
            <a:pPr algn="ctr"/>
            <a:r>
              <a:rPr lang="el-GR" sz="1600" dirty="0"/>
              <a:t>Εποχή  </a:t>
            </a:r>
            <a:endParaRPr lang="el-CY" sz="1600" dirty="0"/>
          </a:p>
        </p:txBody>
      </p:sp>
      <p:sp>
        <p:nvSpPr>
          <p:cNvPr id="3" name="Ορθογώνιο: Στρογγύλεμα γωνιών 2">
            <a:extLst>
              <a:ext uri="{FF2B5EF4-FFF2-40B4-BE49-F238E27FC236}">
                <a16:creationId xmlns:a16="http://schemas.microsoft.com/office/drawing/2014/main" id="{13ED0284-CE20-8726-0A0A-192C7AD24F5A}"/>
              </a:ext>
            </a:extLst>
          </p:cNvPr>
          <p:cNvSpPr/>
          <p:nvPr/>
        </p:nvSpPr>
        <p:spPr>
          <a:xfrm>
            <a:off x="219554" y="5425027"/>
            <a:ext cx="11438784" cy="128649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1000" b="1" dirty="0"/>
          </a:p>
          <a:p>
            <a:pPr algn="just"/>
            <a:endParaRPr lang="el-GR" sz="1000" b="1" dirty="0"/>
          </a:p>
          <a:p>
            <a:pPr algn="just"/>
            <a:endParaRPr lang="el-GR" sz="1000" b="1" dirty="0"/>
          </a:p>
          <a:p>
            <a:pPr algn="just"/>
            <a:endParaRPr lang="el-GR" sz="1000" b="1" dirty="0"/>
          </a:p>
          <a:p>
            <a:pPr algn="just"/>
            <a:r>
              <a:rPr lang="el-GR" sz="800" b="1" dirty="0"/>
              <a:t>Φωτογραφικό υλικό από:</a:t>
            </a:r>
          </a:p>
          <a:p>
            <a:pPr algn="just"/>
            <a:r>
              <a:rPr lang="el-GR" sz="800" dirty="0"/>
              <a:t>Αλεξίου Στυλιανός κ.ά., </a:t>
            </a:r>
            <a:r>
              <a:rPr lang="el-GR" sz="800" i="1" dirty="0"/>
              <a:t>Ιστορία  του Ελληνικού Έθνους,</a:t>
            </a:r>
            <a:r>
              <a:rPr lang="el-GR" sz="800" dirty="0"/>
              <a:t> τόμος  Α’, Αθήνα, 1970,  σελ.  76.</a:t>
            </a:r>
          </a:p>
          <a:p>
            <a:pPr algn="just"/>
            <a:r>
              <a:rPr lang="el-GR" sz="800" dirty="0" err="1">
                <a:solidFill>
                  <a:schemeClr val="tx1"/>
                </a:solidFill>
              </a:rPr>
              <a:t>Βάσος</a:t>
            </a:r>
            <a:r>
              <a:rPr lang="el-GR" sz="800" dirty="0">
                <a:solidFill>
                  <a:schemeClr val="tx1"/>
                </a:solidFill>
              </a:rPr>
              <a:t> Καραγεώργης, </a:t>
            </a:r>
            <a:r>
              <a:rPr lang="el-GR" sz="800" i="1" dirty="0">
                <a:solidFill>
                  <a:schemeClr val="tx1"/>
                </a:solidFill>
              </a:rPr>
              <a:t>Κύπρος</a:t>
            </a:r>
            <a:r>
              <a:rPr lang="el-GR" sz="800" dirty="0">
                <a:solidFill>
                  <a:schemeClr val="tx1"/>
                </a:solidFill>
              </a:rPr>
              <a:t>, </a:t>
            </a:r>
            <a:r>
              <a:rPr lang="el-GR" sz="800" dirty="0" err="1">
                <a:solidFill>
                  <a:schemeClr val="tx1"/>
                </a:solidFill>
              </a:rPr>
              <a:t>Φυτράκης</a:t>
            </a:r>
            <a:r>
              <a:rPr lang="el-GR" sz="800" dirty="0">
                <a:solidFill>
                  <a:schemeClr val="tx1"/>
                </a:solidFill>
              </a:rPr>
              <a:t>, Αθήνα, σελ.</a:t>
            </a:r>
            <a:r>
              <a:rPr lang="en-US" sz="800" dirty="0">
                <a:solidFill>
                  <a:schemeClr val="tx1"/>
                </a:solidFill>
              </a:rPr>
              <a:t> 17.</a:t>
            </a:r>
            <a:r>
              <a:rPr lang="el-GR" sz="800" dirty="0">
                <a:solidFill>
                  <a:schemeClr val="tx1"/>
                </a:solidFill>
              </a:rPr>
              <a:t> </a:t>
            </a:r>
            <a:r>
              <a:rPr lang="el-GR" sz="800" dirty="0"/>
              <a:t>  </a:t>
            </a:r>
          </a:p>
          <a:p>
            <a:pPr algn="just"/>
            <a:r>
              <a:rPr lang="el-GR" sz="800" dirty="0"/>
              <a:t>Αλεξίου Στυλιανός κ.ά., </a:t>
            </a:r>
            <a:r>
              <a:rPr lang="el-GR" sz="800" i="1" dirty="0"/>
              <a:t>Ιστορία  του Ελληνικού Έθνους,</a:t>
            </a:r>
            <a:r>
              <a:rPr lang="el-GR" sz="800" dirty="0"/>
              <a:t> τόμος  Α’, Αθήνα, 1970,  σελ.  348.</a:t>
            </a:r>
          </a:p>
          <a:p>
            <a:pPr algn="just"/>
            <a:r>
              <a:rPr lang="el-GR" sz="800" dirty="0">
                <a:hlinkClick r:id="rId2"/>
              </a:rPr>
              <a:t>Η Κύπρος στους ιστορικούς χρόνους - Μουσείο Κυκλαδικής Τέχνης</a:t>
            </a:r>
            <a:endParaRPr lang="el-GR" sz="800" dirty="0"/>
          </a:p>
          <a:p>
            <a:pPr algn="just"/>
            <a:r>
              <a:rPr lang="el-GR" sz="800" dirty="0"/>
              <a:t>Ανδρόνικος Μανόλης κ.ά., Ιστορία  του Ελληνικού Έθνους, τόμος  Β’, Αθήνα, 1971, σελ.  364.</a:t>
            </a:r>
          </a:p>
          <a:p>
            <a:pPr algn="just"/>
            <a:r>
              <a:rPr lang="el-GR" sz="800" dirty="0"/>
              <a:t>Νικόλαος  Ανδριώτης κ.ά., </a:t>
            </a:r>
            <a:r>
              <a:rPr lang="el-GR" sz="800" i="1" dirty="0"/>
              <a:t>Ιστορία  του Ελληνικού Έθνους,</a:t>
            </a:r>
            <a:r>
              <a:rPr lang="el-GR" sz="800" dirty="0"/>
              <a:t> τόμος  Γ2’, Αθήνα, 1972, σελ. 157.</a:t>
            </a:r>
          </a:p>
          <a:p>
            <a:pPr algn="just"/>
            <a:r>
              <a:rPr lang="el-GR" sz="800" dirty="0">
                <a:hlinkClick r:id="rId2"/>
              </a:rPr>
              <a:t>Η Κύπρος στους ιστορικούς χρόνους - Μουσείο Κυκλαδικής Τέχνης</a:t>
            </a:r>
            <a:endParaRPr lang="el-GR" sz="800" dirty="0"/>
          </a:p>
          <a:p>
            <a:pPr algn="just"/>
            <a:r>
              <a:rPr lang="el-GR" sz="800" dirty="0"/>
              <a:t>Άννα </a:t>
            </a:r>
            <a:r>
              <a:rPr lang="el-GR" sz="800" dirty="0" err="1"/>
              <a:t>Αβραμέα</a:t>
            </a:r>
            <a:r>
              <a:rPr lang="el-GR" sz="800" dirty="0"/>
              <a:t> κ.ά., </a:t>
            </a:r>
            <a:r>
              <a:rPr lang="el-GR" sz="800" i="1" dirty="0"/>
              <a:t>Ιστορία  του Ελληνικού Έθνους,</a:t>
            </a:r>
            <a:r>
              <a:rPr lang="el-GR" sz="800" dirty="0"/>
              <a:t> τόμος  ΣΤ’, Αθήνα, 1976, σελ. 272.</a:t>
            </a:r>
            <a:endParaRPr lang="el-CY" sz="800" dirty="0"/>
          </a:p>
          <a:p>
            <a:pPr algn="just"/>
            <a:r>
              <a:rPr lang="el-GR" sz="800" dirty="0"/>
              <a:t>  </a:t>
            </a:r>
            <a:endParaRPr lang="el-CY" sz="800" dirty="0"/>
          </a:p>
          <a:p>
            <a:pPr algn="just"/>
            <a:endParaRPr lang="el-CY" sz="800" dirty="0"/>
          </a:p>
          <a:p>
            <a:pPr algn="ctr"/>
            <a:r>
              <a:rPr lang="el-GR" sz="800" b="1" dirty="0"/>
              <a:t> </a:t>
            </a:r>
            <a:endParaRPr lang="el-CY" sz="800" kern="100" dirty="0">
              <a:solidFill>
                <a:schemeClr val="tx1"/>
              </a:solidFill>
              <a:ea typeface="Aptos" panose="020B0004020202020204" pitchFamily="34" charset="0"/>
              <a:cs typeface="Times New Roman" panose="02020603050405020304" pitchFamily="18" charset="0"/>
            </a:endParaRPr>
          </a:p>
          <a:p>
            <a:pPr algn="ctr"/>
            <a:r>
              <a:rPr lang="el-GR" sz="1000" dirty="0"/>
              <a:t>  </a:t>
            </a:r>
          </a:p>
        </p:txBody>
      </p:sp>
      <p:sp>
        <p:nvSpPr>
          <p:cNvPr id="18" name="Βέλος: Επάνω 17">
            <a:extLst>
              <a:ext uri="{FF2B5EF4-FFF2-40B4-BE49-F238E27FC236}">
                <a16:creationId xmlns:a16="http://schemas.microsoft.com/office/drawing/2014/main" id="{907DE813-9772-FBA6-EC57-3E73FD223E0D}"/>
              </a:ext>
            </a:extLst>
          </p:cNvPr>
          <p:cNvSpPr/>
          <p:nvPr/>
        </p:nvSpPr>
        <p:spPr>
          <a:xfrm>
            <a:off x="6504495" y="2930861"/>
            <a:ext cx="1050865" cy="1186543"/>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5</a:t>
            </a:r>
            <a:endParaRPr lang="el-CY" dirty="0"/>
          </a:p>
        </p:txBody>
      </p:sp>
      <p:sp>
        <p:nvSpPr>
          <p:cNvPr id="8" name="TextBox 7">
            <a:extLst>
              <a:ext uri="{FF2B5EF4-FFF2-40B4-BE49-F238E27FC236}">
                <a16:creationId xmlns:a16="http://schemas.microsoft.com/office/drawing/2014/main" id="{A29675B4-A4AD-E21B-F1FA-A8454D325A73}"/>
              </a:ext>
            </a:extLst>
          </p:cNvPr>
          <p:cNvSpPr txBox="1"/>
          <p:nvPr/>
        </p:nvSpPr>
        <p:spPr>
          <a:xfrm>
            <a:off x="1701809" y="4774905"/>
            <a:ext cx="1326081" cy="584775"/>
          </a:xfrm>
          <a:prstGeom prst="rect">
            <a:avLst/>
          </a:prstGeom>
          <a:noFill/>
        </p:spPr>
        <p:txBody>
          <a:bodyPr wrap="square">
            <a:spAutoFit/>
          </a:bodyPr>
          <a:lstStyle/>
          <a:p>
            <a:pPr algn="ctr"/>
            <a:r>
              <a:rPr lang="el-GR" sz="1600" dirty="0" err="1"/>
              <a:t>Χαλκολιθική</a:t>
            </a:r>
            <a:r>
              <a:rPr lang="el-GR" sz="1600" dirty="0"/>
              <a:t> Εποχή</a:t>
            </a:r>
          </a:p>
        </p:txBody>
      </p:sp>
      <p:pic>
        <p:nvPicPr>
          <p:cNvPr id="10" name="Εικόνα 9">
            <a:extLst>
              <a:ext uri="{FF2B5EF4-FFF2-40B4-BE49-F238E27FC236}">
                <a16:creationId xmlns:a16="http://schemas.microsoft.com/office/drawing/2014/main" id="{97108129-71E6-5E60-3714-B32FE0314516}"/>
              </a:ext>
            </a:extLst>
          </p:cNvPr>
          <p:cNvPicPr>
            <a:picLocks noChangeAspect="1"/>
          </p:cNvPicPr>
          <p:nvPr/>
        </p:nvPicPr>
        <p:blipFill>
          <a:blip r:embed="rId3" cstate="screen">
            <a:extLst>
              <a:ext uri="{28A0092B-C50C-407E-A947-70E740481C1C}">
                <a14:useLocalDpi xmlns:a14="http://schemas.microsoft.com/office/drawing/2010/main"/>
              </a:ext>
            </a:extLst>
          </a:blip>
          <a:srcRect l="5891" t="25714" r="11429" b="12540"/>
          <a:stretch>
            <a:fillRect/>
          </a:stretch>
        </p:blipFill>
        <p:spPr>
          <a:xfrm rot="5400000">
            <a:off x="146089" y="1186169"/>
            <a:ext cx="1568113" cy="1357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Εικόνα 27">
            <a:extLst>
              <a:ext uri="{FF2B5EF4-FFF2-40B4-BE49-F238E27FC236}">
                <a16:creationId xmlns:a16="http://schemas.microsoft.com/office/drawing/2014/main" id="{70A501F2-946E-73EE-8592-BE97E0A47D10}"/>
              </a:ext>
            </a:extLst>
          </p:cNvPr>
          <p:cNvPicPr>
            <a:picLocks noChangeAspect="1"/>
          </p:cNvPicPr>
          <p:nvPr/>
        </p:nvPicPr>
        <p:blipFill>
          <a:blip r:embed="rId4" cstate="screen">
            <a:extLst>
              <a:ext uri="{28A0092B-C50C-407E-A947-70E740481C1C}">
                <a14:useLocalDpi xmlns:a14="http://schemas.microsoft.com/office/drawing/2010/main"/>
              </a:ext>
            </a:extLst>
          </a:blip>
          <a:srcRect l="16172" t="25714" r="16173" b="42593"/>
          <a:stretch>
            <a:fillRect/>
          </a:stretch>
        </p:blipFill>
        <p:spPr>
          <a:xfrm rot="16200000" flipH="1">
            <a:off x="3388520" y="1339627"/>
            <a:ext cx="1568113" cy="10508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5" name="Εικόνα 34">
            <a:extLst>
              <a:ext uri="{FF2B5EF4-FFF2-40B4-BE49-F238E27FC236}">
                <a16:creationId xmlns:a16="http://schemas.microsoft.com/office/drawing/2014/main" id="{E10FFDB9-8681-231E-09F4-0E6FD287C43B}"/>
              </a:ext>
            </a:extLst>
          </p:cNvPr>
          <p:cNvPicPr>
            <a:picLocks noChangeAspect="1"/>
          </p:cNvPicPr>
          <p:nvPr/>
        </p:nvPicPr>
        <p:blipFill>
          <a:blip r:embed="rId5" cstate="screen">
            <a:extLst>
              <a:ext uri="{28A0092B-C50C-407E-A947-70E740481C1C}">
                <a14:useLocalDpi xmlns:a14="http://schemas.microsoft.com/office/drawing/2010/main"/>
              </a:ext>
            </a:extLst>
          </a:blip>
          <a:srcRect l="24184" t="42058" r="50868" b="32222"/>
          <a:stretch>
            <a:fillRect/>
          </a:stretch>
        </p:blipFill>
        <p:spPr>
          <a:xfrm rot="5400000">
            <a:off x="6039846" y="1275029"/>
            <a:ext cx="1710952" cy="1322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7" name="Εικόνα 36">
            <a:extLst>
              <a:ext uri="{FF2B5EF4-FFF2-40B4-BE49-F238E27FC236}">
                <a16:creationId xmlns:a16="http://schemas.microsoft.com/office/drawing/2014/main" id="{D92FA23C-B52A-922F-106F-A3DB5532E9F0}"/>
              </a:ext>
            </a:extLst>
          </p:cNvPr>
          <p:cNvPicPr>
            <a:picLocks noChangeAspect="1"/>
          </p:cNvPicPr>
          <p:nvPr/>
        </p:nvPicPr>
        <p:blipFill>
          <a:blip r:embed="rId6" cstate="screen">
            <a:extLst>
              <a:ext uri="{28A0092B-C50C-407E-A947-70E740481C1C}">
                <a14:useLocalDpi xmlns:a14="http://schemas.microsoft.com/office/drawing/2010/main"/>
              </a:ext>
            </a:extLst>
          </a:blip>
          <a:srcRect l="15929" t="32987" r="18236" b="14354"/>
          <a:stretch>
            <a:fillRect/>
          </a:stretch>
        </p:blipFill>
        <p:spPr>
          <a:xfrm rot="5400000">
            <a:off x="7730379" y="1275216"/>
            <a:ext cx="1710953" cy="1302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9" name="Εικόνα 38">
            <a:extLst>
              <a:ext uri="{FF2B5EF4-FFF2-40B4-BE49-F238E27FC236}">
                <a16:creationId xmlns:a16="http://schemas.microsoft.com/office/drawing/2014/main" id="{8BA8C32A-8254-5A8A-20DA-2AC445C6FB3E}"/>
              </a:ext>
            </a:extLst>
          </p:cNvPr>
          <p:cNvPicPr>
            <a:picLocks noChangeAspect="1"/>
          </p:cNvPicPr>
          <p:nvPr/>
        </p:nvPicPr>
        <p:blipFill>
          <a:blip r:embed="rId7" cstate="screen">
            <a:extLst>
              <a:ext uri="{28A0092B-C50C-407E-A947-70E740481C1C}">
                <a14:useLocalDpi xmlns:a14="http://schemas.microsoft.com/office/drawing/2010/main"/>
              </a:ext>
            </a:extLst>
          </a:blip>
          <a:srcRect l="33441" t="25714" r="16172" b="25714"/>
          <a:stretch>
            <a:fillRect/>
          </a:stretch>
        </p:blipFill>
        <p:spPr>
          <a:xfrm rot="5400000">
            <a:off x="10278394" y="1286113"/>
            <a:ext cx="1709022" cy="1302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1" name="Ορθογώνιο: Στρογγύλεμα γωνιών 40">
            <a:extLst>
              <a:ext uri="{FF2B5EF4-FFF2-40B4-BE49-F238E27FC236}">
                <a16:creationId xmlns:a16="http://schemas.microsoft.com/office/drawing/2014/main" id="{551D953F-96E5-CED1-2E40-39F45A331676}"/>
              </a:ext>
            </a:extLst>
          </p:cNvPr>
          <p:cNvSpPr/>
          <p:nvPr/>
        </p:nvSpPr>
        <p:spPr>
          <a:xfrm>
            <a:off x="219554" y="179830"/>
            <a:ext cx="1050865" cy="422332"/>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1000" b="1" dirty="0"/>
          </a:p>
          <a:p>
            <a:pPr algn="just"/>
            <a:endParaRPr lang="el-GR" sz="1000" b="1" dirty="0"/>
          </a:p>
          <a:p>
            <a:pPr algn="just"/>
            <a:endParaRPr lang="el-GR" sz="1000" b="1" dirty="0"/>
          </a:p>
          <a:p>
            <a:pPr algn="just"/>
            <a:endParaRPr lang="el-GR" sz="1000" b="1" dirty="0"/>
          </a:p>
          <a:p>
            <a:pPr algn="ctr"/>
            <a:r>
              <a:rPr lang="el-GR" dirty="0"/>
              <a:t>ΚΥΠΡΟΣ</a:t>
            </a:r>
          </a:p>
          <a:p>
            <a:pPr algn="ctr"/>
            <a:r>
              <a:rPr lang="el-GR" sz="1000" dirty="0"/>
              <a:t>  </a:t>
            </a:r>
            <a:endParaRPr lang="el-CY" sz="1000" dirty="0"/>
          </a:p>
          <a:p>
            <a:pPr algn="just"/>
            <a:endParaRPr lang="el-CY" sz="1000" dirty="0"/>
          </a:p>
          <a:p>
            <a:pPr algn="ctr"/>
            <a:r>
              <a:rPr lang="el-GR" sz="1000" b="1" dirty="0"/>
              <a:t> </a:t>
            </a:r>
            <a:endParaRPr lang="el-CY" sz="1000" kern="100" dirty="0">
              <a:solidFill>
                <a:schemeClr val="tx1"/>
              </a:solidFill>
              <a:ea typeface="Aptos" panose="020B0004020202020204" pitchFamily="34" charset="0"/>
              <a:cs typeface="Times New Roman" panose="02020603050405020304" pitchFamily="18" charset="0"/>
            </a:endParaRPr>
          </a:p>
          <a:p>
            <a:pPr algn="ctr"/>
            <a:r>
              <a:rPr lang="el-GR" sz="1000" dirty="0"/>
              <a:t>  </a:t>
            </a:r>
          </a:p>
        </p:txBody>
      </p:sp>
      <p:pic>
        <p:nvPicPr>
          <p:cNvPr id="43" name="Εικόνα 42" descr="Εικόνα που περιέχει κείμενο, τέχνη, χαρτί, μουσείο&#10;&#10;Περιγραφή που δημιουργήθηκε αυτόματα">
            <a:extLst>
              <a:ext uri="{FF2B5EF4-FFF2-40B4-BE49-F238E27FC236}">
                <a16:creationId xmlns:a16="http://schemas.microsoft.com/office/drawing/2014/main" id="{2F82F0F8-2F5F-EA68-33F5-635CDECF9109}"/>
              </a:ext>
            </a:extLst>
          </p:cNvPr>
          <p:cNvPicPr>
            <a:picLocks noChangeAspect="1"/>
          </p:cNvPicPr>
          <p:nvPr/>
        </p:nvPicPr>
        <p:blipFill>
          <a:blip r:embed="rId8" cstate="screen">
            <a:extLst>
              <a:ext uri="{28A0092B-C50C-407E-A947-70E740481C1C}">
                <a14:useLocalDpi xmlns:a14="http://schemas.microsoft.com/office/drawing/2010/main"/>
              </a:ext>
            </a:extLst>
          </a:blip>
          <a:srcRect l="41339" t="20159" r="37976" b="38400"/>
          <a:stretch>
            <a:fillRect/>
          </a:stretch>
        </p:blipFill>
        <p:spPr>
          <a:xfrm>
            <a:off x="1965147" y="1040833"/>
            <a:ext cx="1322896" cy="1656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5" name="Εικόνα 44">
            <a:extLst>
              <a:ext uri="{FF2B5EF4-FFF2-40B4-BE49-F238E27FC236}">
                <a16:creationId xmlns:a16="http://schemas.microsoft.com/office/drawing/2014/main" id="{2EB311E1-9D7E-49D3-088F-A4CB31D14773}"/>
              </a:ext>
            </a:extLst>
          </p:cNvPr>
          <p:cNvPicPr>
            <a:picLocks noChangeAspect="1"/>
          </p:cNvPicPr>
          <p:nvPr/>
        </p:nvPicPr>
        <p:blipFill>
          <a:blip r:embed="rId9" cstate="screen">
            <a:extLst>
              <a:ext uri="{28A0092B-C50C-407E-A947-70E740481C1C}">
                <a14:useLocalDpi xmlns:a14="http://schemas.microsoft.com/office/drawing/2010/main"/>
              </a:ext>
            </a:extLst>
          </a:blip>
          <a:srcRect t="22609"/>
          <a:stretch>
            <a:fillRect/>
          </a:stretch>
        </p:blipFill>
        <p:spPr>
          <a:xfrm>
            <a:off x="4773104" y="1040832"/>
            <a:ext cx="1322896" cy="16568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7" name="Εικόνα 46">
            <a:extLst>
              <a:ext uri="{FF2B5EF4-FFF2-40B4-BE49-F238E27FC236}">
                <a16:creationId xmlns:a16="http://schemas.microsoft.com/office/drawing/2014/main" id="{220E0C9E-C2FC-987D-C991-3C33F0DB0855}"/>
              </a:ext>
            </a:extLst>
          </p:cNvPr>
          <p:cNvPicPr>
            <a:picLocks noChangeAspect="1"/>
          </p:cNvPicPr>
          <p:nvPr/>
        </p:nvPicPr>
        <p:blipFill>
          <a:blip r:embed="rId10" cstate="screen">
            <a:extLst>
              <a:ext uri="{28A0092B-C50C-407E-A947-70E740481C1C}">
                <a14:useLocalDpi xmlns:a14="http://schemas.microsoft.com/office/drawing/2010/main"/>
              </a:ext>
            </a:extLst>
          </a:blip>
          <a:srcRect l="14135" t="17206" r="15123" b="18391"/>
          <a:stretch>
            <a:fillRect/>
          </a:stretch>
        </p:blipFill>
        <p:spPr>
          <a:xfrm>
            <a:off x="9356888" y="997465"/>
            <a:ext cx="1124685" cy="1810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2365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7" grpId="0" build="allAtOnce"/>
      <p:bldP spid="11" grpId="0" build="allAtOnce"/>
      <p:bldP spid="14" grpId="0" build="allAtOnce"/>
      <p:bldP spid="20" grpId="0" build="allAtOnce"/>
      <p:bldP spid="33"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C5D29-BA2C-36F4-BD5E-040D86660645}"/>
            </a:ext>
          </a:extLst>
        </p:cNvPr>
        <p:cNvGrpSpPr/>
        <p:nvPr/>
      </p:nvGrpSpPr>
      <p:grpSpPr>
        <a:xfrm>
          <a:off x="0" y="0"/>
          <a:ext cx="0" cy="0"/>
          <a:chOff x="0" y="0"/>
          <a:chExt cx="0" cy="0"/>
        </a:xfrm>
      </p:grpSpPr>
      <p:cxnSp>
        <p:nvCxnSpPr>
          <p:cNvPr id="3" name="Ευθεία γραμμή σύνδεσης 2">
            <a:extLst>
              <a:ext uri="{FF2B5EF4-FFF2-40B4-BE49-F238E27FC236}">
                <a16:creationId xmlns:a16="http://schemas.microsoft.com/office/drawing/2014/main" id="{46944B3B-F65B-14B2-05FB-131F3414A2B3}"/>
              </a:ext>
            </a:extLst>
          </p:cNvPr>
          <p:cNvCxnSpPr/>
          <p:nvPr/>
        </p:nvCxnSpPr>
        <p:spPr>
          <a:xfrm>
            <a:off x="2111828"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A1353D72-7EDA-1B38-A991-8D22E291D345}"/>
              </a:ext>
            </a:extLst>
          </p:cNvPr>
          <p:cNvCxnSpPr/>
          <p:nvPr/>
        </p:nvCxnSpPr>
        <p:spPr>
          <a:xfrm>
            <a:off x="5116286"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31C51DE9-B22B-E8A2-A565-5D75CC839A5E}"/>
              </a:ext>
            </a:extLst>
          </p:cNvPr>
          <p:cNvCxnSpPr/>
          <p:nvPr/>
        </p:nvCxnSpPr>
        <p:spPr>
          <a:xfrm>
            <a:off x="7195456"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1AB5AF9A-206F-0D1D-2C1D-F0ECF6D6B392}"/>
              </a:ext>
            </a:extLst>
          </p:cNvPr>
          <p:cNvCxnSpPr/>
          <p:nvPr/>
        </p:nvCxnSpPr>
        <p:spPr>
          <a:xfrm>
            <a:off x="9786257"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928E64CB-FA71-8A57-892E-DEDA79695EE8}"/>
              </a:ext>
            </a:extLst>
          </p:cNvPr>
          <p:cNvCxnSpPr>
            <a:cxnSpLocks/>
          </p:cNvCxnSpPr>
          <p:nvPr/>
        </p:nvCxnSpPr>
        <p:spPr>
          <a:xfrm flipH="1">
            <a:off x="0" y="2318656"/>
            <a:ext cx="12148457" cy="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3665C509-F51A-7E95-F110-73D9272C7191}"/>
              </a:ext>
            </a:extLst>
          </p:cNvPr>
          <p:cNvCxnSpPr>
            <a:cxnSpLocks/>
          </p:cNvCxnSpPr>
          <p:nvPr/>
        </p:nvCxnSpPr>
        <p:spPr>
          <a:xfrm flipH="1">
            <a:off x="0" y="4430485"/>
            <a:ext cx="12104914" cy="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sp>
        <p:nvSpPr>
          <p:cNvPr id="15" name="Οβάλ 14">
            <a:extLst>
              <a:ext uri="{FF2B5EF4-FFF2-40B4-BE49-F238E27FC236}">
                <a16:creationId xmlns:a16="http://schemas.microsoft.com/office/drawing/2014/main" id="{0DF507C2-EFF9-E28C-0662-D184A8DD1409}"/>
              </a:ext>
            </a:extLst>
          </p:cNvPr>
          <p:cNvSpPr/>
          <p:nvPr/>
        </p:nvSpPr>
        <p:spPr>
          <a:xfrm>
            <a:off x="-48985"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29" name="Οβάλ 28">
            <a:extLst>
              <a:ext uri="{FF2B5EF4-FFF2-40B4-BE49-F238E27FC236}">
                <a16:creationId xmlns:a16="http://schemas.microsoft.com/office/drawing/2014/main" id="{20118CD9-A286-ED4E-A4CA-8A9684D3ABCF}"/>
              </a:ext>
            </a:extLst>
          </p:cNvPr>
          <p:cNvSpPr/>
          <p:nvPr/>
        </p:nvSpPr>
        <p:spPr>
          <a:xfrm>
            <a:off x="2220688"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
        <p:nvSpPr>
          <p:cNvPr id="45" name="Οβάλ 44">
            <a:extLst>
              <a:ext uri="{FF2B5EF4-FFF2-40B4-BE49-F238E27FC236}">
                <a16:creationId xmlns:a16="http://schemas.microsoft.com/office/drawing/2014/main" id="{4E72832F-495C-C0BF-F417-2F62F3E9C695}"/>
              </a:ext>
            </a:extLst>
          </p:cNvPr>
          <p:cNvSpPr/>
          <p:nvPr/>
        </p:nvSpPr>
        <p:spPr>
          <a:xfrm>
            <a:off x="5181602"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3</a:t>
            </a:r>
          </a:p>
        </p:txBody>
      </p:sp>
      <p:sp>
        <p:nvSpPr>
          <p:cNvPr id="43" name="Οβάλ 42">
            <a:extLst>
              <a:ext uri="{FF2B5EF4-FFF2-40B4-BE49-F238E27FC236}">
                <a16:creationId xmlns:a16="http://schemas.microsoft.com/office/drawing/2014/main" id="{A20F7FEB-4CD0-BE3D-9CEE-32108B4667EC}"/>
              </a:ext>
            </a:extLst>
          </p:cNvPr>
          <p:cNvSpPr/>
          <p:nvPr/>
        </p:nvSpPr>
        <p:spPr>
          <a:xfrm>
            <a:off x="7260771" y="-3"/>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4</a:t>
            </a:r>
          </a:p>
        </p:txBody>
      </p:sp>
      <p:sp>
        <p:nvSpPr>
          <p:cNvPr id="41" name="Οβάλ 40">
            <a:extLst>
              <a:ext uri="{FF2B5EF4-FFF2-40B4-BE49-F238E27FC236}">
                <a16:creationId xmlns:a16="http://schemas.microsoft.com/office/drawing/2014/main" id="{6C2CFC95-EAB7-9A7A-2D84-7436915457B9}"/>
              </a:ext>
            </a:extLst>
          </p:cNvPr>
          <p:cNvSpPr/>
          <p:nvPr/>
        </p:nvSpPr>
        <p:spPr>
          <a:xfrm>
            <a:off x="9846125" y="-4"/>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5</a:t>
            </a:r>
          </a:p>
        </p:txBody>
      </p:sp>
      <p:sp>
        <p:nvSpPr>
          <p:cNvPr id="39" name="Οβάλ 38">
            <a:extLst>
              <a:ext uri="{FF2B5EF4-FFF2-40B4-BE49-F238E27FC236}">
                <a16:creationId xmlns:a16="http://schemas.microsoft.com/office/drawing/2014/main" id="{2A594AC8-C977-14D9-3162-86E8CE26A9C3}"/>
              </a:ext>
            </a:extLst>
          </p:cNvPr>
          <p:cNvSpPr/>
          <p:nvPr/>
        </p:nvSpPr>
        <p:spPr>
          <a:xfrm>
            <a:off x="-38099" y="2318656"/>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6</a:t>
            </a:r>
          </a:p>
        </p:txBody>
      </p:sp>
      <p:sp>
        <p:nvSpPr>
          <p:cNvPr id="37" name="Οβάλ 36">
            <a:extLst>
              <a:ext uri="{FF2B5EF4-FFF2-40B4-BE49-F238E27FC236}">
                <a16:creationId xmlns:a16="http://schemas.microsoft.com/office/drawing/2014/main" id="{63763805-5E17-4331-F9B9-C70AE0B5A9A6}"/>
              </a:ext>
            </a:extLst>
          </p:cNvPr>
          <p:cNvSpPr/>
          <p:nvPr/>
        </p:nvSpPr>
        <p:spPr>
          <a:xfrm>
            <a:off x="2084616" y="2318655"/>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7</a:t>
            </a:r>
          </a:p>
        </p:txBody>
      </p:sp>
      <p:sp>
        <p:nvSpPr>
          <p:cNvPr id="35" name="Οβάλ 34">
            <a:extLst>
              <a:ext uri="{FF2B5EF4-FFF2-40B4-BE49-F238E27FC236}">
                <a16:creationId xmlns:a16="http://schemas.microsoft.com/office/drawing/2014/main" id="{4611F68F-3DEF-1BCE-B2B2-7C80A8F2EC5B}"/>
              </a:ext>
            </a:extLst>
          </p:cNvPr>
          <p:cNvSpPr/>
          <p:nvPr/>
        </p:nvSpPr>
        <p:spPr>
          <a:xfrm>
            <a:off x="5159834" y="2373077"/>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8</a:t>
            </a:r>
          </a:p>
        </p:txBody>
      </p:sp>
      <p:sp>
        <p:nvSpPr>
          <p:cNvPr id="33" name="Οβάλ 32">
            <a:extLst>
              <a:ext uri="{FF2B5EF4-FFF2-40B4-BE49-F238E27FC236}">
                <a16:creationId xmlns:a16="http://schemas.microsoft.com/office/drawing/2014/main" id="{26EFE8B3-7233-5107-C959-7AC409F4FDDE}"/>
              </a:ext>
            </a:extLst>
          </p:cNvPr>
          <p:cNvSpPr/>
          <p:nvPr/>
        </p:nvSpPr>
        <p:spPr>
          <a:xfrm>
            <a:off x="7239003" y="2351303"/>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9</a:t>
            </a:r>
          </a:p>
        </p:txBody>
      </p:sp>
      <p:pic>
        <p:nvPicPr>
          <p:cNvPr id="10" name="Εικόνα 9">
            <a:extLst>
              <a:ext uri="{FF2B5EF4-FFF2-40B4-BE49-F238E27FC236}">
                <a16:creationId xmlns:a16="http://schemas.microsoft.com/office/drawing/2014/main" id="{FC5D37D4-3236-E3D4-F3D1-8C1D035A4089}"/>
              </a:ext>
            </a:extLst>
          </p:cNvPr>
          <p:cNvPicPr>
            <a:picLocks noChangeAspect="1"/>
          </p:cNvPicPr>
          <p:nvPr/>
        </p:nvPicPr>
        <p:blipFill>
          <a:blip r:embed="rId2" cstate="screen">
            <a:extLst>
              <a:ext uri="{28A0092B-C50C-407E-A947-70E740481C1C}">
                <a14:useLocalDpi xmlns:a14="http://schemas.microsoft.com/office/drawing/2010/main"/>
              </a:ext>
            </a:extLst>
          </a:blip>
          <a:srcRect l="5891" t="25714" r="11429" b="12540"/>
          <a:stretch>
            <a:fillRect/>
          </a:stretch>
        </p:blipFill>
        <p:spPr>
          <a:xfrm rot="5400000">
            <a:off x="3109643" y="2448560"/>
            <a:ext cx="1814368" cy="18882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a:extLst>
              <a:ext uri="{FF2B5EF4-FFF2-40B4-BE49-F238E27FC236}">
                <a16:creationId xmlns:a16="http://schemas.microsoft.com/office/drawing/2014/main" id="{8172FF62-636C-15EF-6CCD-1E1722C98B8E}"/>
              </a:ext>
            </a:extLst>
          </p:cNvPr>
          <p:cNvPicPr>
            <a:picLocks noChangeAspect="1"/>
          </p:cNvPicPr>
          <p:nvPr/>
        </p:nvPicPr>
        <p:blipFill>
          <a:blip r:embed="rId3" cstate="screen">
            <a:extLst>
              <a:ext uri="{28A0092B-C50C-407E-A947-70E740481C1C}">
                <a14:useLocalDpi xmlns:a14="http://schemas.microsoft.com/office/drawing/2010/main"/>
              </a:ext>
            </a:extLst>
          </a:blip>
          <a:srcRect l="16869" t="50000" r="30635" b="10423"/>
          <a:stretch>
            <a:fillRect/>
          </a:stretch>
        </p:blipFill>
        <p:spPr>
          <a:xfrm>
            <a:off x="2917370" y="133722"/>
            <a:ext cx="2043569" cy="1973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Εικόνα 15">
            <a:extLst>
              <a:ext uri="{FF2B5EF4-FFF2-40B4-BE49-F238E27FC236}">
                <a16:creationId xmlns:a16="http://schemas.microsoft.com/office/drawing/2014/main" id="{946CF77D-3450-FFFB-79C6-677B8E8EA37E}"/>
              </a:ext>
            </a:extLst>
          </p:cNvPr>
          <p:cNvPicPr>
            <a:picLocks noChangeAspect="1"/>
          </p:cNvPicPr>
          <p:nvPr/>
        </p:nvPicPr>
        <p:blipFill>
          <a:blip r:embed="rId4" cstate="screen">
            <a:extLst>
              <a:ext uri="{28A0092B-C50C-407E-A947-70E740481C1C}">
                <a14:useLocalDpi xmlns:a14="http://schemas.microsoft.com/office/drawing/2010/main"/>
              </a:ext>
            </a:extLst>
          </a:blip>
          <a:srcRect l="16172" t="25714" r="16173" b="42593"/>
          <a:stretch>
            <a:fillRect/>
          </a:stretch>
        </p:blipFill>
        <p:spPr>
          <a:xfrm rot="16200000" flipH="1">
            <a:off x="5446697" y="543537"/>
            <a:ext cx="1973513" cy="11538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Εικόνα 18">
            <a:extLst>
              <a:ext uri="{FF2B5EF4-FFF2-40B4-BE49-F238E27FC236}">
                <a16:creationId xmlns:a16="http://schemas.microsoft.com/office/drawing/2014/main" id="{DAFE754D-3832-14EF-3828-6533317E3106}"/>
              </a:ext>
            </a:extLst>
          </p:cNvPr>
          <p:cNvPicPr>
            <a:picLocks noChangeAspect="1"/>
          </p:cNvPicPr>
          <p:nvPr/>
        </p:nvPicPr>
        <p:blipFill>
          <a:blip r:embed="rId5" cstate="screen">
            <a:extLst>
              <a:ext uri="{28A0092B-C50C-407E-A947-70E740481C1C}">
                <a14:useLocalDpi xmlns:a14="http://schemas.microsoft.com/office/drawing/2010/main"/>
              </a:ext>
            </a:extLst>
          </a:blip>
          <a:srcRect l="15237" t="60269" r="17620" b="6191"/>
          <a:stretch>
            <a:fillRect/>
          </a:stretch>
        </p:blipFill>
        <p:spPr>
          <a:xfrm rot="5400000">
            <a:off x="7754181" y="290443"/>
            <a:ext cx="1973516" cy="16600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Εικόνα 21">
            <a:extLst>
              <a:ext uri="{FF2B5EF4-FFF2-40B4-BE49-F238E27FC236}">
                <a16:creationId xmlns:a16="http://schemas.microsoft.com/office/drawing/2014/main" id="{69BBE934-595D-C103-1C38-630F09C946DD}"/>
              </a:ext>
            </a:extLst>
          </p:cNvPr>
          <p:cNvPicPr>
            <a:picLocks noChangeAspect="1"/>
          </p:cNvPicPr>
          <p:nvPr/>
        </p:nvPicPr>
        <p:blipFill>
          <a:blip r:embed="rId6" cstate="screen">
            <a:extLst>
              <a:ext uri="{28A0092B-C50C-407E-A947-70E740481C1C}">
                <a14:useLocalDpi xmlns:a14="http://schemas.microsoft.com/office/drawing/2010/main"/>
              </a:ext>
            </a:extLst>
          </a:blip>
          <a:srcRect l="10317" t="40688" r="22222" b="22487"/>
          <a:stretch>
            <a:fillRect/>
          </a:stretch>
        </p:blipFill>
        <p:spPr>
          <a:xfrm rot="5400000">
            <a:off x="7943846" y="2604406"/>
            <a:ext cx="1654632" cy="14967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 name="Εικόνα 25">
            <a:extLst>
              <a:ext uri="{FF2B5EF4-FFF2-40B4-BE49-F238E27FC236}">
                <a16:creationId xmlns:a16="http://schemas.microsoft.com/office/drawing/2014/main" id="{B9D5419E-2118-F04C-5DD1-6113595B9643}"/>
              </a:ext>
            </a:extLst>
          </p:cNvPr>
          <p:cNvPicPr>
            <a:picLocks noChangeAspect="1"/>
          </p:cNvPicPr>
          <p:nvPr/>
        </p:nvPicPr>
        <p:blipFill>
          <a:blip r:embed="rId7" cstate="screen">
            <a:extLst>
              <a:ext uri="{28A0092B-C50C-407E-A947-70E740481C1C}">
                <a14:useLocalDpi xmlns:a14="http://schemas.microsoft.com/office/drawing/2010/main"/>
              </a:ext>
            </a:extLst>
          </a:blip>
          <a:srcRect l="10575" t="27989" r="20260" b="29569"/>
          <a:stretch>
            <a:fillRect/>
          </a:stretch>
        </p:blipFill>
        <p:spPr>
          <a:xfrm rot="5400000">
            <a:off x="285551" y="422476"/>
            <a:ext cx="1982478" cy="1387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4" name="Εικόνα 33">
            <a:extLst>
              <a:ext uri="{FF2B5EF4-FFF2-40B4-BE49-F238E27FC236}">
                <a16:creationId xmlns:a16="http://schemas.microsoft.com/office/drawing/2014/main" id="{B8730362-38F6-AA07-34F1-57A8233B9067}"/>
              </a:ext>
            </a:extLst>
          </p:cNvPr>
          <p:cNvPicPr>
            <a:picLocks noChangeAspect="1"/>
          </p:cNvPicPr>
          <p:nvPr/>
        </p:nvPicPr>
        <p:blipFill>
          <a:blip r:embed="rId8" cstate="screen">
            <a:extLst>
              <a:ext uri="{28A0092B-C50C-407E-A947-70E740481C1C}">
                <a14:useLocalDpi xmlns:a14="http://schemas.microsoft.com/office/drawing/2010/main"/>
              </a:ext>
            </a:extLst>
          </a:blip>
          <a:srcRect l="24184" t="42058" r="50868" b="32222"/>
          <a:stretch>
            <a:fillRect/>
          </a:stretch>
        </p:blipFill>
        <p:spPr>
          <a:xfrm rot="5400000">
            <a:off x="10260902" y="355754"/>
            <a:ext cx="1973510" cy="1529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8" name="Εικόνα 37">
            <a:extLst>
              <a:ext uri="{FF2B5EF4-FFF2-40B4-BE49-F238E27FC236}">
                <a16:creationId xmlns:a16="http://schemas.microsoft.com/office/drawing/2014/main" id="{A4E4014C-8295-5FCD-963D-B384C10EBE06}"/>
              </a:ext>
            </a:extLst>
          </p:cNvPr>
          <p:cNvPicPr>
            <a:picLocks noChangeAspect="1"/>
          </p:cNvPicPr>
          <p:nvPr/>
        </p:nvPicPr>
        <p:blipFill>
          <a:blip r:embed="rId9" cstate="screen">
            <a:extLst>
              <a:ext uri="{28A0092B-C50C-407E-A947-70E740481C1C}">
                <a14:useLocalDpi xmlns:a14="http://schemas.microsoft.com/office/drawing/2010/main"/>
              </a:ext>
            </a:extLst>
          </a:blip>
          <a:srcRect l="26241" t="5819" r="19682" b="57778"/>
          <a:stretch>
            <a:fillRect/>
          </a:stretch>
        </p:blipFill>
        <p:spPr>
          <a:xfrm rot="5400000">
            <a:off x="5541806" y="2831278"/>
            <a:ext cx="1827117" cy="11100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2" name="Εικόνα 41">
            <a:extLst>
              <a:ext uri="{FF2B5EF4-FFF2-40B4-BE49-F238E27FC236}">
                <a16:creationId xmlns:a16="http://schemas.microsoft.com/office/drawing/2014/main" id="{4F522627-0631-AAB1-973A-82AB80F88CAE}"/>
              </a:ext>
            </a:extLst>
          </p:cNvPr>
          <p:cNvPicPr>
            <a:picLocks noChangeAspect="1"/>
          </p:cNvPicPr>
          <p:nvPr/>
        </p:nvPicPr>
        <p:blipFill>
          <a:blip r:embed="rId10" cstate="screen">
            <a:extLst>
              <a:ext uri="{28A0092B-C50C-407E-A947-70E740481C1C}">
                <a14:useLocalDpi xmlns:a14="http://schemas.microsoft.com/office/drawing/2010/main"/>
              </a:ext>
            </a:extLst>
          </a:blip>
          <a:srcRect l="15929" t="32987" r="18236" b="14354"/>
          <a:stretch>
            <a:fillRect/>
          </a:stretch>
        </p:blipFill>
        <p:spPr>
          <a:xfrm rot="5400000">
            <a:off x="10340473" y="2627947"/>
            <a:ext cx="1814368" cy="1529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6" name="Εικόνα 45">
            <a:extLst>
              <a:ext uri="{FF2B5EF4-FFF2-40B4-BE49-F238E27FC236}">
                <a16:creationId xmlns:a16="http://schemas.microsoft.com/office/drawing/2014/main" id="{FD0E1AF1-23D1-A79D-C30F-07CA24C70965}"/>
              </a:ext>
            </a:extLst>
          </p:cNvPr>
          <p:cNvPicPr>
            <a:picLocks noChangeAspect="1"/>
          </p:cNvPicPr>
          <p:nvPr/>
        </p:nvPicPr>
        <p:blipFill>
          <a:blip r:embed="rId11" cstate="screen">
            <a:extLst>
              <a:ext uri="{28A0092B-C50C-407E-A947-70E740481C1C}">
                <a14:useLocalDpi xmlns:a14="http://schemas.microsoft.com/office/drawing/2010/main"/>
              </a:ext>
            </a:extLst>
          </a:blip>
          <a:srcRect t="32857" r="28413" b="21852"/>
          <a:stretch>
            <a:fillRect/>
          </a:stretch>
        </p:blipFill>
        <p:spPr>
          <a:xfrm rot="5400000">
            <a:off x="430688" y="2727715"/>
            <a:ext cx="1827117" cy="1317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0" name="Εικόνα 49">
            <a:extLst>
              <a:ext uri="{FF2B5EF4-FFF2-40B4-BE49-F238E27FC236}">
                <a16:creationId xmlns:a16="http://schemas.microsoft.com/office/drawing/2014/main" id="{12905014-D0BA-7DBB-BA26-08373ED4200F}"/>
              </a:ext>
            </a:extLst>
          </p:cNvPr>
          <p:cNvPicPr>
            <a:picLocks noChangeAspect="1"/>
          </p:cNvPicPr>
          <p:nvPr/>
        </p:nvPicPr>
        <p:blipFill>
          <a:blip r:embed="rId12" cstate="screen">
            <a:extLst>
              <a:ext uri="{28A0092B-C50C-407E-A947-70E740481C1C}">
                <a14:useLocalDpi xmlns:a14="http://schemas.microsoft.com/office/drawing/2010/main"/>
              </a:ext>
            </a:extLst>
          </a:blip>
          <a:srcRect l="33441" t="25714" r="16172" b="25714"/>
          <a:stretch>
            <a:fillRect/>
          </a:stretch>
        </p:blipFill>
        <p:spPr>
          <a:xfrm rot="5400000">
            <a:off x="2892883" y="4542061"/>
            <a:ext cx="1915884" cy="21934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4" name="Εικόνα 53">
            <a:extLst>
              <a:ext uri="{FF2B5EF4-FFF2-40B4-BE49-F238E27FC236}">
                <a16:creationId xmlns:a16="http://schemas.microsoft.com/office/drawing/2014/main" id="{BEAFA688-3023-4F56-FA8C-E5F9D28F0FD1}"/>
              </a:ext>
            </a:extLst>
          </p:cNvPr>
          <p:cNvPicPr>
            <a:picLocks noChangeAspect="1"/>
          </p:cNvPicPr>
          <p:nvPr/>
        </p:nvPicPr>
        <p:blipFill>
          <a:blip r:embed="rId13" cstate="screen">
            <a:extLst>
              <a:ext uri="{28A0092B-C50C-407E-A947-70E740481C1C}">
                <a14:useLocalDpi xmlns:a14="http://schemas.microsoft.com/office/drawing/2010/main"/>
              </a:ext>
            </a:extLst>
          </a:blip>
          <a:srcRect l="41587" t="18712" r="10635"/>
          <a:stretch>
            <a:fillRect/>
          </a:stretch>
        </p:blipFill>
        <p:spPr>
          <a:xfrm rot="5400000">
            <a:off x="92529" y="4693312"/>
            <a:ext cx="1959428" cy="18474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8" name="Εικόνα 57">
            <a:extLst>
              <a:ext uri="{FF2B5EF4-FFF2-40B4-BE49-F238E27FC236}">
                <a16:creationId xmlns:a16="http://schemas.microsoft.com/office/drawing/2014/main" id="{D0E53C31-EDCC-D6C5-80EB-0149259E4828}"/>
              </a:ext>
            </a:extLst>
          </p:cNvPr>
          <p:cNvPicPr>
            <a:picLocks noChangeAspect="1"/>
          </p:cNvPicPr>
          <p:nvPr/>
        </p:nvPicPr>
        <p:blipFill>
          <a:blip r:embed="rId14" cstate="screen">
            <a:extLst>
              <a:ext uri="{28A0092B-C50C-407E-A947-70E740481C1C}">
                <a14:useLocalDpi xmlns:a14="http://schemas.microsoft.com/office/drawing/2010/main"/>
              </a:ext>
            </a:extLst>
          </a:blip>
          <a:srcRect t="22609"/>
          <a:stretch>
            <a:fillRect/>
          </a:stretch>
        </p:blipFill>
        <p:spPr>
          <a:xfrm>
            <a:off x="5628057" y="4601922"/>
            <a:ext cx="1426026" cy="19403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2" name="Εικόνα 61" descr="Εικόνα που περιέχει κείμενο, τέχνη, χαρτί, μουσείο&#10;&#10;Περιγραφή που δημιουργήθηκε αυτόματα">
            <a:extLst>
              <a:ext uri="{FF2B5EF4-FFF2-40B4-BE49-F238E27FC236}">
                <a16:creationId xmlns:a16="http://schemas.microsoft.com/office/drawing/2014/main" id="{6243320A-BFCE-87B1-C9F9-8DCD3728493D}"/>
              </a:ext>
            </a:extLst>
          </p:cNvPr>
          <p:cNvPicPr>
            <a:picLocks noChangeAspect="1"/>
          </p:cNvPicPr>
          <p:nvPr/>
        </p:nvPicPr>
        <p:blipFill>
          <a:blip r:embed="rId15" cstate="screen">
            <a:extLst>
              <a:ext uri="{28A0092B-C50C-407E-A947-70E740481C1C}">
                <a14:useLocalDpi xmlns:a14="http://schemas.microsoft.com/office/drawing/2010/main"/>
              </a:ext>
            </a:extLst>
          </a:blip>
          <a:srcRect l="41339" t="20159" r="37976" b="38400"/>
          <a:stretch>
            <a:fillRect/>
          </a:stretch>
        </p:blipFill>
        <p:spPr>
          <a:xfrm>
            <a:off x="7549242" y="4574711"/>
            <a:ext cx="2041343" cy="20220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1" name="Οβάλ 30">
            <a:extLst>
              <a:ext uri="{FF2B5EF4-FFF2-40B4-BE49-F238E27FC236}">
                <a16:creationId xmlns:a16="http://schemas.microsoft.com/office/drawing/2014/main" id="{22695CF9-0871-6BD8-9B9D-1DF7CD6A62E3}"/>
              </a:ext>
            </a:extLst>
          </p:cNvPr>
          <p:cNvSpPr/>
          <p:nvPr/>
        </p:nvSpPr>
        <p:spPr>
          <a:xfrm>
            <a:off x="9835239" y="2373061"/>
            <a:ext cx="805545" cy="5878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10</a:t>
            </a:r>
          </a:p>
        </p:txBody>
      </p:sp>
      <p:sp>
        <p:nvSpPr>
          <p:cNvPr id="27" name="Οβάλ 26">
            <a:extLst>
              <a:ext uri="{FF2B5EF4-FFF2-40B4-BE49-F238E27FC236}">
                <a16:creationId xmlns:a16="http://schemas.microsoft.com/office/drawing/2014/main" id="{F73AA27A-7B96-6844-2A0E-4A749A6F9922}"/>
              </a:ext>
            </a:extLst>
          </p:cNvPr>
          <p:cNvSpPr/>
          <p:nvPr/>
        </p:nvSpPr>
        <p:spPr>
          <a:xfrm>
            <a:off x="32657" y="4506680"/>
            <a:ext cx="628639" cy="5442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11</a:t>
            </a:r>
          </a:p>
        </p:txBody>
      </p:sp>
      <p:sp>
        <p:nvSpPr>
          <p:cNvPr id="25" name="Οβάλ 24">
            <a:extLst>
              <a:ext uri="{FF2B5EF4-FFF2-40B4-BE49-F238E27FC236}">
                <a16:creationId xmlns:a16="http://schemas.microsoft.com/office/drawing/2014/main" id="{10048D4D-C55A-4850-AD35-D5494E15A311}"/>
              </a:ext>
            </a:extLst>
          </p:cNvPr>
          <p:cNvSpPr/>
          <p:nvPr/>
        </p:nvSpPr>
        <p:spPr>
          <a:xfrm>
            <a:off x="2177144" y="4506681"/>
            <a:ext cx="685801" cy="5442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12</a:t>
            </a:r>
          </a:p>
        </p:txBody>
      </p:sp>
      <p:sp>
        <p:nvSpPr>
          <p:cNvPr id="23" name="Οβάλ 22">
            <a:extLst>
              <a:ext uri="{FF2B5EF4-FFF2-40B4-BE49-F238E27FC236}">
                <a16:creationId xmlns:a16="http://schemas.microsoft.com/office/drawing/2014/main" id="{D8F141D0-116C-6620-09E5-D593F79EF7AB}"/>
              </a:ext>
            </a:extLst>
          </p:cNvPr>
          <p:cNvSpPr/>
          <p:nvPr/>
        </p:nvSpPr>
        <p:spPr>
          <a:xfrm>
            <a:off x="5181601" y="4506681"/>
            <a:ext cx="761995" cy="544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13</a:t>
            </a:r>
          </a:p>
        </p:txBody>
      </p:sp>
      <p:sp>
        <p:nvSpPr>
          <p:cNvPr id="21" name="Οβάλ 20">
            <a:extLst>
              <a:ext uri="{FF2B5EF4-FFF2-40B4-BE49-F238E27FC236}">
                <a16:creationId xmlns:a16="http://schemas.microsoft.com/office/drawing/2014/main" id="{8B5E924C-2198-A0BD-38EC-2CD2D2CCA806}"/>
              </a:ext>
            </a:extLst>
          </p:cNvPr>
          <p:cNvSpPr/>
          <p:nvPr/>
        </p:nvSpPr>
        <p:spPr>
          <a:xfrm>
            <a:off x="7228113" y="4463132"/>
            <a:ext cx="794658" cy="5606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14</a:t>
            </a:r>
          </a:p>
        </p:txBody>
      </p:sp>
      <p:pic>
        <p:nvPicPr>
          <p:cNvPr id="66" name="Εικόνα 65">
            <a:extLst>
              <a:ext uri="{FF2B5EF4-FFF2-40B4-BE49-F238E27FC236}">
                <a16:creationId xmlns:a16="http://schemas.microsoft.com/office/drawing/2014/main" id="{FD64EA7C-DAB4-C85D-BDD0-030EC521701C}"/>
              </a:ext>
            </a:extLst>
          </p:cNvPr>
          <p:cNvPicPr>
            <a:picLocks noChangeAspect="1"/>
          </p:cNvPicPr>
          <p:nvPr/>
        </p:nvPicPr>
        <p:blipFill>
          <a:blip r:embed="rId16"/>
          <a:srcRect l="14135" t="17206" r="15123" b="18391"/>
          <a:stretch>
            <a:fillRect/>
          </a:stretch>
        </p:blipFill>
        <p:spPr>
          <a:xfrm>
            <a:off x="10259783" y="4575403"/>
            <a:ext cx="1720367" cy="1966897"/>
          </a:xfrm>
          <a:prstGeom prst="rect">
            <a:avLst/>
          </a:prstGeom>
        </p:spPr>
      </p:pic>
      <p:sp>
        <p:nvSpPr>
          <p:cNvPr id="17" name="Οβάλ 16">
            <a:extLst>
              <a:ext uri="{FF2B5EF4-FFF2-40B4-BE49-F238E27FC236}">
                <a16:creationId xmlns:a16="http://schemas.microsoft.com/office/drawing/2014/main" id="{E3FE69EA-A4E3-27F1-643F-740A6E0B0667}"/>
              </a:ext>
            </a:extLst>
          </p:cNvPr>
          <p:cNvSpPr/>
          <p:nvPr/>
        </p:nvSpPr>
        <p:spPr>
          <a:xfrm>
            <a:off x="9916885" y="4506680"/>
            <a:ext cx="696685" cy="54427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15</a:t>
            </a:r>
          </a:p>
        </p:txBody>
      </p:sp>
    </p:spTree>
    <p:extLst>
      <p:ext uri="{BB962C8B-B14F-4D97-AF65-F5344CB8AC3E}">
        <p14:creationId xmlns:p14="http://schemas.microsoft.com/office/powerpoint/2010/main" val="1720107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C384B-F3E4-E914-6210-5921B2224796}"/>
            </a:ext>
          </a:extLst>
        </p:cNvPr>
        <p:cNvGrpSpPr/>
        <p:nvPr/>
      </p:nvGrpSpPr>
      <p:grpSpPr>
        <a:xfrm>
          <a:off x="0" y="0"/>
          <a:ext cx="0" cy="0"/>
          <a:chOff x="0" y="0"/>
          <a:chExt cx="0" cy="0"/>
        </a:xfrm>
      </p:grpSpPr>
      <p:cxnSp>
        <p:nvCxnSpPr>
          <p:cNvPr id="3" name="Ευθεία γραμμή σύνδεσης 2">
            <a:extLst>
              <a:ext uri="{FF2B5EF4-FFF2-40B4-BE49-F238E27FC236}">
                <a16:creationId xmlns:a16="http://schemas.microsoft.com/office/drawing/2014/main" id="{8DBA46D0-2E94-64C2-338B-B66DA18DC429}"/>
              </a:ext>
            </a:extLst>
          </p:cNvPr>
          <p:cNvCxnSpPr/>
          <p:nvPr/>
        </p:nvCxnSpPr>
        <p:spPr>
          <a:xfrm>
            <a:off x="2111828"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812554F6-88B6-9B87-8834-7E68FA48E2F2}"/>
              </a:ext>
            </a:extLst>
          </p:cNvPr>
          <p:cNvCxnSpPr/>
          <p:nvPr/>
        </p:nvCxnSpPr>
        <p:spPr>
          <a:xfrm>
            <a:off x="5116286"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35FAC067-C8B2-F2FD-3837-E225C022B773}"/>
              </a:ext>
            </a:extLst>
          </p:cNvPr>
          <p:cNvCxnSpPr/>
          <p:nvPr/>
        </p:nvCxnSpPr>
        <p:spPr>
          <a:xfrm>
            <a:off x="7195456"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BF40CCCE-E7C9-A258-43C3-0E7015CA5DB1}"/>
              </a:ext>
            </a:extLst>
          </p:cNvPr>
          <p:cNvCxnSpPr/>
          <p:nvPr/>
        </p:nvCxnSpPr>
        <p:spPr>
          <a:xfrm>
            <a:off x="9786257" y="0"/>
            <a:ext cx="0" cy="685800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B704FF56-87C1-52BC-5F70-04DC67C277E1}"/>
              </a:ext>
            </a:extLst>
          </p:cNvPr>
          <p:cNvCxnSpPr>
            <a:cxnSpLocks/>
          </p:cNvCxnSpPr>
          <p:nvPr/>
        </p:nvCxnSpPr>
        <p:spPr>
          <a:xfrm flipH="1">
            <a:off x="0" y="2318656"/>
            <a:ext cx="12148457" cy="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A9B76D68-F47D-729E-7948-3EFE4641C6E6}"/>
              </a:ext>
            </a:extLst>
          </p:cNvPr>
          <p:cNvCxnSpPr>
            <a:cxnSpLocks/>
          </p:cNvCxnSpPr>
          <p:nvPr/>
        </p:nvCxnSpPr>
        <p:spPr>
          <a:xfrm flipH="1">
            <a:off x="0" y="4430485"/>
            <a:ext cx="12104914" cy="0"/>
          </a:xfrm>
          <a:prstGeom prst="line">
            <a:avLst/>
          </a:prstGeom>
          <a:ln w="76200">
            <a:prstDash val="lgDash"/>
          </a:ln>
        </p:spPr>
        <p:style>
          <a:lnRef idx="2">
            <a:schemeClr val="accent1"/>
          </a:lnRef>
          <a:fillRef idx="0">
            <a:schemeClr val="accent1"/>
          </a:fillRef>
          <a:effectRef idx="1">
            <a:schemeClr val="accent1"/>
          </a:effectRef>
          <a:fontRef idx="minor">
            <a:schemeClr val="tx1"/>
          </a:fontRef>
        </p:style>
      </p:cxnSp>
      <p:sp>
        <p:nvSpPr>
          <p:cNvPr id="15" name="Οβάλ 14">
            <a:extLst>
              <a:ext uri="{FF2B5EF4-FFF2-40B4-BE49-F238E27FC236}">
                <a16:creationId xmlns:a16="http://schemas.microsoft.com/office/drawing/2014/main" id="{F4EF5A82-1A7C-AA15-7AD8-4A956C61BDFD}"/>
              </a:ext>
            </a:extLst>
          </p:cNvPr>
          <p:cNvSpPr/>
          <p:nvPr/>
        </p:nvSpPr>
        <p:spPr>
          <a:xfrm>
            <a:off x="-48985"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29" name="Οβάλ 28">
            <a:extLst>
              <a:ext uri="{FF2B5EF4-FFF2-40B4-BE49-F238E27FC236}">
                <a16:creationId xmlns:a16="http://schemas.microsoft.com/office/drawing/2014/main" id="{734A144A-0D0A-A4E5-4950-2EC4BDD2BD44}"/>
              </a:ext>
            </a:extLst>
          </p:cNvPr>
          <p:cNvSpPr/>
          <p:nvPr/>
        </p:nvSpPr>
        <p:spPr>
          <a:xfrm>
            <a:off x="2220688"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
        <p:nvSpPr>
          <p:cNvPr id="45" name="Οβάλ 44">
            <a:extLst>
              <a:ext uri="{FF2B5EF4-FFF2-40B4-BE49-F238E27FC236}">
                <a16:creationId xmlns:a16="http://schemas.microsoft.com/office/drawing/2014/main" id="{66C9D356-13A6-0F07-52AE-A21E3F332991}"/>
              </a:ext>
            </a:extLst>
          </p:cNvPr>
          <p:cNvSpPr/>
          <p:nvPr/>
        </p:nvSpPr>
        <p:spPr>
          <a:xfrm>
            <a:off x="5181602" y="0"/>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3</a:t>
            </a:r>
          </a:p>
        </p:txBody>
      </p:sp>
      <p:sp>
        <p:nvSpPr>
          <p:cNvPr id="43" name="Οβάλ 42">
            <a:extLst>
              <a:ext uri="{FF2B5EF4-FFF2-40B4-BE49-F238E27FC236}">
                <a16:creationId xmlns:a16="http://schemas.microsoft.com/office/drawing/2014/main" id="{AA3AB1A7-9597-CC4E-104D-85DBFA3DE5A2}"/>
              </a:ext>
            </a:extLst>
          </p:cNvPr>
          <p:cNvSpPr/>
          <p:nvPr/>
        </p:nvSpPr>
        <p:spPr>
          <a:xfrm>
            <a:off x="7260771" y="-3"/>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4</a:t>
            </a:r>
          </a:p>
        </p:txBody>
      </p:sp>
      <p:sp>
        <p:nvSpPr>
          <p:cNvPr id="41" name="Οβάλ 40">
            <a:extLst>
              <a:ext uri="{FF2B5EF4-FFF2-40B4-BE49-F238E27FC236}">
                <a16:creationId xmlns:a16="http://schemas.microsoft.com/office/drawing/2014/main" id="{0AB8BAE1-D39E-F255-922A-843996609E00}"/>
              </a:ext>
            </a:extLst>
          </p:cNvPr>
          <p:cNvSpPr/>
          <p:nvPr/>
        </p:nvSpPr>
        <p:spPr>
          <a:xfrm>
            <a:off x="9846125" y="-4"/>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5</a:t>
            </a:r>
          </a:p>
        </p:txBody>
      </p:sp>
      <p:sp>
        <p:nvSpPr>
          <p:cNvPr id="39" name="Οβάλ 38">
            <a:extLst>
              <a:ext uri="{FF2B5EF4-FFF2-40B4-BE49-F238E27FC236}">
                <a16:creationId xmlns:a16="http://schemas.microsoft.com/office/drawing/2014/main" id="{9082B3F6-4349-4D09-D3A2-FA6BBE0B0D5E}"/>
              </a:ext>
            </a:extLst>
          </p:cNvPr>
          <p:cNvSpPr/>
          <p:nvPr/>
        </p:nvSpPr>
        <p:spPr>
          <a:xfrm>
            <a:off x="-38099" y="2318656"/>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6</a:t>
            </a:r>
          </a:p>
        </p:txBody>
      </p:sp>
      <p:sp>
        <p:nvSpPr>
          <p:cNvPr id="37" name="Οβάλ 36">
            <a:extLst>
              <a:ext uri="{FF2B5EF4-FFF2-40B4-BE49-F238E27FC236}">
                <a16:creationId xmlns:a16="http://schemas.microsoft.com/office/drawing/2014/main" id="{F7E2636C-3C37-1F20-E02B-A11C205C8B0C}"/>
              </a:ext>
            </a:extLst>
          </p:cNvPr>
          <p:cNvSpPr/>
          <p:nvPr/>
        </p:nvSpPr>
        <p:spPr>
          <a:xfrm>
            <a:off x="2084616" y="2318655"/>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7</a:t>
            </a:r>
          </a:p>
        </p:txBody>
      </p:sp>
      <p:sp>
        <p:nvSpPr>
          <p:cNvPr id="35" name="Οβάλ 34">
            <a:extLst>
              <a:ext uri="{FF2B5EF4-FFF2-40B4-BE49-F238E27FC236}">
                <a16:creationId xmlns:a16="http://schemas.microsoft.com/office/drawing/2014/main" id="{AEB7F2D5-FA9D-F641-21E4-2A08A7DDFBE7}"/>
              </a:ext>
            </a:extLst>
          </p:cNvPr>
          <p:cNvSpPr/>
          <p:nvPr/>
        </p:nvSpPr>
        <p:spPr>
          <a:xfrm>
            <a:off x="5159834" y="2373077"/>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8</a:t>
            </a:r>
          </a:p>
        </p:txBody>
      </p:sp>
      <p:sp>
        <p:nvSpPr>
          <p:cNvPr id="33" name="Οβάλ 32">
            <a:extLst>
              <a:ext uri="{FF2B5EF4-FFF2-40B4-BE49-F238E27FC236}">
                <a16:creationId xmlns:a16="http://schemas.microsoft.com/office/drawing/2014/main" id="{EF7D4F7D-A78B-B118-139E-C261DB512C3C}"/>
              </a:ext>
            </a:extLst>
          </p:cNvPr>
          <p:cNvSpPr/>
          <p:nvPr/>
        </p:nvSpPr>
        <p:spPr>
          <a:xfrm>
            <a:off x="7239003" y="2351303"/>
            <a:ext cx="576942" cy="620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9</a:t>
            </a:r>
          </a:p>
        </p:txBody>
      </p:sp>
      <p:pic>
        <p:nvPicPr>
          <p:cNvPr id="10" name="Εικόνα 9">
            <a:extLst>
              <a:ext uri="{FF2B5EF4-FFF2-40B4-BE49-F238E27FC236}">
                <a16:creationId xmlns:a16="http://schemas.microsoft.com/office/drawing/2014/main" id="{7954D9AA-D1DE-A901-47FA-C30025D66F97}"/>
              </a:ext>
            </a:extLst>
          </p:cNvPr>
          <p:cNvPicPr>
            <a:picLocks noChangeAspect="1"/>
          </p:cNvPicPr>
          <p:nvPr/>
        </p:nvPicPr>
        <p:blipFill>
          <a:blip r:embed="rId2" cstate="screen">
            <a:extLst>
              <a:ext uri="{28A0092B-C50C-407E-A947-70E740481C1C}">
                <a14:useLocalDpi xmlns:a14="http://schemas.microsoft.com/office/drawing/2010/main"/>
              </a:ext>
            </a:extLst>
          </a:blip>
          <a:srcRect l="5891" t="25714" r="11429" b="12540"/>
          <a:stretch>
            <a:fillRect/>
          </a:stretch>
        </p:blipFill>
        <p:spPr>
          <a:xfrm rot="5400000">
            <a:off x="452722" y="583140"/>
            <a:ext cx="1814368" cy="13484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a:extLst>
              <a:ext uri="{FF2B5EF4-FFF2-40B4-BE49-F238E27FC236}">
                <a16:creationId xmlns:a16="http://schemas.microsoft.com/office/drawing/2014/main" id="{93E1E525-2EEB-8892-1A2B-BED03C951849}"/>
              </a:ext>
            </a:extLst>
          </p:cNvPr>
          <p:cNvPicPr>
            <a:picLocks noChangeAspect="1"/>
          </p:cNvPicPr>
          <p:nvPr/>
        </p:nvPicPr>
        <p:blipFill>
          <a:blip r:embed="rId3" cstate="screen">
            <a:extLst>
              <a:ext uri="{28A0092B-C50C-407E-A947-70E740481C1C}">
                <a14:useLocalDpi xmlns:a14="http://schemas.microsoft.com/office/drawing/2010/main"/>
              </a:ext>
            </a:extLst>
          </a:blip>
          <a:srcRect l="16869" t="50000" r="30635" b="10423"/>
          <a:stretch>
            <a:fillRect/>
          </a:stretch>
        </p:blipFill>
        <p:spPr>
          <a:xfrm>
            <a:off x="2917370" y="206828"/>
            <a:ext cx="2043569" cy="19004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Εικόνα 15">
            <a:extLst>
              <a:ext uri="{FF2B5EF4-FFF2-40B4-BE49-F238E27FC236}">
                <a16:creationId xmlns:a16="http://schemas.microsoft.com/office/drawing/2014/main" id="{21DB746D-D92C-FBFE-4618-45F17093FC83}"/>
              </a:ext>
            </a:extLst>
          </p:cNvPr>
          <p:cNvPicPr>
            <a:picLocks noChangeAspect="1"/>
          </p:cNvPicPr>
          <p:nvPr/>
        </p:nvPicPr>
        <p:blipFill>
          <a:blip r:embed="rId4" cstate="screen">
            <a:extLst>
              <a:ext uri="{28A0092B-C50C-407E-A947-70E740481C1C}">
                <a14:useLocalDpi xmlns:a14="http://schemas.microsoft.com/office/drawing/2010/main"/>
              </a:ext>
            </a:extLst>
          </a:blip>
          <a:srcRect l="16172" t="25714" r="16173" b="42593"/>
          <a:stretch>
            <a:fillRect/>
          </a:stretch>
        </p:blipFill>
        <p:spPr>
          <a:xfrm rot="16200000" flipH="1">
            <a:off x="7645612" y="539949"/>
            <a:ext cx="1973513" cy="11538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Εικόνα 18">
            <a:extLst>
              <a:ext uri="{FF2B5EF4-FFF2-40B4-BE49-F238E27FC236}">
                <a16:creationId xmlns:a16="http://schemas.microsoft.com/office/drawing/2014/main" id="{80576F7F-7B0E-343F-FE46-76E7F4DCDC5C}"/>
              </a:ext>
            </a:extLst>
          </p:cNvPr>
          <p:cNvPicPr>
            <a:picLocks noChangeAspect="1"/>
          </p:cNvPicPr>
          <p:nvPr/>
        </p:nvPicPr>
        <p:blipFill>
          <a:blip r:embed="rId5" cstate="screen">
            <a:extLst>
              <a:ext uri="{28A0092B-C50C-407E-A947-70E740481C1C}">
                <a14:useLocalDpi xmlns:a14="http://schemas.microsoft.com/office/drawing/2010/main"/>
              </a:ext>
            </a:extLst>
          </a:blip>
          <a:srcRect l="15237" t="60269" r="17620" b="6191"/>
          <a:stretch>
            <a:fillRect/>
          </a:stretch>
        </p:blipFill>
        <p:spPr>
          <a:xfrm rot="5400000">
            <a:off x="10347734" y="382386"/>
            <a:ext cx="1973516" cy="1441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Εικόνα 21">
            <a:extLst>
              <a:ext uri="{FF2B5EF4-FFF2-40B4-BE49-F238E27FC236}">
                <a16:creationId xmlns:a16="http://schemas.microsoft.com/office/drawing/2014/main" id="{DD292AFA-EB61-E352-A45E-3823EC3B5350}"/>
              </a:ext>
            </a:extLst>
          </p:cNvPr>
          <p:cNvPicPr>
            <a:picLocks noChangeAspect="1"/>
          </p:cNvPicPr>
          <p:nvPr/>
        </p:nvPicPr>
        <p:blipFill>
          <a:blip r:embed="rId6" cstate="screen">
            <a:extLst>
              <a:ext uri="{28A0092B-C50C-407E-A947-70E740481C1C}">
                <a14:useLocalDpi xmlns:a14="http://schemas.microsoft.com/office/drawing/2010/main"/>
              </a:ext>
            </a:extLst>
          </a:blip>
          <a:srcRect l="10317" t="40688" r="22222" b="22487"/>
          <a:stretch>
            <a:fillRect/>
          </a:stretch>
        </p:blipFill>
        <p:spPr>
          <a:xfrm rot="5400000">
            <a:off x="506184" y="2766643"/>
            <a:ext cx="1654632" cy="10994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 name="Εικόνα 25">
            <a:extLst>
              <a:ext uri="{FF2B5EF4-FFF2-40B4-BE49-F238E27FC236}">
                <a16:creationId xmlns:a16="http://schemas.microsoft.com/office/drawing/2014/main" id="{67C0412D-6355-1687-433B-010B063280D2}"/>
              </a:ext>
            </a:extLst>
          </p:cNvPr>
          <p:cNvPicPr>
            <a:picLocks noChangeAspect="1"/>
          </p:cNvPicPr>
          <p:nvPr/>
        </p:nvPicPr>
        <p:blipFill>
          <a:blip r:embed="rId7" cstate="screen">
            <a:extLst>
              <a:ext uri="{28A0092B-C50C-407E-A947-70E740481C1C}">
                <a14:useLocalDpi xmlns:a14="http://schemas.microsoft.com/office/drawing/2010/main"/>
              </a:ext>
            </a:extLst>
          </a:blip>
          <a:srcRect l="10575" t="27989" r="20260" b="29569"/>
          <a:stretch>
            <a:fillRect/>
          </a:stretch>
        </p:blipFill>
        <p:spPr>
          <a:xfrm rot="5400000">
            <a:off x="5563974" y="2646308"/>
            <a:ext cx="1658203" cy="1387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4" name="Εικόνα 33">
            <a:extLst>
              <a:ext uri="{FF2B5EF4-FFF2-40B4-BE49-F238E27FC236}">
                <a16:creationId xmlns:a16="http://schemas.microsoft.com/office/drawing/2014/main" id="{7BE55CCA-0808-F4F9-C7CC-BD7F0CA45F1B}"/>
              </a:ext>
            </a:extLst>
          </p:cNvPr>
          <p:cNvPicPr>
            <a:picLocks noChangeAspect="1"/>
          </p:cNvPicPr>
          <p:nvPr/>
        </p:nvPicPr>
        <p:blipFill>
          <a:blip r:embed="rId8" cstate="screen">
            <a:extLst>
              <a:ext uri="{28A0092B-C50C-407E-A947-70E740481C1C}">
                <a14:useLocalDpi xmlns:a14="http://schemas.microsoft.com/office/drawing/2010/main"/>
              </a:ext>
            </a:extLst>
          </a:blip>
          <a:srcRect l="24184" t="42058" r="50868" b="32222"/>
          <a:stretch>
            <a:fillRect/>
          </a:stretch>
        </p:blipFill>
        <p:spPr>
          <a:xfrm rot="5400000">
            <a:off x="7905794" y="2849285"/>
            <a:ext cx="1534799" cy="1202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8" name="Εικόνα 37">
            <a:extLst>
              <a:ext uri="{FF2B5EF4-FFF2-40B4-BE49-F238E27FC236}">
                <a16:creationId xmlns:a16="http://schemas.microsoft.com/office/drawing/2014/main" id="{99752CA2-E85D-31F2-0673-45800A0A4C6E}"/>
              </a:ext>
            </a:extLst>
          </p:cNvPr>
          <p:cNvPicPr>
            <a:picLocks noChangeAspect="1"/>
          </p:cNvPicPr>
          <p:nvPr/>
        </p:nvPicPr>
        <p:blipFill>
          <a:blip r:embed="rId9" cstate="screen">
            <a:extLst>
              <a:ext uri="{28A0092B-C50C-407E-A947-70E740481C1C}">
                <a14:useLocalDpi xmlns:a14="http://schemas.microsoft.com/office/drawing/2010/main"/>
              </a:ext>
            </a:extLst>
          </a:blip>
          <a:srcRect l="26241" t="5819" r="19682" b="57778"/>
          <a:stretch>
            <a:fillRect/>
          </a:stretch>
        </p:blipFill>
        <p:spPr>
          <a:xfrm rot="5400000">
            <a:off x="10363894" y="2810444"/>
            <a:ext cx="1827117" cy="11100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2" name="Εικόνα 41">
            <a:extLst>
              <a:ext uri="{FF2B5EF4-FFF2-40B4-BE49-F238E27FC236}">
                <a16:creationId xmlns:a16="http://schemas.microsoft.com/office/drawing/2014/main" id="{C02C4909-F13A-6559-3EE8-C1A226865404}"/>
              </a:ext>
            </a:extLst>
          </p:cNvPr>
          <p:cNvPicPr>
            <a:picLocks noChangeAspect="1"/>
          </p:cNvPicPr>
          <p:nvPr/>
        </p:nvPicPr>
        <p:blipFill>
          <a:blip r:embed="rId10" cstate="screen">
            <a:extLst>
              <a:ext uri="{28A0092B-C50C-407E-A947-70E740481C1C}">
                <a14:useLocalDpi xmlns:a14="http://schemas.microsoft.com/office/drawing/2010/main"/>
              </a:ext>
            </a:extLst>
          </a:blip>
          <a:srcRect l="15929" t="32987" r="18236" b="14354"/>
          <a:stretch>
            <a:fillRect/>
          </a:stretch>
        </p:blipFill>
        <p:spPr>
          <a:xfrm rot="5400000">
            <a:off x="638691" y="4377953"/>
            <a:ext cx="1161023" cy="16981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6" name="Εικόνα 45">
            <a:extLst>
              <a:ext uri="{FF2B5EF4-FFF2-40B4-BE49-F238E27FC236}">
                <a16:creationId xmlns:a16="http://schemas.microsoft.com/office/drawing/2014/main" id="{7E2B5502-E9FA-AB89-D5F4-9B034E13D1ED}"/>
              </a:ext>
            </a:extLst>
          </p:cNvPr>
          <p:cNvPicPr>
            <a:picLocks noChangeAspect="1"/>
          </p:cNvPicPr>
          <p:nvPr/>
        </p:nvPicPr>
        <p:blipFill>
          <a:blip r:embed="rId11" cstate="screen">
            <a:extLst>
              <a:ext uri="{28A0092B-C50C-407E-A947-70E740481C1C}">
                <a14:useLocalDpi xmlns:a14="http://schemas.microsoft.com/office/drawing/2010/main"/>
              </a:ext>
            </a:extLst>
          </a:blip>
          <a:srcRect t="32857" r="28413" b="21852"/>
          <a:stretch>
            <a:fillRect/>
          </a:stretch>
        </p:blipFill>
        <p:spPr>
          <a:xfrm rot="5400000">
            <a:off x="3216307" y="4470460"/>
            <a:ext cx="1045873" cy="1317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0" name="Εικόνα 49">
            <a:extLst>
              <a:ext uri="{FF2B5EF4-FFF2-40B4-BE49-F238E27FC236}">
                <a16:creationId xmlns:a16="http://schemas.microsoft.com/office/drawing/2014/main" id="{575495F8-D2B9-F212-5604-CC773E661842}"/>
              </a:ext>
            </a:extLst>
          </p:cNvPr>
          <p:cNvPicPr>
            <a:picLocks noChangeAspect="1"/>
          </p:cNvPicPr>
          <p:nvPr/>
        </p:nvPicPr>
        <p:blipFill>
          <a:blip r:embed="rId12" cstate="screen">
            <a:extLst>
              <a:ext uri="{28A0092B-C50C-407E-A947-70E740481C1C}">
                <a14:useLocalDpi xmlns:a14="http://schemas.microsoft.com/office/drawing/2010/main"/>
              </a:ext>
            </a:extLst>
          </a:blip>
          <a:srcRect l="33441" t="25714" r="16172" b="25714"/>
          <a:stretch>
            <a:fillRect/>
          </a:stretch>
        </p:blipFill>
        <p:spPr>
          <a:xfrm rot="5400000">
            <a:off x="8141662" y="4462314"/>
            <a:ext cx="1084823" cy="1529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4" name="Εικόνα 53">
            <a:extLst>
              <a:ext uri="{FF2B5EF4-FFF2-40B4-BE49-F238E27FC236}">
                <a16:creationId xmlns:a16="http://schemas.microsoft.com/office/drawing/2014/main" id="{C8893A14-B27F-AE47-EF32-B2E555A52351}"/>
              </a:ext>
            </a:extLst>
          </p:cNvPr>
          <p:cNvPicPr>
            <a:picLocks noChangeAspect="1"/>
          </p:cNvPicPr>
          <p:nvPr/>
        </p:nvPicPr>
        <p:blipFill>
          <a:blip r:embed="rId13" cstate="screen">
            <a:extLst>
              <a:ext uri="{28A0092B-C50C-407E-A947-70E740481C1C}">
                <a14:useLocalDpi xmlns:a14="http://schemas.microsoft.com/office/drawing/2010/main"/>
              </a:ext>
            </a:extLst>
          </a:blip>
          <a:srcRect l="41587" t="18712" r="10635"/>
          <a:stretch>
            <a:fillRect/>
          </a:stretch>
        </p:blipFill>
        <p:spPr>
          <a:xfrm rot="5400000">
            <a:off x="10765123" y="4462294"/>
            <a:ext cx="1084824" cy="13335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8" name="Εικόνα 57">
            <a:extLst>
              <a:ext uri="{FF2B5EF4-FFF2-40B4-BE49-F238E27FC236}">
                <a16:creationId xmlns:a16="http://schemas.microsoft.com/office/drawing/2014/main" id="{95ABD04B-8B6B-D6B7-6501-641DD8EBDD05}"/>
              </a:ext>
            </a:extLst>
          </p:cNvPr>
          <p:cNvPicPr>
            <a:picLocks noChangeAspect="1"/>
          </p:cNvPicPr>
          <p:nvPr/>
        </p:nvPicPr>
        <p:blipFill>
          <a:blip r:embed="rId14" cstate="screen">
            <a:extLst>
              <a:ext uri="{28A0092B-C50C-407E-A947-70E740481C1C}">
                <a14:useLocalDpi xmlns:a14="http://schemas.microsoft.com/office/drawing/2010/main"/>
              </a:ext>
            </a:extLst>
          </a:blip>
          <a:srcRect t="22609"/>
          <a:stretch>
            <a:fillRect/>
          </a:stretch>
        </p:blipFill>
        <p:spPr>
          <a:xfrm>
            <a:off x="2842757" y="2547228"/>
            <a:ext cx="2186447" cy="16718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2" name="Εικόνα 61" descr="Εικόνα που περιέχει κείμενο, τέχνη, χαρτί, μουσείο&#10;&#10;Περιγραφή που δημιουργήθηκε αυτόματα">
            <a:extLst>
              <a:ext uri="{FF2B5EF4-FFF2-40B4-BE49-F238E27FC236}">
                <a16:creationId xmlns:a16="http://schemas.microsoft.com/office/drawing/2014/main" id="{F37CB2A8-A17E-F9BE-AC9B-94B7ABA73ED8}"/>
              </a:ext>
            </a:extLst>
          </p:cNvPr>
          <p:cNvPicPr>
            <a:picLocks noChangeAspect="1"/>
          </p:cNvPicPr>
          <p:nvPr/>
        </p:nvPicPr>
        <p:blipFill>
          <a:blip r:embed="rId15" cstate="screen">
            <a:extLst>
              <a:ext uri="{28A0092B-C50C-407E-A947-70E740481C1C}">
                <a14:useLocalDpi xmlns:a14="http://schemas.microsoft.com/office/drawing/2010/main"/>
              </a:ext>
            </a:extLst>
          </a:blip>
          <a:srcRect l="41339" t="20159" r="37976" b="38400"/>
          <a:stretch>
            <a:fillRect/>
          </a:stretch>
        </p:blipFill>
        <p:spPr>
          <a:xfrm>
            <a:off x="5823858" y="169768"/>
            <a:ext cx="1313939" cy="1937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1" name="Οβάλ 30">
            <a:extLst>
              <a:ext uri="{FF2B5EF4-FFF2-40B4-BE49-F238E27FC236}">
                <a16:creationId xmlns:a16="http://schemas.microsoft.com/office/drawing/2014/main" id="{E33058D5-54EB-58EE-8F47-51FC59B0C9CB}"/>
              </a:ext>
            </a:extLst>
          </p:cNvPr>
          <p:cNvSpPr/>
          <p:nvPr/>
        </p:nvSpPr>
        <p:spPr>
          <a:xfrm>
            <a:off x="9835239" y="2373061"/>
            <a:ext cx="805545" cy="5878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10</a:t>
            </a:r>
          </a:p>
        </p:txBody>
      </p:sp>
      <p:sp>
        <p:nvSpPr>
          <p:cNvPr id="27" name="Οβάλ 26">
            <a:extLst>
              <a:ext uri="{FF2B5EF4-FFF2-40B4-BE49-F238E27FC236}">
                <a16:creationId xmlns:a16="http://schemas.microsoft.com/office/drawing/2014/main" id="{CC9F2BCA-EF1C-E348-ABEE-590B928C1145}"/>
              </a:ext>
            </a:extLst>
          </p:cNvPr>
          <p:cNvSpPr/>
          <p:nvPr/>
        </p:nvSpPr>
        <p:spPr>
          <a:xfrm>
            <a:off x="32657" y="4506680"/>
            <a:ext cx="628639" cy="54428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11</a:t>
            </a:r>
          </a:p>
        </p:txBody>
      </p:sp>
      <p:sp>
        <p:nvSpPr>
          <p:cNvPr id="25" name="Οβάλ 24">
            <a:extLst>
              <a:ext uri="{FF2B5EF4-FFF2-40B4-BE49-F238E27FC236}">
                <a16:creationId xmlns:a16="http://schemas.microsoft.com/office/drawing/2014/main" id="{C1DEE941-1883-7414-94CA-08DB6EB82C50}"/>
              </a:ext>
            </a:extLst>
          </p:cNvPr>
          <p:cNvSpPr/>
          <p:nvPr/>
        </p:nvSpPr>
        <p:spPr>
          <a:xfrm>
            <a:off x="2177144" y="4506681"/>
            <a:ext cx="685801" cy="5442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12</a:t>
            </a:r>
          </a:p>
        </p:txBody>
      </p:sp>
      <p:sp>
        <p:nvSpPr>
          <p:cNvPr id="23" name="Οβάλ 22">
            <a:extLst>
              <a:ext uri="{FF2B5EF4-FFF2-40B4-BE49-F238E27FC236}">
                <a16:creationId xmlns:a16="http://schemas.microsoft.com/office/drawing/2014/main" id="{4526C379-6A01-EA6A-D51E-281E1811921F}"/>
              </a:ext>
            </a:extLst>
          </p:cNvPr>
          <p:cNvSpPr/>
          <p:nvPr/>
        </p:nvSpPr>
        <p:spPr>
          <a:xfrm>
            <a:off x="5181601" y="4506681"/>
            <a:ext cx="761995" cy="54427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13</a:t>
            </a:r>
          </a:p>
        </p:txBody>
      </p:sp>
      <p:sp>
        <p:nvSpPr>
          <p:cNvPr id="21" name="Οβάλ 20">
            <a:extLst>
              <a:ext uri="{FF2B5EF4-FFF2-40B4-BE49-F238E27FC236}">
                <a16:creationId xmlns:a16="http://schemas.microsoft.com/office/drawing/2014/main" id="{98737E95-CBD1-3560-F1FC-41DE2AF2B62E}"/>
              </a:ext>
            </a:extLst>
          </p:cNvPr>
          <p:cNvSpPr/>
          <p:nvPr/>
        </p:nvSpPr>
        <p:spPr>
          <a:xfrm>
            <a:off x="7228113" y="4463132"/>
            <a:ext cx="794658" cy="5606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14</a:t>
            </a:r>
          </a:p>
        </p:txBody>
      </p:sp>
      <p:pic>
        <p:nvPicPr>
          <p:cNvPr id="66" name="Εικόνα 65">
            <a:extLst>
              <a:ext uri="{FF2B5EF4-FFF2-40B4-BE49-F238E27FC236}">
                <a16:creationId xmlns:a16="http://schemas.microsoft.com/office/drawing/2014/main" id="{5A74E334-A28D-73B6-C76C-049DC9C73954}"/>
              </a:ext>
            </a:extLst>
          </p:cNvPr>
          <p:cNvPicPr>
            <a:picLocks noChangeAspect="1"/>
          </p:cNvPicPr>
          <p:nvPr/>
        </p:nvPicPr>
        <p:blipFill>
          <a:blip r:embed="rId16"/>
          <a:srcRect l="14135" t="17206" r="15123" b="18391"/>
          <a:stretch>
            <a:fillRect/>
          </a:stretch>
        </p:blipFill>
        <p:spPr>
          <a:xfrm>
            <a:off x="5981698" y="4669973"/>
            <a:ext cx="1053850" cy="10412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Οβάλ 16">
            <a:extLst>
              <a:ext uri="{FF2B5EF4-FFF2-40B4-BE49-F238E27FC236}">
                <a16:creationId xmlns:a16="http://schemas.microsoft.com/office/drawing/2014/main" id="{29DFCD95-65AA-91C2-79E2-5A213902180D}"/>
              </a:ext>
            </a:extLst>
          </p:cNvPr>
          <p:cNvSpPr/>
          <p:nvPr/>
        </p:nvSpPr>
        <p:spPr>
          <a:xfrm>
            <a:off x="9916885" y="4506680"/>
            <a:ext cx="696685" cy="54427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15</a:t>
            </a:r>
          </a:p>
        </p:txBody>
      </p:sp>
      <p:sp>
        <p:nvSpPr>
          <p:cNvPr id="8" name="Ορθογώνιο: Στρογγύλεμα γωνιών 7">
            <a:extLst>
              <a:ext uri="{FF2B5EF4-FFF2-40B4-BE49-F238E27FC236}">
                <a16:creationId xmlns:a16="http://schemas.microsoft.com/office/drawing/2014/main" id="{C553A524-224F-45EB-F42B-6CD7AC71C045}"/>
              </a:ext>
            </a:extLst>
          </p:cNvPr>
          <p:cNvSpPr/>
          <p:nvPr/>
        </p:nvSpPr>
        <p:spPr>
          <a:xfrm>
            <a:off x="92553" y="5791828"/>
            <a:ext cx="11881735" cy="104129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numCol="2" rtlCol="0" anchor="ctr"/>
          <a:lstStyle/>
          <a:p>
            <a:pPr algn="just"/>
            <a:r>
              <a:rPr lang="el-GR" sz="900" b="1" dirty="0"/>
              <a:t>Φωτογραφικό υλικό από:</a:t>
            </a:r>
          </a:p>
          <a:p>
            <a:pPr algn="just"/>
            <a:r>
              <a:rPr lang="el-GR" sz="900" dirty="0"/>
              <a:t>Αλεξίου Στυλιανός κ.ά., Ιστορία  του Ελληνικού Έθνους, τόμος  Α’, Αθήνα, 1970,  σ.  76, 77.</a:t>
            </a:r>
          </a:p>
          <a:p>
            <a:pPr algn="just"/>
            <a:r>
              <a:rPr lang="el-GR" sz="900" dirty="0" err="1">
                <a:solidFill>
                  <a:schemeClr val="tx1"/>
                </a:solidFill>
              </a:rPr>
              <a:t>Βάσος</a:t>
            </a:r>
            <a:r>
              <a:rPr lang="el-GR" sz="900" dirty="0">
                <a:solidFill>
                  <a:schemeClr val="tx1"/>
                </a:solidFill>
              </a:rPr>
              <a:t> Καραγεώργης, </a:t>
            </a:r>
            <a:r>
              <a:rPr lang="el-GR" sz="900" i="1" dirty="0">
                <a:solidFill>
                  <a:schemeClr val="tx1"/>
                </a:solidFill>
              </a:rPr>
              <a:t>Κύπρος</a:t>
            </a:r>
            <a:r>
              <a:rPr lang="el-GR" sz="900" dirty="0">
                <a:solidFill>
                  <a:schemeClr val="tx1"/>
                </a:solidFill>
              </a:rPr>
              <a:t>, </a:t>
            </a:r>
            <a:r>
              <a:rPr lang="el-GR" sz="900" dirty="0" err="1">
                <a:solidFill>
                  <a:schemeClr val="tx1"/>
                </a:solidFill>
              </a:rPr>
              <a:t>Φυτράκης</a:t>
            </a:r>
            <a:r>
              <a:rPr lang="el-GR" sz="900" dirty="0">
                <a:solidFill>
                  <a:schemeClr val="tx1"/>
                </a:solidFill>
              </a:rPr>
              <a:t>, Αθήνα, σελ.</a:t>
            </a:r>
            <a:r>
              <a:rPr lang="en-US" sz="900" dirty="0">
                <a:solidFill>
                  <a:schemeClr val="tx1"/>
                </a:solidFill>
              </a:rPr>
              <a:t> 17.</a:t>
            </a:r>
            <a:r>
              <a:rPr lang="el-GR" sz="900" dirty="0">
                <a:solidFill>
                  <a:schemeClr val="tx1"/>
                </a:solidFill>
              </a:rPr>
              <a:t> </a:t>
            </a:r>
            <a:r>
              <a:rPr lang="el-GR" sz="900" dirty="0"/>
              <a:t>  </a:t>
            </a:r>
          </a:p>
          <a:p>
            <a:pPr algn="just"/>
            <a:r>
              <a:rPr lang="el-GR" sz="900" dirty="0"/>
              <a:t>Αλεξίου Στυλιανός κ.ά., Ιστορία  του Ελληνικού Έθνους, τόμος  Α’, Αθήνα, 1970,  σ.   348,  350.</a:t>
            </a:r>
          </a:p>
          <a:p>
            <a:pPr algn="just"/>
            <a:r>
              <a:rPr lang="el-GR" sz="900" dirty="0">
                <a:hlinkClick r:id="rId17"/>
              </a:rPr>
              <a:t>Η Κύπρος στους ιστορικούς χρόνους - Μουσείο Κυκλαδικής Τέχνης</a:t>
            </a:r>
            <a:endParaRPr lang="el-GR" sz="900" dirty="0"/>
          </a:p>
          <a:p>
            <a:pPr algn="just"/>
            <a:endParaRPr lang="el-GR" sz="900" dirty="0"/>
          </a:p>
          <a:p>
            <a:pPr algn="just"/>
            <a:r>
              <a:rPr lang="el-GR" sz="900" dirty="0"/>
              <a:t>Ανδρόνικος Μανόλης κ.ά., Ιστορία  του Ελληνικού Έθνους, τόμος  Β’, Αθήνα, 1971, σ. 363, 364, 365.</a:t>
            </a:r>
          </a:p>
          <a:p>
            <a:pPr algn="just"/>
            <a:r>
              <a:rPr lang="el-GR" sz="900" dirty="0"/>
              <a:t>Νικόλαος  Ανδριώτης κ.ά., Ιστορία  του Ελληνικού Έθνους, τόμος  Γ2’, Αθήνα, 1972, σ. 157,  161. </a:t>
            </a:r>
          </a:p>
          <a:p>
            <a:pPr algn="just"/>
            <a:r>
              <a:rPr lang="el-GR" sz="900" dirty="0">
                <a:hlinkClick r:id="rId17"/>
              </a:rPr>
              <a:t>Η Κύπρος στους ιστορικούς χρόνους - Μουσείο Κυκλαδικής Τέχνης</a:t>
            </a:r>
            <a:endParaRPr lang="el-GR" sz="900" dirty="0"/>
          </a:p>
          <a:p>
            <a:pPr algn="just"/>
            <a:r>
              <a:rPr lang="el-GR" sz="900" dirty="0"/>
              <a:t>Άννα </a:t>
            </a:r>
            <a:r>
              <a:rPr lang="el-GR" sz="900" dirty="0" err="1"/>
              <a:t>Αβραμέα</a:t>
            </a:r>
            <a:r>
              <a:rPr lang="el-GR" sz="900" dirty="0"/>
              <a:t> κ.ά., Ιστορία  του Ελληνικού Έθνους, τόμος  ΣΤ’, Αθήνα, 1976, σ. 272, 275.  </a:t>
            </a:r>
          </a:p>
        </p:txBody>
      </p:sp>
    </p:spTree>
    <p:extLst>
      <p:ext uri="{BB962C8B-B14F-4D97-AF65-F5344CB8AC3E}">
        <p14:creationId xmlns:p14="http://schemas.microsoft.com/office/powerpoint/2010/main" val="3547536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AF868763-0D3E-E962-39AB-D63106E53F30}"/>
              </a:ext>
            </a:extLst>
          </p:cNvPr>
          <p:cNvSpPr/>
          <p:nvPr/>
        </p:nvSpPr>
        <p:spPr>
          <a:xfrm>
            <a:off x="413657" y="424543"/>
            <a:ext cx="10330543" cy="5987143"/>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endParaRPr lang="el-GR" b="1" dirty="0"/>
          </a:p>
          <a:p>
            <a:endParaRPr lang="el-GR" b="1" dirty="0"/>
          </a:p>
          <a:p>
            <a:endParaRPr lang="el-GR" b="1" dirty="0"/>
          </a:p>
          <a:p>
            <a:endParaRPr lang="el-GR" b="1" dirty="0"/>
          </a:p>
          <a:p>
            <a:r>
              <a:rPr lang="el-GR" b="1" dirty="0"/>
              <a:t>Βιβλιογραφία :</a:t>
            </a:r>
            <a:endParaRPr lang="en-US" b="1" dirty="0"/>
          </a:p>
          <a:p>
            <a:endParaRPr lang="el-GR" b="1" dirty="0"/>
          </a:p>
          <a:p>
            <a:pPr algn="just"/>
            <a:r>
              <a:rPr lang="el-GR" dirty="0"/>
              <a:t>Αλεξίου Στυλιανός κ.ά., </a:t>
            </a:r>
            <a:r>
              <a:rPr lang="el-GR" i="1" dirty="0"/>
              <a:t>Ιστορία  του Ελληνικού Έθνους,</a:t>
            </a:r>
            <a:r>
              <a:rPr lang="el-GR" dirty="0"/>
              <a:t> τόμος  Α’, Αθήνα, 1970.</a:t>
            </a:r>
          </a:p>
          <a:p>
            <a:pPr algn="just"/>
            <a:r>
              <a:rPr lang="el-GR" dirty="0"/>
              <a:t>Ανδρόνικος Μανόλης κ.ά., </a:t>
            </a:r>
            <a:r>
              <a:rPr lang="el-GR" i="1" dirty="0"/>
              <a:t>Ιστορία  του Ελληνικού Έθνους,</a:t>
            </a:r>
            <a:r>
              <a:rPr lang="el-GR" dirty="0"/>
              <a:t> τόμος  Β’, Αθήνα, 1971.</a:t>
            </a:r>
            <a:endParaRPr lang="el-CY" dirty="0"/>
          </a:p>
          <a:p>
            <a:pPr algn="just"/>
            <a:r>
              <a:rPr lang="el-GR" dirty="0"/>
              <a:t>Βασίλειος Χ. Πετράκης, </a:t>
            </a:r>
            <a:r>
              <a:rPr lang="el-GR" i="1" dirty="0"/>
              <a:t>Τα ελληνικά μνημεία : φωτογραφίες του 1910</a:t>
            </a:r>
            <a:r>
              <a:rPr lang="el-GR" dirty="0"/>
              <a:t>, Η εν Αθήναις Αρχαιολογική Εταιρεία, Αθήνα 2004.</a:t>
            </a:r>
            <a:endParaRPr lang="en-US" dirty="0"/>
          </a:p>
          <a:p>
            <a:pPr algn="just"/>
            <a:r>
              <a:rPr lang="el-GR" dirty="0" err="1"/>
              <a:t>Δημακοπούλου</a:t>
            </a:r>
            <a:r>
              <a:rPr lang="el-GR" dirty="0"/>
              <a:t> Καίτη (</a:t>
            </a:r>
            <a:r>
              <a:rPr lang="el-GR" dirty="0" err="1"/>
              <a:t>επιμ</a:t>
            </a:r>
            <a:r>
              <a:rPr lang="el-GR" dirty="0"/>
              <a:t>.), </a:t>
            </a:r>
            <a:r>
              <a:rPr lang="el-GR" i="1" dirty="0"/>
              <a:t>Τροία, Μυκήνες, </a:t>
            </a:r>
            <a:r>
              <a:rPr lang="el-GR" i="1" dirty="0" err="1"/>
              <a:t>Τίρυνς</a:t>
            </a:r>
            <a:r>
              <a:rPr lang="el-GR" i="1" dirty="0"/>
              <a:t>, Ορχομενός : εκατό χρόνια από το θάνατο του Ερρίκου </a:t>
            </a:r>
            <a:r>
              <a:rPr lang="el-GR" i="1" dirty="0" err="1"/>
              <a:t>Σλήμαν</a:t>
            </a:r>
            <a:r>
              <a:rPr lang="el-GR" i="1" dirty="0"/>
              <a:t>,  </a:t>
            </a:r>
            <a:r>
              <a:rPr lang="el-GR" dirty="0"/>
              <a:t>Εθνικό Αρχαιολογικό Μουσείο, Αθήνα 1990</a:t>
            </a:r>
            <a:r>
              <a:rPr lang="en-US" dirty="0"/>
              <a:t>.</a:t>
            </a:r>
            <a:endParaRPr lang="el-GR" dirty="0"/>
          </a:p>
          <a:p>
            <a:pPr algn="just"/>
            <a:r>
              <a:rPr lang="en-US" dirty="0"/>
              <a:t>Ferguson</a:t>
            </a:r>
            <a:r>
              <a:rPr lang="el-GR" dirty="0"/>
              <a:t> </a:t>
            </a:r>
            <a:r>
              <a:rPr lang="en-US" dirty="0"/>
              <a:t>John, </a:t>
            </a:r>
            <a:r>
              <a:rPr lang="en-US" i="1" dirty="0"/>
              <a:t>The  Heritage  of  Hellenism,</a:t>
            </a:r>
            <a:r>
              <a:rPr lang="en-US" dirty="0"/>
              <a:t> Thames  and  Hudson, London 1973</a:t>
            </a:r>
            <a:r>
              <a:rPr lang="el-GR" dirty="0"/>
              <a:t>.</a:t>
            </a:r>
          </a:p>
          <a:p>
            <a:pPr algn="just"/>
            <a:r>
              <a:rPr lang="el-GR" dirty="0" err="1"/>
              <a:t>Finley</a:t>
            </a:r>
            <a:r>
              <a:rPr lang="el-GR" dirty="0"/>
              <a:t> M. I.</a:t>
            </a:r>
            <a:r>
              <a:rPr lang="en-US" dirty="0"/>
              <a:t>, </a:t>
            </a:r>
            <a:r>
              <a:rPr lang="el-GR" i="1" dirty="0" err="1"/>
              <a:t>Early</a:t>
            </a:r>
            <a:r>
              <a:rPr lang="el-GR" i="1" dirty="0"/>
              <a:t> </a:t>
            </a:r>
            <a:r>
              <a:rPr lang="el-GR" i="1" dirty="0" err="1"/>
              <a:t>Greece</a:t>
            </a:r>
            <a:r>
              <a:rPr lang="el-GR" i="1" dirty="0"/>
              <a:t>: the </a:t>
            </a:r>
            <a:r>
              <a:rPr lang="el-GR" i="1" dirty="0" err="1"/>
              <a:t>Bronze</a:t>
            </a:r>
            <a:r>
              <a:rPr lang="el-GR" i="1" dirty="0"/>
              <a:t> and </a:t>
            </a:r>
            <a:r>
              <a:rPr lang="el-GR" i="1" dirty="0" err="1"/>
              <a:t>Archaic</a:t>
            </a:r>
            <a:r>
              <a:rPr lang="el-GR" i="1" dirty="0"/>
              <a:t> </a:t>
            </a:r>
            <a:r>
              <a:rPr lang="el-GR" i="1" dirty="0" err="1"/>
              <a:t>ages</a:t>
            </a:r>
            <a:r>
              <a:rPr lang="en-US" i="1" dirty="0"/>
              <a:t>, </a:t>
            </a:r>
            <a:r>
              <a:rPr lang="el-GR" dirty="0" err="1"/>
              <a:t>Chatto</a:t>
            </a:r>
            <a:r>
              <a:rPr lang="el-GR" dirty="0"/>
              <a:t> &amp; </a:t>
            </a:r>
            <a:r>
              <a:rPr lang="el-GR" dirty="0" err="1"/>
              <a:t>Windus</a:t>
            </a:r>
            <a:r>
              <a:rPr lang="el-GR" dirty="0"/>
              <a:t>,</a:t>
            </a:r>
            <a:r>
              <a:rPr lang="en-US" dirty="0"/>
              <a:t> </a:t>
            </a:r>
            <a:r>
              <a:rPr lang="el-GR" dirty="0" err="1"/>
              <a:t>London</a:t>
            </a:r>
            <a:r>
              <a:rPr lang="en-US" dirty="0"/>
              <a:t> 1970</a:t>
            </a:r>
            <a:r>
              <a:rPr lang="el-GR" dirty="0"/>
              <a:t>.</a:t>
            </a:r>
          </a:p>
          <a:p>
            <a:pPr algn="just"/>
            <a:r>
              <a:rPr lang="el-GR" dirty="0"/>
              <a:t>Καββαδίας Παναγιώτης, </a:t>
            </a:r>
            <a:r>
              <a:rPr lang="el-GR" i="1" dirty="0"/>
              <a:t>Προϊστορική αρχαιολογία</a:t>
            </a:r>
            <a:r>
              <a:rPr lang="el-GR" dirty="0"/>
              <a:t>, </a:t>
            </a:r>
            <a:r>
              <a:rPr lang="el-GR" dirty="0" err="1"/>
              <a:t>Ντουντούμης</a:t>
            </a:r>
            <a:r>
              <a:rPr lang="el-GR" dirty="0"/>
              <a:t>, Αθήνα 1998.</a:t>
            </a:r>
            <a:endParaRPr lang="en-US" dirty="0"/>
          </a:p>
          <a:p>
            <a:pPr algn="just"/>
            <a:r>
              <a:rPr lang="el-GR" dirty="0"/>
              <a:t>Κωφού Άννα</a:t>
            </a:r>
            <a:r>
              <a:rPr lang="el-GR" i="1" dirty="0"/>
              <a:t>, Crete: </a:t>
            </a:r>
            <a:r>
              <a:rPr lang="el-GR" i="1" dirty="0" err="1"/>
              <a:t>all</a:t>
            </a:r>
            <a:r>
              <a:rPr lang="el-GR" i="1" dirty="0"/>
              <a:t> the </a:t>
            </a:r>
            <a:r>
              <a:rPr lang="el-GR" i="1" dirty="0" err="1"/>
              <a:t>museums</a:t>
            </a:r>
            <a:r>
              <a:rPr lang="el-GR" i="1" dirty="0"/>
              <a:t> and </a:t>
            </a:r>
            <a:r>
              <a:rPr lang="el-GR" i="1" dirty="0" err="1"/>
              <a:t>archaeological</a:t>
            </a:r>
            <a:r>
              <a:rPr lang="el-GR" i="1" dirty="0"/>
              <a:t> </a:t>
            </a:r>
            <a:r>
              <a:rPr lang="el-GR" i="1" dirty="0" err="1"/>
              <a:t>sites</a:t>
            </a:r>
            <a:r>
              <a:rPr lang="el-GR" dirty="0"/>
              <a:t>, Εκδοτική Αθηνών, Αθήνα 1992.</a:t>
            </a:r>
          </a:p>
          <a:p>
            <a:pPr algn="just"/>
            <a:r>
              <a:rPr lang="el-GR" dirty="0" err="1"/>
              <a:t>Oliva</a:t>
            </a:r>
            <a:r>
              <a:rPr lang="el-GR" dirty="0"/>
              <a:t> </a:t>
            </a:r>
            <a:r>
              <a:rPr lang="el-GR" dirty="0" err="1"/>
              <a:t>Pavel</a:t>
            </a:r>
            <a:r>
              <a:rPr lang="en-US" dirty="0"/>
              <a:t>, </a:t>
            </a:r>
            <a:r>
              <a:rPr lang="el-GR" i="1" dirty="0"/>
              <a:t>The </a:t>
            </a:r>
            <a:r>
              <a:rPr lang="el-GR" i="1" dirty="0" err="1"/>
              <a:t>birth</a:t>
            </a:r>
            <a:r>
              <a:rPr lang="el-GR" i="1" dirty="0"/>
              <a:t> of Greek </a:t>
            </a:r>
            <a:r>
              <a:rPr lang="el-GR" i="1" dirty="0" err="1"/>
              <a:t>civilization</a:t>
            </a:r>
            <a:r>
              <a:rPr lang="en-US" dirty="0"/>
              <a:t>, </a:t>
            </a:r>
            <a:r>
              <a:rPr lang="el-GR" dirty="0" err="1"/>
              <a:t>Book</a:t>
            </a:r>
            <a:r>
              <a:rPr lang="el-GR" dirty="0"/>
              <a:t> </a:t>
            </a:r>
            <a:r>
              <a:rPr lang="el-GR" dirty="0" err="1"/>
              <a:t>Club</a:t>
            </a:r>
            <a:r>
              <a:rPr lang="el-GR" dirty="0"/>
              <a:t> Associates</a:t>
            </a:r>
            <a:r>
              <a:rPr lang="en-US" dirty="0"/>
              <a:t>, </a:t>
            </a:r>
            <a:r>
              <a:rPr lang="el-GR" dirty="0"/>
              <a:t>Λονδίνο 1981.</a:t>
            </a:r>
          </a:p>
          <a:p>
            <a:pPr algn="just"/>
            <a:r>
              <a:rPr lang="el-GR" dirty="0"/>
              <a:t>Παπαθανασόπουλος Γιώργος Α. (</a:t>
            </a:r>
            <a:r>
              <a:rPr lang="el-GR" dirty="0" err="1"/>
              <a:t>επιμ</a:t>
            </a:r>
            <a:r>
              <a:rPr lang="el-GR" dirty="0"/>
              <a:t>.), </a:t>
            </a:r>
            <a:r>
              <a:rPr lang="el-GR" i="1" dirty="0"/>
              <a:t>Νεολιθικός πολιτισμός στην Ελλάδα,</a:t>
            </a:r>
            <a:r>
              <a:rPr lang="el-GR" b="1" dirty="0"/>
              <a:t> </a:t>
            </a:r>
            <a:r>
              <a:rPr lang="el-GR" dirty="0"/>
              <a:t>Ίδρυμα Νικόλαου Π. Γουλανδρή, Αθήνα 1996.</a:t>
            </a:r>
          </a:p>
          <a:p>
            <a:pPr algn="just"/>
            <a:r>
              <a:rPr lang="el-GR" dirty="0" err="1"/>
              <a:t>Shapiro</a:t>
            </a:r>
            <a:r>
              <a:rPr lang="el-GR" dirty="0"/>
              <a:t> H. A., </a:t>
            </a:r>
            <a:r>
              <a:rPr lang="el-GR" i="1" dirty="0"/>
              <a:t>The </a:t>
            </a:r>
            <a:r>
              <a:rPr lang="el-GR" i="1" dirty="0" err="1"/>
              <a:t>Cambridge</a:t>
            </a:r>
            <a:r>
              <a:rPr lang="el-GR" i="1" dirty="0"/>
              <a:t> </a:t>
            </a:r>
            <a:r>
              <a:rPr lang="el-GR" i="1" dirty="0" err="1"/>
              <a:t>companion</a:t>
            </a:r>
            <a:r>
              <a:rPr lang="el-GR" i="1" dirty="0"/>
              <a:t> </a:t>
            </a:r>
            <a:r>
              <a:rPr lang="el-GR" i="1" dirty="0" err="1"/>
              <a:t>to</a:t>
            </a:r>
            <a:r>
              <a:rPr lang="el-GR" i="1" dirty="0"/>
              <a:t> </a:t>
            </a:r>
            <a:r>
              <a:rPr lang="el-GR" i="1" dirty="0" err="1"/>
              <a:t>archaic</a:t>
            </a:r>
            <a:r>
              <a:rPr lang="el-GR" i="1" dirty="0"/>
              <a:t> </a:t>
            </a:r>
            <a:r>
              <a:rPr lang="el-GR" i="1" dirty="0" err="1"/>
              <a:t>Greece</a:t>
            </a:r>
            <a:r>
              <a:rPr lang="el-GR" dirty="0"/>
              <a:t>, </a:t>
            </a:r>
            <a:r>
              <a:rPr lang="el-GR" dirty="0" err="1"/>
              <a:t>Cambridge</a:t>
            </a:r>
            <a:r>
              <a:rPr lang="el-GR" dirty="0"/>
              <a:t> </a:t>
            </a:r>
            <a:r>
              <a:rPr lang="el-GR" dirty="0" err="1"/>
              <a:t>University</a:t>
            </a:r>
            <a:r>
              <a:rPr lang="el-GR" dirty="0"/>
              <a:t> </a:t>
            </a:r>
            <a:r>
              <a:rPr lang="el-GR" dirty="0" err="1"/>
              <a:t>Press</a:t>
            </a:r>
            <a:r>
              <a:rPr lang="el-GR" dirty="0"/>
              <a:t>, 2007.</a:t>
            </a:r>
          </a:p>
          <a:p>
            <a:pPr algn="just"/>
            <a:r>
              <a:rPr lang="el-GR" dirty="0" err="1"/>
              <a:t>Sparkes</a:t>
            </a:r>
            <a:r>
              <a:rPr lang="el-GR" dirty="0"/>
              <a:t> </a:t>
            </a:r>
            <a:r>
              <a:rPr lang="el-GR" dirty="0" err="1"/>
              <a:t>Brian</a:t>
            </a:r>
            <a:r>
              <a:rPr lang="el-GR" dirty="0"/>
              <a:t> A.  (</a:t>
            </a:r>
            <a:r>
              <a:rPr lang="el-GR" dirty="0" err="1"/>
              <a:t>επιμ</a:t>
            </a:r>
            <a:r>
              <a:rPr lang="el-GR" dirty="0"/>
              <a:t>.)</a:t>
            </a:r>
            <a:r>
              <a:rPr lang="en-US" dirty="0"/>
              <a:t>,</a:t>
            </a:r>
            <a:r>
              <a:rPr lang="el-GR" dirty="0"/>
              <a:t>  </a:t>
            </a:r>
            <a:r>
              <a:rPr lang="el-GR" i="1" dirty="0"/>
              <a:t>Greek </a:t>
            </a:r>
            <a:r>
              <a:rPr lang="el-GR" i="1" dirty="0" err="1"/>
              <a:t>civilization</a:t>
            </a:r>
            <a:r>
              <a:rPr lang="el-GR" i="1" dirty="0"/>
              <a:t>: </a:t>
            </a:r>
            <a:r>
              <a:rPr lang="el-GR" i="1" dirty="0" err="1"/>
              <a:t>an</a:t>
            </a:r>
            <a:r>
              <a:rPr lang="el-GR" i="1" dirty="0"/>
              <a:t> </a:t>
            </a:r>
            <a:r>
              <a:rPr lang="el-GR" i="1" dirty="0" err="1"/>
              <a:t>introduction</a:t>
            </a:r>
            <a:r>
              <a:rPr lang="el-GR" dirty="0"/>
              <a:t>, </a:t>
            </a:r>
            <a:r>
              <a:rPr lang="el-GR" dirty="0" err="1"/>
              <a:t>Blackwell</a:t>
            </a:r>
            <a:r>
              <a:rPr lang="el-GR" dirty="0"/>
              <a:t> </a:t>
            </a:r>
            <a:r>
              <a:rPr lang="el-GR" dirty="0" err="1"/>
              <a:t>Publishers</a:t>
            </a:r>
            <a:r>
              <a:rPr lang="el-GR" dirty="0"/>
              <a:t>, </a:t>
            </a:r>
            <a:r>
              <a:rPr lang="en-US" dirty="0"/>
              <a:t>USA</a:t>
            </a:r>
            <a:r>
              <a:rPr lang="el-GR" dirty="0"/>
              <a:t> 1998.</a:t>
            </a:r>
          </a:p>
          <a:p>
            <a:pPr algn="just"/>
            <a:r>
              <a:rPr lang="el-GR" dirty="0"/>
              <a:t>Τιβέριος Μιχάλης, </a:t>
            </a:r>
            <a:r>
              <a:rPr lang="el-GR" i="1" dirty="0"/>
              <a:t>Αρχαία αγγεία</a:t>
            </a:r>
            <a:r>
              <a:rPr lang="el-GR" dirty="0"/>
              <a:t>, Εκδοτική Αθηνών, Αθήνα 1996.</a:t>
            </a:r>
          </a:p>
          <a:p>
            <a:r>
              <a:rPr lang="el-GR" dirty="0" err="1"/>
              <a:t>Χουρμουζιάδης</a:t>
            </a:r>
            <a:r>
              <a:rPr lang="el-GR" dirty="0"/>
              <a:t> Γιώργος, </a:t>
            </a:r>
            <a:r>
              <a:rPr lang="el-GR" i="1" dirty="0"/>
              <a:t>Το νεολιθικό Διμήνι: προσπάθεια για μια νέα προσέγγιση του νεολιθικού υλικού</a:t>
            </a:r>
            <a:r>
              <a:rPr lang="el-GR" dirty="0"/>
              <a:t>, Εταιρεία Θεσσαλικών Ερευνών, Βόλος 1979.</a:t>
            </a:r>
          </a:p>
          <a:p>
            <a:r>
              <a:rPr lang="el-GR" dirty="0"/>
              <a:t>  </a:t>
            </a:r>
          </a:p>
          <a:p>
            <a:endParaRPr lang="el-GR" dirty="0"/>
          </a:p>
          <a:p>
            <a:pPr algn="just"/>
            <a:endParaRPr lang="en-US" dirty="0"/>
          </a:p>
          <a:p>
            <a:pPr algn="just"/>
            <a:endParaRPr lang="en-US" dirty="0"/>
          </a:p>
          <a:p>
            <a:endParaRPr lang="el-CY" dirty="0"/>
          </a:p>
        </p:txBody>
      </p:sp>
    </p:spTree>
    <p:extLst>
      <p:ext uri="{BB962C8B-B14F-4D97-AF65-F5344CB8AC3E}">
        <p14:creationId xmlns:p14="http://schemas.microsoft.com/office/powerpoint/2010/main" val="4293355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αιδιά που διαβάζουν βιβλία">
            <a:extLst>
              <a:ext uri="{FF2B5EF4-FFF2-40B4-BE49-F238E27FC236}">
                <a16:creationId xmlns:a16="http://schemas.microsoft.com/office/drawing/2014/main" id="{52E44803-7F84-4735-821B-98C790637BA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2456" y="1135282"/>
            <a:ext cx="10710042" cy="3914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CE4AE0E2-FE28-417F-A0F4-D5306C368D04}"/>
              </a:ext>
            </a:extLst>
          </p:cNvPr>
          <p:cNvSpPr/>
          <p:nvPr/>
        </p:nvSpPr>
        <p:spPr>
          <a:xfrm>
            <a:off x="462455" y="178675"/>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1" dirty="0">
                <a:solidFill>
                  <a:schemeClr val="tx1"/>
                </a:solidFill>
                <a:effectLst/>
                <a:ea typeface="Aptos" panose="020B0004020202020204" pitchFamily="34" charset="0"/>
              </a:rPr>
              <a:t>Διδακτικά  Εγχειρίδια</a:t>
            </a:r>
            <a:endParaRPr lang="el-CY" sz="18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9EA9348A-05C3-4CD3-8302-C8047CCBF233}"/>
              </a:ext>
            </a:extLst>
          </p:cNvPr>
          <p:cNvSpPr/>
          <p:nvPr/>
        </p:nvSpPr>
        <p:spPr>
          <a:xfrm>
            <a:off x="462455" y="5034290"/>
            <a:ext cx="10710042" cy="13980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tx1"/>
                </a:solidFill>
                <a:ea typeface="Aptos" panose="020B0004020202020204" pitchFamily="34" charset="0"/>
              </a:rPr>
              <a:t>Διδακτικό  Εγχειρίδιο </a:t>
            </a:r>
            <a:r>
              <a:rPr lang="el-CY"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Θεόδωρος Κατσουλάκος, Γεωργία Κοκκορού - Αλευρά, Βασίλειος Σκουλάτος, </a:t>
            </a:r>
            <a:r>
              <a:rPr lang="el-CY" i="1"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Αρχαία Ιστορία, Α΄ Γυμνασίου</a:t>
            </a:r>
            <a:r>
              <a:rPr lang="el-CY"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Εκδόσεις ΙΤΥΕ «Διόφαντος», Αθήνα 2015</a:t>
            </a:r>
            <a:r>
              <a:rPr lang="el-GR"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a:t>
            </a:r>
            <a:endParaRPr lang="el-CY"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algn="ctr"/>
            <a:endParaRPr lang="el-CY"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2" descr="Μετά το κουδούνι: Ιστορία Α΄ Γυμνασίου (1) - διδακτέα ύλη και τρόπος ...">
            <a:extLst>
              <a:ext uri="{FF2B5EF4-FFF2-40B4-BE49-F238E27FC236}">
                <a16:creationId xmlns:a16="http://schemas.microsoft.com/office/drawing/2014/main" id="{1F4C4E86-D0BB-4697-BB64-88A7B142FC2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10741" y="3147848"/>
            <a:ext cx="820341" cy="638503"/>
          </a:xfrm>
          <a:prstGeom prst="rect">
            <a:avLst/>
          </a:prstGeom>
          <a:noFill/>
          <a:extLst>
            <a:ext uri="{909E8E84-426E-40DD-AFC4-6F175D3DCCD1}">
              <a14:hiddenFill xmlns:a14="http://schemas.microsoft.com/office/drawing/2010/main">
                <a:solidFill>
                  <a:srgbClr val="FFFFFF"/>
                </a:solidFill>
              </a14:hiddenFill>
            </a:ext>
          </a:extLst>
        </p:spPr>
      </p:pic>
      <p:pic>
        <p:nvPicPr>
          <p:cNvPr id="6" name="Εικόνα 5" descr="Εικόνα που περιέχει κείμενο, αφίσα, εξωτερικός χώρος/ύπαιθρος, βιβλίο&#10;&#10;Περιγραφή που δημιουργήθηκε αυτόματα">
            <a:extLst>
              <a:ext uri="{FF2B5EF4-FFF2-40B4-BE49-F238E27FC236}">
                <a16:creationId xmlns:a16="http://schemas.microsoft.com/office/drawing/2014/main" id="{1205834E-C85D-47EF-8DE1-C4BBCDD3DD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50446" y="3244905"/>
            <a:ext cx="610134" cy="594103"/>
          </a:xfrm>
          <a:prstGeom prst="rect">
            <a:avLst/>
          </a:prstGeom>
        </p:spPr>
      </p:pic>
    </p:spTree>
    <p:extLst>
      <p:ext uri="{BB962C8B-B14F-4D97-AF65-F5344CB8AC3E}">
        <p14:creationId xmlns:p14="http://schemas.microsoft.com/office/powerpoint/2010/main" val="2128557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5" name="Rectangle 1047">
            <a:extLst>
              <a:ext uri="{FF2B5EF4-FFF2-40B4-BE49-F238E27FC236}">
                <a16:creationId xmlns:a16="http://schemas.microsoft.com/office/drawing/2014/main" id="{F93E0B60-0204-4F9C-8CD5-C9BD373E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Ορθογώνιο 1">
            <a:extLst>
              <a:ext uri="{FF2B5EF4-FFF2-40B4-BE49-F238E27FC236}">
                <a16:creationId xmlns:a16="http://schemas.microsoft.com/office/drawing/2014/main" id="{F0AC93A7-BAFA-A153-DB01-0A405CA16016}"/>
              </a:ext>
            </a:extLst>
          </p:cNvPr>
          <p:cNvSpPr/>
          <p:nvPr/>
        </p:nvSpPr>
        <p:spPr>
          <a:xfrm>
            <a:off x="6928439" y="4458420"/>
            <a:ext cx="4820134" cy="7449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algn="ctr">
              <a:lnSpc>
                <a:spcPct val="90000"/>
              </a:lnSpc>
              <a:spcBef>
                <a:spcPct val="0"/>
              </a:spcBef>
              <a:spcAft>
                <a:spcPts val="600"/>
              </a:spcAft>
            </a:pPr>
            <a:r>
              <a:rPr lang="en-US" sz="3200" kern="1200" dirty="0">
                <a:solidFill>
                  <a:schemeClr val="bg1"/>
                </a:solidFill>
                <a:latin typeface="+mj-lt"/>
                <a:ea typeface="+mj-ea"/>
                <a:cs typeface="+mj-cs"/>
              </a:rPr>
              <a:t>www.e-charalambous.com</a:t>
            </a:r>
          </a:p>
        </p:txBody>
      </p:sp>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a:ext>
            </a:extLst>
          </a:blip>
          <a:srcRect l="17397" r="2" b="1"/>
          <a:stretch>
            <a:fillRect/>
          </a:stretch>
        </p:blipFill>
        <p:spPr bwMode="auto">
          <a:xfrm>
            <a:off x="300" y="1130513"/>
            <a:ext cx="5004928" cy="5727482"/>
          </a:xfrm>
          <a:custGeom>
            <a:avLst/>
            <a:gdLst/>
            <a:ahLst/>
            <a:cxnLst/>
            <a:rect l="l" t="t" r="r" b="b"/>
            <a:pathLst>
              <a:path w="5004928" h="5727482">
                <a:moveTo>
                  <a:pt x="1673274" y="0"/>
                </a:moveTo>
                <a:cubicBezTo>
                  <a:pt x="3513296" y="0"/>
                  <a:pt x="5004928" y="1491632"/>
                  <a:pt x="5004928" y="3331654"/>
                </a:cubicBezTo>
                <a:cubicBezTo>
                  <a:pt x="5004928" y="4251665"/>
                  <a:pt x="4632020" y="5084579"/>
                  <a:pt x="4029109" y="5687489"/>
                </a:cubicBezTo>
                <a:lnTo>
                  <a:pt x="3985106" y="5727482"/>
                </a:lnTo>
                <a:lnTo>
                  <a:pt x="0" y="5727482"/>
                </a:lnTo>
                <a:lnTo>
                  <a:pt x="0" y="453879"/>
                </a:lnTo>
                <a:lnTo>
                  <a:pt x="85210" y="402113"/>
                </a:lnTo>
                <a:cubicBezTo>
                  <a:pt x="557283" y="145668"/>
                  <a:pt x="1098267" y="0"/>
                  <a:pt x="1673274" y="0"/>
                </a:cubicBezTo>
                <a:close/>
              </a:path>
            </a:pathLst>
          </a:custGeom>
          <a:noFill/>
          <a:extLst>
            <a:ext uri="{909E8E84-426E-40DD-AFC4-6F175D3DCCD1}">
              <a14:hiddenFill xmlns:a14="http://schemas.microsoft.com/office/drawing/2010/main">
                <a:solidFill>
                  <a:srgbClr val="FFFFFF"/>
                </a:solidFill>
              </a14:hiddenFill>
            </a:ext>
          </a:extLst>
        </p:spPr>
      </p:pic>
      <p:grpSp>
        <p:nvGrpSpPr>
          <p:cNvPr id="1061" name="Group 1049">
            <a:extLst>
              <a:ext uri="{FF2B5EF4-FFF2-40B4-BE49-F238E27FC236}">
                <a16:creationId xmlns:a16="http://schemas.microsoft.com/office/drawing/2014/main" id="{3BFA0782-E4B3-4AE1-904C-1068137609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35182"/>
            <a:ext cx="5401996" cy="5922819"/>
            <a:chOff x="0" y="935182"/>
            <a:chExt cx="5401996" cy="5922819"/>
          </a:xfrm>
        </p:grpSpPr>
        <p:sp>
          <p:nvSpPr>
            <p:cNvPr id="1051" name="Freeform: Shape 1050">
              <a:extLst>
                <a:ext uri="{FF2B5EF4-FFF2-40B4-BE49-F238E27FC236}">
                  <a16:creationId xmlns:a16="http://schemas.microsoft.com/office/drawing/2014/main" id="{767B6173-F03D-4643-AF45-C8A3A034C4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062000"/>
              <a:ext cx="5086251" cy="5796001"/>
            </a:xfrm>
            <a:custGeom>
              <a:avLst/>
              <a:gdLst>
                <a:gd name="connsiteX0" fmla="*/ 0 w 5086251"/>
                <a:gd name="connsiteY0" fmla="*/ 5336479 h 5796001"/>
                <a:gd name="connsiteX1" fmla="*/ 21826 w 5086251"/>
                <a:gd name="connsiteY1" fmla="*/ 5354914 h 5796001"/>
                <a:gd name="connsiteX2" fmla="*/ 568136 w 5086251"/>
                <a:gd name="connsiteY2" fmla="*/ 5687263 h 5796001"/>
                <a:gd name="connsiteX3" fmla="*/ 842562 w 5086251"/>
                <a:gd name="connsiteY3" fmla="*/ 5795316 h 5796001"/>
                <a:gd name="connsiteX4" fmla="*/ 845065 w 5086251"/>
                <a:gd name="connsiteY4" fmla="*/ 5796001 h 5796001"/>
                <a:gd name="connsiteX5" fmla="*/ 0 w 5086251"/>
                <a:gd name="connsiteY5" fmla="*/ 5796001 h 5796001"/>
                <a:gd name="connsiteX6" fmla="*/ 1713788 w 5086251"/>
                <a:gd name="connsiteY6" fmla="*/ 0 h 5796001"/>
                <a:gd name="connsiteX7" fmla="*/ 4987768 w 5086251"/>
                <a:gd name="connsiteY7" fmla="*/ 3991800 h 5796001"/>
                <a:gd name="connsiteX8" fmla="*/ 3684917 w 5086251"/>
                <a:gd name="connsiteY8" fmla="*/ 5224588 h 5796001"/>
                <a:gd name="connsiteX9" fmla="*/ 3215359 w 5086251"/>
                <a:gd name="connsiteY9" fmla="*/ 5711437 h 5796001"/>
                <a:gd name="connsiteX10" fmla="*/ 3131325 w 5086251"/>
                <a:gd name="connsiteY10" fmla="*/ 5796001 h 5796001"/>
                <a:gd name="connsiteX11" fmla="*/ 2222574 w 5086251"/>
                <a:gd name="connsiteY11" fmla="*/ 5796001 h 5796001"/>
                <a:gd name="connsiteX12" fmla="*/ 2310547 w 5086251"/>
                <a:gd name="connsiteY12" fmla="*/ 5743977 h 5796001"/>
                <a:gd name="connsiteX13" fmla="*/ 2936733 w 5086251"/>
                <a:gd name="connsiteY13" fmla="*/ 5161414 h 5796001"/>
                <a:gd name="connsiteX14" fmla="*/ 3263051 w 5086251"/>
                <a:gd name="connsiteY14" fmla="*/ 4825264 h 5796001"/>
                <a:gd name="connsiteX15" fmla="*/ 4024832 w 5086251"/>
                <a:gd name="connsiteY15" fmla="*/ 4296541 h 5796001"/>
                <a:gd name="connsiteX16" fmla="*/ 4270688 w 5086251"/>
                <a:gd name="connsiteY16" fmla="*/ 4145428 h 5796001"/>
                <a:gd name="connsiteX17" fmla="*/ 4418202 w 5086251"/>
                <a:gd name="connsiteY17" fmla="*/ 3838352 h 5796001"/>
                <a:gd name="connsiteX18" fmla="*/ 4426769 w 5086251"/>
                <a:gd name="connsiteY18" fmla="*/ 2771754 h 5796001"/>
                <a:gd name="connsiteX19" fmla="*/ 3911962 w 5086251"/>
                <a:gd name="connsiteY19" fmla="*/ 1761151 h 5796001"/>
                <a:gd name="connsiteX20" fmla="*/ 2878996 w 5086251"/>
                <a:gd name="connsiteY20" fmla="*/ 891074 h 5796001"/>
                <a:gd name="connsiteX21" fmla="*/ 1713788 w 5086251"/>
                <a:gd name="connsiteY21" fmla="*/ 569643 h 5796001"/>
                <a:gd name="connsiteX22" fmla="*/ 178318 w 5086251"/>
                <a:gd name="connsiteY22" fmla="*/ 1035168 h 5796001"/>
                <a:gd name="connsiteX23" fmla="*/ 0 w 5086251"/>
                <a:gd name="connsiteY23" fmla="*/ 1166764 h 5796001"/>
                <a:gd name="connsiteX24" fmla="*/ 0 w 5086251"/>
                <a:gd name="connsiteY24" fmla="*/ 470600 h 5796001"/>
                <a:gd name="connsiteX25" fmla="*/ 57412 w 5086251"/>
                <a:gd name="connsiteY25" fmla="*/ 434140 h 5796001"/>
                <a:gd name="connsiteX26" fmla="*/ 1713788 w 5086251"/>
                <a:gd name="connsiteY26" fmla="*/ 0 h 57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86251" h="5796001">
                  <a:moveTo>
                    <a:pt x="0" y="5336479"/>
                  </a:moveTo>
                  <a:lnTo>
                    <a:pt x="21826" y="5354914"/>
                  </a:lnTo>
                  <a:cubicBezTo>
                    <a:pt x="190493" y="5486545"/>
                    <a:pt x="374629" y="5598829"/>
                    <a:pt x="568136" y="5687263"/>
                  </a:cubicBezTo>
                  <a:cubicBezTo>
                    <a:pt x="658050" y="5728362"/>
                    <a:pt x="749583" y="5764391"/>
                    <a:pt x="842562" y="5795316"/>
                  </a:cubicBezTo>
                  <a:lnTo>
                    <a:pt x="845065" y="5796001"/>
                  </a:lnTo>
                  <a:lnTo>
                    <a:pt x="0" y="5796001"/>
                  </a:lnTo>
                  <a:close/>
                  <a:moveTo>
                    <a:pt x="1713788" y="0"/>
                  </a:moveTo>
                  <a:cubicBezTo>
                    <a:pt x="3545413" y="0"/>
                    <a:pt x="5557891" y="2025871"/>
                    <a:pt x="4987768" y="3991800"/>
                  </a:cubicBezTo>
                  <a:cubicBezTo>
                    <a:pt x="4737256" y="4855774"/>
                    <a:pt x="4285030" y="4636101"/>
                    <a:pt x="3684917" y="5224588"/>
                  </a:cubicBezTo>
                  <a:cubicBezTo>
                    <a:pt x="3521758" y="5384631"/>
                    <a:pt x="3369286" y="5552220"/>
                    <a:pt x="3215359" y="5711437"/>
                  </a:cubicBezTo>
                  <a:lnTo>
                    <a:pt x="3131325" y="5796001"/>
                  </a:lnTo>
                  <a:lnTo>
                    <a:pt x="2222574" y="5796001"/>
                  </a:lnTo>
                  <a:lnTo>
                    <a:pt x="2310547" y="5743977"/>
                  </a:lnTo>
                  <a:cubicBezTo>
                    <a:pt x="2520268" y="5601656"/>
                    <a:pt x="2722540" y="5387726"/>
                    <a:pt x="2936733" y="5161414"/>
                  </a:cubicBezTo>
                  <a:cubicBezTo>
                    <a:pt x="3040664" y="5051578"/>
                    <a:pt x="3148133" y="4937972"/>
                    <a:pt x="3263051" y="4825264"/>
                  </a:cubicBezTo>
                  <a:cubicBezTo>
                    <a:pt x="3555098" y="4538829"/>
                    <a:pt x="3826658" y="4398841"/>
                    <a:pt x="4024832" y="4296541"/>
                  </a:cubicBezTo>
                  <a:cubicBezTo>
                    <a:pt x="4150553" y="4231753"/>
                    <a:pt x="4223938" y="4192627"/>
                    <a:pt x="4270688" y="4145428"/>
                  </a:cubicBezTo>
                  <a:cubicBezTo>
                    <a:pt x="4325632" y="4089790"/>
                    <a:pt x="4375177" y="3986594"/>
                    <a:pt x="4418202" y="3838352"/>
                  </a:cubicBezTo>
                  <a:cubicBezTo>
                    <a:pt x="4517661" y="3495740"/>
                    <a:pt x="4520455" y="3136797"/>
                    <a:pt x="4426769" y="2771754"/>
                  </a:cubicBezTo>
                  <a:cubicBezTo>
                    <a:pt x="4337740" y="2425376"/>
                    <a:pt x="4159867" y="2075944"/>
                    <a:pt x="3911962" y="1761151"/>
                  </a:cubicBezTo>
                  <a:cubicBezTo>
                    <a:pt x="3631649" y="1405261"/>
                    <a:pt x="3274600" y="1104467"/>
                    <a:pt x="2878996" y="891074"/>
                  </a:cubicBezTo>
                  <a:cubicBezTo>
                    <a:pt x="2489164" y="680734"/>
                    <a:pt x="2086109" y="569643"/>
                    <a:pt x="1713788" y="569643"/>
                  </a:cubicBezTo>
                  <a:cubicBezTo>
                    <a:pt x="1158071" y="569643"/>
                    <a:pt x="627356" y="732497"/>
                    <a:pt x="178318" y="1035168"/>
                  </a:cubicBezTo>
                  <a:lnTo>
                    <a:pt x="0" y="1166764"/>
                  </a:lnTo>
                  <a:lnTo>
                    <a:pt x="0" y="470600"/>
                  </a:lnTo>
                  <a:lnTo>
                    <a:pt x="57412" y="434140"/>
                  </a:lnTo>
                  <a:cubicBezTo>
                    <a:pt x="544779" y="158019"/>
                    <a:pt x="1110440" y="0"/>
                    <a:pt x="171378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2" name="Freeform: Shape 1051">
              <a:extLst>
                <a:ext uri="{FF2B5EF4-FFF2-40B4-BE49-F238E27FC236}">
                  <a16:creationId xmlns:a16="http://schemas.microsoft.com/office/drawing/2014/main" id="{29C5B76B-07C5-4AF3-B407-C1FC95B6C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062000"/>
              <a:ext cx="5086379" cy="5796001"/>
            </a:xfrm>
            <a:custGeom>
              <a:avLst/>
              <a:gdLst>
                <a:gd name="connsiteX0" fmla="*/ 0 w 5086379"/>
                <a:gd name="connsiteY0" fmla="*/ 5185390 h 5796001"/>
                <a:gd name="connsiteX1" fmla="*/ 96129 w 5086379"/>
                <a:gd name="connsiteY1" fmla="*/ 5266609 h 5796001"/>
                <a:gd name="connsiteX2" fmla="*/ 618798 w 5086379"/>
                <a:gd name="connsiteY2" fmla="*/ 5584607 h 5796001"/>
                <a:gd name="connsiteX3" fmla="*/ 1151695 w 5086379"/>
                <a:gd name="connsiteY3" fmla="*/ 5761857 h 5796001"/>
                <a:gd name="connsiteX4" fmla="*/ 1364580 w 5086379"/>
                <a:gd name="connsiteY4" fmla="*/ 5796001 h 5796001"/>
                <a:gd name="connsiteX5" fmla="*/ 0 w 5086379"/>
                <a:gd name="connsiteY5" fmla="*/ 5796001 h 5796001"/>
                <a:gd name="connsiteX6" fmla="*/ 1713788 w 5086379"/>
                <a:gd name="connsiteY6" fmla="*/ 0 h 5796001"/>
                <a:gd name="connsiteX7" fmla="*/ 4987953 w 5086379"/>
                <a:gd name="connsiteY7" fmla="*/ 3992158 h 5796001"/>
                <a:gd name="connsiteX8" fmla="*/ 3685105 w 5086379"/>
                <a:gd name="connsiteY8" fmla="*/ 5224946 h 5796001"/>
                <a:gd name="connsiteX9" fmla="*/ 3215548 w 5086379"/>
                <a:gd name="connsiteY9" fmla="*/ 5711797 h 5796001"/>
                <a:gd name="connsiteX10" fmla="*/ 3131871 w 5086379"/>
                <a:gd name="connsiteY10" fmla="*/ 5796001 h 5796001"/>
                <a:gd name="connsiteX11" fmla="*/ 1917858 w 5086379"/>
                <a:gd name="connsiteY11" fmla="*/ 5796001 h 5796001"/>
                <a:gd name="connsiteX12" fmla="*/ 2003797 w 5086379"/>
                <a:gd name="connsiteY12" fmla="*/ 5774314 h 5796001"/>
                <a:gd name="connsiteX13" fmla="*/ 2849381 w 5086379"/>
                <a:gd name="connsiteY13" fmla="*/ 5084958 h 5796001"/>
                <a:gd name="connsiteX14" fmla="*/ 3178679 w 5086379"/>
                <a:gd name="connsiteY14" fmla="*/ 4745758 h 5796001"/>
                <a:gd name="connsiteX15" fmla="*/ 3969142 w 5086379"/>
                <a:gd name="connsiteY15" fmla="*/ 4196398 h 5796001"/>
                <a:gd name="connsiteX16" fmla="*/ 4185198 w 5086379"/>
                <a:gd name="connsiteY16" fmla="*/ 4067178 h 5796001"/>
                <a:gd name="connsiteX17" fmla="*/ 4304401 w 5086379"/>
                <a:gd name="connsiteY17" fmla="*/ 3808022 h 5796001"/>
                <a:gd name="connsiteX18" fmla="*/ 4312036 w 5086379"/>
                <a:gd name="connsiteY18" fmla="*/ 2799394 h 5796001"/>
                <a:gd name="connsiteX19" fmla="*/ 3817903 w 5086379"/>
                <a:gd name="connsiteY19" fmla="*/ 1830249 h 5796001"/>
                <a:gd name="connsiteX20" fmla="*/ 2821256 w 5086379"/>
                <a:gd name="connsiteY20" fmla="*/ 990682 h 5796001"/>
                <a:gd name="connsiteX21" fmla="*/ 1713788 w 5086379"/>
                <a:gd name="connsiteY21" fmla="*/ 683787 h 5796001"/>
                <a:gd name="connsiteX22" fmla="*/ 66552 w 5086379"/>
                <a:gd name="connsiteY22" fmla="*/ 1261053 h 5796001"/>
                <a:gd name="connsiteX23" fmla="*/ 0 w 5086379"/>
                <a:gd name="connsiteY23" fmla="*/ 1320232 h 5796001"/>
                <a:gd name="connsiteX24" fmla="*/ 0 w 5086379"/>
                <a:gd name="connsiteY24" fmla="*/ 470600 h 5796001"/>
                <a:gd name="connsiteX25" fmla="*/ 57413 w 5086379"/>
                <a:gd name="connsiteY25" fmla="*/ 434140 h 5796001"/>
                <a:gd name="connsiteX26" fmla="*/ 1713788 w 5086379"/>
                <a:gd name="connsiteY26" fmla="*/ 0 h 57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86379" h="5796001">
                  <a:moveTo>
                    <a:pt x="0" y="5185390"/>
                  </a:moveTo>
                  <a:lnTo>
                    <a:pt x="96129" y="5266609"/>
                  </a:lnTo>
                  <a:cubicBezTo>
                    <a:pt x="257505" y="5392583"/>
                    <a:pt x="433673" y="5500009"/>
                    <a:pt x="618798" y="5584607"/>
                  </a:cubicBezTo>
                  <a:cubicBezTo>
                    <a:pt x="790710" y="5663125"/>
                    <a:pt x="968770" y="5722306"/>
                    <a:pt x="1151695" y="5761857"/>
                  </a:cubicBezTo>
                  <a:lnTo>
                    <a:pt x="1364580" y="5796001"/>
                  </a:lnTo>
                  <a:lnTo>
                    <a:pt x="0" y="5796001"/>
                  </a:lnTo>
                  <a:close/>
                  <a:moveTo>
                    <a:pt x="1713788" y="0"/>
                  </a:moveTo>
                  <a:cubicBezTo>
                    <a:pt x="3545413" y="0"/>
                    <a:pt x="5557892" y="2025871"/>
                    <a:pt x="4987953" y="3992158"/>
                  </a:cubicBezTo>
                  <a:cubicBezTo>
                    <a:pt x="4737442" y="4856134"/>
                    <a:pt x="4285216" y="4636462"/>
                    <a:pt x="3685105" y="5224946"/>
                  </a:cubicBezTo>
                  <a:cubicBezTo>
                    <a:pt x="3521946" y="5384990"/>
                    <a:pt x="3369474" y="5552580"/>
                    <a:pt x="3215548" y="5711797"/>
                  </a:cubicBezTo>
                  <a:lnTo>
                    <a:pt x="3131871" y="5796001"/>
                  </a:lnTo>
                  <a:lnTo>
                    <a:pt x="1917858" y="5796001"/>
                  </a:lnTo>
                  <a:lnTo>
                    <a:pt x="2003797" y="5774314"/>
                  </a:lnTo>
                  <a:cubicBezTo>
                    <a:pt x="2274866" y="5680612"/>
                    <a:pt x="2506021" y="5447849"/>
                    <a:pt x="2849381" y="5084958"/>
                  </a:cubicBezTo>
                  <a:cubicBezTo>
                    <a:pt x="2954055" y="4974404"/>
                    <a:pt x="3062270" y="4860082"/>
                    <a:pt x="3178679" y="4745758"/>
                  </a:cubicBezTo>
                  <a:cubicBezTo>
                    <a:pt x="3483577" y="4446761"/>
                    <a:pt x="3764263" y="4302105"/>
                    <a:pt x="3969142" y="4196398"/>
                  </a:cubicBezTo>
                  <a:cubicBezTo>
                    <a:pt x="4069906" y="4144529"/>
                    <a:pt x="4149251" y="4103431"/>
                    <a:pt x="4185198" y="4067178"/>
                  </a:cubicBezTo>
                  <a:cubicBezTo>
                    <a:pt x="4225429" y="4026438"/>
                    <a:pt x="4267708" y="3934369"/>
                    <a:pt x="4304401" y="3808022"/>
                  </a:cubicBezTo>
                  <a:cubicBezTo>
                    <a:pt x="4398272" y="3484435"/>
                    <a:pt x="4400693" y="3145054"/>
                    <a:pt x="4312036" y="2799394"/>
                  </a:cubicBezTo>
                  <a:cubicBezTo>
                    <a:pt x="4226918" y="2467731"/>
                    <a:pt x="4056124" y="2132658"/>
                    <a:pt x="3817903" y="1830249"/>
                  </a:cubicBezTo>
                  <a:cubicBezTo>
                    <a:pt x="3547276" y="1486741"/>
                    <a:pt x="3202705" y="1196357"/>
                    <a:pt x="2821256" y="990682"/>
                  </a:cubicBezTo>
                  <a:cubicBezTo>
                    <a:pt x="2448933" y="789853"/>
                    <a:pt x="2065994" y="683787"/>
                    <a:pt x="1713788" y="683787"/>
                  </a:cubicBezTo>
                  <a:cubicBezTo>
                    <a:pt x="1106552" y="683787"/>
                    <a:pt x="530689" y="887150"/>
                    <a:pt x="66552" y="1261053"/>
                  </a:cubicBezTo>
                  <a:lnTo>
                    <a:pt x="0" y="1320232"/>
                  </a:lnTo>
                  <a:lnTo>
                    <a:pt x="0" y="470600"/>
                  </a:lnTo>
                  <a:lnTo>
                    <a:pt x="57413" y="434140"/>
                  </a:lnTo>
                  <a:cubicBezTo>
                    <a:pt x="544780" y="158019"/>
                    <a:pt x="1110440" y="0"/>
                    <a:pt x="171378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3" name="Freeform: Shape 1052">
              <a:extLst>
                <a:ext uri="{FF2B5EF4-FFF2-40B4-BE49-F238E27FC236}">
                  <a16:creationId xmlns:a16="http://schemas.microsoft.com/office/drawing/2014/main" id="{62C44622-9766-4F88-A9B0-A71B34E4F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111816"/>
              <a:ext cx="5064554" cy="5746185"/>
            </a:xfrm>
            <a:custGeom>
              <a:avLst/>
              <a:gdLst>
                <a:gd name="connsiteX0" fmla="*/ 0 w 5064554"/>
                <a:gd name="connsiteY0" fmla="*/ 5562249 h 5746185"/>
                <a:gd name="connsiteX1" fmla="*/ 46809 w 5064554"/>
                <a:gd name="connsiteY1" fmla="*/ 5601914 h 5746185"/>
                <a:gd name="connsiteX2" fmla="*/ 103803 w 5064554"/>
                <a:gd name="connsiteY2" fmla="*/ 5645347 h 5746185"/>
                <a:gd name="connsiteX3" fmla="*/ 161915 w 5064554"/>
                <a:gd name="connsiteY3" fmla="*/ 5687702 h 5746185"/>
                <a:gd name="connsiteX4" fmla="*/ 220771 w 5064554"/>
                <a:gd name="connsiteY4" fmla="*/ 5729158 h 5746185"/>
                <a:gd name="connsiteX5" fmla="*/ 246285 w 5064554"/>
                <a:gd name="connsiteY5" fmla="*/ 5746185 h 5746185"/>
                <a:gd name="connsiteX6" fmla="*/ 0 w 5064554"/>
                <a:gd name="connsiteY6" fmla="*/ 5746185 h 5746185"/>
                <a:gd name="connsiteX7" fmla="*/ 1720118 w 5064554"/>
                <a:gd name="connsiteY7" fmla="*/ 79 h 5746185"/>
                <a:gd name="connsiteX8" fmla="*/ 2041220 w 5064554"/>
                <a:gd name="connsiteY8" fmla="*/ 19280 h 5746185"/>
                <a:gd name="connsiteX9" fmla="*/ 2356178 w 5064554"/>
                <a:gd name="connsiteY9" fmla="*/ 76533 h 5746185"/>
                <a:gd name="connsiteX10" fmla="*/ 2956476 w 5064554"/>
                <a:gd name="connsiteY10" fmla="*/ 284898 h 5746185"/>
                <a:gd name="connsiteX11" fmla="*/ 3238838 w 5064554"/>
                <a:gd name="connsiteY11" fmla="*/ 428117 h 5746185"/>
                <a:gd name="connsiteX12" fmla="*/ 3508346 w 5064554"/>
                <a:gd name="connsiteY12" fmla="*/ 593052 h 5746185"/>
                <a:gd name="connsiteX13" fmla="*/ 4003038 w 5064554"/>
                <a:gd name="connsiteY13" fmla="*/ 983938 h 5746185"/>
                <a:gd name="connsiteX14" fmla="*/ 4429376 w 5064554"/>
                <a:gd name="connsiteY14" fmla="*/ 1448410 h 5746185"/>
                <a:gd name="connsiteX15" fmla="*/ 4770594 w 5064554"/>
                <a:gd name="connsiteY15" fmla="*/ 1980902 h 5746185"/>
                <a:gd name="connsiteX16" fmla="*/ 4902648 w 5064554"/>
                <a:gd name="connsiteY16" fmla="*/ 2270210 h 5746185"/>
                <a:gd name="connsiteX17" fmla="*/ 4931144 w 5064554"/>
                <a:gd name="connsiteY17" fmla="*/ 2344691 h 5746185"/>
                <a:gd name="connsiteX18" fmla="*/ 4957220 w 5064554"/>
                <a:gd name="connsiteY18" fmla="*/ 2420068 h 5746185"/>
                <a:gd name="connsiteX19" fmla="*/ 4980316 w 5064554"/>
                <a:gd name="connsiteY19" fmla="*/ 2496522 h 5746185"/>
                <a:gd name="connsiteX20" fmla="*/ 5000617 w 5064554"/>
                <a:gd name="connsiteY20" fmla="*/ 2574414 h 5746185"/>
                <a:gd name="connsiteX21" fmla="*/ 5063572 w 5064554"/>
                <a:gd name="connsiteY21" fmla="*/ 3209382 h 5746185"/>
                <a:gd name="connsiteX22" fmla="*/ 5028556 w 5064554"/>
                <a:gd name="connsiteY22" fmla="*/ 3526687 h 5746185"/>
                <a:gd name="connsiteX23" fmla="*/ 4946789 w 5064554"/>
                <a:gd name="connsiteY23" fmla="*/ 3833942 h 5746185"/>
                <a:gd name="connsiteX24" fmla="*/ 4837646 w 5064554"/>
                <a:gd name="connsiteY24" fmla="*/ 4130967 h 5746185"/>
                <a:gd name="connsiteX25" fmla="*/ 4769104 w 5064554"/>
                <a:gd name="connsiteY25" fmla="*/ 4278673 h 5746185"/>
                <a:gd name="connsiteX26" fmla="*/ 4680818 w 5064554"/>
                <a:gd name="connsiteY26" fmla="*/ 4422429 h 5746185"/>
                <a:gd name="connsiteX27" fmla="*/ 4567762 w 5064554"/>
                <a:gd name="connsiteY27" fmla="*/ 4555058 h 5746185"/>
                <a:gd name="connsiteX28" fmla="*/ 4502759 w 5064554"/>
                <a:gd name="connsiteY28" fmla="*/ 4613925 h 5746185"/>
                <a:gd name="connsiteX29" fmla="*/ 4434218 w 5064554"/>
                <a:gd name="connsiteY29" fmla="*/ 4666689 h 5746185"/>
                <a:gd name="connsiteX30" fmla="*/ 4160610 w 5064554"/>
                <a:gd name="connsiteY30" fmla="*/ 4832881 h 5746185"/>
                <a:gd name="connsiteX31" fmla="*/ 3920156 w 5064554"/>
                <a:gd name="connsiteY31" fmla="*/ 4984175 h 5746185"/>
                <a:gd name="connsiteX32" fmla="*/ 3812501 w 5064554"/>
                <a:gd name="connsiteY32" fmla="*/ 5068168 h 5746185"/>
                <a:gd name="connsiteX33" fmla="*/ 3711179 w 5064554"/>
                <a:gd name="connsiteY33" fmla="*/ 5159158 h 5746185"/>
                <a:gd name="connsiteX34" fmla="*/ 3662380 w 5064554"/>
                <a:gd name="connsiteY34" fmla="*/ 5207795 h 5746185"/>
                <a:gd name="connsiteX35" fmla="*/ 3612091 w 5064554"/>
                <a:gd name="connsiteY35" fmla="*/ 5259662 h 5746185"/>
                <a:gd name="connsiteX36" fmla="*/ 3511327 w 5064554"/>
                <a:gd name="connsiteY36" fmla="*/ 5365012 h 5746185"/>
                <a:gd name="connsiteX37" fmla="*/ 3302909 w 5064554"/>
                <a:gd name="connsiteY37" fmla="*/ 5577146 h 5746185"/>
                <a:gd name="connsiteX38" fmla="*/ 3195253 w 5064554"/>
                <a:gd name="connsiteY38" fmla="*/ 5683753 h 5746185"/>
                <a:gd name="connsiteX39" fmla="*/ 3129248 w 5064554"/>
                <a:gd name="connsiteY39" fmla="*/ 5746185 h 5746185"/>
                <a:gd name="connsiteX40" fmla="*/ 2696114 w 5064554"/>
                <a:gd name="connsiteY40" fmla="*/ 5746185 h 5746185"/>
                <a:gd name="connsiteX41" fmla="*/ 2854035 w 5064554"/>
                <a:gd name="connsiteY41" fmla="*/ 5578941 h 5746185"/>
                <a:gd name="connsiteX42" fmla="*/ 2949771 w 5064554"/>
                <a:gd name="connsiteY42" fmla="*/ 5468566 h 5746185"/>
                <a:gd name="connsiteX43" fmla="*/ 3045690 w 5064554"/>
                <a:gd name="connsiteY43" fmla="*/ 5356219 h 5746185"/>
                <a:gd name="connsiteX44" fmla="*/ 3243679 w 5064554"/>
                <a:gd name="connsiteY44" fmla="*/ 5129905 h 5746185"/>
                <a:gd name="connsiteX45" fmla="*/ 3350402 w 5064554"/>
                <a:gd name="connsiteY45" fmla="*/ 5019889 h 5746185"/>
                <a:gd name="connsiteX46" fmla="*/ 3405908 w 5064554"/>
                <a:gd name="connsiteY46" fmla="*/ 4965868 h 5746185"/>
                <a:gd name="connsiteX47" fmla="*/ 3465323 w 5064554"/>
                <a:gd name="connsiteY47" fmla="*/ 4911130 h 5746185"/>
                <a:gd name="connsiteX48" fmla="*/ 3728872 w 5064554"/>
                <a:gd name="connsiteY48" fmla="*/ 4715505 h 5746185"/>
                <a:gd name="connsiteX49" fmla="*/ 4012537 w 5064554"/>
                <a:gd name="connsiteY49" fmla="*/ 4566545 h 5746185"/>
                <a:gd name="connsiteX50" fmla="*/ 4146455 w 5064554"/>
                <a:gd name="connsiteY50" fmla="*/ 4502832 h 5746185"/>
                <a:gd name="connsiteX51" fmla="*/ 4265658 w 5064554"/>
                <a:gd name="connsiteY51" fmla="*/ 4436787 h 5746185"/>
                <a:gd name="connsiteX52" fmla="*/ 4447068 w 5064554"/>
                <a:gd name="connsiteY52" fmla="*/ 4266826 h 5746185"/>
                <a:gd name="connsiteX53" fmla="*/ 4561802 w 5064554"/>
                <a:gd name="connsiteY53" fmla="*/ 4033693 h 5746185"/>
                <a:gd name="connsiteX54" fmla="*/ 4618237 w 5064554"/>
                <a:gd name="connsiteY54" fmla="*/ 3765564 h 5746185"/>
                <a:gd name="connsiteX55" fmla="*/ 4628108 w 5064554"/>
                <a:gd name="connsiteY55" fmla="*/ 3492050 h 5746185"/>
                <a:gd name="connsiteX56" fmla="*/ 4609670 w 5064554"/>
                <a:gd name="connsiteY56" fmla="*/ 3222125 h 5746185"/>
                <a:gd name="connsiteX57" fmla="*/ 4567390 w 5064554"/>
                <a:gd name="connsiteY57" fmla="*/ 2956508 h 5746185"/>
                <a:gd name="connsiteX58" fmla="*/ 4501083 w 5064554"/>
                <a:gd name="connsiteY58" fmla="*/ 2695555 h 5746185"/>
                <a:gd name="connsiteX59" fmla="*/ 4320789 w 5064554"/>
                <a:gd name="connsiteY59" fmla="*/ 2183167 h 5746185"/>
                <a:gd name="connsiteX60" fmla="*/ 4055189 w 5064554"/>
                <a:gd name="connsiteY60" fmla="*/ 1697159 h 5746185"/>
                <a:gd name="connsiteX61" fmla="*/ 3893334 w 5064554"/>
                <a:gd name="connsiteY61" fmla="*/ 1467972 h 5746185"/>
                <a:gd name="connsiteX62" fmla="*/ 3712854 w 5064554"/>
                <a:gd name="connsiteY62" fmla="*/ 1250454 h 5746185"/>
                <a:gd name="connsiteX63" fmla="*/ 3300486 w 5064554"/>
                <a:gd name="connsiteY63" fmla="*/ 856873 h 5746185"/>
                <a:gd name="connsiteX64" fmla="*/ 2823118 w 5064554"/>
                <a:gd name="connsiteY64" fmla="*/ 536158 h 5746185"/>
                <a:gd name="connsiteX65" fmla="*/ 2759232 w 5064554"/>
                <a:gd name="connsiteY65" fmla="*/ 502417 h 5746185"/>
                <a:gd name="connsiteX66" fmla="*/ 2694601 w 5064554"/>
                <a:gd name="connsiteY66" fmla="*/ 470293 h 5746185"/>
                <a:gd name="connsiteX67" fmla="*/ 2628854 w 5064554"/>
                <a:gd name="connsiteY67" fmla="*/ 440142 h 5746185"/>
                <a:gd name="connsiteX68" fmla="*/ 2562361 w 5064554"/>
                <a:gd name="connsiteY68" fmla="*/ 411605 h 5746185"/>
                <a:gd name="connsiteX69" fmla="*/ 2289497 w 5064554"/>
                <a:gd name="connsiteY69" fmla="*/ 316484 h 5746185"/>
                <a:gd name="connsiteX70" fmla="*/ 2007510 w 5064554"/>
                <a:gd name="connsiteY70" fmla="*/ 254927 h 5746185"/>
                <a:gd name="connsiteX71" fmla="*/ 1720677 w 5064554"/>
                <a:gd name="connsiteY71" fmla="*/ 231775 h 5746185"/>
                <a:gd name="connsiteX72" fmla="*/ 1144034 w 5064554"/>
                <a:gd name="connsiteY72" fmla="*/ 303923 h 5746185"/>
                <a:gd name="connsiteX73" fmla="*/ 609856 w 5064554"/>
                <a:gd name="connsiteY73" fmla="*/ 517135 h 5746185"/>
                <a:gd name="connsiteX74" fmla="*/ 137330 w 5064554"/>
                <a:gd name="connsiteY74" fmla="*/ 828337 h 5746185"/>
                <a:gd name="connsiteX75" fmla="*/ 0 w 5064554"/>
                <a:gd name="connsiteY75" fmla="*/ 943022 h 5746185"/>
                <a:gd name="connsiteX76" fmla="*/ 0 w 5064554"/>
                <a:gd name="connsiteY76" fmla="*/ 441968 h 5746185"/>
                <a:gd name="connsiteX77" fmla="*/ 170854 w 5064554"/>
                <a:gd name="connsiteY77" fmla="*/ 345537 h 5746185"/>
                <a:gd name="connsiteX78" fmla="*/ 466998 w 5064554"/>
                <a:gd name="connsiteY78" fmla="*/ 218852 h 5746185"/>
                <a:gd name="connsiteX79" fmla="*/ 1086479 w 5064554"/>
                <a:gd name="connsiteY79" fmla="*/ 56253 h 5746185"/>
                <a:gd name="connsiteX80" fmla="*/ 1720118 w 5064554"/>
                <a:gd name="connsiteY80" fmla="*/ 79 h 574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064554" h="5746185">
                  <a:moveTo>
                    <a:pt x="0" y="5562249"/>
                  </a:moveTo>
                  <a:lnTo>
                    <a:pt x="46809" y="5601914"/>
                  </a:lnTo>
                  <a:cubicBezTo>
                    <a:pt x="65807" y="5616093"/>
                    <a:pt x="84433" y="5631168"/>
                    <a:pt x="103803" y="5645347"/>
                  </a:cubicBezTo>
                  <a:lnTo>
                    <a:pt x="161915" y="5687702"/>
                  </a:lnTo>
                  <a:lnTo>
                    <a:pt x="220771" y="5729158"/>
                  </a:lnTo>
                  <a:lnTo>
                    <a:pt x="246285" y="5746185"/>
                  </a:lnTo>
                  <a:lnTo>
                    <a:pt x="0" y="5746185"/>
                  </a:lnTo>
                  <a:close/>
                  <a:moveTo>
                    <a:pt x="1720118" y="79"/>
                  </a:moveTo>
                  <a:cubicBezTo>
                    <a:pt x="1827587" y="-820"/>
                    <a:pt x="1935057" y="6001"/>
                    <a:pt x="2041220" y="19280"/>
                  </a:cubicBezTo>
                  <a:cubicBezTo>
                    <a:pt x="2147573" y="31844"/>
                    <a:pt x="2252621" y="51766"/>
                    <a:pt x="2356178" y="76533"/>
                  </a:cubicBezTo>
                  <a:cubicBezTo>
                    <a:pt x="2563478" y="126245"/>
                    <a:pt x="2764261" y="197316"/>
                    <a:pt x="2956476" y="284898"/>
                  </a:cubicBezTo>
                  <a:cubicBezTo>
                    <a:pt x="3052583" y="329049"/>
                    <a:pt x="3147013" y="376429"/>
                    <a:pt x="3238838" y="428117"/>
                  </a:cubicBezTo>
                  <a:cubicBezTo>
                    <a:pt x="3331032" y="479266"/>
                    <a:pt x="3421180" y="534185"/>
                    <a:pt x="3508346" y="593052"/>
                  </a:cubicBezTo>
                  <a:cubicBezTo>
                    <a:pt x="3682868" y="710785"/>
                    <a:pt x="3849007" y="840722"/>
                    <a:pt x="4003038" y="983938"/>
                  </a:cubicBezTo>
                  <a:cubicBezTo>
                    <a:pt x="4157071" y="1127158"/>
                    <a:pt x="4300488" y="1282041"/>
                    <a:pt x="4429376" y="1448410"/>
                  </a:cubicBezTo>
                  <a:cubicBezTo>
                    <a:pt x="4558636" y="1614781"/>
                    <a:pt x="4672623" y="1793174"/>
                    <a:pt x="4770594" y="1980902"/>
                  </a:cubicBezTo>
                  <a:cubicBezTo>
                    <a:pt x="4819206" y="2074945"/>
                    <a:pt x="4862977" y="2171681"/>
                    <a:pt x="4902648" y="2270210"/>
                  </a:cubicBezTo>
                  <a:cubicBezTo>
                    <a:pt x="4912334" y="2294978"/>
                    <a:pt x="4922390" y="2319565"/>
                    <a:pt x="4931144" y="2344691"/>
                  </a:cubicBezTo>
                  <a:lnTo>
                    <a:pt x="4957220" y="2420068"/>
                  </a:lnTo>
                  <a:lnTo>
                    <a:pt x="4980316" y="2496522"/>
                  </a:lnTo>
                  <a:cubicBezTo>
                    <a:pt x="4987766" y="2522187"/>
                    <a:pt x="4993911" y="2548031"/>
                    <a:pt x="5000617" y="2574414"/>
                  </a:cubicBezTo>
                  <a:cubicBezTo>
                    <a:pt x="5051278" y="2781523"/>
                    <a:pt x="5069160" y="2996351"/>
                    <a:pt x="5063572" y="3209382"/>
                  </a:cubicBezTo>
                  <a:cubicBezTo>
                    <a:pt x="5060778" y="3315809"/>
                    <a:pt x="5049043" y="3422236"/>
                    <a:pt x="5028556" y="3526687"/>
                  </a:cubicBezTo>
                  <a:cubicBezTo>
                    <a:pt x="5008069" y="3631141"/>
                    <a:pt x="4979571" y="3733619"/>
                    <a:pt x="4946789" y="3833942"/>
                  </a:cubicBezTo>
                  <a:cubicBezTo>
                    <a:pt x="4914009" y="3934267"/>
                    <a:pt x="4879179" y="4032079"/>
                    <a:pt x="4837646" y="4130967"/>
                  </a:cubicBezTo>
                  <a:cubicBezTo>
                    <a:pt x="4816971" y="4180322"/>
                    <a:pt x="4794620" y="4229678"/>
                    <a:pt x="4769104" y="4278673"/>
                  </a:cubicBezTo>
                  <a:cubicBezTo>
                    <a:pt x="4743029" y="4327308"/>
                    <a:pt x="4714530" y="4375946"/>
                    <a:pt x="4680818" y="4422429"/>
                  </a:cubicBezTo>
                  <a:cubicBezTo>
                    <a:pt x="4647478" y="4469092"/>
                    <a:pt x="4609482" y="4513961"/>
                    <a:pt x="4567762" y="4555058"/>
                  </a:cubicBezTo>
                  <a:cubicBezTo>
                    <a:pt x="4546715" y="4575518"/>
                    <a:pt x="4525110" y="4595260"/>
                    <a:pt x="4502759" y="4613925"/>
                  </a:cubicBezTo>
                  <a:cubicBezTo>
                    <a:pt x="4480408" y="4632591"/>
                    <a:pt x="4457313" y="4649999"/>
                    <a:pt x="4434218" y="4666689"/>
                  </a:cubicBezTo>
                  <a:cubicBezTo>
                    <a:pt x="4341090" y="4733452"/>
                    <a:pt x="4246659" y="4783347"/>
                    <a:pt x="4160610" y="4832881"/>
                  </a:cubicBezTo>
                  <a:cubicBezTo>
                    <a:pt x="4074002" y="4881876"/>
                    <a:pt x="3994471" y="4930513"/>
                    <a:pt x="3920156" y="4984175"/>
                  </a:cubicBezTo>
                  <a:cubicBezTo>
                    <a:pt x="3882905" y="5010734"/>
                    <a:pt x="3847144" y="5038913"/>
                    <a:pt x="3812501" y="5068168"/>
                  </a:cubicBezTo>
                  <a:cubicBezTo>
                    <a:pt x="3777485" y="5097062"/>
                    <a:pt x="3743960" y="5127752"/>
                    <a:pt x="3711179" y="5159158"/>
                  </a:cubicBezTo>
                  <a:cubicBezTo>
                    <a:pt x="3694601" y="5175132"/>
                    <a:pt x="3679143" y="5190745"/>
                    <a:pt x="3662380" y="5207795"/>
                  </a:cubicBezTo>
                  <a:lnTo>
                    <a:pt x="3612091" y="5259662"/>
                  </a:lnTo>
                  <a:lnTo>
                    <a:pt x="3511327" y="5365012"/>
                  </a:lnTo>
                  <a:cubicBezTo>
                    <a:pt x="3443530" y="5435544"/>
                    <a:pt x="3373686" y="5505897"/>
                    <a:pt x="3302909" y="5577146"/>
                  </a:cubicBezTo>
                  <a:cubicBezTo>
                    <a:pt x="3267520" y="5612861"/>
                    <a:pt x="3231573" y="5648219"/>
                    <a:pt x="3195253" y="5683753"/>
                  </a:cubicBezTo>
                  <a:lnTo>
                    <a:pt x="3129248" y="5746185"/>
                  </a:lnTo>
                  <a:lnTo>
                    <a:pt x="2696114" y="5746185"/>
                  </a:lnTo>
                  <a:lnTo>
                    <a:pt x="2854035" y="5578941"/>
                  </a:lnTo>
                  <a:cubicBezTo>
                    <a:pt x="2886257" y="5542689"/>
                    <a:pt x="2917921" y="5505718"/>
                    <a:pt x="2949771" y="5468566"/>
                  </a:cubicBezTo>
                  <a:lnTo>
                    <a:pt x="3045690" y="5356219"/>
                  </a:lnTo>
                  <a:cubicBezTo>
                    <a:pt x="3110136" y="5281019"/>
                    <a:pt x="3174578" y="5204384"/>
                    <a:pt x="3243679" y="5129905"/>
                  </a:cubicBezTo>
                  <a:cubicBezTo>
                    <a:pt x="3278324" y="5092934"/>
                    <a:pt x="3313897" y="5056143"/>
                    <a:pt x="3350402" y="5019889"/>
                  </a:cubicBezTo>
                  <a:lnTo>
                    <a:pt x="3405908" y="4965868"/>
                  </a:lnTo>
                  <a:cubicBezTo>
                    <a:pt x="3424533" y="4947921"/>
                    <a:pt x="3445208" y="4929077"/>
                    <a:pt x="3465323" y="4911130"/>
                  </a:cubicBezTo>
                  <a:cubicBezTo>
                    <a:pt x="3546342" y="4838623"/>
                    <a:pt x="3635745" y="4772936"/>
                    <a:pt x="3728872" y="4715505"/>
                  </a:cubicBezTo>
                  <a:cubicBezTo>
                    <a:pt x="3821999" y="4657895"/>
                    <a:pt x="3919784" y="4609976"/>
                    <a:pt x="4012537" y="4566545"/>
                  </a:cubicBezTo>
                  <a:cubicBezTo>
                    <a:pt x="4058915" y="4544830"/>
                    <a:pt x="4103989" y="4524011"/>
                    <a:pt x="4146455" y="4502832"/>
                  </a:cubicBezTo>
                  <a:cubicBezTo>
                    <a:pt x="4189107" y="4481656"/>
                    <a:pt x="4229152" y="4460298"/>
                    <a:pt x="4265658" y="4436787"/>
                  </a:cubicBezTo>
                  <a:cubicBezTo>
                    <a:pt x="4339041" y="4390303"/>
                    <a:pt x="4398456" y="4335026"/>
                    <a:pt x="4447068" y="4266826"/>
                  </a:cubicBezTo>
                  <a:cubicBezTo>
                    <a:pt x="4495309" y="4198628"/>
                    <a:pt x="4533305" y="4118942"/>
                    <a:pt x="4561802" y="4033693"/>
                  </a:cubicBezTo>
                  <a:cubicBezTo>
                    <a:pt x="4590112" y="3948445"/>
                    <a:pt x="4608180" y="3856557"/>
                    <a:pt x="4618237" y="3765564"/>
                  </a:cubicBezTo>
                  <a:cubicBezTo>
                    <a:pt x="4627922" y="3674214"/>
                    <a:pt x="4630157" y="3582682"/>
                    <a:pt x="4628108" y="3492050"/>
                  </a:cubicBezTo>
                  <a:cubicBezTo>
                    <a:pt x="4625128" y="3401236"/>
                    <a:pt x="4618611" y="3311322"/>
                    <a:pt x="4609670" y="3222125"/>
                  </a:cubicBezTo>
                  <a:cubicBezTo>
                    <a:pt x="4600543" y="3132928"/>
                    <a:pt x="4586760" y="3044269"/>
                    <a:pt x="4567390" y="2956508"/>
                  </a:cubicBezTo>
                  <a:cubicBezTo>
                    <a:pt x="4548205" y="2868747"/>
                    <a:pt x="4525296" y="2782062"/>
                    <a:pt x="4501083" y="2695555"/>
                  </a:cubicBezTo>
                  <a:cubicBezTo>
                    <a:pt x="4452658" y="2522726"/>
                    <a:pt x="4395662" y="2350434"/>
                    <a:pt x="4320789" y="2183167"/>
                  </a:cubicBezTo>
                  <a:cubicBezTo>
                    <a:pt x="4245914" y="2015899"/>
                    <a:pt x="4157071" y="1853298"/>
                    <a:pt x="4055189" y="1697159"/>
                  </a:cubicBezTo>
                  <a:cubicBezTo>
                    <a:pt x="4004157" y="1619267"/>
                    <a:pt x="3950142" y="1542813"/>
                    <a:pt x="3893334" y="1467972"/>
                  </a:cubicBezTo>
                  <a:cubicBezTo>
                    <a:pt x="3836528" y="1393134"/>
                    <a:pt x="3775995" y="1320986"/>
                    <a:pt x="3712854" y="1250454"/>
                  </a:cubicBezTo>
                  <a:cubicBezTo>
                    <a:pt x="3587133" y="1109210"/>
                    <a:pt x="3449118" y="977120"/>
                    <a:pt x="3300486" y="856873"/>
                  </a:cubicBezTo>
                  <a:cubicBezTo>
                    <a:pt x="3152043" y="736089"/>
                    <a:pt x="2992237" y="628047"/>
                    <a:pt x="2823118" y="536158"/>
                  </a:cubicBezTo>
                  <a:cubicBezTo>
                    <a:pt x="2801884" y="524852"/>
                    <a:pt x="2780652" y="513367"/>
                    <a:pt x="2759232" y="502417"/>
                  </a:cubicBezTo>
                  <a:lnTo>
                    <a:pt x="2694601" y="470293"/>
                  </a:lnTo>
                  <a:lnTo>
                    <a:pt x="2628854" y="440142"/>
                  </a:lnTo>
                  <a:cubicBezTo>
                    <a:pt x="2606875" y="430092"/>
                    <a:pt x="2584525" y="421117"/>
                    <a:pt x="2562361" y="411605"/>
                  </a:cubicBezTo>
                  <a:cubicBezTo>
                    <a:pt x="2473517" y="374455"/>
                    <a:pt x="2382068" y="343227"/>
                    <a:pt x="2289497" y="316484"/>
                  </a:cubicBezTo>
                  <a:cubicBezTo>
                    <a:pt x="2196929" y="289923"/>
                    <a:pt x="2102498" y="269643"/>
                    <a:pt x="2007510" y="254927"/>
                  </a:cubicBezTo>
                  <a:cubicBezTo>
                    <a:pt x="1912333" y="240748"/>
                    <a:pt x="1816411" y="232852"/>
                    <a:pt x="1720677" y="231775"/>
                  </a:cubicBezTo>
                  <a:cubicBezTo>
                    <a:pt x="1526042" y="230339"/>
                    <a:pt x="1331219" y="254747"/>
                    <a:pt x="1144034" y="303923"/>
                  </a:cubicBezTo>
                  <a:cubicBezTo>
                    <a:pt x="956475" y="352739"/>
                    <a:pt x="777671" y="427399"/>
                    <a:pt x="609856" y="517135"/>
                  </a:cubicBezTo>
                  <a:cubicBezTo>
                    <a:pt x="441854" y="607049"/>
                    <a:pt x="284843" y="712938"/>
                    <a:pt x="137330" y="828337"/>
                  </a:cubicBezTo>
                  <a:lnTo>
                    <a:pt x="0" y="943022"/>
                  </a:lnTo>
                  <a:lnTo>
                    <a:pt x="0" y="441968"/>
                  </a:lnTo>
                  <a:lnTo>
                    <a:pt x="170854" y="345537"/>
                  </a:lnTo>
                  <a:cubicBezTo>
                    <a:pt x="267240" y="298045"/>
                    <a:pt x="366234" y="255824"/>
                    <a:pt x="466998" y="218852"/>
                  </a:cubicBezTo>
                  <a:cubicBezTo>
                    <a:pt x="668527" y="144732"/>
                    <a:pt x="876944" y="92505"/>
                    <a:pt x="1086479" y="56253"/>
                  </a:cubicBezTo>
                  <a:cubicBezTo>
                    <a:pt x="1296203" y="20358"/>
                    <a:pt x="1507974" y="1514"/>
                    <a:pt x="1720118" y="79"/>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54" name="Freeform: Shape 1053">
              <a:extLst>
                <a:ext uri="{FF2B5EF4-FFF2-40B4-BE49-F238E27FC236}">
                  <a16:creationId xmlns:a16="http://schemas.microsoft.com/office/drawing/2014/main" id="{76DA3EB3-67D4-47DC-A531-F4B0EB029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935182"/>
              <a:ext cx="5401995" cy="5922818"/>
            </a:xfrm>
            <a:custGeom>
              <a:avLst/>
              <a:gdLst>
                <a:gd name="connsiteX0" fmla="*/ 0 w 5401995"/>
                <a:gd name="connsiteY0" fmla="*/ 5912646 h 5922818"/>
                <a:gd name="connsiteX1" fmla="*/ 15931 w 5401995"/>
                <a:gd name="connsiteY1" fmla="*/ 5922818 h 5922818"/>
                <a:gd name="connsiteX2" fmla="*/ 0 w 5401995"/>
                <a:gd name="connsiteY2" fmla="*/ 5922818 h 5922818"/>
                <a:gd name="connsiteX3" fmla="*/ 1741724 w 5401995"/>
                <a:gd name="connsiteY3" fmla="*/ 0 h 5922818"/>
                <a:gd name="connsiteX4" fmla="*/ 5401995 w 5401995"/>
                <a:gd name="connsiteY4" fmla="*/ 3449232 h 5922818"/>
                <a:gd name="connsiteX5" fmla="*/ 4367046 w 5401995"/>
                <a:gd name="connsiteY5" fmla="*/ 5852517 h 5922818"/>
                <a:gd name="connsiteX6" fmla="*/ 4290573 w 5401995"/>
                <a:gd name="connsiteY6" fmla="*/ 5922818 h 5922818"/>
                <a:gd name="connsiteX7" fmla="*/ 3023725 w 5401995"/>
                <a:gd name="connsiteY7" fmla="*/ 5922818 h 5922818"/>
                <a:gd name="connsiteX8" fmla="*/ 3043643 w 5401995"/>
                <a:gd name="connsiteY8" fmla="*/ 5905761 h 5922818"/>
                <a:gd name="connsiteX9" fmla="*/ 3156885 w 5401995"/>
                <a:gd name="connsiteY9" fmla="*/ 5797204 h 5922818"/>
                <a:gd name="connsiteX10" fmla="*/ 3267706 w 5401995"/>
                <a:gd name="connsiteY10" fmla="*/ 5685616 h 5922818"/>
                <a:gd name="connsiteX11" fmla="*/ 3487673 w 5401995"/>
                <a:gd name="connsiteY11" fmla="*/ 5458875 h 5922818"/>
                <a:gd name="connsiteX12" fmla="*/ 3598682 w 5401995"/>
                <a:gd name="connsiteY12" fmla="*/ 5345506 h 5922818"/>
                <a:gd name="connsiteX13" fmla="*/ 3713227 w 5401995"/>
                <a:gd name="connsiteY13" fmla="*/ 5233203 h 5922818"/>
                <a:gd name="connsiteX14" fmla="*/ 4248708 w 5401995"/>
                <a:gd name="connsiteY14" fmla="*/ 4858691 h 5922818"/>
                <a:gd name="connsiteX15" fmla="*/ 4518032 w 5401995"/>
                <a:gd name="connsiteY15" fmla="*/ 4700401 h 5922818"/>
                <a:gd name="connsiteX16" fmla="*/ 4720304 w 5401995"/>
                <a:gd name="connsiteY16" fmla="*/ 4500399 h 5922818"/>
                <a:gd name="connsiteX17" fmla="*/ 4846027 w 5401995"/>
                <a:gd name="connsiteY17" fmla="*/ 4246029 h 5922818"/>
                <a:gd name="connsiteX18" fmla="*/ 4920900 w 5401995"/>
                <a:gd name="connsiteY18" fmla="*/ 3963496 h 5922818"/>
                <a:gd name="connsiteX19" fmla="*/ 4933752 w 5401995"/>
                <a:gd name="connsiteY19" fmla="*/ 3891303 h 5922818"/>
                <a:gd name="connsiteX20" fmla="*/ 4944740 w 5401995"/>
                <a:gd name="connsiteY20" fmla="*/ 3818931 h 5922818"/>
                <a:gd name="connsiteX21" fmla="*/ 4952935 w 5401995"/>
                <a:gd name="connsiteY21" fmla="*/ 3746381 h 5922818"/>
                <a:gd name="connsiteX22" fmla="*/ 4958896 w 5401995"/>
                <a:gd name="connsiteY22" fmla="*/ 3673652 h 5922818"/>
                <a:gd name="connsiteX23" fmla="*/ 4962249 w 5401995"/>
                <a:gd name="connsiteY23" fmla="*/ 3382920 h 5922818"/>
                <a:gd name="connsiteX24" fmla="*/ 4957593 w 5401995"/>
                <a:gd name="connsiteY24" fmla="*/ 3310370 h 5922818"/>
                <a:gd name="connsiteX25" fmla="*/ 4950515 w 5401995"/>
                <a:gd name="connsiteY25" fmla="*/ 3237998 h 5922818"/>
                <a:gd name="connsiteX26" fmla="*/ 4941761 w 5401995"/>
                <a:gd name="connsiteY26" fmla="*/ 3165805 h 5922818"/>
                <a:gd name="connsiteX27" fmla="*/ 4931145 w 5401995"/>
                <a:gd name="connsiteY27" fmla="*/ 3093968 h 5922818"/>
                <a:gd name="connsiteX28" fmla="*/ 4869122 w 5401995"/>
                <a:gd name="connsiteY28" fmla="*/ 2809296 h 5922818"/>
                <a:gd name="connsiteX29" fmla="*/ 4660144 w 5401995"/>
                <a:gd name="connsiteY29" fmla="*/ 2260271 h 5922818"/>
                <a:gd name="connsiteX30" fmla="*/ 4518404 w 5401995"/>
                <a:gd name="connsiteY30" fmla="*/ 1998593 h 5922818"/>
                <a:gd name="connsiteX31" fmla="*/ 4355246 w 5401995"/>
                <a:gd name="connsiteY31" fmla="*/ 1746720 h 5922818"/>
                <a:gd name="connsiteX32" fmla="*/ 4171971 w 5401995"/>
                <a:gd name="connsiteY32" fmla="*/ 1505719 h 5922818"/>
                <a:gd name="connsiteX33" fmla="*/ 3969141 w 5401995"/>
                <a:gd name="connsiteY33" fmla="*/ 1277017 h 5922818"/>
                <a:gd name="connsiteX34" fmla="*/ 3748056 w 5401995"/>
                <a:gd name="connsiteY34" fmla="*/ 1062043 h 5922818"/>
                <a:gd name="connsiteX35" fmla="*/ 3507974 w 5401995"/>
                <a:gd name="connsiteY35" fmla="*/ 864002 h 5922818"/>
                <a:gd name="connsiteX36" fmla="*/ 3250199 w 5401995"/>
                <a:gd name="connsiteY36" fmla="*/ 684854 h 5922818"/>
                <a:gd name="connsiteX37" fmla="*/ 2974728 w 5401995"/>
                <a:gd name="connsiteY37" fmla="*/ 529060 h 5922818"/>
                <a:gd name="connsiteX38" fmla="*/ 2683054 w 5401995"/>
                <a:gd name="connsiteY38" fmla="*/ 400004 h 5922818"/>
                <a:gd name="connsiteX39" fmla="*/ 2377410 w 5401995"/>
                <a:gd name="connsiteY39" fmla="*/ 302321 h 5922818"/>
                <a:gd name="connsiteX40" fmla="*/ 1738558 w 5401995"/>
                <a:gd name="connsiteY40" fmla="*/ 219075 h 5922818"/>
                <a:gd name="connsiteX41" fmla="*/ 1096353 w 5401995"/>
                <a:gd name="connsiteY41" fmla="*/ 287347 h 5922818"/>
                <a:gd name="connsiteX42" fmla="*/ 1076608 w 5401995"/>
                <a:gd name="connsiteY42" fmla="*/ 291269 h 5922818"/>
                <a:gd name="connsiteX43" fmla="*/ 1057052 w 5401995"/>
                <a:gd name="connsiteY43" fmla="*/ 296081 h 5922818"/>
                <a:gd name="connsiteX44" fmla="*/ 1017940 w 5401995"/>
                <a:gd name="connsiteY44" fmla="*/ 305708 h 5922818"/>
                <a:gd name="connsiteX45" fmla="*/ 939899 w 5401995"/>
                <a:gd name="connsiteY45" fmla="*/ 325137 h 5922818"/>
                <a:gd name="connsiteX46" fmla="*/ 862788 w 5401995"/>
                <a:gd name="connsiteY46" fmla="*/ 347418 h 5922818"/>
                <a:gd name="connsiteX47" fmla="*/ 786052 w 5401995"/>
                <a:gd name="connsiteY47" fmla="*/ 370948 h 5922818"/>
                <a:gd name="connsiteX48" fmla="*/ 710434 w 5401995"/>
                <a:gd name="connsiteY48" fmla="*/ 397152 h 5922818"/>
                <a:gd name="connsiteX49" fmla="*/ 635372 w 5401995"/>
                <a:gd name="connsiteY49" fmla="*/ 424425 h 5922818"/>
                <a:gd name="connsiteX50" fmla="*/ 561615 w 5401995"/>
                <a:gd name="connsiteY50" fmla="*/ 454551 h 5922818"/>
                <a:gd name="connsiteX51" fmla="*/ 488419 w 5401995"/>
                <a:gd name="connsiteY51" fmla="*/ 485744 h 5922818"/>
                <a:gd name="connsiteX52" fmla="*/ 206696 w 5401995"/>
                <a:gd name="connsiteY52" fmla="*/ 629655 h 5922818"/>
                <a:gd name="connsiteX53" fmla="*/ 0 w 5401995"/>
                <a:gd name="connsiteY53" fmla="*/ 763803 h 5922818"/>
                <a:gd name="connsiteX54" fmla="*/ 0 w 5401995"/>
                <a:gd name="connsiteY54" fmla="*/ 418320 h 5922818"/>
                <a:gd name="connsiteX55" fmla="*/ 89677 w 5401995"/>
                <a:gd name="connsiteY55" fmla="*/ 370541 h 5922818"/>
                <a:gd name="connsiteX56" fmla="*/ 1741724 w 5401995"/>
                <a:gd name="connsiteY56" fmla="*/ 0 h 592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401995" h="5922818">
                  <a:moveTo>
                    <a:pt x="0" y="5912646"/>
                  </a:moveTo>
                  <a:lnTo>
                    <a:pt x="15931" y="5922818"/>
                  </a:lnTo>
                  <a:lnTo>
                    <a:pt x="0" y="5922818"/>
                  </a:lnTo>
                  <a:close/>
                  <a:moveTo>
                    <a:pt x="1741724" y="0"/>
                  </a:moveTo>
                  <a:cubicBezTo>
                    <a:pt x="3763330" y="0"/>
                    <a:pt x="5401995" y="1544222"/>
                    <a:pt x="5401995" y="3449232"/>
                  </a:cubicBezTo>
                  <a:cubicBezTo>
                    <a:pt x="5401995" y="4383723"/>
                    <a:pt x="5007554" y="5231364"/>
                    <a:pt x="4367046" y="5852517"/>
                  </a:cubicBezTo>
                  <a:lnTo>
                    <a:pt x="4290573" y="5922818"/>
                  </a:lnTo>
                  <a:lnTo>
                    <a:pt x="3023725" y="5922818"/>
                  </a:lnTo>
                  <a:lnTo>
                    <a:pt x="3043643" y="5905761"/>
                  </a:lnTo>
                  <a:cubicBezTo>
                    <a:pt x="3081825" y="5870109"/>
                    <a:pt x="3119635" y="5833924"/>
                    <a:pt x="3156885" y="5797204"/>
                  </a:cubicBezTo>
                  <a:cubicBezTo>
                    <a:pt x="3194136" y="5760482"/>
                    <a:pt x="3231014" y="5723050"/>
                    <a:pt x="3267706" y="5685616"/>
                  </a:cubicBezTo>
                  <a:cubicBezTo>
                    <a:pt x="3341276" y="5610748"/>
                    <a:pt x="3414103" y="5534633"/>
                    <a:pt x="3487673" y="5458875"/>
                  </a:cubicBezTo>
                  <a:lnTo>
                    <a:pt x="3598682" y="5345506"/>
                  </a:lnTo>
                  <a:cubicBezTo>
                    <a:pt x="3635933" y="5307715"/>
                    <a:pt x="3673369" y="5270460"/>
                    <a:pt x="3713227" y="5233203"/>
                  </a:cubicBezTo>
                  <a:cubicBezTo>
                    <a:pt x="3869868" y="5083827"/>
                    <a:pt x="4057798" y="4960832"/>
                    <a:pt x="4248708" y="4858691"/>
                  </a:cubicBezTo>
                  <a:cubicBezTo>
                    <a:pt x="4343325" y="4806462"/>
                    <a:pt x="4437012" y="4757622"/>
                    <a:pt x="4518032" y="4700401"/>
                  </a:cubicBezTo>
                  <a:cubicBezTo>
                    <a:pt x="4599240" y="4643539"/>
                    <a:pt x="4667408" y="4577761"/>
                    <a:pt x="4720304" y="4500399"/>
                  </a:cubicBezTo>
                  <a:cubicBezTo>
                    <a:pt x="4774131" y="4423929"/>
                    <a:pt x="4813991" y="4336941"/>
                    <a:pt x="4846027" y="4246029"/>
                  </a:cubicBezTo>
                  <a:cubicBezTo>
                    <a:pt x="4878062" y="4155120"/>
                    <a:pt x="4901903" y="4059396"/>
                    <a:pt x="4920900" y="3963496"/>
                  </a:cubicBezTo>
                  <a:cubicBezTo>
                    <a:pt x="4924998" y="3939253"/>
                    <a:pt x="4930213" y="3915366"/>
                    <a:pt x="4933752" y="3891303"/>
                  </a:cubicBezTo>
                  <a:lnTo>
                    <a:pt x="4944740" y="3818931"/>
                  </a:lnTo>
                  <a:lnTo>
                    <a:pt x="4952935" y="3746381"/>
                  </a:lnTo>
                  <a:cubicBezTo>
                    <a:pt x="4956103" y="3722138"/>
                    <a:pt x="4956848" y="3697895"/>
                    <a:pt x="4958896" y="3673652"/>
                  </a:cubicBezTo>
                  <a:cubicBezTo>
                    <a:pt x="4966160" y="3576682"/>
                    <a:pt x="4966346" y="3479712"/>
                    <a:pt x="4962249" y="3382920"/>
                  </a:cubicBezTo>
                  <a:lnTo>
                    <a:pt x="4957593" y="3310370"/>
                  </a:lnTo>
                  <a:cubicBezTo>
                    <a:pt x="4955544" y="3286128"/>
                    <a:pt x="4952750" y="3262063"/>
                    <a:pt x="4950515" y="3237998"/>
                  </a:cubicBezTo>
                  <a:cubicBezTo>
                    <a:pt x="4948466" y="3213755"/>
                    <a:pt x="4944555" y="3189870"/>
                    <a:pt x="4941761" y="3165805"/>
                  </a:cubicBezTo>
                  <a:cubicBezTo>
                    <a:pt x="4939154" y="3141741"/>
                    <a:pt x="4935055" y="3117855"/>
                    <a:pt x="4931145" y="3093968"/>
                  </a:cubicBezTo>
                  <a:cubicBezTo>
                    <a:pt x="4915313" y="2998246"/>
                    <a:pt x="4894639" y="2903237"/>
                    <a:pt x="4869122" y="2809296"/>
                  </a:cubicBezTo>
                  <a:cubicBezTo>
                    <a:pt x="4817156" y="2621416"/>
                    <a:pt x="4746939" y="2437813"/>
                    <a:pt x="4660144" y="2260271"/>
                  </a:cubicBezTo>
                  <a:cubicBezTo>
                    <a:pt x="4616561" y="2171501"/>
                    <a:pt x="4569251" y="2084156"/>
                    <a:pt x="4518404" y="1998593"/>
                  </a:cubicBezTo>
                  <a:cubicBezTo>
                    <a:pt x="4467931" y="1912853"/>
                    <a:pt x="4412986" y="1828894"/>
                    <a:pt x="4355246" y="1746720"/>
                  </a:cubicBezTo>
                  <a:cubicBezTo>
                    <a:pt x="4297694" y="1664544"/>
                    <a:pt x="4236043" y="1584507"/>
                    <a:pt x="4171971" y="1505719"/>
                  </a:cubicBezTo>
                  <a:cubicBezTo>
                    <a:pt x="4107528" y="1427287"/>
                    <a:pt x="4039918" y="1350994"/>
                    <a:pt x="3969141" y="1277017"/>
                  </a:cubicBezTo>
                  <a:cubicBezTo>
                    <a:pt x="3898364" y="1203221"/>
                    <a:pt x="3825167" y="1130849"/>
                    <a:pt x="3748056" y="1062043"/>
                  </a:cubicBezTo>
                  <a:cubicBezTo>
                    <a:pt x="3671133" y="993236"/>
                    <a:pt x="3591043" y="926925"/>
                    <a:pt x="3507974" y="864002"/>
                  </a:cubicBezTo>
                  <a:cubicBezTo>
                    <a:pt x="3424904" y="801078"/>
                    <a:pt x="3339042" y="741005"/>
                    <a:pt x="3250199" y="684854"/>
                  </a:cubicBezTo>
                  <a:cubicBezTo>
                    <a:pt x="3161168" y="629241"/>
                    <a:pt x="3069530" y="576655"/>
                    <a:pt x="2974728" y="529060"/>
                  </a:cubicBezTo>
                  <a:cubicBezTo>
                    <a:pt x="2880110" y="481288"/>
                    <a:pt x="2783072" y="437439"/>
                    <a:pt x="2683054" y="400004"/>
                  </a:cubicBezTo>
                  <a:cubicBezTo>
                    <a:pt x="2583408" y="361858"/>
                    <a:pt x="2481341" y="329058"/>
                    <a:pt x="2377410" y="302321"/>
                  </a:cubicBezTo>
                  <a:cubicBezTo>
                    <a:pt x="2169737" y="248667"/>
                    <a:pt x="1954240" y="218897"/>
                    <a:pt x="1738558" y="219075"/>
                  </a:cubicBezTo>
                  <a:cubicBezTo>
                    <a:pt x="1522503" y="219788"/>
                    <a:pt x="1306634" y="242605"/>
                    <a:pt x="1096353" y="287347"/>
                  </a:cubicBezTo>
                  <a:lnTo>
                    <a:pt x="1076608" y="291269"/>
                  </a:lnTo>
                  <a:lnTo>
                    <a:pt x="1057052" y="296081"/>
                  </a:lnTo>
                  <a:lnTo>
                    <a:pt x="1017940" y="305708"/>
                  </a:lnTo>
                  <a:lnTo>
                    <a:pt x="939899" y="325137"/>
                  </a:lnTo>
                  <a:cubicBezTo>
                    <a:pt x="913823" y="331019"/>
                    <a:pt x="888493" y="339755"/>
                    <a:pt x="862788" y="347418"/>
                  </a:cubicBezTo>
                  <a:lnTo>
                    <a:pt x="786052" y="370948"/>
                  </a:lnTo>
                  <a:cubicBezTo>
                    <a:pt x="760350" y="378258"/>
                    <a:pt x="735578" y="388418"/>
                    <a:pt x="710434" y="397152"/>
                  </a:cubicBezTo>
                  <a:lnTo>
                    <a:pt x="635372" y="424425"/>
                  </a:lnTo>
                  <a:cubicBezTo>
                    <a:pt x="610227" y="432981"/>
                    <a:pt x="586201" y="444390"/>
                    <a:pt x="561615" y="454551"/>
                  </a:cubicBezTo>
                  <a:lnTo>
                    <a:pt x="488419" y="485744"/>
                  </a:lnTo>
                  <a:cubicBezTo>
                    <a:pt x="391519" y="528927"/>
                    <a:pt x="297519" y="577078"/>
                    <a:pt x="206696" y="629655"/>
                  </a:cubicBezTo>
                  <a:lnTo>
                    <a:pt x="0" y="763803"/>
                  </a:lnTo>
                  <a:lnTo>
                    <a:pt x="0" y="418320"/>
                  </a:lnTo>
                  <a:lnTo>
                    <a:pt x="89677" y="370541"/>
                  </a:lnTo>
                  <a:cubicBezTo>
                    <a:pt x="585987" y="133552"/>
                    <a:pt x="1147340" y="0"/>
                    <a:pt x="174172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2" descr="12,500+ Boy Running Stock Illustrations, Royalty-Free Vector Graphics &amp;  Clip Art - iStock">
            <a:extLst>
              <a:ext uri="{FF2B5EF4-FFF2-40B4-BE49-F238E27FC236}">
                <a16:creationId xmlns:a16="http://schemas.microsoft.com/office/drawing/2014/main" id="{D99CF429-4021-1305-5303-3C261B718A53}"/>
              </a:ext>
            </a:extLst>
          </p:cNvPr>
          <p:cNvPicPr>
            <a:picLocks noChangeAspect="1" noChangeArrowheads="1"/>
          </p:cNvPicPr>
          <p:nvPr/>
        </p:nvPicPr>
        <p:blipFill>
          <a:blip r:embed="rId3" cstate="email">
            <a:alphaModFix/>
            <a:extLst>
              <a:ext uri="{28A0092B-C50C-407E-A947-70E740481C1C}">
                <a14:useLocalDpi xmlns:a14="http://schemas.microsoft.com/office/drawing/2010/main"/>
              </a:ext>
            </a:extLst>
          </a:blip>
          <a:srcRect t="21455" r="3" b="6833"/>
          <a:stretch>
            <a:fillRect/>
          </a:stretch>
        </p:blipFill>
        <p:spPr bwMode="auto">
          <a:xfrm>
            <a:off x="5970866" y="4"/>
            <a:ext cx="4985039" cy="2645225"/>
          </a:xfrm>
          <a:custGeom>
            <a:avLst/>
            <a:gdLst/>
            <a:ahLst/>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grpSp>
        <p:nvGrpSpPr>
          <p:cNvPr id="1056" name="Group 1055">
            <a:extLst>
              <a:ext uri="{FF2B5EF4-FFF2-40B4-BE49-F238E27FC236}">
                <a16:creationId xmlns:a16="http://schemas.microsoft.com/office/drawing/2014/main" id="{2482B707-DAC7-4D8A-BA19-3771A51A64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5815" y="-1438"/>
            <a:ext cx="5699636" cy="3920553"/>
            <a:chOff x="5605815" y="-1438"/>
            <a:chExt cx="5699636" cy="3920553"/>
          </a:xfrm>
        </p:grpSpPr>
        <p:sp>
          <p:nvSpPr>
            <p:cNvPr id="1057" name="Freeform: Shape 1056">
              <a:extLst>
                <a:ext uri="{FF2B5EF4-FFF2-40B4-BE49-F238E27FC236}">
                  <a16:creationId xmlns:a16="http://schemas.microsoft.com/office/drawing/2014/main" id="{ECB3F052-1839-4D87-A112-D7EF778840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80141" y="-1438"/>
              <a:ext cx="5174061" cy="3697191"/>
            </a:xfrm>
            <a:custGeom>
              <a:avLst/>
              <a:gdLst>
                <a:gd name="connsiteX0" fmla="*/ 264241 w 5174061"/>
                <a:gd name="connsiteY0" fmla="*/ 0 h 3697191"/>
                <a:gd name="connsiteX1" fmla="*/ 654940 w 5174061"/>
                <a:gd name="connsiteY1" fmla="*/ 0 h 3697191"/>
                <a:gd name="connsiteX2" fmla="*/ 634048 w 5174061"/>
                <a:gd name="connsiteY2" fmla="*/ 36881 h 3697191"/>
                <a:gd name="connsiteX3" fmla="*/ 542485 w 5174061"/>
                <a:gd name="connsiteY3" fmla="*/ 238736 h 3697191"/>
                <a:gd name="connsiteX4" fmla="*/ 416337 w 5174061"/>
                <a:gd name="connsiteY4" fmla="*/ 662204 h 3697191"/>
                <a:gd name="connsiteX5" fmla="*/ 382914 w 5174061"/>
                <a:gd name="connsiteY5" fmla="*/ 880245 h 3697191"/>
                <a:gd name="connsiteX6" fmla="*/ 367997 w 5174061"/>
                <a:gd name="connsiteY6" fmla="*/ 1099943 h 3697191"/>
                <a:gd name="connsiteX7" fmla="*/ 371311 w 5174061"/>
                <a:gd name="connsiteY7" fmla="*/ 1320102 h 3697191"/>
                <a:gd name="connsiteX8" fmla="*/ 392397 w 5174061"/>
                <a:gd name="connsiteY8" fmla="*/ 1539340 h 3697191"/>
                <a:gd name="connsiteX9" fmla="*/ 495433 w 5174061"/>
                <a:gd name="connsiteY9" fmla="*/ 1968700 h 3697191"/>
                <a:gd name="connsiteX10" fmla="*/ 680602 w 5174061"/>
                <a:gd name="connsiteY10" fmla="*/ 2372187 h 3697191"/>
                <a:gd name="connsiteX11" fmla="*/ 802053 w 5174061"/>
                <a:gd name="connsiteY11" fmla="*/ 2559474 h 3697191"/>
                <a:gd name="connsiteX12" fmla="*/ 869455 w 5174061"/>
                <a:gd name="connsiteY12" fmla="*/ 2648790 h 3697191"/>
                <a:gd name="connsiteX13" fmla="*/ 941644 w 5174061"/>
                <a:gd name="connsiteY13" fmla="*/ 2735343 h 3697191"/>
                <a:gd name="connsiteX14" fmla="*/ 1267324 w 5174061"/>
                <a:gd name="connsiteY14" fmla="*/ 3048041 h 3697191"/>
                <a:gd name="connsiteX15" fmla="*/ 1311706 w 5174061"/>
                <a:gd name="connsiteY15" fmla="*/ 3083214 h 3697191"/>
                <a:gd name="connsiteX16" fmla="*/ 1356916 w 5174061"/>
                <a:gd name="connsiteY16" fmla="*/ 3117467 h 3697191"/>
                <a:gd name="connsiteX17" fmla="*/ 1402771 w 5174061"/>
                <a:gd name="connsiteY17" fmla="*/ 3150892 h 3697191"/>
                <a:gd name="connsiteX18" fmla="*/ 1449454 w 5174061"/>
                <a:gd name="connsiteY18" fmla="*/ 3183212 h 3697191"/>
                <a:gd name="connsiteX19" fmla="*/ 1643463 w 5174061"/>
                <a:gd name="connsiteY19" fmla="*/ 3301716 h 3697191"/>
                <a:gd name="connsiteX20" fmla="*/ 2064352 w 5174061"/>
                <a:gd name="connsiteY20" fmla="*/ 3476665 h 3697191"/>
                <a:gd name="connsiteX21" fmla="*/ 2516088 w 5174061"/>
                <a:gd name="connsiteY21" fmla="*/ 3544618 h 3697191"/>
                <a:gd name="connsiteX22" fmla="*/ 2573268 w 5174061"/>
                <a:gd name="connsiteY22" fmla="*/ 3544986 h 3697191"/>
                <a:gd name="connsiteX23" fmla="*/ 2628607 w 5174061"/>
                <a:gd name="connsiteY23" fmla="*/ 3542868 h 3697191"/>
                <a:gd name="connsiteX24" fmla="*/ 2737811 w 5174061"/>
                <a:gd name="connsiteY24" fmla="*/ 3528781 h 3697191"/>
                <a:gd name="connsiteX25" fmla="*/ 2945356 w 5174061"/>
                <a:gd name="connsiteY25" fmla="*/ 3461379 h 3697191"/>
                <a:gd name="connsiteX26" fmla="*/ 3132366 w 5174061"/>
                <a:gd name="connsiteY26" fmla="*/ 3346834 h 3697191"/>
                <a:gd name="connsiteX27" fmla="*/ 3299304 w 5174061"/>
                <a:gd name="connsiteY27" fmla="*/ 3198588 h 3697191"/>
                <a:gd name="connsiteX28" fmla="*/ 3452982 w 5174061"/>
                <a:gd name="connsiteY28" fmla="*/ 3029625 h 3697191"/>
                <a:gd name="connsiteX29" fmla="*/ 3527474 w 5174061"/>
                <a:gd name="connsiteY29" fmla="*/ 2940494 h 3697191"/>
                <a:gd name="connsiteX30" fmla="*/ 3602148 w 5174061"/>
                <a:gd name="connsiteY30" fmla="*/ 2849797 h 3697191"/>
                <a:gd name="connsiteX31" fmla="*/ 3756380 w 5174061"/>
                <a:gd name="connsiteY31" fmla="*/ 2667021 h 3697191"/>
                <a:gd name="connsiteX32" fmla="*/ 3839435 w 5174061"/>
                <a:gd name="connsiteY32" fmla="*/ 2578074 h 3697191"/>
                <a:gd name="connsiteX33" fmla="*/ 3882619 w 5174061"/>
                <a:gd name="connsiteY33" fmla="*/ 2534428 h 3697191"/>
                <a:gd name="connsiteX34" fmla="*/ 3928934 w 5174061"/>
                <a:gd name="connsiteY34" fmla="*/ 2490139 h 3697191"/>
                <a:gd name="connsiteX35" fmla="*/ 4134085 w 5174061"/>
                <a:gd name="connsiteY35" fmla="*/ 2332041 h 3697191"/>
                <a:gd name="connsiteX36" fmla="*/ 4354888 w 5174061"/>
                <a:gd name="connsiteY36" fmla="*/ 2211603 h 3697191"/>
                <a:gd name="connsiteX37" fmla="*/ 4459212 w 5174061"/>
                <a:gd name="connsiteY37" fmla="*/ 2160131 h 3697191"/>
                <a:gd name="connsiteX38" fmla="*/ 4551935 w 5174061"/>
                <a:gd name="connsiteY38" fmla="*/ 2106817 h 3697191"/>
                <a:gd name="connsiteX39" fmla="*/ 4693090 w 5174061"/>
                <a:gd name="connsiteY39" fmla="*/ 1969437 h 3697191"/>
                <a:gd name="connsiteX40" fmla="*/ 4782498 w 5174061"/>
                <a:gd name="connsiteY40" fmla="*/ 1781137 h 3697191"/>
                <a:gd name="connsiteX41" fmla="*/ 4826512 w 5174061"/>
                <a:gd name="connsiteY41" fmla="*/ 1564478 h 3697191"/>
                <a:gd name="connsiteX42" fmla="*/ 4834247 w 5174061"/>
                <a:gd name="connsiteY42" fmla="*/ 1343582 h 3697191"/>
                <a:gd name="connsiteX43" fmla="*/ 4819882 w 5174061"/>
                <a:gd name="connsiteY43" fmla="*/ 1125541 h 3697191"/>
                <a:gd name="connsiteX44" fmla="*/ 4786918 w 5174061"/>
                <a:gd name="connsiteY44" fmla="*/ 910907 h 3697191"/>
                <a:gd name="connsiteX45" fmla="*/ 4735354 w 5174061"/>
                <a:gd name="connsiteY45" fmla="*/ 700048 h 3697191"/>
                <a:gd name="connsiteX46" fmla="*/ 4595028 w 5174061"/>
                <a:gd name="connsiteY46" fmla="*/ 285972 h 3697191"/>
                <a:gd name="connsiteX47" fmla="*/ 4499577 w 5174061"/>
                <a:gd name="connsiteY47" fmla="*/ 86313 h 3697191"/>
                <a:gd name="connsiteX48" fmla="*/ 4449808 w 5174061"/>
                <a:gd name="connsiteY48" fmla="*/ 0 h 3697191"/>
                <a:gd name="connsiteX49" fmla="*/ 4876728 w 5174061"/>
                <a:gd name="connsiteY49" fmla="*/ 0 h 3697191"/>
                <a:gd name="connsiteX50" fmla="*/ 4945109 w 5174061"/>
                <a:gd name="connsiteY50" fmla="*/ 122534 h 3697191"/>
                <a:gd name="connsiteX51" fmla="*/ 5047868 w 5174061"/>
                <a:gd name="connsiteY51" fmla="*/ 356228 h 3697191"/>
                <a:gd name="connsiteX52" fmla="*/ 5070058 w 5174061"/>
                <a:gd name="connsiteY52" fmla="*/ 416355 h 3697191"/>
                <a:gd name="connsiteX53" fmla="*/ 5090408 w 5174061"/>
                <a:gd name="connsiteY53" fmla="*/ 477311 h 3697191"/>
                <a:gd name="connsiteX54" fmla="*/ 5108455 w 5174061"/>
                <a:gd name="connsiteY54" fmla="*/ 539096 h 3697191"/>
                <a:gd name="connsiteX55" fmla="*/ 5124292 w 5174061"/>
                <a:gd name="connsiteY55" fmla="*/ 601524 h 3697191"/>
                <a:gd name="connsiteX56" fmla="*/ 5173278 w 5174061"/>
                <a:gd name="connsiteY56" fmla="*/ 1114583 h 3697191"/>
                <a:gd name="connsiteX57" fmla="*/ 5145931 w 5174061"/>
                <a:gd name="connsiteY57" fmla="*/ 1371021 h 3697191"/>
                <a:gd name="connsiteX58" fmla="*/ 5082213 w 5174061"/>
                <a:gd name="connsiteY58" fmla="*/ 1619356 h 3697191"/>
                <a:gd name="connsiteX59" fmla="*/ 4997316 w 5174061"/>
                <a:gd name="connsiteY59" fmla="*/ 1859404 h 3697191"/>
                <a:gd name="connsiteX60" fmla="*/ 4943912 w 5174061"/>
                <a:gd name="connsiteY60" fmla="*/ 1978737 h 3697191"/>
                <a:gd name="connsiteX61" fmla="*/ 4875222 w 5174061"/>
                <a:gd name="connsiteY61" fmla="*/ 2094940 h 3697191"/>
                <a:gd name="connsiteX62" fmla="*/ 4787286 w 5174061"/>
                <a:gd name="connsiteY62" fmla="*/ 2202210 h 3697191"/>
                <a:gd name="connsiteX63" fmla="*/ 4736644 w 5174061"/>
                <a:gd name="connsiteY63" fmla="*/ 2249815 h 3697191"/>
                <a:gd name="connsiteX64" fmla="*/ 4683238 w 5174061"/>
                <a:gd name="connsiteY64" fmla="*/ 2292447 h 3697191"/>
                <a:gd name="connsiteX65" fmla="*/ 4470262 w 5174061"/>
                <a:gd name="connsiteY65" fmla="*/ 2426789 h 3697191"/>
                <a:gd name="connsiteX66" fmla="*/ 4283066 w 5174061"/>
                <a:gd name="connsiteY66" fmla="*/ 2549069 h 3697191"/>
                <a:gd name="connsiteX67" fmla="*/ 4199183 w 5174061"/>
                <a:gd name="connsiteY67" fmla="*/ 2616930 h 3697191"/>
                <a:gd name="connsiteX68" fmla="*/ 4120364 w 5174061"/>
                <a:gd name="connsiteY68" fmla="*/ 2690501 h 3697191"/>
                <a:gd name="connsiteX69" fmla="*/ 4082336 w 5174061"/>
                <a:gd name="connsiteY69" fmla="*/ 2729819 h 3697191"/>
                <a:gd name="connsiteX70" fmla="*/ 4043203 w 5174061"/>
                <a:gd name="connsiteY70" fmla="*/ 2771715 h 3697191"/>
                <a:gd name="connsiteX71" fmla="*/ 3964753 w 5174061"/>
                <a:gd name="connsiteY71" fmla="*/ 2856794 h 3697191"/>
                <a:gd name="connsiteX72" fmla="*/ 3802510 w 5174061"/>
                <a:gd name="connsiteY72" fmla="*/ 3028152 h 3697191"/>
                <a:gd name="connsiteX73" fmla="*/ 3718628 w 5174061"/>
                <a:gd name="connsiteY73" fmla="*/ 3114245 h 3697191"/>
                <a:gd name="connsiteX74" fmla="*/ 3631890 w 5174061"/>
                <a:gd name="connsiteY74" fmla="*/ 3199417 h 3697191"/>
                <a:gd name="connsiteX75" fmla="*/ 3446812 w 5174061"/>
                <a:gd name="connsiteY75" fmla="*/ 3363224 h 3697191"/>
                <a:gd name="connsiteX76" fmla="*/ 3240927 w 5174061"/>
                <a:gd name="connsiteY76" fmla="*/ 3508616 h 3697191"/>
                <a:gd name="connsiteX77" fmla="*/ 3011284 w 5174061"/>
                <a:gd name="connsiteY77" fmla="*/ 3620399 h 3697191"/>
                <a:gd name="connsiteX78" fmla="*/ 2763501 w 5174061"/>
                <a:gd name="connsiteY78" fmla="*/ 3684208 h 3697191"/>
                <a:gd name="connsiteX79" fmla="*/ 2636710 w 5174061"/>
                <a:gd name="connsiteY79" fmla="*/ 3695994 h 3697191"/>
                <a:gd name="connsiteX80" fmla="*/ 2605035 w 5174061"/>
                <a:gd name="connsiteY80" fmla="*/ 3697008 h 3697191"/>
                <a:gd name="connsiteX81" fmla="*/ 2573360 w 5174061"/>
                <a:gd name="connsiteY81" fmla="*/ 3697191 h 3697191"/>
                <a:gd name="connsiteX82" fmla="*/ 2511852 w 5174061"/>
                <a:gd name="connsiteY82" fmla="*/ 3695810 h 3697191"/>
                <a:gd name="connsiteX83" fmla="*/ 1554976 w 5174061"/>
                <a:gd name="connsiteY83" fmla="*/ 3483386 h 3697191"/>
                <a:gd name="connsiteX84" fmla="*/ 1332515 w 5174061"/>
                <a:gd name="connsiteY84" fmla="*/ 3373997 h 3697191"/>
                <a:gd name="connsiteX85" fmla="*/ 1121840 w 5174061"/>
                <a:gd name="connsiteY85" fmla="*/ 3242233 h 3697191"/>
                <a:gd name="connsiteX86" fmla="*/ 742662 w 5174061"/>
                <a:gd name="connsiteY86" fmla="*/ 2920052 h 3697191"/>
                <a:gd name="connsiteX87" fmla="*/ 426282 w 5174061"/>
                <a:gd name="connsiteY87" fmla="*/ 2530745 h 3697191"/>
                <a:gd name="connsiteX88" fmla="*/ 190562 w 5174061"/>
                <a:gd name="connsiteY88" fmla="*/ 2084350 h 3697191"/>
                <a:gd name="connsiteX89" fmla="*/ 45078 w 5174061"/>
                <a:gd name="connsiteY89" fmla="*/ 1598454 h 3697191"/>
                <a:gd name="connsiteX90" fmla="*/ 9077 w 5174061"/>
                <a:gd name="connsiteY90" fmla="*/ 1346437 h 3697191"/>
                <a:gd name="connsiteX91" fmla="*/ 513 w 5174061"/>
                <a:gd name="connsiteY91" fmla="*/ 1091933 h 3697191"/>
                <a:gd name="connsiteX92" fmla="*/ 18468 w 5174061"/>
                <a:gd name="connsiteY92" fmla="*/ 838073 h 3697191"/>
                <a:gd name="connsiteX93" fmla="*/ 61652 w 5174061"/>
                <a:gd name="connsiteY93" fmla="*/ 587528 h 3697191"/>
                <a:gd name="connsiteX94" fmla="*/ 214870 w 5174061"/>
                <a:gd name="connsiteY94" fmla="*/ 104487 h 36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174061" h="3697191">
                  <a:moveTo>
                    <a:pt x="264241" y="0"/>
                  </a:moveTo>
                  <a:lnTo>
                    <a:pt x="654940" y="0"/>
                  </a:lnTo>
                  <a:lnTo>
                    <a:pt x="634048" y="36881"/>
                  </a:lnTo>
                  <a:cubicBezTo>
                    <a:pt x="600517" y="102783"/>
                    <a:pt x="569947" y="170161"/>
                    <a:pt x="542485" y="238736"/>
                  </a:cubicBezTo>
                  <a:cubicBezTo>
                    <a:pt x="487515" y="375840"/>
                    <a:pt x="445066" y="517825"/>
                    <a:pt x="416337" y="662204"/>
                  </a:cubicBezTo>
                  <a:cubicBezTo>
                    <a:pt x="402066" y="734393"/>
                    <a:pt x="391017" y="807227"/>
                    <a:pt x="382914" y="880245"/>
                  </a:cubicBezTo>
                  <a:cubicBezTo>
                    <a:pt x="375086" y="953263"/>
                    <a:pt x="370115" y="1026650"/>
                    <a:pt x="367997" y="1099943"/>
                  </a:cubicBezTo>
                  <a:cubicBezTo>
                    <a:pt x="366155" y="1173330"/>
                    <a:pt x="366708" y="1246808"/>
                    <a:pt x="371311" y="1320102"/>
                  </a:cubicBezTo>
                  <a:cubicBezTo>
                    <a:pt x="374995" y="1393396"/>
                    <a:pt x="382453" y="1466507"/>
                    <a:pt x="392397" y="1539340"/>
                  </a:cubicBezTo>
                  <a:cubicBezTo>
                    <a:pt x="412839" y="1684916"/>
                    <a:pt x="446907" y="1829018"/>
                    <a:pt x="495433" y="1968700"/>
                  </a:cubicBezTo>
                  <a:cubicBezTo>
                    <a:pt x="543866" y="2108291"/>
                    <a:pt x="605743" y="2243830"/>
                    <a:pt x="680602" y="2372187"/>
                  </a:cubicBezTo>
                  <a:cubicBezTo>
                    <a:pt x="718170" y="2436274"/>
                    <a:pt x="758593" y="2498979"/>
                    <a:pt x="802053" y="2559474"/>
                  </a:cubicBezTo>
                  <a:cubicBezTo>
                    <a:pt x="823691" y="2589860"/>
                    <a:pt x="846343" y="2619509"/>
                    <a:pt x="869455" y="2648790"/>
                  </a:cubicBezTo>
                  <a:cubicBezTo>
                    <a:pt x="892934" y="2677978"/>
                    <a:pt x="916874" y="2706983"/>
                    <a:pt x="941644" y="2735343"/>
                  </a:cubicBezTo>
                  <a:cubicBezTo>
                    <a:pt x="1040443" y="2848784"/>
                    <a:pt x="1149740" y="2953385"/>
                    <a:pt x="1267324" y="3048041"/>
                  </a:cubicBezTo>
                  <a:cubicBezTo>
                    <a:pt x="1282240" y="3059642"/>
                    <a:pt x="1296697" y="3071797"/>
                    <a:pt x="1311706" y="3083214"/>
                  </a:cubicBezTo>
                  <a:lnTo>
                    <a:pt x="1356916" y="3117467"/>
                  </a:lnTo>
                  <a:lnTo>
                    <a:pt x="1402771" y="3150892"/>
                  </a:lnTo>
                  <a:lnTo>
                    <a:pt x="1449454" y="3183212"/>
                  </a:lnTo>
                  <a:cubicBezTo>
                    <a:pt x="1512252" y="3225383"/>
                    <a:pt x="1576798" y="3265252"/>
                    <a:pt x="1643463" y="3301716"/>
                  </a:cubicBezTo>
                  <a:cubicBezTo>
                    <a:pt x="1776608" y="3374549"/>
                    <a:pt x="1917396" y="3435137"/>
                    <a:pt x="2064352" y="3476665"/>
                  </a:cubicBezTo>
                  <a:cubicBezTo>
                    <a:pt x="2211217" y="3518100"/>
                    <a:pt x="2363422" y="3541120"/>
                    <a:pt x="2516088" y="3544618"/>
                  </a:cubicBezTo>
                  <a:lnTo>
                    <a:pt x="2573268" y="3544986"/>
                  </a:lnTo>
                  <a:cubicBezTo>
                    <a:pt x="2591776" y="3544710"/>
                    <a:pt x="2610191" y="3544158"/>
                    <a:pt x="2628607" y="3542868"/>
                  </a:cubicBezTo>
                  <a:cubicBezTo>
                    <a:pt x="2665346" y="3540198"/>
                    <a:pt x="2701901" y="3535779"/>
                    <a:pt x="2737811" y="3528781"/>
                  </a:cubicBezTo>
                  <a:cubicBezTo>
                    <a:pt x="2809725" y="3515061"/>
                    <a:pt x="2879428" y="3492318"/>
                    <a:pt x="2945356" y="3461379"/>
                  </a:cubicBezTo>
                  <a:cubicBezTo>
                    <a:pt x="3011467" y="3430718"/>
                    <a:pt x="3073620" y="3391400"/>
                    <a:pt x="3132366" y="3346834"/>
                  </a:cubicBezTo>
                  <a:cubicBezTo>
                    <a:pt x="3191204" y="3302453"/>
                    <a:pt x="3246359" y="3252086"/>
                    <a:pt x="3299304" y="3198588"/>
                  </a:cubicBezTo>
                  <a:cubicBezTo>
                    <a:pt x="3352341" y="3145091"/>
                    <a:pt x="3402800" y="3088002"/>
                    <a:pt x="3452982" y="3029625"/>
                  </a:cubicBezTo>
                  <a:cubicBezTo>
                    <a:pt x="3478027" y="3000344"/>
                    <a:pt x="3502704" y="2970603"/>
                    <a:pt x="3527474" y="2940494"/>
                  </a:cubicBezTo>
                  <a:lnTo>
                    <a:pt x="3602148" y="2849797"/>
                  </a:lnTo>
                  <a:cubicBezTo>
                    <a:pt x="3652332" y="2789025"/>
                    <a:pt x="3702514" y="2727056"/>
                    <a:pt x="3756380" y="2667021"/>
                  </a:cubicBezTo>
                  <a:cubicBezTo>
                    <a:pt x="3783358" y="2637004"/>
                    <a:pt x="3810982" y="2607354"/>
                    <a:pt x="3839435" y="2578074"/>
                  </a:cubicBezTo>
                  <a:lnTo>
                    <a:pt x="3882619" y="2534428"/>
                  </a:lnTo>
                  <a:cubicBezTo>
                    <a:pt x="3897167" y="2519972"/>
                    <a:pt x="3913189" y="2504595"/>
                    <a:pt x="3928934" y="2490139"/>
                  </a:cubicBezTo>
                  <a:cubicBezTo>
                    <a:pt x="3992100" y="2431485"/>
                    <a:pt x="4061527" y="2378448"/>
                    <a:pt x="4134085" y="2332041"/>
                  </a:cubicBezTo>
                  <a:cubicBezTo>
                    <a:pt x="4206550" y="2285449"/>
                    <a:pt x="4282606" y="2246684"/>
                    <a:pt x="4354888" y="2211603"/>
                  </a:cubicBezTo>
                  <a:cubicBezTo>
                    <a:pt x="4390982" y="2194108"/>
                    <a:pt x="4426156" y="2177350"/>
                    <a:pt x="4459212" y="2160131"/>
                  </a:cubicBezTo>
                  <a:cubicBezTo>
                    <a:pt x="4492360" y="2143097"/>
                    <a:pt x="4523574" y="2125878"/>
                    <a:pt x="4551935" y="2106817"/>
                  </a:cubicBezTo>
                  <a:cubicBezTo>
                    <a:pt x="4609023" y="2069250"/>
                    <a:pt x="4655246" y="2024592"/>
                    <a:pt x="4693090" y="1969437"/>
                  </a:cubicBezTo>
                  <a:cubicBezTo>
                    <a:pt x="4730658" y="1914375"/>
                    <a:pt x="4760308" y="1850104"/>
                    <a:pt x="4782498" y="1781137"/>
                  </a:cubicBezTo>
                  <a:cubicBezTo>
                    <a:pt x="4804506" y="1712263"/>
                    <a:pt x="4818593" y="1637956"/>
                    <a:pt x="4826512" y="1564478"/>
                  </a:cubicBezTo>
                  <a:cubicBezTo>
                    <a:pt x="4834154" y="1490722"/>
                    <a:pt x="4835812" y="1416784"/>
                    <a:pt x="4834247" y="1343582"/>
                  </a:cubicBezTo>
                  <a:cubicBezTo>
                    <a:pt x="4831944" y="1270288"/>
                    <a:pt x="4826972" y="1197638"/>
                    <a:pt x="4819882" y="1125541"/>
                  </a:cubicBezTo>
                  <a:cubicBezTo>
                    <a:pt x="4812792" y="1053444"/>
                    <a:pt x="4802019" y="981714"/>
                    <a:pt x="4786918" y="910907"/>
                  </a:cubicBezTo>
                  <a:cubicBezTo>
                    <a:pt x="4772001" y="840007"/>
                    <a:pt x="4754230" y="769935"/>
                    <a:pt x="4735354" y="700048"/>
                  </a:cubicBezTo>
                  <a:cubicBezTo>
                    <a:pt x="4697603" y="560365"/>
                    <a:pt x="4653220" y="421051"/>
                    <a:pt x="4595028" y="285972"/>
                  </a:cubicBezTo>
                  <a:cubicBezTo>
                    <a:pt x="4565931" y="218433"/>
                    <a:pt x="4534072" y="151815"/>
                    <a:pt x="4499577" y="86313"/>
                  </a:cubicBezTo>
                  <a:lnTo>
                    <a:pt x="4449808" y="0"/>
                  </a:lnTo>
                  <a:lnTo>
                    <a:pt x="4876728" y="0"/>
                  </a:lnTo>
                  <a:lnTo>
                    <a:pt x="4945109" y="122534"/>
                  </a:lnTo>
                  <a:cubicBezTo>
                    <a:pt x="4982860" y="198498"/>
                    <a:pt x="5017022" y="276581"/>
                    <a:pt x="5047868" y="356228"/>
                  </a:cubicBezTo>
                  <a:cubicBezTo>
                    <a:pt x="5055418" y="376209"/>
                    <a:pt x="5063244" y="396097"/>
                    <a:pt x="5070058" y="416355"/>
                  </a:cubicBezTo>
                  <a:lnTo>
                    <a:pt x="5090408" y="477311"/>
                  </a:lnTo>
                  <a:lnTo>
                    <a:pt x="5108455" y="539096"/>
                  </a:lnTo>
                  <a:cubicBezTo>
                    <a:pt x="5114348" y="559721"/>
                    <a:pt x="5119136" y="580715"/>
                    <a:pt x="5124292" y="601524"/>
                  </a:cubicBezTo>
                  <a:cubicBezTo>
                    <a:pt x="5163702" y="768923"/>
                    <a:pt x="5177698" y="942490"/>
                    <a:pt x="5173278" y="1114583"/>
                  </a:cubicBezTo>
                  <a:cubicBezTo>
                    <a:pt x="5170976" y="1200677"/>
                    <a:pt x="5161860" y="1286585"/>
                    <a:pt x="5145931" y="1371021"/>
                  </a:cubicBezTo>
                  <a:cubicBezTo>
                    <a:pt x="5129909" y="1455457"/>
                    <a:pt x="5107718" y="1538328"/>
                    <a:pt x="5082213" y="1619356"/>
                  </a:cubicBezTo>
                  <a:cubicBezTo>
                    <a:pt x="5056800" y="1700569"/>
                    <a:pt x="5029544" y="1779572"/>
                    <a:pt x="4997316" y="1859404"/>
                  </a:cubicBezTo>
                  <a:cubicBezTo>
                    <a:pt x="4981204" y="1899274"/>
                    <a:pt x="4963708" y="1939143"/>
                    <a:pt x="4943912" y="1978737"/>
                  </a:cubicBezTo>
                  <a:cubicBezTo>
                    <a:pt x="4923746" y="2018146"/>
                    <a:pt x="4901464" y="2057372"/>
                    <a:pt x="4875222" y="2094940"/>
                  </a:cubicBezTo>
                  <a:cubicBezTo>
                    <a:pt x="4849348" y="2132691"/>
                    <a:pt x="4819790" y="2168879"/>
                    <a:pt x="4787286" y="2202210"/>
                  </a:cubicBezTo>
                  <a:cubicBezTo>
                    <a:pt x="4770989" y="2218785"/>
                    <a:pt x="4754046" y="2234714"/>
                    <a:pt x="4736644" y="2249815"/>
                  </a:cubicBezTo>
                  <a:cubicBezTo>
                    <a:pt x="4719240" y="2264824"/>
                    <a:pt x="4701285" y="2278912"/>
                    <a:pt x="4683238" y="2292447"/>
                  </a:cubicBezTo>
                  <a:cubicBezTo>
                    <a:pt x="4610681" y="2346405"/>
                    <a:pt x="4537202" y="2386828"/>
                    <a:pt x="4470262" y="2426789"/>
                  </a:cubicBezTo>
                  <a:cubicBezTo>
                    <a:pt x="4402953" y="2466382"/>
                    <a:pt x="4340892" y="2505700"/>
                    <a:pt x="4283066" y="2549069"/>
                  </a:cubicBezTo>
                  <a:cubicBezTo>
                    <a:pt x="4253970" y="2570523"/>
                    <a:pt x="4226163" y="2593267"/>
                    <a:pt x="4199183" y="2616930"/>
                  </a:cubicBezTo>
                  <a:cubicBezTo>
                    <a:pt x="4172021" y="2640319"/>
                    <a:pt x="4145871" y="2665087"/>
                    <a:pt x="4120364" y="2690501"/>
                  </a:cubicBezTo>
                  <a:cubicBezTo>
                    <a:pt x="4107474" y="2703392"/>
                    <a:pt x="4095412" y="2716006"/>
                    <a:pt x="4082336" y="2729819"/>
                  </a:cubicBezTo>
                  <a:lnTo>
                    <a:pt x="4043203" y="2771715"/>
                  </a:lnTo>
                  <a:lnTo>
                    <a:pt x="3964753" y="2856794"/>
                  </a:lnTo>
                  <a:cubicBezTo>
                    <a:pt x="3911992" y="2913790"/>
                    <a:pt x="3857574" y="2970603"/>
                    <a:pt x="3802510" y="3028152"/>
                  </a:cubicBezTo>
                  <a:cubicBezTo>
                    <a:pt x="3774980" y="3056880"/>
                    <a:pt x="3746896" y="3085517"/>
                    <a:pt x="3718628" y="3114245"/>
                  </a:cubicBezTo>
                  <a:cubicBezTo>
                    <a:pt x="3690175" y="3142789"/>
                    <a:pt x="3661263" y="3171149"/>
                    <a:pt x="3631890" y="3199417"/>
                  </a:cubicBezTo>
                  <a:cubicBezTo>
                    <a:pt x="3573236" y="3255954"/>
                    <a:pt x="3511636" y="3310924"/>
                    <a:pt x="3446812" y="3363224"/>
                  </a:cubicBezTo>
                  <a:cubicBezTo>
                    <a:pt x="3382082" y="3415524"/>
                    <a:pt x="3313484" y="3464694"/>
                    <a:pt x="3240927" y="3508616"/>
                  </a:cubicBezTo>
                  <a:cubicBezTo>
                    <a:pt x="3168369" y="3552444"/>
                    <a:pt x="3091484" y="3590565"/>
                    <a:pt x="3011284" y="3620399"/>
                  </a:cubicBezTo>
                  <a:cubicBezTo>
                    <a:pt x="2931083" y="3650324"/>
                    <a:pt x="2847753" y="3671870"/>
                    <a:pt x="2763501" y="3684208"/>
                  </a:cubicBezTo>
                  <a:cubicBezTo>
                    <a:pt x="2721330" y="3690193"/>
                    <a:pt x="2679066" y="3694429"/>
                    <a:pt x="2636710" y="3695994"/>
                  </a:cubicBezTo>
                  <a:lnTo>
                    <a:pt x="2605035" y="3697008"/>
                  </a:lnTo>
                  <a:lnTo>
                    <a:pt x="2573360" y="3697191"/>
                  </a:lnTo>
                  <a:lnTo>
                    <a:pt x="2511852" y="3695810"/>
                  </a:lnTo>
                  <a:cubicBezTo>
                    <a:pt x="2184330" y="3685037"/>
                    <a:pt x="1858557" y="3613861"/>
                    <a:pt x="1554976" y="3483386"/>
                  </a:cubicBezTo>
                  <a:cubicBezTo>
                    <a:pt x="1479195" y="3450606"/>
                    <a:pt x="1404704" y="3414327"/>
                    <a:pt x="1332515" y="3373997"/>
                  </a:cubicBezTo>
                  <a:cubicBezTo>
                    <a:pt x="1260050" y="3333943"/>
                    <a:pt x="1189794" y="3289838"/>
                    <a:pt x="1121840" y="3242233"/>
                  </a:cubicBezTo>
                  <a:cubicBezTo>
                    <a:pt x="986117" y="3147025"/>
                    <a:pt x="859417" y="3038557"/>
                    <a:pt x="742662" y="2920052"/>
                  </a:cubicBezTo>
                  <a:cubicBezTo>
                    <a:pt x="626000" y="2801823"/>
                    <a:pt x="518821" y="2670797"/>
                    <a:pt x="426282" y="2530745"/>
                  </a:cubicBezTo>
                  <a:cubicBezTo>
                    <a:pt x="333652" y="2390418"/>
                    <a:pt x="254741" y="2240700"/>
                    <a:pt x="190562" y="2084350"/>
                  </a:cubicBezTo>
                  <a:cubicBezTo>
                    <a:pt x="126292" y="1928094"/>
                    <a:pt x="77858" y="1764932"/>
                    <a:pt x="45078" y="1598454"/>
                  </a:cubicBezTo>
                  <a:cubicBezTo>
                    <a:pt x="28504" y="1515216"/>
                    <a:pt x="16903" y="1430964"/>
                    <a:pt x="9077" y="1346437"/>
                  </a:cubicBezTo>
                  <a:cubicBezTo>
                    <a:pt x="2262" y="1261817"/>
                    <a:pt x="-1421" y="1176828"/>
                    <a:pt x="513" y="1091933"/>
                  </a:cubicBezTo>
                  <a:cubicBezTo>
                    <a:pt x="1986" y="1007036"/>
                    <a:pt x="8063" y="922232"/>
                    <a:pt x="18468" y="838073"/>
                  </a:cubicBezTo>
                  <a:cubicBezTo>
                    <a:pt x="28689" y="753822"/>
                    <a:pt x="43237" y="670215"/>
                    <a:pt x="61652" y="587528"/>
                  </a:cubicBezTo>
                  <a:cubicBezTo>
                    <a:pt x="98300" y="422156"/>
                    <a:pt x="149679" y="260283"/>
                    <a:pt x="214870" y="10448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8" name="Freeform: Shape 1057">
              <a:extLst>
                <a:ext uri="{FF2B5EF4-FFF2-40B4-BE49-F238E27FC236}">
                  <a16:creationId xmlns:a16="http://schemas.microsoft.com/office/drawing/2014/main" id="{B6160BCB-9856-41AA-A8B4-C000F9D31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2599" y="-1438"/>
              <a:ext cx="5207741" cy="3738815"/>
            </a:xfrm>
            <a:custGeom>
              <a:avLst/>
              <a:gdLst>
                <a:gd name="connsiteX0" fmla="*/ 244572 w 5207741"/>
                <a:gd name="connsiteY0" fmla="*/ 0 h 3738815"/>
                <a:gd name="connsiteX1" fmla="*/ 762601 w 5207741"/>
                <a:gd name="connsiteY1" fmla="*/ 0 h 3738815"/>
                <a:gd name="connsiteX2" fmla="*/ 717282 w 5207741"/>
                <a:gd name="connsiteY2" fmla="*/ 76130 h 3738815"/>
                <a:gd name="connsiteX3" fmla="*/ 628158 w 5207741"/>
                <a:gd name="connsiteY3" fmla="*/ 264800 h 3738815"/>
                <a:gd name="connsiteX4" fmla="*/ 460483 w 5207741"/>
                <a:gd name="connsiteY4" fmla="*/ 1110997 h 3738815"/>
                <a:gd name="connsiteX5" fmla="*/ 599705 w 5207741"/>
                <a:gd name="connsiteY5" fmla="*/ 1885190 h 3738815"/>
                <a:gd name="connsiteX6" fmla="*/ 982566 w 5207741"/>
                <a:gd name="connsiteY6" fmla="*/ 2534986 h 3738815"/>
                <a:gd name="connsiteX7" fmla="*/ 1690186 w 5207741"/>
                <a:gd name="connsiteY7" fmla="*/ 3078339 h 3738815"/>
                <a:gd name="connsiteX8" fmla="*/ 2582147 w 5207741"/>
                <a:gd name="connsiteY8" fmla="*/ 3278517 h 3738815"/>
                <a:gd name="connsiteX9" fmla="*/ 3046773 w 5207741"/>
                <a:gd name="connsiteY9" fmla="*/ 3124195 h 3738815"/>
                <a:gd name="connsiteX10" fmla="*/ 3534327 w 5207741"/>
                <a:gd name="connsiteY10" fmla="*/ 2653491 h 3738815"/>
                <a:gd name="connsiteX11" fmla="*/ 3788371 w 5207741"/>
                <a:gd name="connsiteY11" fmla="*/ 2381860 h 3738815"/>
                <a:gd name="connsiteX12" fmla="*/ 4381538 w 5207741"/>
                <a:gd name="connsiteY12" fmla="*/ 1954710 h 3738815"/>
                <a:gd name="connsiteX13" fmla="*/ 4572876 w 5207741"/>
                <a:gd name="connsiteY13" fmla="*/ 1832613 h 3738815"/>
                <a:gd name="connsiteX14" fmla="*/ 4687698 w 5207741"/>
                <a:gd name="connsiteY14" fmla="*/ 1584555 h 3738815"/>
                <a:gd name="connsiteX15" fmla="*/ 4694328 w 5207741"/>
                <a:gd name="connsiteY15" fmla="*/ 722704 h 3738815"/>
                <a:gd name="connsiteX16" fmla="*/ 4427822 w 5207741"/>
                <a:gd name="connsiteY16" fmla="*/ 101669 h 3738815"/>
                <a:gd name="connsiteX17" fmla="*/ 4357980 w 5207741"/>
                <a:gd name="connsiteY17" fmla="*/ 0 h 3738815"/>
                <a:gd name="connsiteX18" fmla="*/ 4900539 w 5207741"/>
                <a:gd name="connsiteY18" fmla="*/ 0 h 3738815"/>
                <a:gd name="connsiteX19" fmla="*/ 5023799 w 5207741"/>
                <a:gd name="connsiteY19" fmla="*/ 256448 h 3738815"/>
                <a:gd name="connsiteX20" fmla="*/ 5131054 w 5207741"/>
                <a:gd name="connsiteY20" fmla="*/ 1708493 h 3738815"/>
                <a:gd name="connsiteX21" fmla="*/ 4116721 w 5207741"/>
                <a:gd name="connsiteY21" fmla="*/ 2704502 h 3738815"/>
                <a:gd name="connsiteX22" fmla="*/ 2582056 w 5207741"/>
                <a:gd name="connsiteY22" fmla="*/ 3738815 h 3738815"/>
                <a:gd name="connsiteX23" fmla="*/ 632301 w 5207741"/>
                <a:gd name="connsiteY23" fmla="*/ 2833780 h 3738815"/>
                <a:gd name="connsiteX24" fmla="*/ 0 w 5207741"/>
                <a:gd name="connsiteY24" fmla="*/ 1110906 h 3738815"/>
                <a:gd name="connsiteX25" fmla="*/ 202913 w 5207741"/>
                <a:gd name="connsiteY25" fmla="*/ 88013 h 373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07741" h="3738815">
                  <a:moveTo>
                    <a:pt x="244572" y="0"/>
                  </a:moveTo>
                  <a:lnTo>
                    <a:pt x="762601" y="0"/>
                  </a:lnTo>
                  <a:lnTo>
                    <a:pt x="717282" y="76130"/>
                  </a:lnTo>
                  <a:cubicBezTo>
                    <a:pt x="684728" y="137306"/>
                    <a:pt x="654998" y="200230"/>
                    <a:pt x="628158" y="264800"/>
                  </a:cubicBezTo>
                  <a:cubicBezTo>
                    <a:pt x="516927" y="532471"/>
                    <a:pt x="460483" y="817176"/>
                    <a:pt x="460483" y="1110997"/>
                  </a:cubicBezTo>
                  <a:cubicBezTo>
                    <a:pt x="460483" y="1378024"/>
                    <a:pt x="507351" y="1638514"/>
                    <a:pt x="599705" y="1885190"/>
                  </a:cubicBezTo>
                  <a:cubicBezTo>
                    <a:pt x="688836" y="2123213"/>
                    <a:pt x="817654" y="2341899"/>
                    <a:pt x="982566" y="2534986"/>
                  </a:cubicBezTo>
                  <a:cubicBezTo>
                    <a:pt x="1177587" y="2763432"/>
                    <a:pt x="1422331" y="2951271"/>
                    <a:pt x="1690186" y="3078339"/>
                  </a:cubicBezTo>
                  <a:cubicBezTo>
                    <a:pt x="1970289" y="3211208"/>
                    <a:pt x="2270370" y="3278517"/>
                    <a:pt x="2582147" y="3278517"/>
                  </a:cubicBezTo>
                  <a:cubicBezTo>
                    <a:pt x="2751940" y="3278517"/>
                    <a:pt x="2895213" y="3230912"/>
                    <a:pt x="3046773" y="3124195"/>
                  </a:cubicBezTo>
                  <a:cubicBezTo>
                    <a:pt x="3210120" y="3009188"/>
                    <a:pt x="3367573" y="2836358"/>
                    <a:pt x="3534327" y="2653491"/>
                  </a:cubicBezTo>
                  <a:cubicBezTo>
                    <a:pt x="3615264" y="2564727"/>
                    <a:pt x="3698871" y="2472925"/>
                    <a:pt x="3788371" y="2381860"/>
                  </a:cubicBezTo>
                  <a:cubicBezTo>
                    <a:pt x="4015803" y="2150375"/>
                    <a:pt x="4227214" y="2037303"/>
                    <a:pt x="4381538" y="1954710"/>
                  </a:cubicBezTo>
                  <a:cubicBezTo>
                    <a:pt x="4479325" y="1902317"/>
                    <a:pt x="4536506" y="1870826"/>
                    <a:pt x="4572876" y="1832613"/>
                  </a:cubicBezTo>
                  <a:cubicBezTo>
                    <a:pt x="4615601" y="1787772"/>
                    <a:pt x="4654274" y="1704257"/>
                    <a:pt x="4687698" y="1584555"/>
                  </a:cubicBezTo>
                  <a:cubicBezTo>
                    <a:pt x="4765044" y="1307676"/>
                    <a:pt x="4767254" y="1017723"/>
                    <a:pt x="4694328" y="722704"/>
                  </a:cubicBezTo>
                  <a:cubicBezTo>
                    <a:pt x="4642396" y="512766"/>
                    <a:pt x="4551463" y="301482"/>
                    <a:pt x="4427822" y="101669"/>
                  </a:cubicBezTo>
                  <a:lnTo>
                    <a:pt x="4357980" y="0"/>
                  </a:lnTo>
                  <a:lnTo>
                    <a:pt x="4900539" y="0"/>
                  </a:lnTo>
                  <a:lnTo>
                    <a:pt x="5023799" y="256448"/>
                  </a:lnTo>
                  <a:cubicBezTo>
                    <a:pt x="5212139" y="710891"/>
                    <a:pt x="5269776" y="1212048"/>
                    <a:pt x="5131054" y="1708493"/>
                  </a:cubicBezTo>
                  <a:cubicBezTo>
                    <a:pt x="4936032" y="2406445"/>
                    <a:pt x="4583926" y="2228919"/>
                    <a:pt x="4116721" y="2704502"/>
                  </a:cubicBezTo>
                  <a:cubicBezTo>
                    <a:pt x="3649425" y="3180085"/>
                    <a:pt x="3295108" y="3738815"/>
                    <a:pt x="2582056" y="3738815"/>
                  </a:cubicBezTo>
                  <a:cubicBezTo>
                    <a:pt x="1803627" y="3738815"/>
                    <a:pt x="1105674" y="3388274"/>
                    <a:pt x="632301" y="2833780"/>
                  </a:cubicBezTo>
                  <a:cubicBezTo>
                    <a:pt x="238483" y="2372468"/>
                    <a:pt x="0" y="1770001"/>
                    <a:pt x="0" y="1110906"/>
                  </a:cubicBezTo>
                  <a:cubicBezTo>
                    <a:pt x="0" y="748072"/>
                    <a:pt x="72253" y="402411"/>
                    <a:pt x="202913" y="8801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59" name="Freeform: Shape 1058">
              <a:extLst>
                <a:ext uri="{FF2B5EF4-FFF2-40B4-BE49-F238E27FC236}">
                  <a16:creationId xmlns:a16="http://schemas.microsoft.com/office/drawing/2014/main" id="{36BE7FD8-DDBE-4757-AEA0-50DEA9A49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2599" y="-1438"/>
              <a:ext cx="5207741" cy="3738815"/>
            </a:xfrm>
            <a:custGeom>
              <a:avLst/>
              <a:gdLst>
                <a:gd name="connsiteX0" fmla="*/ 244572 w 5207741"/>
                <a:gd name="connsiteY0" fmla="*/ 0 h 3738815"/>
                <a:gd name="connsiteX1" fmla="*/ 869557 w 5207741"/>
                <a:gd name="connsiteY1" fmla="*/ 0 h 3738815"/>
                <a:gd name="connsiteX2" fmla="*/ 798472 w 5207741"/>
                <a:gd name="connsiteY2" fmla="*/ 119401 h 3738815"/>
                <a:gd name="connsiteX3" fmla="*/ 713145 w 5207741"/>
                <a:gd name="connsiteY3" fmla="*/ 300066 h 3738815"/>
                <a:gd name="connsiteX4" fmla="*/ 552561 w 5207741"/>
                <a:gd name="connsiteY4" fmla="*/ 1110906 h 3738815"/>
                <a:gd name="connsiteX5" fmla="*/ 685890 w 5207741"/>
                <a:gd name="connsiteY5" fmla="*/ 1852779 h 3738815"/>
                <a:gd name="connsiteX6" fmla="*/ 1052546 w 5207741"/>
                <a:gd name="connsiteY6" fmla="*/ 2475043 h 3738815"/>
                <a:gd name="connsiteX7" fmla="*/ 1729596 w 5207741"/>
                <a:gd name="connsiteY7" fmla="*/ 2995009 h 3738815"/>
                <a:gd name="connsiteX8" fmla="*/ 2582147 w 5207741"/>
                <a:gd name="connsiteY8" fmla="*/ 3186347 h 3738815"/>
                <a:gd name="connsiteX9" fmla="*/ 3466281 w 5207741"/>
                <a:gd name="connsiteY9" fmla="*/ 2591430 h 3738815"/>
                <a:gd name="connsiteX10" fmla="*/ 3722720 w 5207741"/>
                <a:gd name="connsiteY10" fmla="*/ 2317314 h 3738815"/>
                <a:gd name="connsiteX11" fmla="*/ 4338077 w 5207741"/>
                <a:gd name="connsiteY11" fmla="*/ 1873497 h 3738815"/>
                <a:gd name="connsiteX12" fmla="*/ 4506212 w 5207741"/>
                <a:gd name="connsiteY12" fmla="*/ 1769080 h 3738815"/>
                <a:gd name="connsiteX13" fmla="*/ 4599026 w 5207741"/>
                <a:gd name="connsiteY13" fmla="*/ 1559787 h 3738815"/>
                <a:gd name="connsiteX14" fmla="*/ 4605012 w 5207741"/>
                <a:gd name="connsiteY14" fmla="*/ 744803 h 3738815"/>
                <a:gd name="connsiteX15" fmla="*/ 4349253 w 5207741"/>
                <a:gd name="connsiteY15" fmla="*/ 149548 h 3738815"/>
                <a:gd name="connsiteX16" fmla="*/ 4246488 w 5207741"/>
                <a:gd name="connsiteY16" fmla="*/ 0 h 3738815"/>
                <a:gd name="connsiteX17" fmla="*/ 4900539 w 5207741"/>
                <a:gd name="connsiteY17" fmla="*/ 0 h 3738815"/>
                <a:gd name="connsiteX18" fmla="*/ 5023799 w 5207741"/>
                <a:gd name="connsiteY18" fmla="*/ 256448 h 3738815"/>
                <a:gd name="connsiteX19" fmla="*/ 5131054 w 5207741"/>
                <a:gd name="connsiteY19" fmla="*/ 1708493 h 3738815"/>
                <a:gd name="connsiteX20" fmla="*/ 4116721 w 5207741"/>
                <a:gd name="connsiteY20" fmla="*/ 2704502 h 3738815"/>
                <a:gd name="connsiteX21" fmla="*/ 2582056 w 5207741"/>
                <a:gd name="connsiteY21" fmla="*/ 3738815 h 3738815"/>
                <a:gd name="connsiteX22" fmla="*/ 632301 w 5207741"/>
                <a:gd name="connsiteY22" fmla="*/ 2833780 h 3738815"/>
                <a:gd name="connsiteX23" fmla="*/ 0 w 5207741"/>
                <a:gd name="connsiteY23" fmla="*/ 1110906 h 3738815"/>
                <a:gd name="connsiteX24" fmla="*/ 202913 w 5207741"/>
                <a:gd name="connsiteY24" fmla="*/ 88013 h 373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07741" h="3738815">
                  <a:moveTo>
                    <a:pt x="244572" y="0"/>
                  </a:moveTo>
                  <a:lnTo>
                    <a:pt x="869557" y="0"/>
                  </a:lnTo>
                  <a:lnTo>
                    <a:pt x="798472" y="119401"/>
                  </a:lnTo>
                  <a:cubicBezTo>
                    <a:pt x="767299" y="177982"/>
                    <a:pt x="738835" y="238236"/>
                    <a:pt x="713145" y="300066"/>
                  </a:cubicBezTo>
                  <a:cubicBezTo>
                    <a:pt x="606611" y="556503"/>
                    <a:pt x="552561" y="829331"/>
                    <a:pt x="552561" y="1110906"/>
                  </a:cubicBezTo>
                  <a:cubicBezTo>
                    <a:pt x="552561" y="1366883"/>
                    <a:pt x="597403" y="1616415"/>
                    <a:pt x="685890" y="1852779"/>
                  </a:cubicBezTo>
                  <a:cubicBezTo>
                    <a:pt x="771247" y="2080764"/>
                    <a:pt x="894631" y="2290058"/>
                    <a:pt x="1052546" y="2475043"/>
                  </a:cubicBezTo>
                  <a:cubicBezTo>
                    <a:pt x="1239188" y="2693729"/>
                    <a:pt x="1473342" y="2873466"/>
                    <a:pt x="1729596" y="2995009"/>
                  </a:cubicBezTo>
                  <a:cubicBezTo>
                    <a:pt x="1997267" y="3121985"/>
                    <a:pt x="2284091" y="3186347"/>
                    <a:pt x="2582147" y="3186347"/>
                  </a:cubicBezTo>
                  <a:cubicBezTo>
                    <a:pt x="2908748" y="3186347"/>
                    <a:pt x="3109939" y="2982394"/>
                    <a:pt x="3466281" y="2591430"/>
                  </a:cubicBezTo>
                  <a:cubicBezTo>
                    <a:pt x="3547771" y="2502022"/>
                    <a:pt x="3632022" y="2409575"/>
                    <a:pt x="3722720" y="2317314"/>
                  </a:cubicBezTo>
                  <a:cubicBezTo>
                    <a:pt x="3959913" y="2075884"/>
                    <a:pt x="4178506" y="1958853"/>
                    <a:pt x="4338077" y="1873497"/>
                  </a:cubicBezTo>
                  <a:cubicBezTo>
                    <a:pt x="4416344" y="1831509"/>
                    <a:pt x="4478220" y="1798453"/>
                    <a:pt x="4506212" y="1769080"/>
                  </a:cubicBezTo>
                  <a:cubicBezTo>
                    <a:pt x="4537518" y="1736208"/>
                    <a:pt x="4570483" y="1661901"/>
                    <a:pt x="4599026" y="1559787"/>
                  </a:cubicBezTo>
                  <a:cubicBezTo>
                    <a:pt x="4672136" y="1298377"/>
                    <a:pt x="4674070" y="1024169"/>
                    <a:pt x="4605012" y="744803"/>
                  </a:cubicBezTo>
                  <a:cubicBezTo>
                    <a:pt x="4555290" y="543912"/>
                    <a:pt x="4468017" y="341363"/>
                    <a:pt x="4349253" y="149548"/>
                  </a:cubicBezTo>
                  <a:lnTo>
                    <a:pt x="4246488" y="0"/>
                  </a:lnTo>
                  <a:lnTo>
                    <a:pt x="4900539" y="0"/>
                  </a:lnTo>
                  <a:lnTo>
                    <a:pt x="5023799" y="256448"/>
                  </a:lnTo>
                  <a:cubicBezTo>
                    <a:pt x="5212139" y="710891"/>
                    <a:pt x="5269776" y="1212048"/>
                    <a:pt x="5131054" y="1708493"/>
                  </a:cubicBezTo>
                  <a:cubicBezTo>
                    <a:pt x="4936032" y="2406445"/>
                    <a:pt x="4583926" y="2228919"/>
                    <a:pt x="4116721" y="2704502"/>
                  </a:cubicBezTo>
                  <a:cubicBezTo>
                    <a:pt x="3649425" y="3180085"/>
                    <a:pt x="3295108" y="3738815"/>
                    <a:pt x="2582056" y="3738815"/>
                  </a:cubicBezTo>
                  <a:cubicBezTo>
                    <a:pt x="1803627" y="3738815"/>
                    <a:pt x="1105674" y="3388274"/>
                    <a:pt x="632301" y="2833780"/>
                  </a:cubicBezTo>
                  <a:cubicBezTo>
                    <a:pt x="238483" y="2372468"/>
                    <a:pt x="0" y="1770001"/>
                    <a:pt x="0" y="1110906"/>
                  </a:cubicBezTo>
                  <a:cubicBezTo>
                    <a:pt x="0" y="748072"/>
                    <a:pt x="72253" y="402411"/>
                    <a:pt x="202913" y="8801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60" name="Freeform: Shape 1059">
              <a:extLst>
                <a:ext uri="{FF2B5EF4-FFF2-40B4-BE49-F238E27FC236}">
                  <a16:creationId xmlns:a16="http://schemas.microsoft.com/office/drawing/2014/main" id="{E9FC4450-C88E-4D5D-99DD-0A34BCFC98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05815" y="-1438"/>
              <a:ext cx="5699636" cy="3920553"/>
            </a:xfrm>
            <a:custGeom>
              <a:avLst/>
              <a:gdLst>
                <a:gd name="connsiteX0" fmla="*/ 236526 w 5699636"/>
                <a:gd name="connsiteY0" fmla="*/ 0 h 3920553"/>
                <a:gd name="connsiteX1" fmla="*/ 639747 w 5699636"/>
                <a:gd name="connsiteY1" fmla="*/ 0 h 3920553"/>
                <a:gd name="connsiteX2" fmla="*/ 591602 w 5699636"/>
                <a:gd name="connsiteY2" fmla="*/ 108703 h 3920553"/>
                <a:gd name="connsiteX3" fmla="*/ 459286 w 5699636"/>
                <a:gd name="connsiteY3" fmla="*/ 562740 h 3920553"/>
                <a:gd name="connsiteX4" fmla="*/ 413892 w 5699636"/>
                <a:gd name="connsiteY4" fmla="*/ 1032063 h 3920553"/>
                <a:gd name="connsiteX5" fmla="*/ 453025 w 5699636"/>
                <a:gd name="connsiteY5" fmla="*/ 1501385 h 3920553"/>
                <a:gd name="connsiteX6" fmla="*/ 578251 w 5699636"/>
                <a:gd name="connsiteY6" fmla="*/ 1955698 h 3920553"/>
                <a:gd name="connsiteX7" fmla="*/ 1074276 w 5699636"/>
                <a:gd name="connsiteY7" fmla="*/ 2759357 h 3920553"/>
                <a:gd name="connsiteX8" fmla="*/ 1843958 w 5699636"/>
                <a:gd name="connsiteY8" fmla="*/ 3325729 h 3920553"/>
                <a:gd name="connsiteX9" fmla="*/ 1898743 w 5699636"/>
                <a:gd name="connsiteY9" fmla="*/ 3351419 h 3920553"/>
                <a:gd name="connsiteX10" fmla="*/ 1926183 w 5699636"/>
                <a:gd name="connsiteY10" fmla="*/ 3364309 h 3920553"/>
                <a:gd name="connsiteX11" fmla="*/ 1954267 w 5699636"/>
                <a:gd name="connsiteY11" fmla="*/ 3375727 h 3920553"/>
                <a:gd name="connsiteX12" fmla="*/ 2010435 w 5699636"/>
                <a:gd name="connsiteY12" fmla="*/ 3398655 h 3920553"/>
                <a:gd name="connsiteX13" fmla="*/ 2066970 w 5699636"/>
                <a:gd name="connsiteY13" fmla="*/ 3420569 h 3920553"/>
                <a:gd name="connsiteX14" fmla="*/ 2181884 w 5699636"/>
                <a:gd name="connsiteY14" fmla="*/ 3460439 h 3920553"/>
                <a:gd name="connsiteX15" fmla="*/ 2298915 w 5699636"/>
                <a:gd name="connsiteY15" fmla="*/ 3494600 h 3920553"/>
                <a:gd name="connsiteX16" fmla="*/ 2782326 w 5699636"/>
                <a:gd name="connsiteY16" fmla="*/ 3572314 h 3920553"/>
                <a:gd name="connsiteX17" fmla="*/ 2843833 w 5699636"/>
                <a:gd name="connsiteY17" fmla="*/ 3576274 h 3920553"/>
                <a:gd name="connsiteX18" fmla="*/ 2903961 w 5699636"/>
                <a:gd name="connsiteY18" fmla="*/ 3577194 h 3920553"/>
                <a:gd name="connsiteX19" fmla="*/ 2963904 w 5699636"/>
                <a:gd name="connsiteY19" fmla="*/ 3575261 h 3920553"/>
                <a:gd name="connsiteX20" fmla="*/ 3023662 w 5699636"/>
                <a:gd name="connsiteY20" fmla="*/ 3570380 h 3920553"/>
                <a:gd name="connsiteX21" fmla="*/ 3083053 w 5699636"/>
                <a:gd name="connsiteY21" fmla="*/ 3562462 h 3920553"/>
                <a:gd name="connsiteX22" fmla="*/ 3141983 w 5699636"/>
                <a:gd name="connsiteY22" fmla="*/ 3551320 h 3920553"/>
                <a:gd name="connsiteX23" fmla="*/ 3200176 w 5699636"/>
                <a:gd name="connsiteY23" fmla="*/ 3536680 h 3920553"/>
                <a:gd name="connsiteX24" fmla="*/ 3257633 w 5699636"/>
                <a:gd name="connsiteY24" fmla="*/ 3518909 h 3920553"/>
                <a:gd name="connsiteX25" fmla="*/ 3477516 w 5699636"/>
                <a:gd name="connsiteY25" fmla="*/ 3418175 h 3920553"/>
                <a:gd name="connsiteX26" fmla="*/ 3678982 w 5699636"/>
                <a:gd name="connsiteY26" fmla="*/ 3278585 h 3920553"/>
                <a:gd name="connsiteX27" fmla="*/ 3863784 w 5699636"/>
                <a:gd name="connsiteY27" fmla="*/ 3113397 h 3920553"/>
                <a:gd name="connsiteX28" fmla="*/ 3951994 w 5699636"/>
                <a:gd name="connsiteY28" fmla="*/ 3025185 h 3920553"/>
                <a:gd name="connsiteX29" fmla="*/ 4038271 w 5699636"/>
                <a:gd name="connsiteY29" fmla="*/ 2934489 h 3920553"/>
                <a:gd name="connsiteX30" fmla="*/ 4209537 w 5699636"/>
                <a:gd name="connsiteY30" fmla="*/ 2750241 h 3920553"/>
                <a:gd name="connsiteX31" fmla="*/ 4295998 w 5699636"/>
                <a:gd name="connsiteY31" fmla="*/ 2657978 h 3920553"/>
                <a:gd name="connsiteX32" fmla="*/ 4385130 w 5699636"/>
                <a:gd name="connsiteY32" fmla="*/ 2566728 h 3920553"/>
                <a:gd name="connsiteX33" fmla="*/ 4802060 w 5699636"/>
                <a:gd name="connsiteY33" fmla="*/ 2262318 h 3920553"/>
                <a:gd name="connsiteX34" fmla="*/ 5011721 w 5699636"/>
                <a:gd name="connsiteY34" fmla="*/ 2133685 h 3920553"/>
                <a:gd name="connsiteX35" fmla="*/ 5169267 w 5699636"/>
                <a:gd name="connsiteY35" fmla="*/ 1971075 h 3920553"/>
                <a:gd name="connsiteX36" fmla="*/ 5267146 w 5699636"/>
                <a:gd name="connsiteY36" fmla="*/ 1764268 h 3920553"/>
                <a:gd name="connsiteX37" fmla="*/ 5325432 w 5699636"/>
                <a:gd name="connsiteY37" fmla="*/ 1534533 h 3920553"/>
                <a:gd name="connsiteX38" fmla="*/ 5335468 w 5699636"/>
                <a:gd name="connsiteY38" fmla="*/ 1475879 h 3920553"/>
                <a:gd name="connsiteX39" fmla="*/ 5343939 w 5699636"/>
                <a:gd name="connsiteY39" fmla="*/ 1417133 h 3920553"/>
                <a:gd name="connsiteX40" fmla="*/ 5350293 w 5699636"/>
                <a:gd name="connsiteY40" fmla="*/ 1358203 h 3920553"/>
                <a:gd name="connsiteX41" fmla="*/ 5354896 w 5699636"/>
                <a:gd name="connsiteY41" fmla="*/ 1299089 h 3920553"/>
                <a:gd name="connsiteX42" fmla="*/ 5357476 w 5699636"/>
                <a:gd name="connsiteY42" fmla="*/ 1062816 h 3920553"/>
                <a:gd name="connsiteX43" fmla="*/ 5353884 w 5699636"/>
                <a:gd name="connsiteY43" fmla="*/ 1003886 h 3920553"/>
                <a:gd name="connsiteX44" fmla="*/ 5348452 w 5699636"/>
                <a:gd name="connsiteY44" fmla="*/ 945141 h 3920553"/>
                <a:gd name="connsiteX45" fmla="*/ 5341730 w 5699636"/>
                <a:gd name="connsiteY45" fmla="*/ 886486 h 3920553"/>
                <a:gd name="connsiteX46" fmla="*/ 5333442 w 5699636"/>
                <a:gd name="connsiteY46" fmla="*/ 828017 h 3920553"/>
                <a:gd name="connsiteX47" fmla="*/ 5285194 w 5699636"/>
                <a:gd name="connsiteY47" fmla="*/ 596624 h 3920553"/>
                <a:gd name="connsiteX48" fmla="*/ 5122400 w 5699636"/>
                <a:gd name="connsiteY48" fmla="*/ 150414 h 3920553"/>
                <a:gd name="connsiteX49" fmla="*/ 5044359 w 5699636"/>
                <a:gd name="connsiteY49" fmla="*/ 0 h 3920553"/>
                <a:gd name="connsiteX50" fmla="*/ 5463111 w 5699636"/>
                <a:gd name="connsiteY50" fmla="*/ 0 h 3920553"/>
                <a:gd name="connsiteX51" fmla="*/ 5475681 w 5699636"/>
                <a:gd name="connsiteY51" fmla="*/ 25671 h 3920553"/>
                <a:gd name="connsiteX52" fmla="*/ 5684924 w 5699636"/>
                <a:gd name="connsiteY52" fmla="*/ 830307 h 3920553"/>
                <a:gd name="connsiteX53" fmla="*/ 5699636 w 5699636"/>
                <a:gd name="connsiteY53" fmla="*/ 1116940 h 3920553"/>
                <a:gd name="connsiteX54" fmla="*/ 5699636 w 5699636"/>
                <a:gd name="connsiteY54" fmla="*/ 1116977 h 3920553"/>
                <a:gd name="connsiteX55" fmla="*/ 5684923 w 5699636"/>
                <a:gd name="connsiteY55" fmla="*/ 1403610 h 3920553"/>
                <a:gd name="connsiteX56" fmla="*/ 2849819 w 5699636"/>
                <a:gd name="connsiteY56" fmla="*/ 3920553 h 3920553"/>
                <a:gd name="connsiteX57" fmla="*/ 0 w 5699636"/>
                <a:gd name="connsiteY57" fmla="*/ 1116958 h 3920553"/>
                <a:gd name="connsiteX58" fmla="*/ 223956 w 5699636"/>
                <a:gd name="connsiteY58" fmla="*/ 25671 h 392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99636" h="3920553">
                  <a:moveTo>
                    <a:pt x="236526" y="0"/>
                  </a:moveTo>
                  <a:lnTo>
                    <a:pt x="639747" y="0"/>
                  </a:lnTo>
                  <a:lnTo>
                    <a:pt x="591602" y="108703"/>
                  </a:lnTo>
                  <a:cubicBezTo>
                    <a:pt x="533962" y="256028"/>
                    <a:pt x="488751" y="407957"/>
                    <a:pt x="459286" y="562740"/>
                  </a:cubicBezTo>
                  <a:cubicBezTo>
                    <a:pt x="429913" y="717524"/>
                    <a:pt x="414720" y="874701"/>
                    <a:pt x="413892" y="1032063"/>
                  </a:cubicBezTo>
                  <a:cubicBezTo>
                    <a:pt x="412695" y="1189424"/>
                    <a:pt x="425953" y="1346601"/>
                    <a:pt x="453025" y="1501385"/>
                  </a:cubicBezTo>
                  <a:cubicBezTo>
                    <a:pt x="479820" y="1656260"/>
                    <a:pt x="522636" y="1808373"/>
                    <a:pt x="578251" y="1955698"/>
                  </a:cubicBezTo>
                  <a:cubicBezTo>
                    <a:pt x="690403" y="2249979"/>
                    <a:pt x="857892" y="2525294"/>
                    <a:pt x="1074276" y="2759357"/>
                  </a:cubicBezTo>
                  <a:cubicBezTo>
                    <a:pt x="1290659" y="2993419"/>
                    <a:pt x="1553634" y="3185586"/>
                    <a:pt x="1843958" y="3325729"/>
                  </a:cubicBezTo>
                  <a:lnTo>
                    <a:pt x="1898743" y="3351419"/>
                  </a:lnTo>
                  <a:lnTo>
                    <a:pt x="1926183" y="3364309"/>
                  </a:lnTo>
                  <a:lnTo>
                    <a:pt x="1954267" y="3375727"/>
                  </a:lnTo>
                  <a:lnTo>
                    <a:pt x="2010435" y="3398655"/>
                  </a:lnTo>
                  <a:cubicBezTo>
                    <a:pt x="2029126" y="3406205"/>
                    <a:pt x="2047726" y="3414400"/>
                    <a:pt x="2066970" y="3420569"/>
                  </a:cubicBezTo>
                  <a:cubicBezTo>
                    <a:pt x="2105275" y="3433644"/>
                    <a:pt x="2143303" y="3447916"/>
                    <a:pt x="2181884" y="3460439"/>
                  </a:cubicBezTo>
                  <a:lnTo>
                    <a:pt x="2298915" y="3494600"/>
                  </a:lnTo>
                  <a:cubicBezTo>
                    <a:pt x="2456368" y="3535575"/>
                    <a:pt x="2618426" y="3562001"/>
                    <a:pt x="2782326" y="3572314"/>
                  </a:cubicBezTo>
                  <a:lnTo>
                    <a:pt x="2843833" y="3576274"/>
                  </a:lnTo>
                  <a:cubicBezTo>
                    <a:pt x="2863998" y="3576826"/>
                    <a:pt x="2883888" y="3576826"/>
                    <a:pt x="2903961" y="3577194"/>
                  </a:cubicBezTo>
                  <a:cubicBezTo>
                    <a:pt x="2923942" y="3577010"/>
                    <a:pt x="2943922" y="3575813"/>
                    <a:pt x="2963904" y="3575261"/>
                  </a:cubicBezTo>
                  <a:cubicBezTo>
                    <a:pt x="2983885" y="3574156"/>
                    <a:pt x="3003681" y="3571946"/>
                    <a:pt x="3023662" y="3570380"/>
                  </a:cubicBezTo>
                  <a:cubicBezTo>
                    <a:pt x="3043458" y="3568171"/>
                    <a:pt x="3063164" y="3565040"/>
                    <a:pt x="3083053" y="3562462"/>
                  </a:cubicBezTo>
                  <a:cubicBezTo>
                    <a:pt x="3102665" y="3558963"/>
                    <a:pt x="3122278" y="3555095"/>
                    <a:pt x="3141983" y="3551320"/>
                  </a:cubicBezTo>
                  <a:cubicBezTo>
                    <a:pt x="3161318" y="3546441"/>
                    <a:pt x="3180839" y="3541929"/>
                    <a:pt x="3200176" y="3536680"/>
                  </a:cubicBezTo>
                  <a:cubicBezTo>
                    <a:pt x="3219236" y="3530695"/>
                    <a:pt x="3238664" y="3525539"/>
                    <a:pt x="3257633" y="3518909"/>
                  </a:cubicBezTo>
                  <a:cubicBezTo>
                    <a:pt x="3333689" y="3493219"/>
                    <a:pt x="3407168" y="3458781"/>
                    <a:pt x="3477516" y="3418175"/>
                  </a:cubicBezTo>
                  <a:cubicBezTo>
                    <a:pt x="3547678" y="3377109"/>
                    <a:pt x="3615080" y="3330425"/>
                    <a:pt x="3678982" y="3278585"/>
                  </a:cubicBezTo>
                  <a:cubicBezTo>
                    <a:pt x="3743069" y="3226929"/>
                    <a:pt x="3804485" y="3171406"/>
                    <a:pt x="3863784" y="3113397"/>
                  </a:cubicBezTo>
                  <a:cubicBezTo>
                    <a:pt x="3893524" y="3084484"/>
                    <a:pt x="3922989" y="3055111"/>
                    <a:pt x="3951994" y="3025185"/>
                  </a:cubicBezTo>
                  <a:cubicBezTo>
                    <a:pt x="3980999" y="2995260"/>
                    <a:pt x="4009635" y="2964967"/>
                    <a:pt x="4038271" y="2934489"/>
                  </a:cubicBezTo>
                  <a:cubicBezTo>
                    <a:pt x="4095636" y="2873625"/>
                    <a:pt x="4152264" y="2811841"/>
                    <a:pt x="4209537" y="2750241"/>
                  </a:cubicBezTo>
                  <a:lnTo>
                    <a:pt x="4295998" y="2657978"/>
                  </a:lnTo>
                  <a:cubicBezTo>
                    <a:pt x="4325002" y="2627316"/>
                    <a:pt x="4354100" y="2596930"/>
                    <a:pt x="4385130" y="2566728"/>
                  </a:cubicBezTo>
                  <a:cubicBezTo>
                    <a:pt x="4507041" y="2445278"/>
                    <a:pt x="4653446" y="2345280"/>
                    <a:pt x="4802060" y="2262318"/>
                  </a:cubicBezTo>
                  <a:cubicBezTo>
                    <a:pt x="4875630" y="2219962"/>
                    <a:pt x="4948648" y="2180276"/>
                    <a:pt x="5011721" y="2133685"/>
                  </a:cubicBezTo>
                  <a:cubicBezTo>
                    <a:pt x="5075070" y="2087370"/>
                    <a:pt x="5128016" y="2033964"/>
                    <a:pt x="5169267" y="1971075"/>
                  </a:cubicBezTo>
                  <a:cubicBezTo>
                    <a:pt x="5211162" y="1908830"/>
                    <a:pt x="5242193" y="1838206"/>
                    <a:pt x="5267146" y="1764268"/>
                  </a:cubicBezTo>
                  <a:cubicBezTo>
                    <a:pt x="5292100" y="1690329"/>
                    <a:pt x="5310699" y="1612523"/>
                    <a:pt x="5325432" y="1534533"/>
                  </a:cubicBezTo>
                  <a:cubicBezTo>
                    <a:pt x="5328746" y="1514920"/>
                    <a:pt x="5332706" y="1495492"/>
                    <a:pt x="5335468" y="1475879"/>
                  </a:cubicBezTo>
                  <a:lnTo>
                    <a:pt x="5343939" y="1417133"/>
                  </a:lnTo>
                  <a:lnTo>
                    <a:pt x="5350293" y="1358203"/>
                  </a:lnTo>
                  <a:cubicBezTo>
                    <a:pt x="5352686" y="1338590"/>
                    <a:pt x="5353240" y="1318793"/>
                    <a:pt x="5354896" y="1299089"/>
                  </a:cubicBezTo>
                  <a:cubicBezTo>
                    <a:pt x="5360513" y="1220362"/>
                    <a:pt x="5360606" y="1141451"/>
                    <a:pt x="5357476" y="1062816"/>
                  </a:cubicBezTo>
                  <a:lnTo>
                    <a:pt x="5353884" y="1003886"/>
                  </a:lnTo>
                  <a:cubicBezTo>
                    <a:pt x="5352319" y="984274"/>
                    <a:pt x="5350200" y="964753"/>
                    <a:pt x="5348452" y="945141"/>
                  </a:cubicBezTo>
                  <a:cubicBezTo>
                    <a:pt x="5346886" y="925527"/>
                    <a:pt x="5343939" y="906007"/>
                    <a:pt x="5341730" y="886486"/>
                  </a:cubicBezTo>
                  <a:cubicBezTo>
                    <a:pt x="5339704" y="866874"/>
                    <a:pt x="5336481" y="847445"/>
                    <a:pt x="5333442" y="828017"/>
                  </a:cubicBezTo>
                  <a:cubicBezTo>
                    <a:pt x="5321104" y="750211"/>
                    <a:pt x="5304990" y="673050"/>
                    <a:pt x="5285194" y="596624"/>
                  </a:cubicBezTo>
                  <a:cubicBezTo>
                    <a:pt x="5244679" y="444051"/>
                    <a:pt x="5189985" y="294700"/>
                    <a:pt x="5122400" y="150414"/>
                  </a:cubicBezTo>
                  <a:lnTo>
                    <a:pt x="5044359" y="0"/>
                  </a:lnTo>
                  <a:lnTo>
                    <a:pt x="5463111" y="0"/>
                  </a:lnTo>
                  <a:lnTo>
                    <a:pt x="5475681" y="25671"/>
                  </a:lnTo>
                  <a:cubicBezTo>
                    <a:pt x="5583839" y="277235"/>
                    <a:pt x="5655735" y="547560"/>
                    <a:pt x="5684924" y="830307"/>
                  </a:cubicBezTo>
                  <a:lnTo>
                    <a:pt x="5699636" y="1116940"/>
                  </a:lnTo>
                  <a:lnTo>
                    <a:pt x="5699636" y="1116977"/>
                  </a:lnTo>
                  <a:lnTo>
                    <a:pt x="5684923" y="1403610"/>
                  </a:lnTo>
                  <a:cubicBezTo>
                    <a:pt x="5538982" y="2817342"/>
                    <a:pt x="4325342" y="3920553"/>
                    <a:pt x="2849819" y="3920553"/>
                  </a:cubicBezTo>
                  <a:cubicBezTo>
                    <a:pt x="1275927" y="3920553"/>
                    <a:pt x="0" y="2665344"/>
                    <a:pt x="0" y="1116958"/>
                  </a:cubicBezTo>
                  <a:cubicBezTo>
                    <a:pt x="0" y="729862"/>
                    <a:pt x="79746" y="361089"/>
                    <a:pt x="223956" y="2567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 name="TextBox 4">
            <a:extLst>
              <a:ext uri="{FF2B5EF4-FFF2-40B4-BE49-F238E27FC236}">
                <a16:creationId xmlns:a16="http://schemas.microsoft.com/office/drawing/2014/main" id="{CD9D257D-7C4F-0767-F25B-30A9AD8BD319}"/>
              </a:ext>
            </a:extLst>
          </p:cNvPr>
          <p:cNvSpPr txBox="1"/>
          <p:nvPr/>
        </p:nvSpPr>
        <p:spPr>
          <a:xfrm>
            <a:off x="7012637" y="5732306"/>
            <a:ext cx="4820134" cy="923330"/>
          </a:xfrm>
          <a:prstGeom prst="rect">
            <a:avLst/>
          </a:prstGeom>
          <a:noFill/>
        </p:spPr>
        <p:txBody>
          <a:bodyPr wrap="square">
            <a:spAutoFit/>
          </a:bodyPr>
          <a:lstStyle/>
          <a:p>
            <a:pPr algn="r"/>
            <a:r>
              <a:rPr lang="el-GR" sz="1800" dirty="0" err="1"/>
              <a:t>Δρ</a:t>
            </a:r>
            <a:r>
              <a:rPr lang="el-GR" sz="1800" dirty="0"/>
              <a:t> Ελένη  Χαραλάμπους</a:t>
            </a:r>
          </a:p>
          <a:p>
            <a:pPr algn="r"/>
            <a:r>
              <a:rPr lang="en-US" sz="1800" dirty="0">
                <a:solidFill>
                  <a:schemeClr val="tx1"/>
                </a:solidFill>
                <a:hlinkClick r:id="rId4"/>
              </a:rPr>
              <a:t>elenecharalampous72@gmail.com</a:t>
            </a:r>
            <a:endParaRPr lang="el-GR" sz="1800" dirty="0">
              <a:solidFill>
                <a:schemeClr val="tx1"/>
              </a:solidFill>
            </a:endParaRPr>
          </a:p>
          <a:p>
            <a:pPr algn="r"/>
            <a:r>
              <a:rPr lang="en-US" sz="1800" dirty="0"/>
              <a:t>https://www.e-charalambous.com</a:t>
            </a:r>
            <a:endParaRPr lang="el-GR" sz="1800" dirty="0"/>
          </a:p>
        </p:txBody>
      </p:sp>
      <p:sp>
        <p:nvSpPr>
          <p:cNvPr id="6" name="Φυσαλίδα σκέψης: Σύννεφο 5">
            <a:extLst>
              <a:ext uri="{FF2B5EF4-FFF2-40B4-BE49-F238E27FC236}">
                <a16:creationId xmlns:a16="http://schemas.microsoft.com/office/drawing/2014/main" id="{E5B7E20B-507F-6203-6EEB-5FA0DB0C8E0D}"/>
              </a:ext>
            </a:extLst>
          </p:cNvPr>
          <p:cNvSpPr/>
          <p:nvPr/>
        </p:nvSpPr>
        <p:spPr>
          <a:xfrm>
            <a:off x="3805811" y="145061"/>
            <a:ext cx="3373820" cy="1292772"/>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8" name="Φυσαλίδα σκέψης: Σύννεφο 7">
            <a:extLst>
              <a:ext uri="{FF2B5EF4-FFF2-40B4-BE49-F238E27FC236}">
                <a16:creationId xmlns:a16="http://schemas.microsoft.com/office/drawing/2014/main" id="{B0990126-D663-413F-BD4F-D30002CDC652}"/>
              </a:ext>
            </a:extLst>
          </p:cNvPr>
          <p:cNvSpPr/>
          <p:nvPr/>
        </p:nvSpPr>
        <p:spPr>
          <a:xfrm>
            <a:off x="8240486" y="2890811"/>
            <a:ext cx="3684289" cy="1292772"/>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Ευχαριστώ!</a:t>
            </a:r>
            <a:endParaRPr lang="el-CY" sz="3200" dirty="0">
              <a:solidFill>
                <a:schemeClr val="tx1"/>
              </a:solidFill>
            </a:endParaRPr>
          </a:p>
        </p:txBody>
      </p:sp>
    </p:spTree>
    <p:extLst>
      <p:ext uri="{BB962C8B-B14F-4D97-AF65-F5344CB8AC3E}">
        <p14:creationId xmlns:p14="http://schemas.microsoft.com/office/powerpoint/2010/main" val="5685661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1432</TotalTime>
  <Words>2244</Words>
  <Application>Microsoft Office PowerPoint</Application>
  <PresentationFormat>Ευρεία οθόνη</PresentationFormat>
  <Paragraphs>380</Paragraphs>
  <Slides>30</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30</vt:i4>
      </vt:variant>
    </vt:vector>
  </HeadingPairs>
  <TitlesOfParts>
    <vt:vector size="35" baseType="lpstr">
      <vt:lpstr>Aptos</vt:lpstr>
      <vt:lpstr>Aptos Display</vt:lpstr>
      <vt:lpstr>Arial</vt:lpstr>
      <vt:lpstr>Calibri</vt:lpstr>
      <vt:lpstr>Θέμα του Office</vt:lpstr>
      <vt:lpstr>ΠΑΙΖΟΝΤΑΣ ΜΕ ΤΗΝ  ΙΣΤΟΡΙΑ  : Η  ΜΕΤΑΤΡΟΠΗ  ΤΟΥ "ΜΑΝΤΕΨΕ  ΤΙ" ΣΕ ΒΙΩΜΑΤΙΚΟ  ΕΡΓΑΛΕΙΟ ΜΑΘΗΣΗΣ ΣΤΗΝ Α'  ΓΥΜΝΑΣΙΟΥ  Δρ Ελένη Χαραλάμπους,  elenecharalampous72@gmail.com</vt:lpstr>
      <vt:lpstr>Παρουσίαση του PowerPoint</vt:lpstr>
      <vt:lpstr>Παρουσίαση του PowerPoint</vt:lpstr>
      <vt:lpstr>    Περιοδολόγηση στην Ιστορία - Ταξιδεύουμε στον χρόνο.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Περιοδολόγηση στην Ιστορία - Ταξιδεύουμε στον χρόνο.  </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280</cp:revision>
  <dcterms:created xsi:type="dcterms:W3CDTF">2026-07-03T13:18:07Z</dcterms:created>
  <dcterms:modified xsi:type="dcterms:W3CDTF">2026-09-02T07:03:15Z</dcterms:modified>
</cp:coreProperties>
</file>