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44" r:id="rId2"/>
    <p:sldId id="552" r:id="rId3"/>
    <p:sldId id="451" r:id="rId4"/>
    <p:sldId id="277" r:id="rId5"/>
    <p:sldId id="290" r:id="rId6"/>
    <p:sldId id="291" r:id="rId7"/>
    <p:sldId id="278" r:id="rId8"/>
    <p:sldId id="617" r:id="rId9"/>
    <p:sldId id="614" r:id="rId10"/>
    <p:sldId id="615" r:id="rId11"/>
    <p:sldId id="292" r:id="rId12"/>
    <p:sldId id="293" r:id="rId13"/>
    <p:sldId id="294" r:id="rId14"/>
    <p:sldId id="295" r:id="rId15"/>
    <p:sldId id="296" r:id="rId16"/>
    <p:sldId id="297" r:id="rId17"/>
    <p:sldId id="298" r:id="rId18"/>
    <p:sldId id="299" r:id="rId19"/>
    <p:sldId id="300" r:id="rId20"/>
    <p:sldId id="301" r:id="rId21"/>
    <p:sldId id="302" r:id="rId22"/>
    <p:sldId id="303" r:id="rId23"/>
    <p:sldId id="304" r:id="rId24"/>
    <p:sldId id="305" r:id="rId25"/>
    <p:sldId id="306" r:id="rId26"/>
    <p:sldId id="307" r:id="rId27"/>
    <p:sldId id="308" r:id="rId28"/>
    <p:sldId id="309" r:id="rId29"/>
    <p:sldId id="310" r:id="rId30"/>
    <p:sldId id="311" r:id="rId31"/>
    <p:sldId id="312" r:id="rId32"/>
    <p:sldId id="313" r:id="rId33"/>
    <p:sldId id="314" r:id="rId34"/>
    <p:sldId id="315" r:id="rId35"/>
    <p:sldId id="316" r:id="rId36"/>
    <p:sldId id="317" r:id="rId37"/>
    <p:sldId id="318" r:id="rId38"/>
    <p:sldId id="319" r:id="rId39"/>
    <p:sldId id="320" r:id="rId40"/>
    <p:sldId id="321" r:id="rId41"/>
    <p:sldId id="285" r:id="rId42"/>
    <p:sldId id="257" r:id="rId43"/>
    <p:sldId id="258" r:id="rId44"/>
    <p:sldId id="259" r:id="rId45"/>
    <p:sldId id="261" r:id="rId46"/>
    <p:sldId id="262" r:id="rId47"/>
    <p:sldId id="260" r:id="rId48"/>
    <p:sldId id="275" r:id="rId49"/>
    <p:sldId id="272" r:id="rId50"/>
    <p:sldId id="270" r:id="rId51"/>
    <p:sldId id="271" r:id="rId52"/>
    <p:sldId id="264" r:id="rId53"/>
    <p:sldId id="323" r:id="rId54"/>
    <p:sldId id="324" r:id="rId55"/>
    <p:sldId id="273" r:id="rId56"/>
    <p:sldId id="322" r:id="rId57"/>
    <p:sldId id="265" r:id="rId58"/>
    <p:sldId id="266" r:id="rId59"/>
    <p:sldId id="267" r:id="rId60"/>
    <p:sldId id="268" r:id="rId61"/>
    <p:sldId id="269" r:id="rId62"/>
    <p:sldId id="263" r:id="rId63"/>
    <p:sldId id="279" r:id="rId64"/>
    <p:sldId id="280" r:id="rId65"/>
    <p:sldId id="281" r:id="rId66"/>
    <p:sldId id="282" r:id="rId67"/>
    <p:sldId id="289" r:id="rId68"/>
    <p:sldId id="283" r:id="rId69"/>
    <p:sldId id="284" r:id="rId70"/>
    <p:sldId id="325" r:id="rId71"/>
    <p:sldId id="326" r:id="rId72"/>
    <p:sldId id="327" r:id="rId73"/>
    <p:sldId id="328" r:id="rId74"/>
    <p:sldId id="330" r:id="rId75"/>
    <p:sldId id="329" r:id="rId76"/>
    <p:sldId id="613" r:id="rId77"/>
    <p:sldId id="548" r:id="rId78"/>
    <p:sldId id="549" r:id="rId79"/>
  </p:sldIdLst>
  <p:sldSz cx="12192000" cy="6858000"/>
  <p:notesSz cx="6797675" cy="9926638"/>
  <p:defaultTextStyle>
    <a:defPPr>
      <a:defRPr lang="el-C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8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8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D0A76A6-40F0-9AE4-7DE7-BCC35F497B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3A1A8CB0-F086-2E46-DF09-865EA2CFCD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117BE64-266C-7C48-6093-23288080E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E916D-8EAE-474E-9D00-823F15F353FB}" type="datetimeFigureOut">
              <a:rPr lang="el-CY" smtClean="0"/>
              <a:t>09/07/2026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7E5C499-CED7-9D73-C60D-6833B9EA7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10EF9B9-E736-D423-AC33-AC9E0607A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9032-715A-482E-B3DB-82B252889E8A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2159449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1BD01A2-5BBE-6C51-0CD6-1A0C6618C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ADAA55E-2549-5318-68DB-B9FC3A0B04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98AE911-8C1F-27FD-9E5A-79710EE7F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E916D-8EAE-474E-9D00-823F15F353FB}" type="datetimeFigureOut">
              <a:rPr lang="el-CY" smtClean="0"/>
              <a:t>09/07/2026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99A4E2A-FF60-E20B-AD2A-A42B79B40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39915D4-F107-664D-EA27-74488D821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9032-715A-482E-B3DB-82B252889E8A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753696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DD96666-D7A3-9981-0701-1D4D3B575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BCB6D2A-0A43-581F-2455-ADF04DCEEB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B3FA939-EFA6-A242-01F9-10C245816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E916D-8EAE-474E-9D00-823F15F353FB}" type="datetimeFigureOut">
              <a:rPr lang="el-CY" smtClean="0"/>
              <a:t>09/07/2026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1C34D00-D73A-3553-CEE3-7CA533FB6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AB03B83-F4F0-A15A-780B-A398246A5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9032-715A-482E-B3DB-82B252889E8A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969169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063C6A4-04A2-AE94-C2AB-991B4517B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E90CED9-76B4-8F9E-0ACB-C1753CB1C1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125864C5-1B4C-E432-8572-A58FE47663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8E667576-352C-5858-41EA-FF47A4AE3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E916D-8EAE-474E-9D00-823F15F353FB}" type="datetimeFigureOut">
              <a:rPr lang="el-CY" smtClean="0"/>
              <a:t>09/07/2026</a:t>
            </a:fld>
            <a:endParaRPr lang="el-CY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CCE40399-B6B1-DC02-C387-CA7A47642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9F5D19B7-58D8-E251-E40E-912D7CF53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9032-715A-482E-B3DB-82B252889E8A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268650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3B273A3-4D7E-75E1-76D2-C7D3EC6FF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45B9AE5D-7669-8167-A465-1F1777054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8D86C3F2-46D6-2265-2F3F-836A7C8767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1C588546-C20A-427A-8382-C2176FD392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605CFE4C-7804-9898-3964-643C01D7DC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A025C217-42DB-EE24-3EE0-A2D3BBBAC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E916D-8EAE-474E-9D00-823F15F353FB}" type="datetimeFigureOut">
              <a:rPr lang="el-CY" smtClean="0"/>
              <a:t>09/07/2026</a:t>
            </a:fld>
            <a:endParaRPr lang="el-CY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3C23A105-8C3C-51CD-69B0-6F8764228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19C80FE6-0050-1598-75F3-BF26D59A6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9032-715A-482E-B3DB-82B252889E8A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930594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641F7CF-0E4F-95E9-4228-3B441E98A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E8481852-32E4-4951-B956-4410FB0F6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E916D-8EAE-474E-9D00-823F15F353FB}" type="datetimeFigureOut">
              <a:rPr lang="el-CY" smtClean="0"/>
              <a:t>09/07/2026</a:t>
            </a:fld>
            <a:endParaRPr lang="el-CY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0588169B-80FE-4C2E-1F1D-67B5CF8F3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19D416B1-B5A1-7E15-E6B0-D63D81DA5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9032-715A-482E-B3DB-82B252889E8A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575863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6EC8B84A-49A3-709C-6302-008406A93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E916D-8EAE-474E-9D00-823F15F353FB}" type="datetimeFigureOut">
              <a:rPr lang="el-CY" smtClean="0"/>
              <a:t>09/07/2026</a:t>
            </a:fld>
            <a:endParaRPr lang="el-CY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325F221F-E2F6-8F35-7488-BEB95DC1C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E8045A8C-6133-7341-C624-9B7BA6CDD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9032-715A-482E-B3DB-82B252889E8A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2292924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7118809-D10F-A10B-F7D6-8A100AC5D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0213342-4C29-4A4C-4CDC-7DE3DE040E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14B61FFF-26D5-802C-EED5-8096524C0D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709DC29B-CE43-652E-1869-94E8B1154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E916D-8EAE-474E-9D00-823F15F353FB}" type="datetimeFigureOut">
              <a:rPr lang="el-CY" smtClean="0"/>
              <a:t>09/07/2026</a:t>
            </a:fld>
            <a:endParaRPr lang="el-CY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46C1B4ED-CB89-D2E7-FD56-BAB4C9AF2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CFF799E3-E677-F967-6927-76E69CEB7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9032-715A-482E-B3DB-82B252889E8A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2278398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E58E41B-7541-0F22-F2C8-3300E2CFD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C93D0CFC-C7DD-1A02-2068-430F8A60A4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CY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44E2C782-38C8-CCE6-4E3C-D6F0D01E16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B6FE773D-BECD-58E7-53AC-2DEEF72D7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E916D-8EAE-474E-9D00-823F15F353FB}" type="datetimeFigureOut">
              <a:rPr lang="el-CY" smtClean="0"/>
              <a:t>09/07/2026</a:t>
            </a:fld>
            <a:endParaRPr lang="el-CY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7F003D68-B004-7432-4FD8-6187EB92F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CF98EC8E-72EE-9B00-6419-03462B371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9032-715A-482E-B3DB-82B252889E8A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151584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98C7F5E-BB3F-7417-F687-B089BD961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B30ACA49-DF38-483D-8E7A-767DE7D733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01EF705-2412-3199-F854-E1A324D2F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E916D-8EAE-474E-9D00-823F15F353FB}" type="datetimeFigureOut">
              <a:rPr lang="el-CY" smtClean="0"/>
              <a:t>09/07/2026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150DF31-F841-2AD8-B701-5926602D6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F9CDA5D-B59A-EC65-0764-0C5CB43E8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9032-715A-482E-B3DB-82B252889E8A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659514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ECF17188-9730-C718-0354-796BE2B124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DD0FACCB-6DD2-C001-4419-BB3745BD34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145ED98-FDC6-8F7D-76DA-E4FC0B3C3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E916D-8EAE-474E-9D00-823F15F353FB}" type="datetimeFigureOut">
              <a:rPr lang="el-CY" smtClean="0"/>
              <a:t>09/07/2026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F28FCC3-2C9F-251D-CA8D-F77B3D2B2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5AAC987-973A-E100-50FA-FAA55ADB6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69032-715A-482E-B3DB-82B252889E8A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622798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8503F23F-CB22-DA77-6E74-F1F78E20E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BF703C89-8A68-2FCA-C5CA-707AD5E95A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C7EE757-6C26-22D0-C52B-01206F013F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7E916D-8EAE-474E-9D00-823F15F353FB}" type="datetimeFigureOut">
              <a:rPr lang="el-CY" smtClean="0"/>
              <a:t>09/07/2026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7A24ADD-F501-9872-4B0D-9FDE34C953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41EB2CF-B3A5-7920-32B1-E3082DA42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569032-715A-482E-B3DB-82B252889E8A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382937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C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lenecharalampous72@gmail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YVq3587vT6s?feature=oembed" TargetMode="Externa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k-D3c0ui780?feature=oembed" TargetMode="External"/><Relationship Id="rId5" Type="http://schemas.openxmlformats.org/officeDocument/2006/relationships/image" Target="../media/image14.jpe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5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4.png"/><Relationship Id="rId4" Type="http://schemas.openxmlformats.org/officeDocument/2006/relationships/image" Target="../media/image55.jpe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jpeg"/><Relationship Id="rId4" Type="http://schemas.openxmlformats.org/officeDocument/2006/relationships/image" Target="../media/image64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5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rtoon παιδάκια">
            <a:extLst>
              <a:ext uri="{FF2B5EF4-FFF2-40B4-BE49-F238E27FC236}">
                <a16:creationId xmlns:a16="http://schemas.microsoft.com/office/drawing/2014/main" id="{E524272D-0686-44DA-A40E-A338D735E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118" y="420743"/>
            <a:ext cx="10261710" cy="5338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B5F328EC-A3B9-44D4-BA84-DDB647E94D6C}"/>
              </a:ext>
            </a:extLst>
          </p:cNvPr>
          <p:cNvSpPr/>
          <p:nvPr/>
        </p:nvSpPr>
        <p:spPr>
          <a:xfrm>
            <a:off x="3384331" y="2774731"/>
            <a:ext cx="5097517" cy="8014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Μαθαίνω Ελληνικά 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6D01AD88-30B2-44B6-9D19-807548064687}"/>
              </a:ext>
            </a:extLst>
          </p:cNvPr>
          <p:cNvSpPr/>
          <p:nvPr/>
        </p:nvSpPr>
        <p:spPr>
          <a:xfrm>
            <a:off x="6889531" y="5691352"/>
            <a:ext cx="5097517" cy="8014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l-GR" dirty="0" err="1">
                <a:solidFill>
                  <a:schemeClr val="tx1"/>
                </a:solidFill>
              </a:rPr>
              <a:t>Δρ</a:t>
            </a:r>
            <a:r>
              <a:rPr lang="el-GR" dirty="0">
                <a:solidFill>
                  <a:schemeClr val="tx1"/>
                </a:solidFill>
              </a:rPr>
              <a:t> Ελένη  Χαραλάμπους</a:t>
            </a:r>
          </a:p>
          <a:p>
            <a:pPr algn="r"/>
            <a:r>
              <a:rPr lang="en-US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elenecharalampous72@gmail.com</a:t>
            </a:r>
            <a:endParaRPr lang="el-GR" dirty="0">
              <a:solidFill>
                <a:schemeClr val="tx1"/>
              </a:solidFill>
            </a:endParaRPr>
          </a:p>
          <a:p>
            <a:pPr algn="r"/>
            <a:r>
              <a:rPr lang="en-US" dirty="0">
                <a:solidFill>
                  <a:schemeClr val="tx1"/>
                </a:solidFill>
              </a:rPr>
              <a:t>https://www.e-charalambous.com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7AD5C74E-9954-46D5-AF97-2CC8A072D969}"/>
              </a:ext>
            </a:extLst>
          </p:cNvPr>
          <p:cNvSpPr/>
          <p:nvPr/>
        </p:nvSpPr>
        <p:spPr>
          <a:xfrm>
            <a:off x="273269" y="5850485"/>
            <a:ext cx="3836276" cy="6775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1.Αλφάβητο </a:t>
            </a:r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4180277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A485DF-5D0F-7018-EB41-13534E3BD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Ημερολόγιο - Δωρεάν εικόνες διανυσματικά clipart στο creazilla.com">
            <a:extLst>
              <a:ext uri="{FF2B5EF4-FFF2-40B4-BE49-F238E27FC236}">
                <a16:creationId xmlns:a16="http://schemas.microsoft.com/office/drawing/2014/main" id="{0450A419-36F8-F8AF-559A-E6AA18680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43" y="344767"/>
            <a:ext cx="1624210" cy="1475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Ορθογώνιο 2">
            <a:extLst>
              <a:ext uri="{FF2B5EF4-FFF2-40B4-BE49-F238E27FC236}">
                <a16:creationId xmlns:a16="http://schemas.microsoft.com/office/drawing/2014/main" id="{FB8E91E0-3E5B-3846-1A74-3BEEBAD738FE}"/>
              </a:ext>
            </a:extLst>
          </p:cNvPr>
          <p:cNvSpPr/>
          <p:nvPr/>
        </p:nvSpPr>
        <p:spPr>
          <a:xfrm>
            <a:off x="593661" y="731861"/>
            <a:ext cx="1133573" cy="70162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350" dirty="0">
                <a:solidFill>
                  <a:schemeClr val="tx1"/>
                </a:solidFill>
              </a:rPr>
              <a:t>Ημερομηνία</a:t>
            </a:r>
            <a:endParaRPr lang="en-US" sz="1350" dirty="0">
              <a:solidFill>
                <a:schemeClr val="tx1"/>
              </a:solidFill>
            </a:endParaRPr>
          </a:p>
          <a:p>
            <a:pPr algn="ctr"/>
            <a:r>
              <a:rPr lang="el-GR" sz="1350" dirty="0">
                <a:solidFill>
                  <a:schemeClr val="tx1"/>
                </a:solidFill>
              </a:rPr>
              <a:t> </a:t>
            </a:r>
            <a:endParaRPr lang="el-CY" sz="1350" dirty="0">
              <a:solidFill>
                <a:schemeClr val="tx1"/>
              </a:solidFill>
            </a:endParaRPr>
          </a:p>
        </p:txBody>
      </p:sp>
      <p:pic>
        <p:nvPicPr>
          <p:cNvPr id="3" name="Εικόνα 2" descr="Ελληνικό αλφάβητο">
            <a:extLst>
              <a:ext uri="{FF2B5EF4-FFF2-40B4-BE49-F238E27FC236}">
                <a16:creationId xmlns:a16="http://schemas.microsoft.com/office/drawing/2014/main" id="{EC1B2FD3-858D-362C-E8F6-B73F1903E7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7558" y="247649"/>
            <a:ext cx="7444213" cy="6262007"/>
          </a:xfrm>
          <a:custGeom>
            <a:avLst/>
            <a:gdLst>
              <a:gd name="csX0" fmla="*/ 0 w 7444213"/>
              <a:gd name="csY0" fmla="*/ 0 h 6262007"/>
              <a:gd name="csX1" fmla="*/ 349305 w 7444213"/>
              <a:gd name="csY1" fmla="*/ 0 h 6262007"/>
              <a:gd name="csX2" fmla="*/ 996379 w 7444213"/>
              <a:gd name="csY2" fmla="*/ 0 h 6262007"/>
              <a:gd name="csX3" fmla="*/ 1420127 w 7444213"/>
              <a:gd name="csY3" fmla="*/ 0 h 6262007"/>
              <a:gd name="csX4" fmla="*/ 1769432 w 7444213"/>
              <a:gd name="csY4" fmla="*/ 0 h 6262007"/>
              <a:gd name="csX5" fmla="*/ 2416506 w 7444213"/>
              <a:gd name="csY5" fmla="*/ 0 h 6262007"/>
              <a:gd name="csX6" fmla="*/ 3063580 w 7444213"/>
              <a:gd name="csY6" fmla="*/ 0 h 6262007"/>
              <a:gd name="csX7" fmla="*/ 3785096 w 7444213"/>
              <a:gd name="csY7" fmla="*/ 0 h 6262007"/>
              <a:gd name="csX8" fmla="*/ 4283286 w 7444213"/>
              <a:gd name="csY8" fmla="*/ 0 h 6262007"/>
              <a:gd name="csX9" fmla="*/ 5004802 w 7444213"/>
              <a:gd name="csY9" fmla="*/ 0 h 6262007"/>
              <a:gd name="csX10" fmla="*/ 5726318 w 7444213"/>
              <a:gd name="csY10" fmla="*/ 0 h 6262007"/>
              <a:gd name="csX11" fmla="*/ 6298949 w 7444213"/>
              <a:gd name="csY11" fmla="*/ 0 h 6262007"/>
              <a:gd name="csX12" fmla="*/ 6797139 w 7444213"/>
              <a:gd name="csY12" fmla="*/ 0 h 6262007"/>
              <a:gd name="csX13" fmla="*/ 7444213 w 7444213"/>
              <a:gd name="csY13" fmla="*/ 0 h 6262007"/>
              <a:gd name="csX14" fmla="*/ 7444213 w 7444213"/>
              <a:gd name="csY14" fmla="*/ 506653 h 6262007"/>
              <a:gd name="csX15" fmla="*/ 7444213 w 7444213"/>
              <a:gd name="csY15" fmla="*/ 888066 h 6262007"/>
              <a:gd name="csX16" fmla="*/ 7444213 w 7444213"/>
              <a:gd name="csY16" fmla="*/ 1582580 h 6262007"/>
              <a:gd name="csX17" fmla="*/ 7444213 w 7444213"/>
              <a:gd name="csY17" fmla="*/ 2026613 h 6262007"/>
              <a:gd name="csX18" fmla="*/ 7444213 w 7444213"/>
              <a:gd name="csY18" fmla="*/ 2658507 h 6262007"/>
              <a:gd name="csX19" fmla="*/ 7444213 w 7444213"/>
              <a:gd name="csY19" fmla="*/ 3227780 h 6262007"/>
              <a:gd name="csX20" fmla="*/ 7444213 w 7444213"/>
              <a:gd name="csY20" fmla="*/ 3922293 h 6262007"/>
              <a:gd name="csX21" fmla="*/ 7444213 w 7444213"/>
              <a:gd name="csY21" fmla="*/ 4491567 h 6262007"/>
              <a:gd name="csX22" fmla="*/ 7444213 w 7444213"/>
              <a:gd name="csY22" fmla="*/ 4935600 h 6262007"/>
              <a:gd name="csX23" fmla="*/ 7444213 w 7444213"/>
              <a:gd name="csY23" fmla="*/ 5317013 h 6262007"/>
              <a:gd name="csX24" fmla="*/ 7444213 w 7444213"/>
              <a:gd name="csY24" fmla="*/ 5698426 h 6262007"/>
              <a:gd name="csX25" fmla="*/ 7444213 w 7444213"/>
              <a:gd name="csY25" fmla="*/ 6262007 h 6262007"/>
              <a:gd name="csX26" fmla="*/ 6797139 w 7444213"/>
              <a:gd name="csY26" fmla="*/ 6262007 h 6262007"/>
              <a:gd name="csX27" fmla="*/ 6075623 w 7444213"/>
              <a:gd name="csY27" fmla="*/ 6262007 h 6262007"/>
              <a:gd name="csX28" fmla="*/ 5502991 w 7444213"/>
              <a:gd name="csY28" fmla="*/ 6262007 h 6262007"/>
              <a:gd name="csX29" fmla="*/ 4855917 w 7444213"/>
              <a:gd name="csY29" fmla="*/ 6262007 h 6262007"/>
              <a:gd name="csX30" fmla="*/ 4283286 w 7444213"/>
              <a:gd name="csY30" fmla="*/ 6262007 h 6262007"/>
              <a:gd name="csX31" fmla="*/ 3710654 w 7444213"/>
              <a:gd name="csY31" fmla="*/ 6262007 h 6262007"/>
              <a:gd name="csX32" fmla="*/ 3138022 w 7444213"/>
              <a:gd name="csY32" fmla="*/ 6262007 h 6262007"/>
              <a:gd name="csX33" fmla="*/ 2714275 w 7444213"/>
              <a:gd name="csY33" fmla="*/ 6262007 h 6262007"/>
              <a:gd name="csX34" fmla="*/ 2141643 w 7444213"/>
              <a:gd name="csY34" fmla="*/ 6262007 h 6262007"/>
              <a:gd name="csX35" fmla="*/ 1717895 w 7444213"/>
              <a:gd name="csY35" fmla="*/ 6262007 h 6262007"/>
              <a:gd name="csX36" fmla="*/ 996379 w 7444213"/>
              <a:gd name="csY36" fmla="*/ 6262007 h 6262007"/>
              <a:gd name="csX37" fmla="*/ 0 w 7444213"/>
              <a:gd name="csY37" fmla="*/ 6262007 h 6262007"/>
              <a:gd name="csX38" fmla="*/ 0 w 7444213"/>
              <a:gd name="csY38" fmla="*/ 5755354 h 6262007"/>
              <a:gd name="csX39" fmla="*/ 0 w 7444213"/>
              <a:gd name="csY39" fmla="*/ 5186080 h 6262007"/>
              <a:gd name="csX40" fmla="*/ 0 w 7444213"/>
              <a:gd name="csY40" fmla="*/ 4554187 h 6262007"/>
              <a:gd name="csX41" fmla="*/ 0 w 7444213"/>
              <a:gd name="csY41" fmla="*/ 3922293 h 6262007"/>
              <a:gd name="csX42" fmla="*/ 0 w 7444213"/>
              <a:gd name="csY42" fmla="*/ 3227780 h 6262007"/>
              <a:gd name="csX43" fmla="*/ 0 w 7444213"/>
              <a:gd name="csY43" fmla="*/ 2783747 h 6262007"/>
              <a:gd name="csX44" fmla="*/ 0 w 7444213"/>
              <a:gd name="csY44" fmla="*/ 2151853 h 6262007"/>
              <a:gd name="csX45" fmla="*/ 0 w 7444213"/>
              <a:gd name="csY45" fmla="*/ 1457340 h 6262007"/>
              <a:gd name="csX46" fmla="*/ 0 w 7444213"/>
              <a:gd name="csY46" fmla="*/ 825446 h 6262007"/>
              <a:gd name="csX47" fmla="*/ 0 w 7444213"/>
              <a:gd name="csY47" fmla="*/ 0 h 62620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</a:cxnLst>
            <a:rect l="l" t="t" r="r" b="b"/>
            <a:pathLst>
              <a:path w="7444213" h="6262007" fill="none" extrusionOk="0">
                <a:moveTo>
                  <a:pt x="0" y="0"/>
                </a:moveTo>
                <a:cubicBezTo>
                  <a:pt x="141390" y="-35648"/>
                  <a:pt x="269054" y="15452"/>
                  <a:pt x="349305" y="0"/>
                </a:cubicBezTo>
                <a:cubicBezTo>
                  <a:pt x="429557" y="-15452"/>
                  <a:pt x="677606" y="50462"/>
                  <a:pt x="996379" y="0"/>
                </a:cubicBezTo>
                <a:cubicBezTo>
                  <a:pt x="1315152" y="-50462"/>
                  <a:pt x="1250685" y="8028"/>
                  <a:pt x="1420127" y="0"/>
                </a:cubicBezTo>
                <a:cubicBezTo>
                  <a:pt x="1589569" y="-8028"/>
                  <a:pt x="1636833" y="16706"/>
                  <a:pt x="1769432" y="0"/>
                </a:cubicBezTo>
                <a:cubicBezTo>
                  <a:pt x="1902031" y="-16706"/>
                  <a:pt x="2266949" y="12456"/>
                  <a:pt x="2416506" y="0"/>
                </a:cubicBezTo>
                <a:cubicBezTo>
                  <a:pt x="2566063" y="-12456"/>
                  <a:pt x="2886948" y="72136"/>
                  <a:pt x="3063580" y="0"/>
                </a:cubicBezTo>
                <a:cubicBezTo>
                  <a:pt x="3240212" y="-72136"/>
                  <a:pt x="3529247" y="55086"/>
                  <a:pt x="3785096" y="0"/>
                </a:cubicBezTo>
                <a:cubicBezTo>
                  <a:pt x="4040945" y="-55086"/>
                  <a:pt x="4073520" y="58960"/>
                  <a:pt x="4283286" y="0"/>
                </a:cubicBezTo>
                <a:cubicBezTo>
                  <a:pt x="4493052" y="-58960"/>
                  <a:pt x="4775282" y="29145"/>
                  <a:pt x="5004802" y="0"/>
                </a:cubicBezTo>
                <a:cubicBezTo>
                  <a:pt x="5234322" y="-29145"/>
                  <a:pt x="5535132" y="33900"/>
                  <a:pt x="5726318" y="0"/>
                </a:cubicBezTo>
                <a:cubicBezTo>
                  <a:pt x="5917504" y="-33900"/>
                  <a:pt x="6016883" y="51605"/>
                  <a:pt x="6298949" y="0"/>
                </a:cubicBezTo>
                <a:cubicBezTo>
                  <a:pt x="6581015" y="-51605"/>
                  <a:pt x="6569918" y="26356"/>
                  <a:pt x="6797139" y="0"/>
                </a:cubicBezTo>
                <a:cubicBezTo>
                  <a:pt x="7024360" y="-26356"/>
                  <a:pt x="7174891" y="73879"/>
                  <a:pt x="7444213" y="0"/>
                </a:cubicBezTo>
                <a:cubicBezTo>
                  <a:pt x="7503654" y="159567"/>
                  <a:pt x="7443153" y="357592"/>
                  <a:pt x="7444213" y="506653"/>
                </a:cubicBezTo>
                <a:cubicBezTo>
                  <a:pt x="7445273" y="655714"/>
                  <a:pt x="7406393" y="742761"/>
                  <a:pt x="7444213" y="888066"/>
                </a:cubicBezTo>
                <a:cubicBezTo>
                  <a:pt x="7482033" y="1033371"/>
                  <a:pt x="7425419" y="1360136"/>
                  <a:pt x="7444213" y="1582580"/>
                </a:cubicBezTo>
                <a:cubicBezTo>
                  <a:pt x="7463007" y="1805024"/>
                  <a:pt x="7443341" y="1884689"/>
                  <a:pt x="7444213" y="2026613"/>
                </a:cubicBezTo>
                <a:cubicBezTo>
                  <a:pt x="7445085" y="2168537"/>
                  <a:pt x="7372933" y="2405886"/>
                  <a:pt x="7444213" y="2658507"/>
                </a:cubicBezTo>
                <a:cubicBezTo>
                  <a:pt x="7515493" y="2911128"/>
                  <a:pt x="7442250" y="3031797"/>
                  <a:pt x="7444213" y="3227780"/>
                </a:cubicBezTo>
                <a:cubicBezTo>
                  <a:pt x="7446176" y="3423763"/>
                  <a:pt x="7421322" y="3700252"/>
                  <a:pt x="7444213" y="3922293"/>
                </a:cubicBezTo>
                <a:cubicBezTo>
                  <a:pt x="7467104" y="4144334"/>
                  <a:pt x="7412110" y="4249310"/>
                  <a:pt x="7444213" y="4491567"/>
                </a:cubicBezTo>
                <a:cubicBezTo>
                  <a:pt x="7476316" y="4733824"/>
                  <a:pt x="7441966" y="4747095"/>
                  <a:pt x="7444213" y="4935600"/>
                </a:cubicBezTo>
                <a:cubicBezTo>
                  <a:pt x="7446460" y="5124105"/>
                  <a:pt x="7401584" y="5185135"/>
                  <a:pt x="7444213" y="5317013"/>
                </a:cubicBezTo>
                <a:cubicBezTo>
                  <a:pt x="7486842" y="5448891"/>
                  <a:pt x="7438748" y="5601937"/>
                  <a:pt x="7444213" y="5698426"/>
                </a:cubicBezTo>
                <a:cubicBezTo>
                  <a:pt x="7449678" y="5794915"/>
                  <a:pt x="7413865" y="5982401"/>
                  <a:pt x="7444213" y="6262007"/>
                </a:cubicBezTo>
                <a:cubicBezTo>
                  <a:pt x="7276571" y="6308721"/>
                  <a:pt x="7062088" y="6256578"/>
                  <a:pt x="6797139" y="6262007"/>
                </a:cubicBezTo>
                <a:cubicBezTo>
                  <a:pt x="6532190" y="6267436"/>
                  <a:pt x="6366915" y="6203042"/>
                  <a:pt x="6075623" y="6262007"/>
                </a:cubicBezTo>
                <a:cubicBezTo>
                  <a:pt x="5784331" y="6320972"/>
                  <a:pt x="5727363" y="6241644"/>
                  <a:pt x="5502991" y="6262007"/>
                </a:cubicBezTo>
                <a:cubicBezTo>
                  <a:pt x="5278619" y="6282370"/>
                  <a:pt x="5071315" y="6210012"/>
                  <a:pt x="4855917" y="6262007"/>
                </a:cubicBezTo>
                <a:cubicBezTo>
                  <a:pt x="4640519" y="6314002"/>
                  <a:pt x="4507020" y="6227043"/>
                  <a:pt x="4283286" y="6262007"/>
                </a:cubicBezTo>
                <a:cubicBezTo>
                  <a:pt x="4059552" y="6296971"/>
                  <a:pt x="3837484" y="6253126"/>
                  <a:pt x="3710654" y="6262007"/>
                </a:cubicBezTo>
                <a:cubicBezTo>
                  <a:pt x="3583824" y="6270888"/>
                  <a:pt x="3288201" y="6197376"/>
                  <a:pt x="3138022" y="6262007"/>
                </a:cubicBezTo>
                <a:cubicBezTo>
                  <a:pt x="2987843" y="6326638"/>
                  <a:pt x="2865343" y="6240844"/>
                  <a:pt x="2714275" y="6262007"/>
                </a:cubicBezTo>
                <a:cubicBezTo>
                  <a:pt x="2563207" y="6283170"/>
                  <a:pt x="2282255" y="6256853"/>
                  <a:pt x="2141643" y="6262007"/>
                </a:cubicBezTo>
                <a:cubicBezTo>
                  <a:pt x="2001031" y="6267161"/>
                  <a:pt x="1848480" y="6230605"/>
                  <a:pt x="1717895" y="6262007"/>
                </a:cubicBezTo>
                <a:cubicBezTo>
                  <a:pt x="1587310" y="6293409"/>
                  <a:pt x="1193903" y="6176454"/>
                  <a:pt x="996379" y="6262007"/>
                </a:cubicBezTo>
                <a:cubicBezTo>
                  <a:pt x="798855" y="6347560"/>
                  <a:pt x="205299" y="6244866"/>
                  <a:pt x="0" y="6262007"/>
                </a:cubicBezTo>
                <a:cubicBezTo>
                  <a:pt x="-52166" y="6048578"/>
                  <a:pt x="8342" y="5869025"/>
                  <a:pt x="0" y="5755354"/>
                </a:cubicBezTo>
                <a:cubicBezTo>
                  <a:pt x="-8342" y="5641683"/>
                  <a:pt x="15819" y="5362053"/>
                  <a:pt x="0" y="5186080"/>
                </a:cubicBezTo>
                <a:cubicBezTo>
                  <a:pt x="-15819" y="5010107"/>
                  <a:pt x="75351" y="4723026"/>
                  <a:pt x="0" y="4554187"/>
                </a:cubicBezTo>
                <a:cubicBezTo>
                  <a:pt x="-75351" y="4385348"/>
                  <a:pt x="56871" y="4141322"/>
                  <a:pt x="0" y="3922293"/>
                </a:cubicBezTo>
                <a:cubicBezTo>
                  <a:pt x="-56871" y="3703264"/>
                  <a:pt x="35739" y="3528613"/>
                  <a:pt x="0" y="3227780"/>
                </a:cubicBezTo>
                <a:cubicBezTo>
                  <a:pt x="-35739" y="2926947"/>
                  <a:pt x="18334" y="2918265"/>
                  <a:pt x="0" y="2783747"/>
                </a:cubicBezTo>
                <a:cubicBezTo>
                  <a:pt x="-18334" y="2649229"/>
                  <a:pt x="3709" y="2355567"/>
                  <a:pt x="0" y="2151853"/>
                </a:cubicBezTo>
                <a:cubicBezTo>
                  <a:pt x="-3709" y="1948139"/>
                  <a:pt x="77563" y="1728431"/>
                  <a:pt x="0" y="1457340"/>
                </a:cubicBezTo>
                <a:cubicBezTo>
                  <a:pt x="-77563" y="1186249"/>
                  <a:pt x="75396" y="1047072"/>
                  <a:pt x="0" y="825446"/>
                </a:cubicBezTo>
                <a:cubicBezTo>
                  <a:pt x="-75396" y="603820"/>
                  <a:pt x="71087" y="356922"/>
                  <a:pt x="0" y="0"/>
                </a:cubicBezTo>
                <a:close/>
              </a:path>
              <a:path w="7444213" h="6262007" stroke="0" extrusionOk="0">
                <a:moveTo>
                  <a:pt x="0" y="0"/>
                </a:moveTo>
                <a:cubicBezTo>
                  <a:pt x="185513" y="-11692"/>
                  <a:pt x="241850" y="11770"/>
                  <a:pt x="423748" y="0"/>
                </a:cubicBezTo>
                <a:cubicBezTo>
                  <a:pt x="605646" y="-11770"/>
                  <a:pt x="924080" y="35194"/>
                  <a:pt x="1145264" y="0"/>
                </a:cubicBezTo>
                <a:cubicBezTo>
                  <a:pt x="1366448" y="-35194"/>
                  <a:pt x="1537729" y="33566"/>
                  <a:pt x="1866780" y="0"/>
                </a:cubicBezTo>
                <a:cubicBezTo>
                  <a:pt x="2195831" y="-33566"/>
                  <a:pt x="2250144" y="10332"/>
                  <a:pt x="2364969" y="0"/>
                </a:cubicBezTo>
                <a:cubicBezTo>
                  <a:pt x="2479794" y="-10332"/>
                  <a:pt x="2630206" y="32843"/>
                  <a:pt x="2788717" y="0"/>
                </a:cubicBezTo>
                <a:cubicBezTo>
                  <a:pt x="2947228" y="-32843"/>
                  <a:pt x="3196693" y="22100"/>
                  <a:pt x="3435791" y="0"/>
                </a:cubicBezTo>
                <a:cubicBezTo>
                  <a:pt x="3674889" y="-22100"/>
                  <a:pt x="3874962" y="29179"/>
                  <a:pt x="4008422" y="0"/>
                </a:cubicBezTo>
                <a:cubicBezTo>
                  <a:pt x="4141882" y="-29179"/>
                  <a:pt x="4361993" y="15577"/>
                  <a:pt x="4506612" y="0"/>
                </a:cubicBezTo>
                <a:cubicBezTo>
                  <a:pt x="4651231" y="-15577"/>
                  <a:pt x="4836153" y="4990"/>
                  <a:pt x="5153686" y="0"/>
                </a:cubicBezTo>
                <a:cubicBezTo>
                  <a:pt x="5471219" y="-4990"/>
                  <a:pt x="5413836" y="21735"/>
                  <a:pt x="5651876" y="0"/>
                </a:cubicBezTo>
                <a:cubicBezTo>
                  <a:pt x="5889916" y="-21735"/>
                  <a:pt x="5828465" y="32221"/>
                  <a:pt x="6001181" y="0"/>
                </a:cubicBezTo>
                <a:cubicBezTo>
                  <a:pt x="6173898" y="-32221"/>
                  <a:pt x="6369168" y="53662"/>
                  <a:pt x="6573813" y="0"/>
                </a:cubicBezTo>
                <a:cubicBezTo>
                  <a:pt x="6778458" y="-53662"/>
                  <a:pt x="7185260" y="30076"/>
                  <a:pt x="7444213" y="0"/>
                </a:cubicBezTo>
                <a:cubicBezTo>
                  <a:pt x="7493504" y="202065"/>
                  <a:pt x="7407664" y="371339"/>
                  <a:pt x="7444213" y="694514"/>
                </a:cubicBezTo>
                <a:cubicBezTo>
                  <a:pt x="7480762" y="1017689"/>
                  <a:pt x="7418677" y="991637"/>
                  <a:pt x="7444213" y="1138547"/>
                </a:cubicBezTo>
                <a:cubicBezTo>
                  <a:pt x="7469749" y="1285457"/>
                  <a:pt x="7437672" y="1456265"/>
                  <a:pt x="7444213" y="1645200"/>
                </a:cubicBezTo>
                <a:cubicBezTo>
                  <a:pt x="7450754" y="1834135"/>
                  <a:pt x="7421075" y="1929180"/>
                  <a:pt x="7444213" y="2026613"/>
                </a:cubicBezTo>
                <a:cubicBezTo>
                  <a:pt x="7467351" y="2124046"/>
                  <a:pt x="7433233" y="2311574"/>
                  <a:pt x="7444213" y="2595887"/>
                </a:cubicBezTo>
                <a:cubicBezTo>
                  <a:pt x="7455193" y="2880200"/>
                  <a:pt x="7420104" y="2916504"/>
                  <a:pt x="7444213" y="3227780"/>
                </a:cubicBezTo>
                <a:cubicBezTo>
                  <a:pt x="7468322" y="3539056"/>
                  <a:pt x="7383479" y="3703644"/>
                  <a:pt x="7444213" y="3922293"/>
                </a:cubicBezTo>
                <a:cubicBezTo>
                  <a:pt x="7504947" y="4140942"/>
                  <a:pt x="7387456" y="4343443"/>
                  <a:pt x="7444213" y="4491567"/>
                </a:cubicBezTo>
                <a:cubicBezTo>
                  <a:pt x="7500970" y="4639691"/>
                  <a:pt x="7428962" y="4967603"/>
                  <a:pt x="7444213" y="5186080"/>
                </a:cubicBezTo>
                <a:cubicBezTo>
                  <a:pt x="7459464" y="5404557"/>
                  <a:pt x="7409582" y="5472997"/>
                  <a:pt x="7444213" y="5630114"/>
                </a:cubicBezTo>
                <a:cubicBezTo>
                  <a:pt x="7478844" y="5787231"/>
                  <a:pt x="7377124" y="6131609"/>
                  <a:pt x="7444213" y="6262007"/>
                </a:cubicBezTo>
                <a:cubicBezTo>
                  <a:pt x="7370086" y="6285143"/>
                  <a:pt x="7212370" y="6250062"/>
                  <a:pt x="7094908" y="6262007"/>
                </a:cubicBezTo>
                <a:cubicBezTo>
                  <a:pt x="6977447" y="6273952"/>
                  <a:pt x="6693958" y="6246021"/>
                  <a:pt x="6373392" y="6262007"/>
                </a:cubicBezTo>
                <a:cubicBezTo>
                  <a:pt x="6052826" y="6277993"/>
                  <a:pt x="6011810" y="6250267"/>
                  <a:pt x="5875202" y="6262007"/>
                </a:cubicBezTo>
                <a:cubicBezTo>
                  <a:pt x="5738594" y="6273747"/>
                  <a:pt x="5539743" y="6244771"/>
                  <a:pt x="5377012" y="6262007"/>
                </a:cubicBezTo>
                <a:cubicBezTo>
                  <a:pt x="5214281" y="6279243"/>
                  <a:pt x="5195446" y="6255929"/>
                  <a:pt x="5027707" y="6262007"/>
                </a:cubicBezTo>
                <a:cubicBezTo>
                  <a:pt x="4859969" y="6268085"/>
                  <a:pt x="4813039" y="6231263"/>
                  <a:pt x="4678402" y="6262007"/>
                </a:cubicBezTo>
                <a:cubicBezTo>
                  <a:pt x="4543765" y="6292751"/>
                  <a:pt x="4356491" y="6212278"/>
                  <a:pt x="4180212" y="6262007"/>
                </a:cubicBezTo>
                <a:cubicBezTo>
                  <a:pt x="4003933" y="6311736"/>
                  <a:pt x="3762919" y="6226907"/>
                  <a:pt x="3533138" y="6262007"/>
                </a:cubicBezTo>
                <a:cubicBezTo>
                  <a:pt x="3303357" y="6297107"/>
                  <a:pt x="3211805" y="6243740"/>
                  <a:pt x="3034948" y="6262007"/>
                </a:cubicBezTo>
                <a:cubicBezTo>
                  <a:pt x="2858091" y="6280274"/>
                  <a:pt x="2733090" y="6228998"/>
                  <a:pt x="2611201" y="6262007"/>
                </a:cubicBezTo>
                <a:cubicBezTo>
                  <a:pt x="2489312" y="6295016"/>
                  <a:pt x="2261637" y="6259701"/>
                  <a:pt x="2038569" y="6262007"/>
                </a:cubicBezTo>
                <a:cubicBezTo>
                  <a:pt x="1815501" y="6264313"/>
                  <a:pt x="1716260" y="6218442"/>
                  <a:pt x="1540379" y="6262007"/>
                </a:cubicBezTo>
                <a:cubicBezTo>
                  <a:pt x="1364498" y="6305572"/>
                  <a:pt x="1226420" y="6251726"/>
                  <a:pt x="1116632" y="6262007"/>
                </a:cubicBezTo>
                <a:cubicBezTo>
                  <a:pt x="1006844" y="6272288"/>
                  <a:pt x="746202" y="6229631"/>
                  <a:pt x="618442" y="6262007"/>
                </a:cubicBezTo>
                <a:cubicBezTo>
                  <a:pt x="490682" y="6294383"/>
                  <a:pt x="305316" y="6252740"/>
                  <a:pt x="0" y="6262007"/>
                </a:cubicBezTo>
                <a:cubicBezTo>
                  <a:pt x="-3352" y="6092723"/>
                  <a:pt x="9889" y="5984853"/>
                  <a:pt x="0" y="5817974"/>
                </a:cubicBezTo>
                <a:cubicBezTo>
                  <a:pt x="-9889" y="5651095"/>
                  <a:pt x="36855" y="5505933"/>
                  <a:pt x="0" y="5311320"/>
                </a:cubicBezTo>
                <a:cubicBezTo>
                  <a:pt x="-36855" y="5116707"/>
                  <a:pt x="23153" y="4963208"/>
                  <a:pt x="0" y="4679427"/>
                </a:cubicBezTo>
                <a:cubicBezTo>
                  <a:pt x="-23153" y="4395646"/>
                  <a:pt x="59835" y="4401068"/>
                  <a:pt x="0" y="4172774"/>
                </a:cubicBezTo>
                <a:cubicBezTo>
                  <a:pt x="-59835" y="3944480"/>
                  <a:pt x="10004" y="3691189"/>
                  <a:pt x="0" y="3478260"/>
                </a:cubicBezTo>
                <a:cubicBezTo>
                  <a:pt x="-10004" y="3265331"/>
                  <a:pt x="34146" y="3093601"/>
                  <a:pt x="0" y="2908987"/>
                </a:cubicBezTo>
                <a:cubicBezTo>
                  <a:pt x="-34146" y="2724373"/>
                  <a:pt x="7491" y="2435509"/>
                  <a:pt x="0" y="2214473"/>
                </a:cubicBezTo>
                <a:cubicBezTo>
                  <a:pt x="-7491" y="1993437"/>
                  <a:pt x="52124" y="1920901"/>
                  <a:pt x="0" y="1770440"/>
                </a:cubicBezTo>
                <a:cubicBezTo>
                  <a:pt x="-52124" y="1619979"/>
                  <a:pt x="34778" y="1504496"/>
                  <a:pt x="0" y="1263787"/>
                </a:cubicBezTo>
                <a:cubicBezTo>
                  <a:pt x="-34778" y="1023078"/>
                  <a:pt x="17006" y="1002329"/>
                  <a:pt x="0" y="882374"/>
                </a:cubicBezTo>
                <a:cubicBezTo>
                  <a:pt x="-17006" y="762419"/>
                  <a:pt x="26222" y="645915"/>
                  <a:pt x="0" y="500961"/>
                </a:cubicBezTo>
                <a:cubicBezTo>
                  <a:pt x="-26222" y="356007"/>
                  <a:pt x="50810" y="222888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6253902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3234902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6600" dirty="0"/>
              <a:t>Σήμερα είναι ______, __ Σεπτεμβρίου 202_ (__/09/202_).Τώρα είμαστε στο φθινόπωρο.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697811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Ήλιος Χαμόγελο Έκφρασης - Δωρεάν διανυσματικά γραφικά στο Pixabay - Pixabay">
            <a:extLst>
              <a:ext uri="{FF2B5EF4-FFF2-40B4-BE49-F238E27FC236}">
                <a16:creationId xmlns:a16="http://schemas.microsoft.com/office/drawing/2014/main" id="{ED4553FD-B3A0-585A-30ED-6FC892426B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78610" y="1084215"/>
            <a:ext cx="2759199" cy="2759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Πρωί Ρολόι - Δωρεάν φωτογραφία στο Pixabay - Pixaba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421" y="160338"/>
            <a:ext cx="4464742" cy="418998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33236" y="4682836"/>
            <a:ext cx="101415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dirty="0"/>
              <a:t>Καλημέρα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6047540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Μασκότ αγόρι, μαθητής. μασκότ του παιδιού στην 2D / 3D Μασκότ Αλλαγή  χρώματος Καμία αλλαγή Τομή Μ (180-190 Cm) Σκίτσο πριν από την κατασκευή  (2D) Οχι Με τα ρούχα; (αν υπάρχει στη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894" y="525501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3692983" y="468351"/>
            <a:ext cx="7069015" cy="297180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Είμαι  ο______.</a:t>
            </a:r>
            <a:endParaRPr lang="en-US" sz="9600" dirty="0"/>
          </a:p>
        </p:txBody>
      </p:sp>
      <p:sp>
        <p:nvSpPr>
          <p:cNvPr id="4" name="Rectangle 3"/>
          <p:cNvSpPr/>
          <p:nvPr/>
        </p:nvSpPr>
        <p:spPr>
          <a:xfrm>
            <a:off x="1509590" y="3692769"/>
            <a:ext cx="968301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8800" dirty="0"/>
              <a:t>…………………………</a:t>
            </a:r>
          </a:p>
          <a:p>
            <a:r>
              <a:rPr lang="el-GR" sz="8800" dirty="0"/>
              <a:t>………………………… 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2550613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943923" y="390157"/>
            <a:ext cx="7840030" cy="297180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Είμαι  η</a:t>
            </a:r>
            <a:endParaRPr lang="en-US" sz="9600" dirty="0"/>
          </a:p>
          <a:p>
            <a:pPr algn="ctr"/>
            <a:r>
              <a:rPr lang="el-GR" sz="9600" dirty="0"/>
              <a:t>______.</a:t>
            </a:r>
            <a:endParaRPr lang="en-US" sz="9600" dirty="0"/>
          </a:p>
        </p:txBody>
      </p:sp>
      <p:sp>
        <p:nvSpPr>
          <p:cNvPr id="2" name="Rectangle 1"/>
          <p:cNvSpPr/>
          <p:nvPr/>
        </p:nvSpPr>
        <p:spPr>
          <a:xfrm>
            <a:off x="1509590" y="3692769"/>
            <a:ext cx="968301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8800" dirty="0"/>
              <a:t>…………………………</a:t>
            </a:r>
          </a:p>
          <a:p>
            <a:r>
              <a:rPr lang="el-GR" sz="8800" dirty="0"/>
              <a:t>………………………… </a:t>
            </a:r>
            <a:endParaRPr lang="en-US" sz="8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653" y="687997"/>
            <a:ext cx="1952625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057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σχολείο Στοκ Εικονογραφήσεις, Vectors, &amp; Clipart ...">
            <a:extLst>
              <a:ext uri="{FF2B5EF4-FFF2-40B4-BE49-F238E27FC236}">
                <a16:creationId xmlns:a16="http://schemas.microsoft.com/office/drawing/2014/main" id="{83575431-FF3A-4233-8DD4-C3BA68448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9209" y="437905"/>
            <a:ext cx="3924927" cy="2781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Καλό Μεσημέρι - YouTube">
            <a:extLst>
              <a:ext uri="{FF2B5EF4-FFF2-40B4-BE49-F238E27FC236}">
                <a16:creationId xmlns:a16="http://schemas.microsoft.com/office/drawing/2014/main" id="{1EF3C009-0143-42BC-9431-D3AF411F1A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710" y="991915"/>
            <a:ext cx="4658710" cy="4658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lock 1:30 | ClipArt ETC">
            <a:extLst>
              <a:ext uri="{FF2B5EF4-FFF2-40B4-BE49-F238E27FC236}">
                <a16:creationId xmlns:a16="http://schemas.microsoft.com/office/drawing/2014/main" id="{ED06D39F-2F28-4D81-A3F3-872A9D8D7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607" y="3429000"/>
            <a:ext cx="3818568" cy="3113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6699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42EEEB22-7870-F9A6-E854-6B5697D37116}"/>
              </a:ext>
            </a:extLst>
          </p:cNvPr>
          <p:cNvSpPr/>
          <p:nvPr/>
        </p:nvSpPr>
        <p:spPr>
          <a:xfrm>
            <a:off x="4003818" y="189307"/>
            <a:ext cx="7097486" cy="133894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Κατανόηση προφορικού λόγου </a:t>
            </a:r>
          </a:p>
        </p:txBody>
      </p:sp>
      <p:pic>
        <p:nvPicPr>
          <p:cNvPr id="6" name="Picture 2" descr="Listening clipart Φωτογραφίες Αρχείου, Royalty Free Listening clipart  Εικόνες | DepositPhotos">
            <a:extLst>
              <a:ext uri="{FF2B5EF4-FFF2-40B4-BE49-F238E27FC236}">
                <a16:creationId xmlns:a16="http://schemas.microsoft.com/office/drawing/2014/main" id="{7C7712E3-3B4A-E57A-0275-3DB7DE085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711" y="375556"/>
            <a:ext cx="1633879" cy="266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artoon Soldier Pointing Command – Royalty-Free Vector | VectorStock">
            <a:extLst>
              <a:ext uri="{FF2B5EF4-FFF2-40B4-BE49-F238E27FC236}">
                <a16:creationId xmlns:a16="http://schemas.microsoft.com/office/drawing/2014/main" id="{A1553F18-8EAA-965E-F8C5-6A25930D0A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99"/>
          <a:stretch>
            <a:fillRect/>
          </a:stretch>
        </p:blipFill>
        <p:spPr bwMode="auto">
          <a:xfrm>
            <a:off x="743200" y="3818109"/>
            <a:ext cx="1633878" cy="16546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6CC84959-184A-70C8-4127-79DE1A512D53}"/>
              </a:ext>
            </a:extLst>
          </p:cNvPr>
          <p:cNvSpPr/>
          <p:nvPr/>
        </p:nvSpPr>
        <p:spPr>
          <a:xfrm>
            <a:off x="2441718" y="5318638"/>
            <a:ext cx="3124200" cy="109945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Άκουσε!</a:t>
            </a:r>
          </a:p>
        </p:txBody>
      </p:sp>
      <p:pic>
        <p:nvPicPr>
          <p:cNvPr id="9" name="Ηλεκτρονικά πολυμέσα 8" title="ΕΛΛΗΝΙΚΟ ΑΛΦΑΒΗΤΟ">
            <a:hlinkClick r:id="" action="ppaction://media"/>
            <a:extLst>
              <a:ext uri="{FF2B5EF4-FFF2-40B4-BE49-F238E27FC236}">
                <a16:creationId xmlns:a16="http://schemas.microsoft.com/office/drawing/2014/main" id="{D7BFA845-9F7E-7DCC-9BDB-F0738C6543D3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5783376" y="1885905"/>
            <a:ext cx="6172200" cy="462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020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42EEEB22-7870-F9A6-E854-6B5697D37116}"/>
              </a:ext>
            </a:extLst>
          </p:cNvPr>
          <p:cNvSpPr/>
          <p:nvPr/>
        </p:nvSpPr>
        <p:spPr>
          <a:xfrm>
            <a:off x="4003818" y="189307"/>
            <a:ext cx="7097486" cy="133894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Κατανόηση προφορικού λόγου </a:t>
            </a:r>
          </a:p>
        </p:txBody>
      </p:sp>
      <p:pic>
        <p:nvPicPr>
          <p:cNvPr id="6" name="Picture 2" descr="Listening clipart Φωτογραφίες Αρχείου, Royalty Free Listening clipart  Εικόνες | DepositPhotos">
            <a:extLst>
              <a:ext uri="{FF2B5EF4-FFF2-40B4-BE49-F238E27FC236}">
                <a16:creationId xmlns:a16="http://schemas.microsoft.com/office/drawing/2014/main" id="{7C7712E3-3B4A-E57A-0275-3DB7DE085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711" y="375556"/>
            <a:ext cx="1633879" cy="266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artoon Soldier Pointing Command – Royalty-Free Vector | VectorStock">
            <a:extLst>
              <a:ext uri="{FF2B5EF4-FFF2-40B4-BE49-F238E27FC236}">
                <a16:creationId xmlns:a16="http://schemas.microsoft.com/office/drawing/2014/main" id="{A1553F18-8EAA-965E-F8C5-6A25930D0A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99"/>
          <a:stretch>
            <a:fillRect/>
          </a:stretch>
        </p:blipFill>
        <p:spPr bwMode="auto">
          <a:xfrm>
            <a:off x="743200" y="3818109"/>
            <a:ext cx="1633878" cy="16546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6CC84959-184A-70C8-4127-79DE1A512D53}"/>
              </a:ext>
            </a:extLst>
          </p:cNvPr>
          <p:cNvSpPr/>
          <p:nvPr/>
        </p:nvSpPr>
        <p:spPr>
          <a:xfrm>
            <a:off x="2441718" y="5318638"/>
            <a:ext cx="3124200" cy="109945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Άκουσε!</a:t>
            </a:r>
          </a:p>
        </p:txBody>
      </p:sp>
      <p:pic>
        <p:nvPicPr>
          <p:cNvPr id="4" name="Ηλεκτρονικά πολυμέσα 3" title="✨🔤 Ελληνικό Αλφάβητο για Παιδιά ✨🎵| Μαθαίνω τα Γράμματα | Μαγικές Μελωδίες 🎵✨">
            <a:hlinkClick r:id="" action="ppaction://media"/>
            <a:extLst>
              <a:ext uri="{FF2B5EF4-FFF2-40B4-BE49-F238E27FC236}">
                <a16:creationId xmlns:a16="http://schemas.microsoft.com/office/drawing/2014/main" id="{8A455868-7B84-390F-07DC-ED17A6FCDE2C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5183188" y="1679575"/>
            <a:ext cx="6172200" cy="348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69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42EEEB22-7870-F9A6-E854-6B5697D37116}"/>
              </a:ext>
            </a:extLst>
          </p:cNvPr>
          <p:cNvSpPr/>
          <p:nvPr/>
        </p:nvSpPr>
        <p:spPr>
          <a:xfrm>
            <a:off x="4052746" y="767441"/>
            <a:ext cx="7097486" cy="133894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Κατανόηση προφορικού λόγου </a:t>
            </a:r>
          </a:p>
        </p:txBody>
      </p:sp>
      <p:pic>
        <p:nvPicPr>
          <p:cNvPr id="6" name="Picture 2" descr="Listening clipart Φωτογραφίες Αρχείου, Royalty Free Listening clipart  Εικόνες | DepositPhotos">
            <a:extLst>
              <a:ext uri="{FF2B5EF4-FFF2-40B4-BE49-F238E27FC236}">
                <a16:creationId xmlns:a16="http://schemas.microsoft.com/office/drawing/2014/main" id="{7C7712E3-3B4A-E57A-0275-3DB7DE085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711" y="375556"/>
            <a:ext cx="1633879" cy="266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artoon Soldier Pointing Command – Royalty-Free Vector | VectorStock">
            <a:extLst>
              <a:ext uri="{FF2B5EF4-FFF2-40B4-BE49-F238E27FC236}">
                <a16:creationId xmlns:a16="http://schemas.microsoft.com/office/drawing/2014/main" id="{A1553F18-8EAA-965E-F8C5-6A25930D0A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99"/>
          <a:stretch>
            <a:fillRect/>
          </a:stretch>
        </p:blipFill>
        <p:spPr bwMode="auto">
          <a:xfrm>
            <a:off x="743200" y="3818109"/>
            <a:ext cx="1633878" cy="16546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6CC84959-184A-70C8-4127-79DE1A512D53}"/>
              </a:ext>
            </a:extLst>
          </p:cNvPr>
          <p:cNvSpPr/>
          <p:nvPr/>
        </p:nvSpPr>
        <p:spPr>
          <a:xfrm>
            <a:off x="2971800" y="4650871"/>
            <a:ext cx="3124200" cy="109945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Άκουσε!</a:t>
            </a:r>
          </a:p>
        </p:txBody>
      </p:sp>
      <p:pic>
        <p:nvPicPr>
          <p:cNvPr id="9" name="ElevenLabs_2026-04-13T06_20_42_Eleni - Soft, Narrational and Calm_pvc_sp89_s100_sb13_v3">
            <a:hlinkClick r:id="" action="ppaction://media"/>
            <a:extLst>
              <a:ext uri="{FF2B5EF4-FFF2-40B4-BE49-F238E27FC236}">
                <a16:creationId xmlns:a16="http://schemas.microsoft.com/office/drawing/2014/main" id="{EA49EC0F-2F0D-4909-FF55-8974D312AE74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66088" y="3221038"/>
            <a:ext cx="406400" cy="406400"/>
          </a:xfrm>
        </p:spPr>
      </p:pic>
    </p:spTree>
    <p:extLst>
      <p:ext uri="{BB962C8B-B14F-4D97-AF65-F5344CB8AC3E}">
        <p14:creationId xmlns:p14="http://schemas.microsoft.com/office/powerpoint/2010/main" val="2659903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84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Α,α Λίστα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22" r="64620" b="46970"/>
          <a:stretch>
            <a:fillRect/>
          </a:stretch>
        </p:blipFill>
        <p:spPr bwMode="auto">
          <a:xfrm>
            <a:off x="700699" y="747346"/>
            <a:ext cx="2510588" cy="1788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17685" y="3710354"/>
            <a:ext cx="43170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dirty="0" err="1"/>
              <a:t>Αα</a:t>
            </a:r>
            <a:r>
              <a:rPr lang="el-GR" sz="9600" dirty="0"/>
              <a:t> </a:t>
            </a:r>
            <a:endParaRPr lang="en-US" sz="9600" dirty="0"/>
          </a:p>
        </p:txBody>
      </p:sp>
      <p:pic>
        <p:nvPicPr>
          <p:cNvPr id="1030" name="Picture 6" descr="Βιβλίο - Boo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1652" y="1285875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/>
          <p:cNvCxnSpPr/>
          <p:nvPr/>
        </p:nvCxnSpPr>
        <p:spPr>
          <a:xfrm flipH="1">
            <a:off x="0" y="0"/>
            <a:ext cx="1219200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3533045" y="4898588"/>
            <a:ext cx="4872405" cy="155623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βιβλίο</a:t>
            </a:r>
            <a:endParaRPr lang="en-US" sz="9600" dirty="0"/>
          </a:p>
        </p:txBody>
      </p:sp>
      <p:sp>
        <p:nvSpPr>
          <p:cNvPr id="11" name="TextBox 10"/>
          <p:cNvSpPr txBox="1"/>
          <p:nvPr/>
        </p:nvSpPr>
        <p:spPr>
          <a:xfrm>
            <a:off x="8692663" y="4974248"/>
            <a:ext cx="32121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dirty="0" err="1"/>
              <a:t>Ββ</a:t>
            </a:r>
            <a:r>
              <a:rPr lang="el-GR" sz="9600" dirty="0"/>
              <a:t> </a:t>
            </a:r>
            <a:endParaRPr lang="en-US" sz="9600" dirty="0"/>
          </a:p>
        </p:txBody>
      </p:sp>
      <p:sp>
        <p:nvSpPr>
          <p:cNvPr id="3" name="Rounded Rectangle 4">
            <a:extLst>
              <a:ext uri="{FF2B5EF4-FFF2-40B4-BE49-F238E27FC236}">
                <a16:creationId xmlns:a16="http://schemas.microsoft.com/office/drawing/2014/main" id="{39AAE8B0-15E0-ACAF-DD5D-BF7896983BD0}"/>
              </a:ext>
            </a:extLst>
          </p:cNvPr>
          <p:cNvSpPr/>
          <p:nvPr/>
        </p:nvSpPr>
        <p:spPr>
          <a:xfrm>
            <a:off x="3533045" y="298939"/>
            <a:ext cx="5062653" cy="155623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άλογο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21099657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Α,α Λίστα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22" r="65193" b="46970"/>
          <a:stretch>
            <a:fillRect/>
          </a:stretch>
        </p:blipFill>
        <p:spPr bwMode="auto">
          <a:xfrm>
            <a:off x="545366" y="298939"/>
            <a:ext cx="2469977" cy="1788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AD43BB5-072F-B422-FF26-49E0BDB79FC4}"/>
              </a:ext>
            </a:extLst>
          </p:cNvPr>
          <p:cNvSpPr txBox="1"/>
          <p:nvPr/>
        </p:nvSpPr>
        <p:spPr>
          <a:xfrm>
            <a:off x="1175596" y="2940573"/>
            <a:ext cx="100759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dirty="0"/>
              <a:t>……………..…………</a:t>
            </a:r>
          </a:p>
          <a:p>
            <a:r>
              <a:rPr lang="el-GR" sz="9600" dirty="0"/>
              <a:t>……………..…………</a:t>
            </a:r>
            <a:endParaRPr lang="en-US" sz="9600" dirty="0"/>
          </a:p>
        </p:txBody>
      </p:sp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9B8637ED-C61A-11CE-65B6-C25DFCF3CAD4}"/>
              </a:ext>
            </a:extLst>
          </p:cNvPr>
          <p:cNvSpPr/>
          <p:nvPr/>
        </p:nvSpPr>
        <p:spPr>
          <a:xfrm>
            <a:off x="3533045" y="298939"/>
            <a:ext cx="5062653" cy="155623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άλογο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759372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Βιβλίο - Boo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821" y="68799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3579541" y="1116623"/>
            <a:ext cx="5062653" cy="155623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βιβλίο</a:t>
            </a:r>
            <a:endParaRPr lang="en-US" sz="9600" dirty="0"/>
          </a:p>
        </p:txBody>
      </p:sp>
      <p:sp>
        <p:nvSpPr>
          <p:cNvPr id="6" name="TextBox 5"/>
          <p:cNvSpPr txBox="1"/>
          <p:nvPr/>
        </p:nvSpPr>
        <p:spPr>
          <a:xfrm>
            <a:off x="8847992" y="944941"/>
            <a:ext cx="32121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dirty="0" err="1"/>
              <a:t>Ββ</a:t>
            </a:r>
            <a:r>
              <a:rPr lang="el-GR" sz="9600" dirty="0"/>
              <a:t> </a:t>
            </a:r>
            <a:endParaRPr lang="en-US" sz="9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E7B8CA-39D8-FA40-BF64-85398B9C5E01}"/>
              </a:ext>
            </a:extLst>
          </p:cNvPr>
          <p:cNvSpPr txBox="1"/>
          <p:nvPr/>
        </p:nvSpPr>
        <p:spPr>
          <a:xfrm>
            <a:off x="1175596" y="2940573"/>
            <a:ext cx="100759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dirty="0"/>
              <a:t>……………..…………</a:t>
            </a:r>
          </a:p>
          <a:p>
            <a:r>
              <a:rPr lang="el-GR" sz="9600" dirty="0"/>
              <a:t>……………..…………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4016276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917.920 εικόνες για «Γάτα καρτούν», φωτογραφίες στοκ, αντικείμενα 3D και  vector | Shutterstoc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16"/>
          <a:stretch>
            <a:fillRect/>
          </a:stretch>
        </p:blipFill>
        <p:spPr bwMode="auto">
          <a:xfrm>
            <a:off x="331421" y="487729"/>
            <a:ext cx="2476500" cy="2407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/>
          <p:cNvCxnSpPr/>
          <p:nvPr/>
        </p:nvCxnSpPr>
        <p:spPr>
          <a:xfrm flipH="1">
            <a:off x="149469" y="0"/>
            <a:ext cx="11975123" cy="66997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/>
          <p:cNvSpPr/>
          <p:nvPr/>
        </p:nvSpPr>
        <p:spPr>
          <a:xfrm>
            <a:off x="4374172" y="329479"/>
            <a:ext cx="3525716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γάτα</a:t>
            </a:r>
            <a:endParaRPr lang="en-US" sz="7200" dirty="0"/>
          </a:p>
        </p:txBody>
      </p:sp>
      <p:sp>
        <p:nvSpPr>
          <p:cNvPr id="6" name="TextBox 5"/>
          <p:cNvSpPr txBox="1"/>
          <p:nvPr/>
        </p:nvSpPr>
        <p:spPr>
          <a:xfrm>
            <a:off x="2924906" y="1973641"/>
            <a:ext cx="32121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dirty="0" err="1"/>
              <a:t>Γγ</a:t>
            </a:r>
            <a:r>
              <a:rPr lang="el-GR" sz="9600" dirty="0"/>
              <a:t> </a:t>
            </a:r>
            <a:endParaRPr lang="en-US" sz="9600" dirty="0"/>
          </a:p>
        </p:txBody>
      </p:sp>
      <p:pic>
        <p:nvPicPr>
          <p:cNvPr id="1028" name="Picture 4" descr="Δέντρο Φύση Περιουσία - Δωρεάν εικόνα στο Pixaba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2467" y="1821229"/>
            <a:ext cx="3082023" cy="4467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790714" y="4957164"/>
            <a:ext cx="32121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dirty="0" err="1"/>
              <a:t>Δδ</a:t>
            </a:r>
            <a:r>
              <a:rPr lang="el-GR" sz="9600" dirty="0"/>
              <a:t> </a:t>
            </a:r>
            <a:endParaRPr lang="en-US" sz="9600" dirty="0"/>
          </a:p>
        </p:txBody>
      </p:sp>
      <p:sp>
        <p:nvSpPr>
          <p:cNvPr id="9" name="Rounded Rectangle 8"/>
          <p:cNvSpPr/>
          <p:nvPr/>
        </p:nvSpPr>
        <p:spPr>
          <a:xfrm>
            <a:off x="5207620" y="3763853"/>
            <a:ext cx="3846991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δέντρο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189950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917.920 εικόνες για «Γάτα καρτούν», φωτογραφίες στοκ, αντικείμενα 3D και  vector | Shutterstoc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51"/>
          <a:stretch>
            <a:fillRect/>
          </a:stretch>
        </p:blipFill>
        <p:spPr bwMode="auto">
          <a:xfrm>
            <a:off x="331421" y="487729"/>
            <a:ext cx="2476500" cy="2494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810000" y="944941"/>
            <a:ext cx="32121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dirty="0" err="1"/>
              <a:t>Γγ</a:t>
            </a:r>
            <a:r>
              <a:rPr lang="el-GR" sz="9600" dirty="0"/>
              <a:t> </a:t>
            </a:r>
            <a:endParaRPr lang="en-US" sz="9600" dirty="0"/>
          </a:p>
        </p:txBody>
      </p:sp>
      <p:sp>
        <p:nvSpPr>
          <p:cNvPr id="9" name="Rounded Rectangle 8"/>
          <p:cNvSpPr/>
          <p:nvPr/>
        </p:nvSpPr>
        <p:spPr>
          <a:xfrm>
            <a:off x="6730511" y="610833"/>
            <a:ext cx="3525716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γάτα</a:t>
            </a:r>
            <a:endParaRPr lang="en-US" sz="7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63F644-593C-C70E-531B-E71B556B83EC}"/>
              </a:ext>
            </a:extLst>
          </p:cNvPr>
          <p:cNvSpPr txBox="1"/>
          <p:nvPr/>
        </p:nvSpPr>
        <p:spPr>
          <a:xfrm>
            <a:off x="1175596" y="2940573"/>
            <a:ext cx="100759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dirty="0"/>
              <a:t>……………..…………</a:t>
            </a:r>
          </a:p>
          <a:p>
            <a:r>
              <a:rPr lang="el-GR" sz="9600" dirty="0"/>
              <a:t>……………..…………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4766385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75596" y="2940573"/>
            <a:ext cx="100759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dirty="0"/>
              <a:t>……………..…………</a:t>
            </a:r>
          </a:p>
          <a:p>
            <a:r>
              <a:rPr lang="el-GR" sz="9600" dirty="0"/>
              <a:t>……………..…………</a:t>
            </a:r>
            <a:endParaRPr lang="en-US" sz="9600" dirty="0"/>
          </a:p>
        </p:txBody>
      </p:sp>
      <p:sp>
        <p:nvSpPr>
          <p:cNvPr id="8" name="TextBox 7"/>
          <p:cNvSpPr txBox="1"/>
          <p:nvPr/>
        </p:nvSpPr>
        <p:spPr>
          <a:xfrm>
            <a:off x="3810000" y="944941"/>
            <a:ext cx="32121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dirty="0" err="1"/>
              <a:t>Δδ</a:t>
            </a:r>
            <a:r>
              <a:rPr lang="el-GR" sz="9600" dirty="0"/>
              <a:t> </a:t>
            </a:r>
            <a:endParaRPr lang="en-US" sz="9600" dirty="0"/>
          </a:p>
        </p:txBody>
      </p:sp>
      <p:pic>
        <p:nvPicPr>
          <p:cNvPr id="6" name="Picture 4" descr="Δέντρο Φύση Περιουσία - Δωρεάν εικόνα στο Pixaba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977" y="150942"/>
            <a:ext cx="3082023" cy="3295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ounded Rectangle 9"/>
          <p:cNvSpPr/>
          <p:nvPr/>
        </p:nvSpPr>
        <p:spPr>
          <a:xfrm>
            <a:off x="6928338" y="870439"/>
            <a:ext cx="4323242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δέντρο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1401870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14400" y="729762"/>
            <a:ext cx="4149969" cy="116937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8000" dirty="0"/>
              <a:t>γάτα</a:t>
            </a:r>
            <a:endParaRPr lang="en-US" sz="8000" dirty="0"/>
          </a:p>
        </p:txBody>
      </p:sp>
      <p:sp>
        <p:nvSpPr>
          <p:cNvPr id="3" name="Rounded Rectangle 2"/>
          <p:cNvSpPr/>
          <p:nvPr/>
        </p:nvSpPr>
        <p:spPr>
          <a:xfrm>
            <a:off x="1058007" y="2491154"/>
            <a:ext cx="4874442" cy="116937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8800" dirty="0"/>
              <a:t>δέντρο</a:t>
            </a:r>
            <a:endParaRPr lang="en-US" sz="8800" dirty="0"/>
          </a:p>
        </p:txBody>
      </p:sp>
      <p:sp>
        <p:nvSpPr>
          <p:cNvPr id="4" name="Rounded Rectangle 3"/>
          <p:cNvSpPr/>
          <p:nvPr/>
        </p:nvSpPr>
        <p:spPr>
          <a:xfrm>
            <a:off x="1154724" y="3985846"/>
            <a:ext cx="5179169" cy="116937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βιβλίο</a:t>
            </a:r>
            <a:endParaRPr lang="en-US" sz="9600" dirty="0"/>
          </a:p>
        </p:txBody>
      </p:sp>
      <p:sp>
        <p:nvSpPr>
          <p:cNvPr id="5" name="Rounded Rectangle 4"/>
          <p:cNvSpPr/>
          <p:nvPr/>
        </p:nvSpPr>
        <p:spPr>
          <a:xfrm>
            <a:off x="1154724" y="5427784"/>
            <a:ext cx="4149969" cy="116937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8800" dirty="0"/>
              <a:t>άλογο</a:t>
            </a:r>
            <a:endParaRPr lang="en-US" sz="8800" dirty="0"/>
          </a:p>
        </p:txBody>
      </p:sp>
      <p:pic>
        <p:nvPicPr>
          <p:cNvPr id="6" name="Picture 2" descr="917.920 εικόνες για «Γάτα καρτούν», φωτογραφίες στοκ, αντικείμενα 3D και  vector | Shutterstoc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68"/>
          <a:stretch>
            <a:fillRect/>
          </a:stretch>
        </p:blipFill>
        <p:spPr bwMode="auto">
          <a:xfrm>
            <a:off x="9759464" y="4960820"/>
            <a:ext cx="1638544" cy="1636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Δέντρο Φύση Περιουσία - Δωρεάν εικόνα στο Pixaba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2554" y="143607"/>
            <a:ext cx="1795416" cy="191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Βιβλίο - Boo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2586" y="1884484"/>
            <a:ext cx="1577914" cy="1577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Α,α Λίστα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22" r="66260" b="46970"/>
          <a:stretch/>
        </p:blipFill>
        <p:spPr bwMode="auto">
          <a:xfrm>
            <a:off x="9772911" y="3723608"/>
            <a:ext cx="1625097" cy="1213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5144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H="1">
            <a:off x="149469" y="0"/>
            <a:ext cx="11975123" cy="66997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/>
          <p:cNvSpPr/>
          <p:nvPr/>
        </p:nvSpPr>
        <p:spPr>
          <a:xfrm>
            <a:off x="4374172" y="329479"/>
            <a:ext cx="3525716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ένα</a:t>
            </a:r>
            <a:endParaRPr lang="en-US" sz="7200" dirty="0"/>
          </a:p>
        </p:txBody>
      </p:sp>
      <p:sp>
        <p:nvSpPr>
          <p:cNvPr id="6" name="TextBox 5"/>
          <p:cNvSpPr txBox="1"/>
          <p:nvPr/>
        </p:nvSpPr>
        <p:spPr>
          <a:xfrm>
            <a:off x="2924906" y="1973641"/>
            <a:ext cx="32121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dirty="0" err="1"/>
              <a:t>Εε</a:t>
            </a:r>
            <a:r>
              <a:rPr lang="el-GR" sz="9600" dirty="0"/>
              <a:t> </a:t>
            </a:r>
            <a:endParaRPr lang="en-US" sz="9600" dirty="0"/>
          </a:p>
        </p:txBody>
      </p:sp>
      <p:sp>
        <p:nvSpPr>
          <p:cNvPr id="8" name="TextBox 7"/>
          <p:cNvSpPr txBox="1"/>
          <p:nvPr/>
        </p:nvSpPr>
        <p:spPr>
          <a:xfrm>
            <a:off x="3790714" y="4957164"/>
            <a:ext cx="32121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dirty="0" err="1"/>
              <a:t>Ζζ</a:t>
            </a:r>
            <a:r>
              <a:rPr lang="el-GR" sz="9600" dirty="0"/>
              <a:t> </a:t>
            </a:r>
            <a:endParaRPr lang="en-US" sz="9600" dirty="0"/>
          </a:p>
        </p:txBody>
      </p:sp>
      <p:sp>
        <p:nvSpPr>
          <p:cNvPr id="9" name="Rounded Rectangle 8"/>
          <p:cNvSpPr/>
          <p:nvPr/>
        </p:nvSpPr>
        <p:spPr>
          <a:xfrm>
            <a:off x="5528895" y="3763853"/>
            <a:ext cx="3525716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ζάρι</a:t>
            </a:r>
            <a:endParaRPr lang="en-US" sz="7200" dirty="0"/>
          </a:p>
        </p:txBody>
      </p:sp>
      <p:pic>
        <p:nvPicPr>
          <p:cNvPr id="2" name="Picture 2" descr="Αριθμός εγγράφου Origami ένας Στοκ Εικόνες - εικόνα από arroyos: 4538184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6" y="536243"/>
            <a:ext cx="2433108" cy="2569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Ζάρι 16mm Διαφανές Κόκκινο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1064" y="1821228"/>
            <a:ext cx="2623527" cy="2623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18202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58008" y="2940573"/>
            <a:ext cx="100759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dirty="0"/>
              <a:t>……………..…………</a:t>
            </a:r>
          </a:p>
          <a:p>
            <a:r>
              <a:rPr lang="el-GR" sz="9600" dirty="0"/>
              <a:t>……………..…………  </a:t>
            </a:r>
            <a:endParaRPr lang="en-US" sz="9600" dirty="0"/>
          </a:p>
        </p:txBody>
      </p:sp>
      <p:sp>
        <p:nvSpPr>
          <p:cNvPr id="8" name="TextBox 7"/>
          <p:cNvSpPr txBox="1"/>
          <p:nvPr/>
        </p:nvSpPr>
        <p:spPr>
          <a:xfrm>
            <a:off x="3810000" y="944941"/>
            <a:ext cx="32121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dirty="0" err="1"/>
              <a:t>Εε</a:t>
            </a:r>
            <a:r>
              <a:rPr lang="el-GR" sz="9600" dirty="0"/>
              <a:t> </a:t>
            </a:r>
            <a:endParaRPr lang="en-US" sz="9600" dirty="0"/>
          </a:p>
        </p:txBody>
      </p:sp>
      <p:sp>
        <p:nvSpPr>
          <p:cNvPr id="10" name="Rounded Rectangle 9"/>
          <p:cNvSpPr/>
          <p:nvPr/>
        </p:nvSpPr>
        <p:spPr>
          <a:xfrm>
            <a:off x="6928338" y="870439"/>
            <a:ext cx="3525716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ένα</a:t>
            </a:r>
            <a:endParaRPr lang="en-US" sz="7200" dirty="0"/>
          </a:p>
        </p:txBody>
      </p:sp>
      <p:pic>
        <p:nvPicPr>
          <p:cNvPr id="7" name="Picture 2" descr="Αριθμός εγγράφου Origami ένας Στοκ Εικόνες - εικόνα από arroyos: 4538184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481" y="172224"/>
            <a:ext cx="2433108" cy="2569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9179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2272" y="2866071"/>
            <a:ext cx="100759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dirty="0"/>
              <a:t>……………..…………</a:t>
            </a:r>
          </a:p>
          <a:p>
            <a:r>
              <a:rPr lang="el-GR" sz="9600" dirty="0"/>
              <a:t>……………..………… </a:t>
            </a:r>
            <a:endParaRPr lang="en-US" sz="9600" dirty="0"/>
          </a:p>
        </p:txBody>
      </p:sp>
      <p:sp>
        <p:nvSpPr>
          <p:cNvPr id="8" name="TextBox 7"/>
          <p:cNvSpPr txBox="1"/>
          <p:nvPr/>
        </p:nvSpPr>
        <p:spPr>
          <a:xfrm>
            <a:off x="3810000" y="944941"/>
            <a:ext cx="32121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dirty="0" err="1"/>
              <a:t>Ζζ</a:t>
            </a:r>
            <a:r>
              <a:rPr lang="el-GR" sz="9600" dirty="0"/>
              <a:t> </a:t>
            </a:r>
            <a:endParaRPr lang="en-US" sz="9600" dirty="0"/>
          </a:p>
        </p:txBody>
      </p:sp>
      <p:sp>
        <p:nvSpPr>
          <p:cNvPr id="10" name="Rounded Rectangle 9"/>
          <p:cNvSpPr/>
          <p:nvPr/>
        </p:nvSpPr>
        <p:spPr>
          <a:xfrm>
            <a:off x="6928338" y="870439"/>
            <a:ext cx="3525716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ζάρι</a:t>
            </a:r>
            <a:endParaRPr lang="en-US" sz="7200" dirty="0"/>
          </a:p>
        </p:txBody>
      </p:sp>
      <p:pic>
        <p:nvPicPr>
          <p:cNvPr id="6" name="Picture 5" descr="Ζάρι 16mm Διαφανές Κόκκινο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272" y="418008"/>
            <a:ext cx="2623527" cy="2623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44095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H="1">
            <a:off x="149469" y="0"/>
            <a:ext cx="11975123" cy="66997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/>
          <p:cNvSpPr/>
          <p:nvPr/>
        </p:nvSpPr>
        <p:spPr>
          <a:xfrm>
            <a:off x="4374172" y="329479"/>
            <a:ext cx="3525716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ησυχία</a:t>
            </a:r>
            <a:endParaRPr lang="en-US" sz="7200" dirty="0"/>
          </a:p>
        </p:txBody>
      </p:sp>
      <p:sp>
        <p:nvSpPr>
          <p:cNvPr id="6" name="TextBox 5"/>
          <p:cNvSpPr txBox="1"/>
          <p:nvPr/>
        </p:nvSpPr>
        <p:spPr>
          <a:xfrm>
            <a:off x="2768110" y="2397747"/>
            <a:ext cx="32121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dirty="0" err="1"/>
              <a:t>Ηη</a:t>
            </a:r>
            <a:r>
              <a:rPr lang="el-GR" sz="9600" dirty="0"/>
              <a:t> </a:t>
            </a:r>
            <a:endParaRPr lang="en-US" sz="9600" dirty="0"/>
          </a:p>
        </p:txBody>
      </p:sp>
      <p:sp>
        <p:nvSpPr>
          <p:cNvPr id="8" name="TextBox 7"/>
          <p:cNvSpPr txBox="1"/>
          <p:nvPr/>
        </p:nvSpPr>
        <p:spPr>
          <a:xfrm>
            <a:off x="3790714" y="4957164"/>
            <a:ext cx="32121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dirty="0" err="1"/>
              <a:t>Θθ</a:t>
            </a:r>
            <a:r>
              <a:rPr lang="el-GR" sz="9600" dirty="0"/>
              <a:t> </a:t>
            </a:r>
            <a:endParaRPr lang="en-US" sz="9600" dirty="0"/>
          </a:p>
        </p:txBody>
      </p:sp>
      <p:sp>
        <p:nvSpPr>
          <p:cNvPr id="9" name="Rounded Rectangle 8"/>
          <p:cNvSpPr/>
          <p:nvPr/>
        </p:nvSpPr>
        <p:spPr>
          <a:xfrm>
            <a:off x="5528894" y="3763853"/>
            <a:ext cx="4641017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θρανίο</a:t>
            </a:r>
            <a:endParaRPr lang="en-US" sz="7200" dirty="0"/>
          </a:p>
        </p:txBody>
      </p:sp>
      <p:sp>
        <p:nvSpPr>
          <p:cNvPr id="7" name="AutoShape 4" descr="50+ δωρεάν εικόνες για Θρανίο και Σχολείο - Pixaba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0279" y="1869164"/>
            <a:ext cx="2105025" cy="2171700"/>
          </a:xfrm>
          <a:prstGeom prst="rect">
            <a:avLst/>
          </a:prstGeom>
        </p:spPr>
      </p:pic>
      <p:pic>
        <p:nvPicPr>
          <p:cNvPr id="2" name="Picture 2" descr="Σιωπή emoticon διανυσματική απεικόνιση. εικονογραφία από εικονίδιο -  270540246">
            <a:extLst>
              <a:ext uri="{FF2B5EF4-FFF2-40B4-BE49-F238E27FC236}">
                <a16:creationId xmlns:a16="http://schemas.microsoft.com/office/drawing/2014/main" id="{FC0161E9-F685-51D5-FEB5-57FC4B88C0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56" y="629172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22491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04641" y="2940573"/>
            <a:ext cx="100759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dirty="0"/>
              <a:t>……………..…………</a:t>
            </a:r>
          </a:p>
          <a:p>
            <a:r>
              <a:rPr lang="el-GR" sz="9600" dirty="0"/>
              <a:t>……………..………… </a:t>
            </a:r>
            <a:endParaRPr lang="en-US" sz="9600" dirty="0"/>
          </a:p>
        </p:txBody>
      </p:sp>
      <p:sp>
        <p:nvSpPr>
          <p:cNvPr id="8" name="TextBox 7"/>
          <p:cNvSpPr txBox="1"/>
          <p:nvPr/>
        </p:nvSpPr>
        <p:spPr>
          <a:xfrm>
            <a:off x="3810000" y="944941"/>
            <a:ext cx="32121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dirty="0" err="1"/>
              <a:t>Ηη</a:t>
            </a:r>
            <a:r>
              <a:rPr lang="el-GR" sz="9600" dirty="0"/>
              <a:t> </a:t>
            </a:r>
            <a:endParaRPr lang="en-US" sz="9600" dirty="0"/>
          </a:p>
        </p:txBody>
      </p:sp>
      <p:sp>
        <p:nvSpPr>
          <p:cNvPr id="10" name="Rounded Rectangle 9"/>
          <p:cNvSpPr/>
          <p:nvPr/>
        </p:nvSpPr>
        <p:spPr>
          <a:xfrm>
            <a:off x="6928338" y="870439"/>
            <a:ext cx="3525716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ησυχία</a:t>
            </a:r>
            <a:endParaRPr lang="en-US" sz="7200" dirty="0"/>
          </a:p>
        </p:txBody>
      </p:sp>
      <p:pic>
        <p:nvPicPr>
          <p:cNvPr id="2050" name="Picture 2" descr="Σιωπή emoticon διανυσματική απεικόνιση. εικονογραφία από εικονίδιο -  270540246">
            <a:extLst>
              <a:ext uri="{FF2B5EF4-FFF2-40B4-BE49-F238E27FC236}">
                <a16:creationId xmlns:a16="http://schemas.microsoft.com/office/drawing/2014/main" id="{B3451A97-E0A0-54AE-23C4-2993999F1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666" y="65820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25219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1523" y="2906656"/>
            <a:ext cx="100759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dirty="0"/>
              <a:t>……………..…………</a:t>
            </a:r>
          </a:p>
          <a:p>
            <a:r>
              <a:rPr lang="el-GR" sz="9600" dirty="0"/>
              <a:t>……………..…………   </a:t>
            </a:r>
            <a:endParaRPr lang="en-US" sz="9600" dirty="0"/>
          </a:p>
        </p:txBody>
      </p:sp>
      <p:sp>
        <p:nvSpPr>
          <p:cNvPr id="8" name="TextBox 7"/>
          <p:cNvSpPr txBox="1"/>
          <p:nvPr/>
        </p:nvSpPr>
        <p:spPr>
          <a:xfrm>
            <a:off x="3810000" y="944941"/>
            <a:ext cx="32121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dirty="0" err="1"/>
              <a:t>Θθ</a:t>
            </a:r>
            <a:r>
              <a:rPr lang="el-GR" sz="9600" dirty="0"/>
              <a:t> </a:t>
            </a:r>
            <a:endParaRPr lang="en-US" sz="9600" dirty="0"/>
          </a:p>
        </p:txBody>
      </p:sp>
      <p:sp>
        <p:nvSpPr>
          <p:cNvPr id="10" name="Rounded Rectangle 9"/>
          <p:cNvSpPr/>
          <p:nvPr/>
        </p:nvSpPr>
        <p:spPr>
          <a:xfrm>
            <a:off x="6928337" y="870439"/>
            <a:ext cx="4055613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θρανίο</a:t>
            </a:r>
            <a:endParaRPr lang="en-US" sz="7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523" y="734956"/>
            <a:ext cx="2105025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7313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6616" y="5219033"/>
            <a:ext cx="807794" cy="833380"/>
          </a:xfrm>
          <a:prstGeom prst="rect">
            <a:avLst/>
          </a:prstGeom>
        </p:spPr>
      </p:pic>
      <p:pic>
        <p:nvPicPr>
          <p:cNvPr id="4" name="Picture 3" descr="Ζάρι 16mm Διαφανές Κόκκινο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6293" y="245264"/>
            <a:ext cx="1120646" cy="112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1718" y="3162540"/>
            <a:ext cx="849911" cy="898903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993531" y="118452"/>
            <a:ext cx="3525716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ένα</a:t>
            </a:r>
            <a:endParaRPr lang="en-US" sz="7200" dirty="0"/>
          </a:p>
        </p:txBody>
      </p:sp>
      <p:sp>
        <p:nvSpPr>
          <p:cNvPr id="7" name="Rounded Rectangle 6"/>
          <p:cNvSpPr/>
          <p:nvPr/>
        </p:nvSpPr>
        <p:spPr>
          <a:xfrm>
            <a:off x="1055077" y="1847423"/>
            <a:ext cx="3525716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ησυχία</a:t>
            </a:r>
            <a:endParaRPr lang="en-US" sz="7200" dirty="0"/>
          </a:p>
        </p:txBody>
      </p:sp>
      <p:sp>
        <p:nvSpPr>
          <p:cNvPr id="8" name="Rounded Rectangle 7"/>
          <p:cNvSpPr/>
          <p:nvPr/>
        </p:nvSpPr>
        <p:spPr>
          <a:xfrm>
            <a:off x="993530" y="3599168"/>
            <a:ext cx="4124879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θρανίο</a:t>
            </a:r>
            <a:endParaRPr lang="en-US" sz="7200" dirty="0"/>
          </a:p>
        </p:txBody>
      </p:sp>
      <p:sp>
        <p:nvSpPr>
          <p:cNvPr id="9" name="Rounded Rectangle 8"/>
          <p:cNvSpPr/>
          <p:nvPr/>
        </p:nvSpPr>
        <p:spPr>
          <a:xfrm>
            <a:off x="993531" y="5243330"/>
            <a:ext cx="3525716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ζάρι</a:t>
            </a:r>
            <a:endParaRPr lang="en-US" sz="7200" dirty="0"/>
          </a:p>
        </p:txBody>
      </p:sp>
      <p:pic>
        <p:nvPicPr>
          <p:cNvPr id="10" name="Picture 2" descr="Σιωπή emoticon διανυσματική απεικόνιση. εικονογραφία από εικονίδιο -  270540246">
            <a:extLst>
              <a:ext uri="{FF2B5EF4-FFF2-40B4-BE49-F238E27FC236}">
                <a16:creationId xmlns:a16="http://schemas.microsoft.com/office/drawing/2014/main" id="{81F1EDAC-D6D0-E93D-01A3-7567E06A9F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6175" y="1573784"/>
            <a:ext cx="1380881" cy="1380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1640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84850" y="2096450"/>
            <a:ext cx="1271953" cy="15696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 err="1"/>
              <a:t>Ιι</a:t>
            </a:r>
            <a:r>
              <a:rPr lang="el-GR" sz="9600" dirty="0"/>
              <a:t> </a:t>
            </a:r>
            <a:endParaRPr lang="en-US" sz="9600" dirty="0"/>
          </a:p>
        </p:txBody>
      </p:sp>
      <p:cxnSp>
        <p:nvCxnSpPr>
          <p:cNvPr id="3" name="Straight Connector 2"/>
          <p:cNvCxnSpPr/>
          <p:nvPr/>
        </p:nvCxnSpPr>
        <p:spPr>
          <a:xfrm flipH="1">
            <a:off x="149469" y="0"/>
            <a:ext cx="11975123" cy="66997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/>
          <p:cNvSpPr/>
          <p:nvPr/>
        </p:nvSpPr>
        <p:spPr>
          <a:xfrm>
            <a:off x="2409093" y="133627"/>
            <a:ext cx="6668000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Ιαπωνία</a:t>
            </a:r>
            <a:endParaRPr lang="en-US" sz="7200" dirty="0"/>
          </a:p>
        </p:txBody>
      </p:sp>
      <p:sp>
        <p:nvSpPr>
          <p:cNvPr id="6" name="Rounded Rectangle 5"/>
          <p:cNvSpPr/>
          <p:nvPr/>
        </p:nvSpPr>
        <p:spPr>
          <a:xfrm>
            <a:off x="6008077" y="4783015"/>
            <a:ext cx="5750168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καρέκλα</a:t>
            </a:r>
            <a:endParaRPr lang="en-US" sz="7200" dirty="0"/>
          </a:p>
        </p:txBody>
      </p:sp>
      <p:sp>
        <p:nvSpPr>
          <p:cNvPr id="7" name="TextBox 6"/>
          <p:cNvSpPr txBox="1"/>
          <p:nvPr/>
        </p:nvSpPr>
        <p:spPr>
          <a:xfrm>
            <a:off x="8994532" y="1810410"/>
            <a:ext cx="2453054" cy="15696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/>
              <a:t>Κ </a:t>
            </a:r>
            <a:r>
              <a:rPr lang="el-GR" sz="9600" dirty="0" err="1"/>
              <a:t>κ</a:t>
            </a:r>
            <a:r>
              <a:rPr lang="el-GR" sz="9600" dirty="0"/>
              <a:t> </a:t>
            </a:r>
            <a:endParaRPr lang="en-US" sz="9600" dirty="0"/>
          </a:p>
        </p:txBody>
      </p:sp>
      <p:sp>
        <p:nvSpPr>
          <p:cNvPr id="5" name="AutoShape 4" descr="Κόκκινη καρέκλα απεικόνιση αποθεμάτων. εικονογραφία από armlet - 3521485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883" y="4659922"/>
            <a:ext cx="951541" cy="1677865"/>
          </a:xfrm>
          <a:prstGeom prst="rect">
            <a:avLst/>
          </a:prstGeom>
        </p:spPr>
      </p:pic>
      <p:pic>
        <p:nvPicPr>
          <p:cNvPr id="3074" name="Picture 2" descr="20.000+ δωρεάν εικόνες για Japanese Cartoon και Κινουμενο Σχεδιο - Pixabay">
            <a:extLst>
              <a:ext uri="{FF2B5EF4-FFF2-40B4-BE49-F238E27FC236}">
                <a16:creationId xmlns:a16="http://schemas.microsoft.com/office/drawing/2014/main" id="{C2A462F9-88CC-A699-3B69-C4008A3850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69" y="1911416"/>
            <a:ext cx="3640436" cy="2671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32714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58008" y="2866071"/>
            <a:ext cx="100759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dirty="0"/>
              <a:t>……………..…………</a:t>
            </a:r>
          </a:p>
          <a:p>
            <a:r>
              <a:rPr lang="el-GR" sz="9600" dirty="0"/>
              <a:t>……………..…………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10000" y="944941"/>
            <a:ext cx="32121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dirty="0" err="1"/>
              <a:t>Ιι</a:t>
            </a:r>
            <a:r>
              <a:rPr lang="el-GR" sz="9600" dirty="0"/>
              <a:t> </a:t>
            </a:r>
            <a:endParaRPr lang="en-US" sz="9600" dirty="0"/>
          </a:p>
        </p:txBody>
      </p:sp>
      <p:sp>
        <p:nvSpPr>
          <p:cNvPr id="9" name="Rounded Rectangle 8"/>
          <p:cNvSpPr/>
          <p:nvPr/>
        </p:nvSpPr>
        <p:spPr>
          <a:xfrm>
            <a:off x="5416062" y="870439"/>
            <a:ext cx="6526894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Ιαπωνία</a:t>
            </a:r>
            <a:endParaRPr lang="en-US" sz="7200" dirty="0"/>
          </a:p>
        </p:txBody>
      </p:sp>
      <p:pic>
        <p:nvPicPr>
          <p:cNvPr id="3" name="Picture 2" descr="20.000+ δωρεάν εικόνες για Japanese Cartoon και Κινουμενο Σχεδιο - Pixabay">
            <a:extLst>
              <a:ext uri="{FF2B5EF4-FFF2-40B4-BE49-F238E27FC236}">
                <a16:creationId xmlns:a16="http://schemas.microsoft.com/office/drawing/2014/main" id="{82203B46-168A-B010-321F-BF4A843389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64" y="393932"/>
            <a:ext cx="3640436" cy="2671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22811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05384" y="2866071"/>
            <a:ext cx="100759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dirty="0"/>
              <a:t>……………..…………</a:t>
            </a:r>
          </a:p>
          <a:p>
            <a:r>
              <a:rPr lang="el-GR" sz="9600" dirty="0"/>
              <a:t>……………..…………  </a:t>
            </a:r>
            <a:endParaRPr lang="en-US" sz="9600" dirty="0"/>
          </a:p>
        </p:txBody>
      </p:sp>
      <p:sp>
        <p:nvSpPr>
          <p:cNvPr id="8" name="TextBox 7"/>
          <p:cNvSpPr txBox="1"/>
          <p:nvPr/>
        </p:nvSpPr>
        <p:spPr>
          <a:xfrm>
            <a:off x="3453160" y="999043"/>
            <a:ext cx="32121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dirty="0"/>
              <a:t>Κ </a:t>
            </a:r>
            <a:r>
              <a:rPr lang="el-GR" sz="9600" dirty="0" err="1"/>
              <a:t>κ</a:t>
            </a:r>
            <a:r>
              <a:rPr lang="el-GR" sz="9600" dirty="0"/>
              <a:t>  </a:t>
            </a:r>
            <a:endParaRPr lang="en-US" sz="9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3314" y="944941"/>
            <a:ext cx="951541" cy="1677865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5964115" y="1169376"/>
            <a:ext cx="5750168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καρέκλα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3600480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90193" y="2237410"/>
            <a:ext cx="2124807" cy="15696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 err="1"/>
              <a:t>Λλ</a:t>
            </a:r>
            <a:r>
              <a:rPr lang="el-GR" sz="9600" dirty="0"/>
              <a:t> </a:t>
            </a:r>
            <a:endParaRPr lang="en-US" sz="9600" dirty="0"/>
          </a:p>
        </p:txBody>
      </p:sp>
      <p:cxnSp>
        <p:nvCxnSpPr>
          <p:cNvPr id="3" name="Straight Connector 2"/>
          <p:cNvCxnSpPr/>
          <p:nvPr/>
        </p:nvCxnSpPr>
        <p:spPr>
          <a:xfrm flipH="1">
            <a:off x="149469" y="0"/>
            <a:ext cx="11975123" cy="66997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/>
          <p:cNvSpPr/>
          <p:nvPr/>
        </p:nvSpPr>
        <p:spPr>
          <a:xfrm>
            <a:off x="2409093" y="133627"/>
            <a:ext cx="5750168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λεμόνι</a:t>
            </a:r>
            <a:endParaRPr lang="en-US" sz="7200" dirty="0"/>
          </a:p>
        </p:txBody>
      </p:sp>
      <p:sp>
        <p:nvSpPr>
          <p:cNvPr id="6" name="Rounded Rectangle 5"/>
          <p:cNvSpPr/>
          <p:nvPr/>
        </p:nvSpPr>
        <p:spPr>
          <a:xfrm>
            <a:off x="6008077" y="4783015"/>
            <a:ext cx="5750168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μαμά</a:t>
            </a:r>
            <a:endParaRPr lang="en-US" sz="7200" dirty="0"/>
          </a:p>
        </p:txBody>
      </p:sp>
      <p:sp>
        <p:nvSpPr>
          <p:cNvPr id="7" name="TextBox 6"/>
          <p:cNvSpPr txBox="1"/>
          <p:nvPr/>
        </p:nvSpPr>
        <p:spPr>
          <a:xfrm>
            <a:off x="3050931" y="4940472"/>
            <a:ext cx="2453054" cy="15696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 err="1"/>
              <a:t>Μμ</a:t>
            </a:r>
            <a:r>
              <a:rPr lang="el-GR" sz="9600" dirty="0"/>
              <a:t> </a:t>
            </a:r>
            <a:endParaRPr lang="en-US" sz="9600" dirty="0"/>
          </a:p>
        </p:txBody>
      </p:sp>
      <p:sp>
        <p:nvSpPr>
          <p:cNvPr id="5" name="AutoShape 4" descr="Κόκκινη καρέκλα απεικόνιση αποθεμάτων. εικονογραφία από armlet - 3521485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2" descr="54,094,632 Λεμόνι Εικονογραφήσεις | Depositphoto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592" y="1922252"/>
            <a:ext cx="2057400" cy="22288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1513" y="1561711"/>
            <a:ext cx="2468440" cy="251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2478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58008" y="2904276"/>
            <a:ext cx="100759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dirty="0"/>
              <a:t>……………..…………</a:t>
            </a:r>
          </a:p>
          <a:p>
            <a:r>
              <a:rPr lang="el-GR" sz="9600" dirty="0"/>
              <a:t>……………..………… </a:t>
            </a:r>
            <a:endParaRPr lang="en-US" sz="9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831" y="550652"/>
            <a:ext cx="2057400" cy="222885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31317" y="861619"/>
            <a:ext cx="160813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8800" dirty="0" err="1"/>
              <a:t>Λλ</a:t>
            </a:r>
            <a:r>
              <a:rPr lang="el-GR" sz="8800" dirty="0"/>
              <a:t> </a:t>
            </a:r>
            <a:endParaRPr lang="en-US" sz="8800" dirty="0"/>
          </a:p>
        </p:txBody>
      </p:sp>
      <p:sp>
        <p:nvSpPr>
          <p:cNvPr id="9" name="Rounded Rectangle 8"/>
          <p:cNvSpPr/>
          <p:nvPr/>
        </p:nvSpPr>
        <p:spPr>
          <a:xfrm>
            <a:off x="6495844" y="265512"/>
            <a:ext cx="5750168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λεμόνι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42069393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4239" y="3011144"/>
            <a:ext cx="100759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dirty="0"/>
              <a:t>……………..………………………..…………</a:t>
            </a:r>
            <a:endParaRPr lang="en-US" sz="9600" dirty="0"/>
          </a:p>
        </p:txBody>
      </p:sp>
      <p:sp>
        <p:nvSpPr>
          <p:cNvPr id="3" name="Rounded Rectangle 2"/>
          <p:cNvSpPr/>
          <p:nvPr/>
        </p:nvSpPr>
        <p:spPr>
          <a:xfrm>
            <a:off x="5832231" y="580292"/>
            <a:ext cx="5750168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μαμά</a:t>
            </a:r>
            <a:endParaRPr lang="en-US" sz="7200" dirty="0"/>
          </a:p>
        </p:txBody>
      </p:sp>
      <p:sp>
        <p:nvSpPr>
          <p:cNvPr id="4" name="TextBox 3"/>
          <p:cNvSpPr txBox="1"/>
          <p:nvPr/>
        </p:nvSpPr>
        <p:spPr>
          <a:xfrm>
            <a:off x="2963008" y="799868"/>
            <a:ext cx="2453054" cy="15696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 err="1"/>
              <a:t>Μμ</a:t>
            </a:r>
            <a:r>
              <a:rPr lang="el-GR" sz="9600" dirty="0"/>
              <a:t> </a:t>
            </a:r>
            <a:endParaRPr lang="en-US" sz="9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70" y="325972"/>
            <a:ext cx="2468440" cy="251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511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57908" y="79131"/>
            <a:ext cx="5750168" cy="914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μαμά</a:t>
            </a:r>
            <a:endParaRPr lang="en-US" sz="7200" dirty="0"/>
          </a:p>
        </p:txBody>
      </p:sp>
      <p:sp>
        <p:nvSpPr>
          <p:cNvPr id="3" name="Rounded Rectangle 2"/>
          <p:cNvSpPr/>
          <p:nvPr/>
        </p:nvSpPr>
        <p:spPr>
          <a:xfrm>
            <a:off x="213947" y="1341698"/>
            <a:ext cx="5750168" cy="110608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λεμόνι</a:t>
            </a:r>
            <a:endParaRPr lang="en-US" sz="7200" dirty="0"/>
          </a:p>
        </p:txBody>
      </p:sp>
      <p:sp>
        <p:nvSpPr>
          <p:cNvPr id="4" name="Rounded Rectangle 3"/>
          <p:cNvSpPr/>
          <p:nvPr/>
        </p:nvSpPr>
        <p:spPr>
          <a:xfrm>
            <a:off x="213947" y="4651130"/>
            <a:ext cx="5750168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καρέκλα</a:t>
            </a:r>
            <a:endParaRPr lang="en-US" sz="7200" dirty="0"/>
          </a:p>
        </p:txBody>
      </p:sp>
      <p:sp>
        <p:nvSpPr>
          <p:cNvPr id="5" name="Rounded Rectangle 4"/>
          <p:cNvSpPr/>
          <p:nvPr/>
        </p:nvSpPr>
        <p:spPr>
          <a:xfrm>
            <a:off x="213947" y="2813538"/>
            <a:ext cx="6722112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Ιαπωνία</a:t>
            </a:r>
            <a:endParaRPr lang="en-US" sz="7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9264" y="1688780"/>
            <a:ext cx="1749446" cy="178418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9264" y="79131"/>
            <a:ext cx="1282522" cy="13893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1742" y="3693213"/>
            <a:ext cx="628015" cy="1107388"/>
          </a:xfrm>
          <a:prstGeom prst="rect">
            <a:avLst/>
          </a:prstGeom>
        </p:spPr>
      </p:pic>
      <p:pic>
        <p:nvPicPr>
          <p:cNvPr id="10" name="Picture 2" descr="20.000+ δωρεάν εικόνες για Japanese Cartoon και Κινουμενο Σχεδιο - Pixabay">
            <a:extLst>
              <a:ext uri="{FF2B5EF4-FFF2-40B4-BE49-F238E27FC236}">
                <a16:creationId xmlns:a16="http://schemas.microsoft.com/office/drawing/2014/main" id="{FE4D2305-579B-14B3-BC6A-C819439A01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8364" y="5020852"/>
            <a:ext cx="2012808" cy="1477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05216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90193" y="2237410"/>
            <a:ext cx="2124807" cy="15696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 err="1"/>
              <a:t>Νν</a:t>
            </a:r>
            <a:r>
              <a:rPr lang="el-GR" sz="9600" dirty="0"/>
              <a:t> </a:t>
            </a:r>
            <a:endParaRPr lang="en-US" sz="9600" dirty="0"/>
          </a:p>
        </p:txBody>
      </p:sp>
      <p:cxnSp>
        <p:nvCxnSpPr>
          <p:cNvPr id="3" name="Straight Connector 2"/>
          <p:cNvCxnSpPr/>
          <p:nvPr/>
        </p:nvCxnSpPr>
        <p:spPr>
          <a:xfrm flipH="1">
            <a:off x="149469" y="0"/>
            <a:ext cx="11975123" cy="66997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/>
          <p:cNvSpPr/>
          <p:nvPr/>
        </p:nvSpPr>
        <p:spPr>
          <a:xfrm>
            <a:off x="2409093" y="133627"/>
            <a:ext cx="5750168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νερό</a:t>
            </a:r>
            <a:endParaRPr lang="en-US" sz="7200" dirty="0"/>
          </a:p>
        </p:txBody>
      </p:sp>
      <p:sp>
        <p:nvSpPr>
          <p:cNvPr id="6" name="Rounded Rectangle 5"/>
          <p:cNvSpPr/>
          <p:nvPr/>
        </p:nvSpPr>
        <p:spPr>
          <a:xfrm>
            <a:off x="6008077" y="4783015"/>
            <a:ext cx="5750168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ξύστρα</a:t>
            </a:r>
            <a:endParaRPr lang="en-US" sz="7200" dirty="0"/>
          </a:p>
        </p:txBody>
      </p:sp>
      <p:sp>
        <p:nvSpPr>
          <p:cNvPr id="7" name="TextBox 6"/>
          <p:cNvSpPr txBox="1"/>
          <p:nvPr/>
        </p:nvSpPr>
        <p:spPr>
          <a:xfrm>
            <a:off x="3050931" y="4940472"/>
            <a:ext cx="2453054" cy="15696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 err="1"/>
              <a:t>Ξξ</a:t>
            </a:r>
            <a:r>
              <a:rPr lang="el-GR" sz="9600" dirty="0"/>
              <a:t> </a:t>
            </a:r>
            <a:endParaRPr lang="en-US" sz="9600" dirty="0"/>
          </a:p>
        </p:txBody>
      </p:sp>
      <p:sp>
        <p:nvSpPr>
          <p:cNvPr id="5" name="AutoShape 4" descr="Κόκκινη καρέκλα απεικόνιση αποθεμάτων. εικονογραφία από armlet - 3521485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2" descr="54,094,632 Λεμόνι Εικονογραφήσεις | Depositphoto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" name="Picture 4" descr="Water Stock Clipart | Royalty-Free | FreeImag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091" y="2124436"/>
            <a:ext cx="1198441" cy="1225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5724" y="2435469"/>
            <a:ext cx="19431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1456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90193" y="2237410"/>
            <a:ext cx="2124807" cy="15696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 err="1"/>
              <a:t>Οο</a:t>
            </a:r>
            <a:r>
              <a:rPr lang="el-GR" sz="9600" dirty="0"/>
              <a:t> </a:t>
            </a:r>
            <a:endParaRPr lang="en-US" sz="9600" dirty="0"/>
          </a:p>
        </p:txBody>
      </p:sp>
      <p:cxnSp>
        <p:nvCxnSpPr>
          <p:cNvPr id="3" name="Straight Connector 2"/>
          <p:cNvCxnSpPr/>
          <p:nvPr/>
        </p:nvCxnSpPr>
        <p:spPr>
          <a:xfrm flipH="1">
            <a:off x="149469" y="0"/>
            <a:ext cx="11975123" cy="66997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/>
          <p:cNvSpPr/>
          <p:nvPr/>
        </p:nvSpPr>
        <p:spPr>
          <a:xfrm>
            <a:off x="2409093" y="133627"/>
            <a:ext cx="5750168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ομπρέλα</a:t>
            </a:r>
            <a:endParaRPr lang="en-US" sz="7200" dirty="0"/>
          </a:p>
        </p:txBody>
      </p:sp>
      <p:sp>
        <p:nvSpPr>
          <p:cNvPr id="6" name="Rounded Rectangle 5"/>
          <p:cNvSpPr/>
          <p:nvPr/>
        </p:nvSpPr>
        <p:spPr>
          <a:xfrm>
            <a:off x="6008077" y="4783015"/>
            <a:ext cx="5750168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πίνακας</a:t>
            </a:r>
            <a:endParaRPr lang="en-US" sz="7200" dirty="0"/>
          </a:p>
        </p:txBody>
      </p:sp>
      <p:sp>
        <p:nvSpPr>
          <p:cNvPr id="7" name="TextBox 6"/>
          <p:cNvSpPr txBox="1"/>
          <p:nvPr/>
        </p:nvSpPr>
        <p:spPr>
          <a:xfrm>
            <a:off x="3050931" y="4940472"/>
            <a:ext cx="2453054" cy="15696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 err="1"/>
              <a:t>Ππ</a:t>
            </a:r>
            <a:r>
              <a:rPr lang="el-GR" sz="9600" dirty="0"/>
              <a:t> </a:t>
            </a:r>
            <a:endParaRPr lang="en-US" sz="9600" dirty="0"/>
          </a:p>
        </p:txBody>
      </p:sp>
      <p:sp>
        <p:nvSpPr>
          <p:cNvPr id="5" name="AutoShape 4" descr="Κόκκινη καρέκλα απεικόνιση αποθεμάτων. εικονογραφία από armlet - 3521485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2" descr="54,094,632 Λεμόνι Εικονογραφήσεις | Depositphoto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 descr="Classroom Τάξη Σχολείο - Δωρεάν εικόνα στο Pixaba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0631" y="2237410"/>
            <a:ext cx="2727614" cy="181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Αλφαβήτα- Συλλαβές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8" t="39303" r="53754" b="18474"/>
          <a:stretch/>
        </p:blipFill>
        <p:spPr bwMode="auto">
          <a:xfrm>
            <a:off x="612774" y="1922253"/>
            <a:ext cx="2701925" cy="3284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44701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3127" y="2892442"/>
            <a:ext cx="100759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dirty="0"/>
              <a:t>……………..…………</a:t>
            </a:r>
            <a:endParaRPr lang="en-US" sz="9600" dirty="0"/>
          </a:p>
          <a:p>
            <a:r>
              <a:rPr lang="el-GR" sz="9600" dirty="0"/>
              <a:t>……………..…………  </a:t>
            </a:r>
            <a:endParaRPr lang="en-US" sz="9600" dirty="0"/>
          </a:p>
        </p:txBody>
      </p:sp>
      <p:sp>
        <p:nvSpPr>
          <p:cNvPr id="3" name="Rounded Rectangle 2"/>
          <p:cNvSpPr/>
          <p:nvPr/>
        </p:nvSpPr>
        <p:spPr>
          <a:xfrm>
            <a:off x="5832231" y="580292"/>
            <a:ext cx="5750168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ομπρέλα</a:t>
            </a:r>
            <a:endParaRPr lang="en-US" sz="7200" dirty="0"/>
          </a:p>
        </p:txBody>
      </p:sp>
      <p:sp>
        <p:nvSpPr>
          <p:cNvPr id="4" name="TextBox 3"/>
          <p:cNvSpPr txBox="1"/>
          <p:nvPr/>
        </p:nvSpPr>
        <p:spPr>
          <a:xfrm>
            <a:off x="2963008" y="799868"/>
            <a:ext cx="2453054" cy="15696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 err="1"/>
              <a:t>Οο</a:t>
            </a:r>
            <a:r>
              <a:rPr lang="el-GR" sz="9600" dirty="0"/>
              <a:t> </a:t>
            </a:r>
            <a:endParaRPr lang="en-US" sz="9600" dirty="0"/>
          </a:p>
        </p:txBody>
      </p:sp>
      <p:sp>
        <p:nvSpPr>
          <p:cNvPr id="6" name="AutoShape 2" descr="Ομπρέλα Αλεξήλιο Βροχή - Δωρεάν εικόνα στο Pixaba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573" y="613265"/>
            <a:ext cx="19431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4197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394" y="2964979"/>
            <a:ext cx="1172121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dirty="0"/>
              <a:t>……………..……………</a:t>
            </a:r>
          </a:p>
          <a:p>
            <a:r>
              <a:rPr lang="el-GR" sz="9600" dirty="0"/>
              <a:t>……………..……………</a:t>
            </a:r>
            <a:endParaRPr lang="en-US" sz="9600" dirty="0"/>
          </a:p>
        </p:txBody>
      </p:sp>
      <p:sp>
        <p:nvSpPr>
          <p:cNvPr id="3" name="Rounded Rectangle 2"/>
          <p:cNvSpPr/>
          <p:nvPr/>
        </p:nvSpPr>
        <p:spPr>
          <a:xfrm>
            <a:off x="5832231" y="580292"/>
            <a:ext cx="5750168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πίνακας</a:t>
            </a:r>
            <a:endParaRPr lang="en-US" sz="7200" dirty="0"/>
          </a:p>
        </p:txBody>
      </p:sp>
      <p:sp>
        <p:nvSpPr>
          <p:cNvPr id="4" name="TextBox 3"/>
          <p:cNvSpPr txBox="1"/>
          <p:nvPr/>
        </p:nvSpPr>
        <p:spPr>
          <a:xfrm>
            <a:off x="2963008" y="799868"/>
            <a:ext cx="2453054" cy="15696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 err="1"/>
              <a:t>Ππ</a:t>
            </a:r>
            <a:r>
              <a:rPr lang="el-GR" sz="9600" dirty="0"/>
              <a:t> </a:t>
            </a:r>
            <a:endParaRPr lang="en-US" sz="9600" dirty="0"/>
          </a:p>
        </p:txBody>
      </p:sp>
      <p:sp>
        <p:nvSpPr>
          <p:cNvPr id="6" name="AutoShape 2" descr="Ομπρέλα Αλεξήλιο Βροχή - Δωρεάν εικόνα στο Pixaba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2" descr="Classroom Τάξη Σχολείο - Δωρεάν εικόνα στο Pixaba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394" y="696901"/>
            <a:ext cx="2727614" cy="181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10462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lassroom Τάξη Σχολείο - Δωρεάν εικόνα στο Pixaba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31" y="136049"/>
            <a:ext cx="1757531" cy="1171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485" y="1598004"/>
            <a:ext cx="1476177" cy="1389343"/>
          </a:xfrm>
          <a:prstGeom prst="rect">
            <a:avLst/>
          </a:prstGeom>
        </p:spPr>
      </p:pic>
      <p:sp>
        <p:nvSpPr>
          <p:cNvPr id="4" name="AutoShape 2" descr="Ξύστρα Σχολικά Είδη Γραφική Ύλη - Δωρεάν εικόνα στο Pixaba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023" y="2839916"/>
            <a:ext cx="1943100" cy="1828800"/>
          </a:xfrm>
          <a:prstGeom prst="rect">
            <a:avLst/>
          </a:prstGeom>
        </p:spPr>
      </p:pic>
      <p:pic>
        <p:nvPicPr>
          <p:cNvPr id="3076" name="Picture 4" descr="Water Stock Clipart | Royalty-Free | FreeImage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675" y="4975920"/>
            <a:ext cx="1198441" cy="1225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5849816" y="136049"/>
            <a:ext cx="5750168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πίνακας</a:t>
            </a:r>
            <a:endParaRPr lang="en-US" sz="7200" dirty="0"/>
          </a:p>
        </p:txBody>
      </p:sp>
      <p:sp>
        <p:nvSpPr>
          <p:cNvPr id="8" name="Rounded Rectangle 7"/>
          <p:cNvSpPr/>
          <p:nvPr/>
        </p:nvSpPr>
        <p:spPr>
          <a:xfrm>
            <a:off x="5747239" y="5134182"/>
            <a:ext cx="5750168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ομπρέλα</a:t>
            </a:r>
            <a:endParaRPr lang="en-US" sz="7200" dirty="0"/>
          </a:p>
        </p:txBody>
      </p:sp>
      <p:sp>
        <p:nvSpPr>
          <p:cNvPr id="9" name="Rounded Rectangle 8"/>
          <p:cNvSpPr/>
          <p:nvPr/>
        </p:nvSpPr>
        <p:spPr>
          <a:xfrm>
            <a:off x="5747239" y="3409378"/>
            <a:ext cx="5750168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ξύστρα</a:t>
            </a:r>
            <a:endParaRPr lang="en-US" sz="7200" dirty="0"/>
          </a:p>
        </p:txBody>
      </p:sp>
      <p:sp>
        <p:nvSpPr>
          <p:cNvPr id="10" name="Rounded Rectangle 9"/>
          <p:cNvSpPr/>
          <p:nvPr/>
        </p:nvSpPr>
        <p:spPr>
          <a:xfrm>
            <a:off x="5808785" y="1765216"/>
            <a:ext cx="5750168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νερό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8515297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CF26A-B4CD-6059-1D50-149D1FF57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4A48B3-4E6A-E63A-2300-C67C40E291C4}"/>
              </a:ext>
            </a:extLst>
          </p:cNvPr>
          <p:cNvSpPr txBox="1"/>
          <p:nvPr/>
        </p:nvSpPr>
        <p:spPr>
          <a:xfrm>
            <a:off x="3590193" y="2237410"/>
            <a:ext cx="2124807" cy="15696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 err="1"/>
              <a:t>Ρρ</a:t>
            </a:r>
            <a:r>
              <a:rPr lang="el-GR" sz="9600" dirty="0"/>
              <a:t> </a:t>
            </a:r>
            <a:endParaRPr lang="en-US" sz="9600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B552D46-77F4-4C4B-D2A5-C4295E760FA5}"/>
              </a:ext>
            </a:extLst>
          </p:cNvPr>
          <p:cNvCxnSpPr/>
          <p:nvPr/>
        </p:nvCxnSpPr>
        <p:spPr>
          <a:xfrm flipH="1">
            <a:off x="149469" y="0"/>
            <a:ext cx="11975123" cy="66997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6533604-7A68-ED54-FEB6-AC4A8AFC620E}"/>
              </a:ext>
            </a:extLst>
          </p:cNvPr>
          <p:cNvSpPr/>
          <p:nvPr/>
        </p:nvSpPr>
        <p:spPr>
          <a:xfrm>
            <a:off x="2409093" y="133627"/>
            <a:ext cx="5750168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ρολόι</a:t>
            </a:r>
            <a:endParaRPr lang="en-US" sz="7200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C56A597-053C-B15E-6CC4-55EC78CB3F4D}"/>
              </a:ext>
            </a:extLst>
          </p:cNvPr>
          <p:cNvSpPr/>
          <p:nvPr/>
        </p:nvSpPr>
        <p:spPr>
          <a:xfrm>
            <a:off x="6008077" y="4783015"/>
            <a:ext cx="5750168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σοκολάτα</a:t>
            </a:r>
            <a:endParaRPr lang="en-US" sz="7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81B071-DB85-3543-D6D6-F3EC2E2D655D}"/>
              </a:ext>
            </a:extLst>
          </p:cNvPr>
          <p:cNvSpPr txBox="1"/>
          <p:nvPr/>
        </p:nvSpPr>
        <p:spPr>
          <a:xfrm>
            <a:off x="3050931" y="4940472"/>
            <a:ext cx="2453054" cy="15696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 err="1"/>
              <a:t>Σσς</a:t>
            </a:r>
            <a:r>
              <a:rPr lang="el-GR" sz="9600" dirty="0"/>
              <a:t> </a:t>
            </a:r>
            <a:endParaRPr lang="en-US" sz="9600" dirty="0"/>
          </a:p>
        </p:txBody>
      </p:sp>
      <p:sp>
        <p:nvSpPr>
          <p:cNvPr id="5" name="AutoShape 4" descr="Κόκκινη καρέκλα απεικόνιση αποθεμάτων. εικονογραφία από armlet - 35214850">
            <a:extLst>
              <a:ext uri="{FF2B5EF4-FFF2-40B4-BE49-F238E27FC236}">
                <a16:creationId xmlns:a16="http://schemas.microsoft.com/office/drawing/2014/main" id="{2008B4E5-3D61-B94A-D16B-7157D80791A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2" descr="54,094,632 Λεμόνι Εικονογραφήσεις | Depositphotos">
            <a:extLst>
              <a:ext uri="{FF2B5EF4-FFF2-40B4-BE49-F238E27FC236}">
                <a16:creationId xmlns:a16="http://schemas.microsoft.com/office/drawing/2014/main" id="{B6CAC844-EB5A-B8C8-EB32-8B430DAD036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B74539A0-7CD6-4754-F8CA-A36EBB342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672" y="1911416"/>
            <a:ext cx="1943100" cy="1828800"/>
          </a:xfrm>
          <a:prstGeom prst="rect">
            <a:avLst/>
          </a:prstGeom>
        </p:spPr>
      </p:pic>
      <p:pic>
        <p:nvPicPr>
          <p:cNvPr id="10" name="Picture 2" descr="Σοκολάτα Δισκίο Κομμάτια Σοκολάτας - Δωρεάν εικόνα στο Pixabay">
            <a:extLst>
              <a:ext uri="{FF2B5EF4-FFF2-40B4-BE49-F238E27FC236}">
                <a16:creationId xmlns:a16="http://schemas.microsoft.com/office/drawing/2014/main" id="{F703F898-1942-CB2D-09CE-A3094E9E7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5724" y="2514600"/>
            <a:ext cx="19431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5155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A7890-FB61-D608-4EE7-00453F47B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4B91EA0-D00A-AC10-C164-10019A7022A5}"/>
              </a:ext>
            </a:extLst>
          </p:cNvPr>
          <p:cNvSpPr txBox="1"/>
          <p:nvPr/>
        </p:nvSpPr>
        <p:spPr>
          <a:xfrm>
            <a:off x="3590193" y="2237410"/>
            <a:ext cx="2124807" cy="15696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 err="1"/>
              <a:t>Ττ</a:t>
            </a:r>
            <a:r>
              <a:rPr lang="el-GR" sz="9600" dirty="0"/>
              <a:t> </a:t>
            </a:r>
            <a:endParaRPr lang="en-US" sz="9600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C54E5B4-DC44-E703-DA2C-EB65B060504E}"/>
              </a:ext>
            </a:extLst>
          </p:cNvPr>
          <p:cNvCxnSpPr/>
          <p:nvPr/>
        </p:nvCxnSpPr>
        <p:spPr>
          <a:xfrm flipH="1">
            <a:off x="149469" y="0"/>
            <a:ext cx="11975123" cy="66997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EE34A35-8CFD-F87B-1DEA-ED32128F73A6}"/>
              </a:ext>
            </a:extLst>
          </p:cNvPr>
          <p:cNvSpPr/>
          <p:nvPr/>
        </p:nvSpPr>
        <p:spPr>
          <a:xfrm>
            <a:off x="874836" y="365350"/>
            <a:ext cx="5750168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τετράδιο</a:t>
            </a:r>
            <a:endParaRPr lang="en-US" sz="7200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3F130D2-AD58-6D16-0743-7C7BFD1E1A9D}"/>
              </a:ext>
            </a:extLst>
          </p:cNvPr>
          <p:cNvSpPr/>
          <p:nvPr/>
        </p:nvSpPr>
        <p:spPr>
          <a:xfrm>
            <a:off x="5151863" y="4783015"/>
            <a:ext cx="6606382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υπολογιστής</a:t>
            </a:r>
            <a:endParaRPr lang="en-US" sz="7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CA2798-CBAD-7488-F573-FFC398C7F069}"/>
              </a:ext>
            </a:extLst>
          </p:cNvPr>
          <p:cNvSpPr txBox="1"/>
          <p:nvPr/>
        </p:nvSpPr>
        <p:spPr>
          <a:xfrm>
            <a:off x="3050931" y="4940472"/>
            <a:ext cx="2453054" cy="15696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 err="1"/>
              <a:t>Υυ</a:t>
            </a:r>
            <a:r>
              <a:rPr lang="el-GR" sz="9600" dirty="0"/>
              <a:t> </a:t>
            </a:r>
            <a:endParaRPr lang="en-US" sz="9600" dirty="0"/>
          </a:p>
        </p:txBody>
      </p:sp>
      <p:sp>
        <p:nvSpPr>
          <p:cNvPr id="5" name="AutoShape 4" descr="Κόκκινη καρέκλα απεικόνιση αποθεμάτων. εικονογραφία από armlet - 35214850">
            <a:extLst>
              <a:ext uri="{FF2B5EF4-FFF2-40B4-BE49-F238E27FC236}">
                <a16:creationId xmlns:a16="http://schemas.microsoft.com/office/drawing/2014/main" id="{E6736623-0911-68FC-9390-4F3CDF2D35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2" descr="54,094,632 Λεμόνι Εικονογραφήσεις | Depositphotos">
            <a:extLst>
              <a:ext uri="{FF2B5EF4-FFF2-40B4-BE49-F238E27FC236}">
                <a16:creationId xmlns:a16="http://schemas.microsoft.com/office/drawing/2014/main" id="{06C55D70-4A12-80A3-C9EA-AEFA94E3382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0" name="Picture 2" descr="55,808,275 Τετράδιο Εικονογραφήσεις | Depositphotos">
            <a:extLst>
              <a:ext uri="{FF2B5EF4-FFF2-40B4-BE49-F238E27FC236}">
                <a16:creationId xmlns:a16="http://schemas.microsoft.com/office/drawing/2014/main" id="{DDD91CE3-DEEB-456E-E434-761CD01298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2481863"/>
            <a:ext cx="19431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ΚΕΦΑΛΑΙΟ 2: Το Υλικό του Υπολογιστή">
            <a:extLst>
              <a:ext uri="{FF2B5EF4-FFF2-40B4-BE49-F238E27FC236}">
                <a16:creationId xmlns:a16="http://schemas.microsoft.com/office/drawing/2014/main" id="{7F4C5C58-46A3-E8DE-A2A0-47B4FA6EB4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9381" y="2518603"/>
            <a:ext cx="1838325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80231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F3054-A842-9F9E-2CFC-F31C85B3D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291BF8-4483-3229-D8C5-EB533FB2F36B}"/>
              </a:ext>
            </a:extLst>
          </p:cNvPr>
          <p:cNvSpPr txBox="1"/>
          <p:nvPr/>
        </p:nvSpPr>
        <p:spPr>
          <a:xfrm>
            <a:off x="3590193" y="2237410"/>
            <a:ext cx="2124807" cy="15696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 err="1"/>
              <a:t>Φφ</a:t>
            </a:r>
            <a:r>
              <a:rPr lang="el-GR" sz="9600" dirty="0"/>
              <a:t> </a:t>
            </a:r>
            <a:endParaRPr lang="en-US" sz="9600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72EA2A0-0016-93BF-E842-41702A29B479}"/>
              </a:ext>
            </a:extLst>
          </p:cNvPr>
          <p:cNvCxnSpPr/>
          <p:nvPr/>
        </p:nvCxnSpPr>
        <p:spPr>
          <a:xfrm flipH="1">
            <a:off x="149469" y="0"/>
            <a:ext cx="11975123" cy="66997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FEC4B9F-16EA-38F0-A4EE-09C4CCEB2F4F}"/>
              </a:ext>
            </a:extLst>
          </p:cNvPr>
          <p:cNvSpPr/>
          <p:nvPr/>
        </p:nvSpPr>
        <p:spPr>
          <a:xfrm>
            <a:off x="2409093" y="133627"/>
            <a:ext cx="5750168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φούστα</a:t>
            </a:r>
            <a:endParaRPr lang="en-US" sz="7200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71266BE-129A-75BC-4478-565CD250CE99}"/>
              </a:ext>
            </a:extLst>
          </p:cNvPr>
          <p:cNvSpPr/>
          <p:nvPr/>
        </p:nvSpPr>
        <p:spPr>
          <a:xfrm>
            <a:off x="6008077" y="4783015"/>
            <a:ext cx="5750168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χελώνα</a:t>
            </a:r>
            <a:endParaRPr lang="en-US" sz="7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4F63A6-EF74-D756-B91B-3D2D720F2F44}"/>
              </a:ext>
            </a:extLst>
          </p:cNvPr>
          <p:cNvSpPr txBox="1"/>
          <p:nvPr/>
        </p:nvSpPr>
        <p:spPr>
          <a:xfrm>
            <a:off x="3504990" y="4820266"/>
            <a:ext cx="2453054" cy="15696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 err="1"/>
              <a:t>Χχ</a:t>
            </a:r>
            <a:r>
              <a:rPr lang="el-GR" sz="9600" dirty="0"/>
              <a:t> </a:t>
            </a:r>
            <a:endParaRPr lang="en-US" sz="9600" dirty="0"/>
          </a:p>
        </p:txBody>
      </p:sp>
      <p:sp>
        <p:nvSpPr>
          <p:cNvPr id="5" name="AutoShape 4" descr="Κόκκινη καρέκλα απεικόνιση αποθεμάτων. εικονογραφία από armlet - 35214850">
            <a:extLst>
              <a:ext uri="{FF2B5EF4-FFF2-40B4-BE49-F238E27FC236}">
                <a16:creationId xmlns:a16="http://schemas.microsoft.com/office/drawing/2014/main" id="{61BD6308-C775-4C5B-A889-99ED5A1B0A8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2" descr="54,094,632 Λεμόνι Εικονογραφήσεις | Depositphotos">
            <a:extLst>
              <a:ext uri="{FF2B5EF4-FFF2-40B4-BE49-F238E27FC236}">
                <a16:creationId xmlns:a16="http://schemas.microsoft.com/office/drawing/2014/main" id="{9DDA0CDA-AB67-1CC3-69CC-13E80FE7D5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4" name="Picture 2" descr="870.606 εικόνες για «Φούστα», φωτογραφίες στοκ, αντικείμενα 3D και vector |  Shutterstock">
            <a:extLst>
              <a:ext uri="{FF2B5EF4-FFF2-40B4-BE49-F238E27FC236}">
                <a16:creationId xmlns:a16="http://schemas.microsoft.com/office/drawing/2014/main" id="{486BFACC-A78D-F231-ABB0-4642C0EA63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933450" y="2067063"/>
            <a:ext cx="158115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600+ δωρεάν Χελώνες και εικονογραφήσεις για Χελώνα - Pixabay">
            <a:extLst>
              <a:ext uri="{FF2B5EF4-FFF2-40B4-BE49-F238E27FC236}">
                <a16:creationId xmlns:a16="http://schemas.microsoft.com/office/drawing/2014/main" id="{13E0323B-8448-93A7-8BF7-0A6DB15C26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5363" y="2490787"/>
            <a:ext cx="2428875" cy="187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95873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DBE9F-922E-22AF-A801-43722AB12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742C066-0C27-BE13-F994-DCDB4F82CFB8}"/>
              </a:ext>
            </a:extLst>
          </p:cNvPr>
          <p:cNvSpPr txBox="1"/>
          <p:nvPr/>
        </p:nvSpPr>
        <p:spPr>
          <a:xfrm>
            <a:off x="3590193" y="2237410"/>
            <a:ext cx="2124807" cy="15696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 err="1"/>
              <a:t>Ψψ</a:t>
            </a:r>
            <a:r>
              <a:rPr lang="el-GR" sz="9600" dirty="0"/>
              <a:t> </a:t>
            </a:r>
            <a:endParaRPr lang="en-US" sz="9600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376B7FE-52C4-2486-3B35-5F754298BBFC}"/>
              </a:ext>
            </a:extLst>
          </p:cNvPr>
          <p:cNvCxnSpPr/>
          <p:nvPr/>
        </p:nvCxnSpPr>
        <p:spPr>
          <a:xfrm flipH="1">
            <a:off x="149469" y="0"/>
            <a:ext cx="11975123" cy="66997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E1F4E86-D5E7-9674-B9E2-A86053E71DB6}"/>
              </a:ext>
            </a:extLst>
          </p:cNvPr>
          <p:cNvSpPr/>
          <p:nvPr/>
        </p:nvSpPr>
        <p:spPr>
          <a:xfrm>
            <a:off x="2409093" y="133627"/>
            <a:ext cx="5750168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ψωμί</a:t>
            </a:r>
            <a:endParaRPr lang="en-US" sz="7200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496F520-E0A8-2B77-B530-D5E2DC721A12}"/>
              </a:ext>
            </a:extLst>
          </p:cNvPr>
          <p:cNvSpPr/>
          <p:nvPr/>
        </p:nvSpPr>
        <p:spPr>
          <a:xfrm>
            <a:off x="6008077" y="4783015"/>
            <a:ext cx="5750168" cy="1644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7200" dirty="0"/>
              <a:t>ώμος</a:t>
            </a:r>
            <a:endParaRPr lang="en-US" sz="7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B00D2E-16FE-8841-093C-8D5139C1C3AD}"/>
              </a:ext>
            </a:extLst>
          </p:cNvPr>
          <p:cNvSpPr txBox="1"/>
          <p:nvPr/>
        </p:nvSpPr>
        <p:spPr>
          <a:xfrm>
            <a:off x="3504990" y="4820266"/>
            <a:ext cx="2453054" cy="15696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l-GR" sz="9600" dirty="0" err="1"/>
              <a:t>Ωω</a:t>
            </a:r>
            <a:r>
              <a:rPr lang="el-GR" sz="9600" dirty="0"/>
              <a:t> </a:t>
            </a:r>
            <a:endParaRPr lang="en-US" sz="9600" dirty="0"/>
          </a:p>
        </p:txBody>
      </p:sp>
      <p:sp>
        <p:nvSpPr>
          <p:cNvPr id="5" name="AutoShape 4" descr="Κόκκινη καρέκλα απεικόνιση αποθεμάτων. εικονογραφία από armlet - 35214850">
            <a:extLst>
              <a:ext uri="{FF2B5EF4-FFF2-40B4-BE49-F238E27FC236}">
                <a16:creationId xmlns:a16="http://schemas.microsoft.com/office/drawing/2014/main" id="{C66D7338-AEAF-7B67-F355-9EECCA038BB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2" descr="54,094,632 Λεμόνι Εικονογραφήσεις | Depositphotos">
            <a:extLst>
              <a:ext uri="{FF2B5EF4-FFF2-40B4-BE49-F238E27FC236}">
                <a16:creationId xmlns:a16="http://schemas.microsoft.com/office/drawing/2014/main" id="{04FCBDA0-5261-590A-8E33-2DB317AB36E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098" name="Picture 2" descr="Σκίτσο ψωμιού σίτου για το σχέδιο καταστημάτων αρτοποιείων Διανυσματική  απεικόνιση - εικονογραφία από breadboard: 79081965">
            <a:extLst>
              <a:ext uri="{FF2B5EF4-FFF2-40B4-BE49-F238E27FC236}">
                <a16:creationId xmlns:a16="http://schemas.microsoft.com/office/drawing/2014/main" id="{52129EB3-806A-FCBA-3937-AEB06D764D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2208839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Ω ω όπως… ωραίος και ωραία – 132ο ΝΗΠΙΑΓΩΓΕΙΟ ΑΘΗΝΩΝ">
            <a:extLst>
              <a:ext uri="{FF2B5EF4-FFF2-40B4-BE49-F238E27FC236}">
                <a16:creationId xmlns:a16="http://schemas.microsoft.com/office/drawing/2014/main" id="{25297B01-941F-DA46-581D-55F6926540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19" t="36068" r="5418" b="49196"/>
          <a:stretch/>
        </p:blipFill>
        <p:spPr bwMode="auto">
          <a:xfrm>
            <a:off x="8159261" y="2237410"/>
            <a:ext cx="3804139" cy="2273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Βέλος: Κάτω 7">
            <a:extLst>
              <a:ext uri="{FF2B5EF4-FFF2-40B4-BE49-F238E27FC236}">
                <a16:creationId xmlns:a16="http://schemas.microsoft.com/office/drawing/2014/main" id="{17E9066F-D047-1839-B6FA-D6CAFF6421A7}"/>
              </a:ext>
            </a:extLst>
          </p:cNvPr>
          <p:cNvSpPr/>
          <p:nvPr/>
        </p:nvSpPr>
        <p:spPr>
          <a:xfrm rot="1365146">
            <a:off x="10951029" y="1872343"/>
            <a:ext cx="892628" cy="111034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16411226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Φιδάκι: Ένα παιχνίδι που ξεκίνησε για να διδάξει την ηθική πριν 2.000  χρόνια – media-news">
            <a:extLst>
              <a:ext uri="{FF2B5EF4-FFF2-40B4-BE49-F238E27FC236}">
                <a16:creationId xmlns:a16="http://schemas.microsoft.com/office/drawing/2014/main" id="{748EC6E6-2FB8-636A-A77E-75C29FF2F6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458" y="630620"/>
            <a:ext cx="7884658" cy="5399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48703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Βέλος: Δεξιό 2">
            <a:extLst>
              <a:ext uri="{FF2B5EF4-FFF2-40B4-BE49-F238E27FC236}">
                <a16:creationId xmlns:a16="http://schemas.microsoft.com/office/drawing/2014/main" id="{8FEFBD4E-4834-7F72-4060-E1D30E5EAD69}"/>
              </a:ext>
            </a:extLst>
          </p:cNvPr>
          <p:cNvSpPr/>
          <p:nvPr/>
        </p:nvSpPr>
        <p:spPr>
          <a:xfrm>
            <a:off x="5802086" y="2732314"/>
            <a:ext cx="2677885" cy="1338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76E84692-2D4D-9F8B-162E-16E28DE4A006}"/>
              </a:ext>
            </a:extLst>
          </p:cNvPr>
          <p:cNvSpPr/>
          <p:nvPr/>
        </p:nvSpPr>
        <p:spPr>
          <a:xfrm>
            <a:off x="8860971" y="239486"/>
            <a:ext cx="2971800" cy="62266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 err="1"/>
              <a:t>αβ</a:t>
            </a:r>
            <a:endParaRPr lang="el-GR" sz="9600" dirty="0"/>
          </a:p>
          <a:p>
            <a:pPr algn="ctr"/>
            <a:r>
              <a:rPr lang="el-GR" sz="9600" dirty="0" err="1"/>
              <a:t>αγ</a:t>
            </a:r>
            <a:endParaRPr lang="el-GR" sz="9600" dirty="0"/>
          </a:p>
          <a:p>
            <a:pPr algn="ctr"/>
            <a:r>
              <a:rPr lang="el-GR" sz="9600" dirty="0" err="1"/>
              <a:t>αδ</a:t>
            </a:r>
            <a:endParaRPr lang="el-GR" sz="9600" dirty="0"/>
          </a:p>
          <a:p>
            <a:pPr algn="ctr"/>
            <a:r>
              <a:rPr lang="el-GR" sz="9600" dirty="0" err="1"/>
              <a:t>αζ</a:t>
            </a:r>
            <a:endParaRPr lang="el-GR" sz="9600" dirty="0"/>
          </a:p>
          <a:p>
            <a:pPr algn="ctr"/>
            <a:endParaRPr lang="el-CY" dirty="0"/>
          </a:p>
        </p:txBody>
      </p:sp>
      <p:pic>
        <p:nvPicPr>
          <p:cNvPr id="2050" name="Picture 2" descr="σκέφτομαι ντόνατ και καφέ διανυσματική απεικόνιση. εικονογραφία από -  189473747">
            <a:extLst>
              <a:ext uri="{FF2B5EF4-FFF2-40B4-BE49-F238E27FC236}">
                <a16:creationId xmlns:a16="http://schemas.microsoft.com/office/drawing/2014/main" id="{AE05C152-3DF1-AC83-C1D0-E9D45C4AF0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06"/>
          <a:stretch/>
        </p:blipFill>
        <p:spPr bwMode="auto">
          <a:xfrm>
            <a:off x="278039" y="970238"/>
            <a:ext cx="5730876" cy="549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βάλ 1">
            <a:extLst>
              <a:ext uri="{FF2B5EF4-FFF2-40B4-BE49-F238E27FC236}">
                <a16:creationId xmlns:a16="http://schemas.microsoft.com/office/drawing/2014/main" id="{57F9DE33-7CE1-FE53-FECA-6923D774780E}"/>
              </a:ext>
            </a:extLst>
          </p:cNvPr>
          <p:cNvSpPr/>
          <p:nvPr/>
        </p:nvSpPr>
        <p:spPr>
          <a:xfrm>
            <a:off x="2220686" y="1220610"/>
            <a:ext cx="3015343" cy="1839687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Α </a:t>
            </a:r>
            <a:r>
              <a:rPr lang="el-GR" sz="9600" dirty="0" err="1"/>
              <a:t>α</a:t>
            </a:r>
            <a:r>
              <a:rPr lang="el-GR" sz="9600" dirty="0"/>
              <a:t> </a:t>
            </a:r>
            <a:endParaRPr lang="el-CY" sz="9600" dirty="0"/>
          </a:p>
        </p:txBody>
      </p:sp>
    </p:spTree>
    <p:extLst>
      <p:ext uri="{BB962C8B-B14F-4D97-AF65-F5344CB8AC3E}">
        <p14:creationId xmlns:p14="http://schemas.microsoft.com/office/powerpoint/2010/main" val="28747155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βάλ 1">
            <a:extLst>
              <a:ext uri="{FF2B5EF4-FFF2-40B4-BE49-F238E27FC236}">
                <a16:creationId xmlns:a16="http://schemas.microsoft.com/office/drawing/2014/main" id="{57F9DE33-7CE1-FE53-FECA-6923D774780E}"/>
              </a:ext>
            </a:extLst>
          </p:cNvPr>
          <p:cNvSpPr/>
          <p:nvPr/>
        </p:nvSpPr>
        <p:spPr>
          <a:xfrm>
            <a:off x="664029" y="1186541"/>
            <a:ext cx="4539343" cy="398417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Β β </a:t>
            </a:r>
            <a:endParaRPr lang="el-CY" sz="9600" dirty="0"/>
          </a:p>
        </p:txBody>
      </p:sp>
      <p:sp>
        <p:nvSpPr>
          <p:cNvPr id="3" name="Βέλος: Δεξιό 2">
            <a:extLst>
              <a:ext uri="{FF2B5EF4-FFF2-40B4-BE49-F238E27FC236}">
                <a16:creationId xmlns:a16="http://schemas.microsoft.com/office/drawing/2014/main" id="{8FEFBD4E-4834-7F72-4060-E1D30E5EAD69}"/>
              </a:ext>
            </a:extLst>
          </p:cNvPr>
          <p:cNvSpPr/>
          <p:nvPr/>
        </p:nvSpPr>
        <p:spPr>
          <a:xfrm>
            <a:off x="5802086" y="2732314"/>
            <a:ext cx="2677885" cy="1338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76E84692-2D4D-9F8B-162E-16E28DE4A006}"/>
              </a:ext>
            </a:extLst>
          </p:cNvPr>
          <p:cNvSpPr/>
          <p:nvPr/>
        </p:nvSpPr>
        <p:spPr>
          <a:xfrm>
            <a:off x="8860971" y="239486"/>
            <a:ext cx="2971800" cy="62266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 err="1"/>
              <a:t>βα</a:t>
            </a:r>
            <a:endParaRPr lang="el-GR" sz="9600" dirty="0"/>
          </a:p>
          <a:p>
            <a:pPr algn="ctr"/>
            <a:r>
              <a:rPr lang="el-GR" sz="9600" dirty="0" err="1"/>
              <a:t>βγ</a:t>
            </a:r>
            <a:endParaRPr lang="el-GR" sz="9600" dirty="0"/>
          </a:p>
          <a:p>
            <a:pPr algn="ctr"/>
            <a:r>
              <a:rPr lang="el-GR" sz="9600" dirty="0" err="1"/>
              <a:t>βε</a:t>
            </a:r>
            <a:endParaRPr lang="el-GR" sz="9600" dirty="0"/>
          </a:p>
          <a:p>
            <a:pPr algn="ctr"/>
            <a:endParaRPr lang="el-GR" sz="9600" dirty="0"/>
          </a:p>
          <a:p>
            <a:pPr algn="ctr"/>
            <a:endParaRPr lang="el-CY" dirty="0"/>
          </a:p>
        </p:txBody>
      </p:sp>
      <p:pic>
        <p:nvPicPr>
          <p:cNvPr id="5" name="Picture 2" descr="σκέφτομαι ντόνατ και καφέ διανυσματική απεικόνιση. εικονογραφία από -  189473747">
            <a:extLst>
              <a:ext uri="{FF2B5EF4-FFF2-40B4-BE49-F238E27FC236}">
                <a16:creationId xmlns:a16="http://schemas.microsoft.com/office/drawing/2014/main" id="{82638D60-CC15-7472-BD7B-1EE36E5F9E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06"/>
          <a:stretch/>
        </p:blipFill>
        <p:spPr bwMode="auto">
          <a:xfrm>
            <a:off x="278039" y="970238"/>
            <a:ext cx="5730876" cy="549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Οβάλ 5">
            <a:extLst>
              <a:ext uri="{FF2B5EF4-FFF2-40B4-BE49-F238E27FC236}">
                <a16:creationId xmlns:a16="http://schemas.microsoft.com/office/drawing/2014/main" id="{9DE5246D-1666-FEC5-9E44-7ACF1A4E86EB}"/>
              </a:ext>
            </a:extLst>
          </p:cNvPr>
          <p:cNvSpPr/>
          <p:nvPr/>
        </p:nvSpPr>
        <p:spPr>
          <a:xfrm>
            <a:off x="2220686" y="1220610"/>
            <a:ext cx="3015343" cy="1839687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Β β </a:t>
            </a:r>
            <a:endParaRPr lang="el-CY" sz="9600" dirty="0"/>
          </a:p>
        </p:txBody>
      </p:sp>
    </p:spTree>
    <p:extLst>
      <p:ext uri="{BB962C8B-B14F-4D97-AF65-F5344CB8AC3E}">
        <p14:creationId xmlns:p14="http://schemas.microsoft.com/office/powerpoint/2010/main" val="23484742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βάλ 1">
            <a:extLst>
              <a:ext uri="{FF2B5EF4-FFF2-40B4-BE49-F238E27FC236}">
                <a16:creationId xmlns:a16="http://schemas.microsoft.com/office/drawing/2014/main" id="{57F9DE33-7CE1-FE53-FECA-6923D774780E}"/>
              </a:ext>
            </a:extLst>
          </p:cNvPr>
          <p:cNvSpPr/>
          <p:nvPr/>
        </p:nvSpPr>
        <p:spPr>
          <a:xfrm>
            <a:off x="664029" y="1186541"/>
            <a:ext cx="4539343" cy="398417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Γ γ </a:t>
            </a:r>
            <a:endParaRPr lang="el-CY" sz="9600" dirty="0"/>
          </a:p>
        </p:txBody>
      </p:sp>
      <p:sp>
        <p:nvSpPr>
          <p:cNvPr id="3" name="Βέλος: Δεξιό 2">
            <a:extLst>
              <a:ext uri="{FF2B5EF4-FFF2-40B4-BE49-F238E27FC236}">
                <a16:creationId xmlns:a16="http://schemas.microsoft.com/office/drawing/2014/main" id="{8FEFBD4E-4834-7F72-4060-E1D30E5EAD69}"/>
              </a:ext>
            </a:extLst>
          </p:cNvPr>
          <p:cNvSpPr/>
          <p:nvPr/>
        </p:nvSpPr>
        <p:spPr>
          <a:xfrm>
            <a:off x="5802086" y="2732314"/>
            <a:ext cx="2677885" cy="1338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76E84692-2D4D-9F8B-162E-16E28DE4A006}"/>
              </a:ext>
            </a:extLst>
          </p:cNvPr>
          <p:cNvSpPr/>
          <p:nvPr/>
        </p:nvSpPr>
        <p:spPr>
          <a:xfrm>
            <a:off x="8860971" y="239486"/>
            <a:ext cx="2971800" cy="62266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 err="1"/>
              <a:t>γα</a:t>
            </a:r>
            <a:endParaRPr lang="el-GR" sz="9600" dirty="0"/>
          </a:p>
          <a:p>
            <a:pPr algn="ctr"/>
            <a:r>
              <a:rPr lang="el-GR" sz="9600" dirty="0" err="1"/>
              <a:t>γδ</a:t>
            </a:r>
            <a:endParaRPr lang="el-GR" sz="9600" dirty="0"/>
          </a:p>
          <a:p>
            <a:pPr algn="ctr"/>
            <a:r>
              <a:rPr lang="el-GR" sz="9600" dirty="0" err="1"/>
              <a:t>γε</a:t>
            </a:r>
            <a:endParaRPr lang="el-GR" sz="9600" dirty="0"/>
          </a:p>
          <a:p>
            <a:pPr algn="ctr"/>
            <a:endParaRPr lang="el-GR" sz="9600" dirty="0"/>
          </a:p>
          <a:p>
            <a:pPr algn="ctr"/>
            <a:endParaRPr lang="el-CY" dirty="0"/>
          </a:p>
        </p:txBody>
      </p:sp>
      <p:pic>
        <p:nvPicPr>
          <p:cNvPr id="5" name="Picture 2" descr="σκέφτομαι ντόνατ και καφέ διανυσματική απεικόνιση. εικονογραφία από -  189473747">
            <a:extLst>
              <a:ext uri="{FF2B5EF4-FFF2-40B4-BE49-F238E27FC236}">
                <a16:creationId xmlns:a16="http://schemas.microsoft.com/office/drawing/2014/main" id="{AFD3B4B8-22BD-7F90-454B-6FEC5B368A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06"/>
          <a:stretch/>
        </p:blipFill>
        <p:spPr bwMode="auto">
          <a:xfrm>
            <a:off x="278039" y="970238"/>
            <a:ext cx="5730876" cy="549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Οβάλ 5">
            <a:extLst>
              <a:ext uri="{FF2B5EF4-FFF2-40B4-BE49-F238E27FC236}">
                <a16:creationId xmlns:a16="http://schemas.microsoft.com/office/drawing/2014/main" id="{F89AD367-E85B-EEC2-8F33-6F61FF730C1C}"/>
              </a:ext>
            </a:extLst>
          </p:cNvPr>
          <p:cNvSpPr/>
          <p:nvPr/>
        </p:nvSpPr>
        <p:spPr>
          <a:xfrm>
            <a:off x="2220686" y="1220610"/>
            <a:ext cx="3015343" cy="1839687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Γ γ </a:t>
            </a:r>
            <a:endParaRPr lang="el-CY" sz="9600" dirty="0"/>
          </a:p>
        </p:txBody>
      </p:sp>
    </p:spTree>
    <p:extLst>
      <p:ext uri="{BB962C8B-B14F-4D97-AF65-F5344CB8AC3E}">
        <p14:creationId xmlns:p14="http://schemas.microsoft.com/office/powerpoint/2010/main" val="39949868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βάλ 1">
            <a:extLst>
              <a:ext uri="{FF2B5EF4-FFF2-40B4-BE49-F238E27FC236}">
                <a16:creationId xmlns:a16="http://schemas.microsoft.com/office/drawing/2014/main" id="{57F9DE33-7CE1-FE53-FECA-6923D774780E}"/>
              </a:ext>
            </a:extLst>
          </p:cNvPr>
          <p:cNvSpPr/>
          <p:nvPr/>
        </p:nvSpPr>
        <p:spPr>
          <a:xfrm>
            <a:off x="664029" y="1186541"/>
            <a:ext cx="4539343" cy="398417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Δ δ </a:t>
            </a:r>
            <a:endParaRPr lang="el-CY" sz="9600" dirty="0"/>
          </a:p>
        </p:txBody>
      </p:sp>
      <p:sp>
        <p:nvSpPr>
          <p:cNvPr id="3" name="Βέλος: Δεξιό 2">
            <a:extLst>
              <a:ext uri="{FF2B5EF4-FFF2-40B4-BE49-F238E27FC236}">
                <a16:creationId xmlns:a16="http://schemas.microsoft.com/office/drawing/2014/main" id="{8FEFBD4E-4834-7F72-4060-E1D30E5EAD69}"/>
              </a:ext>
            </a:extLst>
          </p:cNvPr>
          <p:cNvSpPr/>
          <p:nvPr/>
        </p:nvSpPr>
        <p:spPr>
          <a:xfrm>
            <a:off x="5802086" y="2732314"/>
            <a:ext cx="2677885" cy="1338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76E84692-2D4D-9F8B-162E-16E28DE4A006}"/>
              </a:ext>
            </a:extLst>
          </p:cNvPr>
          <p:cNvSpPr/>
          <p:nvPr/>
        </p:nvSpPr>
        <p:spPr>
          <a:xfrm>
            <a:off x="8860971" y="239486"/>
            <a:ext cx="2971800" cy="62266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δα</a:t>
            </a:r>
          </a:p>
          <a:p>
            <a:pPr algn="ctr"/>
            <a:r>
              <a:rPr lang="el-GR" sz="9600" dirty="0"/>
              <a:t>δε</a:t>
            </a:r>
          </a:p>
          <a:p>
            <a:pPr algn="ctr"/>
            <a:endParaRPr lang="el-GR" sz="9600" dirty="0"/>
          </a:p>
          <a:p>
            <a:pPr algn="ctr"/>
            <a:endParaRPr lang="el-CY" dirty="0"/>
          </a:p>
        </p:txBody>
      </p:sp>
      <p:pic>
        <p:nvPicPr>
          <p:cNvPr id="5" name="Picture 2" descr="σκέφτομαι ντόνατ και καφέ διανυσματική απεικόνιση. εικονογραφία από -  189473747">
            <a:extLst>
              <a:ext uri="{FF2B5EF4-FFF2-40B4-BE49-F238E27FC236}">
                <a16:creationId xmlns:a16="http://schemas.microsoft.com/office/drawing/2014/main" id="{803D9DDE-F3A8-4115-9A93-897E1E678D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06"/>
          <a:stretch/>
        </p:blipFill>
        <p:spPr bwMode="auto">
          <a:xfrm>
            <a:off x="278039" y="970238"/>
            <a:ext cx="5730876" cy="549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Οβάλ 5">
            <a:extLst>
              <a:ext uri="{FF2B5EF4-FFF2-40B4-BE49-F238E27FC236}">
                <a16:creationId xmlns:a16="http://schemas.microsoft.com/office/drawing/2014/main" id="{54801342-43B8-4300-CA1C-A6FCD4EEE824}"/>
              </a:ext>
            </a:extLst>
          </p:cNvPr>
          <p:cNvSpPr/>
          <p:nvPr/>
        </p:nvSpPr>
        <p:spPr>
          <a:xfrm>
            <a:off x="2220686" y="1220610"/>
            <a:ext cx="3015343" cy="1839687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Δ δ </a:t>
            </a:r>
            <a:endParaRPr lang="el-CY" sz="9600" dirty="0"/>
          </a:p>
        </p:txBody>
      </p:sp>
    </p:spTree>
    <p:extLst>
      <p:ext uri="{BB962C8B-B14F-4D97-AF65-F5344CB8AC3E}">
        <p14:creationId xmlns:p14="http://schemas.microsoft.com/office/powerpoint/2010/main" val="10802533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βάλ 1">
            <a:extLst>
              <a:ext uri="{FF2B5EF4-FFF2-40B4-BE49-F238E27FC236}">
                <a16:creationId xmlns:a16="http://schemas.microsoft.com/office/drawing/2014/main" id="{57F9DE33-7CE1-FE53-FECA-6923D774780E}"/>
              </a:ext>
            </a:extLst>
          </p:cNvPr>
          <p:cNvSpPr/>
          <p:nvPr/>
        </p:nvSpPr>
        <p:spPr>
          <a:xfrm>
            <a:off x="664029" y="1186541"/>
            <a:ext cx="4539343" cy="398417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Ε ε </a:t>
            </a:r>
            <a:endParaRPr lang="el-CY" sz="9600" dirty="0"/>
          </a:p>
        </p:txBody>
      </p:sp>
      <p:sp>
        <p:nvSpPr>
          <p:cNvPr id="3" name="Βέλος: Δεξιό 2">
            <a:extLst>
              <a:ext uri="{FF2B5EF4-FFF2-40B4-BE49-F238E27FC236}">
                <a16:creationId xmlns:a16="http://schemas.microsoft.com/office/drawing/2014/main" id="{8FEFBD4E-4834-7F72-4060-E1D30E5EAD69}"/>
              </a:ext>
            </a:extLst>
          </p:cNvPr>
          <p:cNvSpPr/>
          <p:nvPr/>
        </p:nvSpPr>
        <p:spPr>
          <a:xfrm>
            <a:off x="5802086" y="2732314"/>
            <a:ext cx="2677885" cy="1338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76E84692-2D4D-9F8B-162E-16E28DE4A006}"/>
              </a:ext>
            </a:extLst>
          </p:cNvPr>
          <p:cNvSpPr/>
          <p:nvPr/>
        </p:nvSpPr>
        <p:spPr>
          <a:xfrm>
            <a:off x="8904513" y="190500"/>
            <a:ext cx="2971800" cy="6477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sz="8000" dirty="0"/>
          </a:p>
          <a:p>
            <a:pPr algn="ctr"/>
            <a:r>
              <a:rPr lang="el-GR" sz="8000" dirty="0"/>
              <a:t>εα</a:t>
            </a:r>
          </a:p>
          <a:p>
            <a:pPr algn="ctr"/>
            <a:r>
              <a:rPr lang="el-GR" sz="8000" dirty="0" err="1"/>
              <a:t>εβ</a:t>
            </a:r>
            <a:endParaRPr lang="el-GR" sz="8000" dirty="0"/>
          </a:p>
          <a:p>
            <a:pPr algn="ctr"/>
            <a:r>
              <a:rPr lang="el-GR" sz="8000" dirty="0" err="1"/>
              <a:t>εγ</a:t>
            </a:r>
            <a:endParaRPr lang="el-GR" sz="8000" dirty="0"/>
          </a:p>
          <a:p>
            <a:pPr algn="ctr"/>
            <a:r>
              <a:rPr lang="el-GR" sz="8000" dirty="0" err="1"/>
              <a:t>εδ</a:t>
            </a:r>
            <a:endParaRPr lang="el-GR" sz="8000" dirty="0"/>
          </a:p>
          <a:p>
            <a:pPr algn="ctr"/>
            <a:r>
              <a:rPr lang="el-GR" sz="8000" dirty="0" err="1"/>
              <a:t>εζ</a:t>
            </a:r>
            <a:endParaRPr lang="el-GR" sz="8000" dirty="0"/>
          </a:p>
          <a:p>
            <a:pPr algn="ctr"/>
            <a:endParaRPr lang="el-GR" sz="9600" dirty="0"/>
          </a:p>
          <a:p>
            <a:pPr algn="ctr"/>
            <a:endParaRPr lang="el-CY" dirty="0"/>
          </a:p>
        </p:txBody>
      </p:sp>
      <p:pic>
        <p:nvPicPr>
          <p:cNvPr id="5" name="Picture 2" descr="σκέφτομαι ντόνατ και καφέ διανυσματική απεικόνιση. εικονογραφία από -  189473747">
            <a:extLst>
              <a:ext uri="{FF2B5EF4-FFF2-40B4-BE49-F238E27FC236}">
                <a16:creationId xmlns:a16="http://schemas.microsoft.com/office/drawing/2014/main" id="{468CA77E-BD08-3A53-66DF-D9017D9813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06"/>
          <a:stretch/>
        </p:blipFill>
        <p:spPr bwMode="auto">
          <a:xfrm>
            <a:off x="278039" y="970238"/>
            <a:ext cx="5730876" cy="549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Οβάλ 5">
            <a:extLst>
              <a:ext uri="{FF2B5EF4-FFF2-40B4-BE49-F238E27FC236}">
                <a16:creationId xmlns:a16="http://schemas.microsoft.com/office/drawing/2014/main" id="{5BF72629-3491-3AD8-DD2B-BD147CEE87C0}"/>
              </a:ext>
            </a:extLst>
          </p:cNvPr>
          <p:cNvSpPr/>
          <p:nvPr/>
        </p:nvSpPr>
        <p:spPr>
          <a:xfrm>
            <a:off x="2220686" y="1220610"/>
            <a:ext cx="3015343" cy="1839687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Ε ε </a:t>
            </a:r>
            <a:endParaRPr lang="el-CY" sz="9600" dirty="0"/>
          </a:p>
        </p:txBody>
      </p:sp>
    </p:spTree>
    <p:extLst>
      <p:ext uri="{BB962C8B-B14F-4D97-AF65-F5344CB8AC3E}">
        <p14:creationId xmlns:p14="http://schemas.microsoft.com/office/powerpoint/2010/main" val="14174556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βάλ 1">
            <a:extLst>
              <a:ext uri="{FF2B5EF4-FFF2-40B4-BE49-F238E27FC236}">
                <a16:creationId xmlns:a16="http://schemas.microsoft.com/office/drawing/2014/main" id="{57F9DE33-7CE1-FE53-FECA-6923D774780E}"/>
              </a:ext>
            </a:extLst>
          </p:cNvPr>
          <p:cNvSpPr/>
          <p:nvPr/>
        </p:nvSpPr>
        <p:spPr>
          <a:xfrm>
            <a:off x="664029" y="1186541"/>
            <a:ext cx="4539343" cy="398417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Ζ ζ </a:t>
            </a:r>
            <a:endParaRPr lang="el-CY" sz="9600" dirty="0"/>
          </a:p>
        </p:txBody>
      </p:sp>
      <p:sp>
        <p:nvSpPr>
          <p:cNvPr id="3" name="Βέλος: Δεξιό 2">
            <a:extLst>
              <a:ext uri="{FF2B5EF4-FFF2-40B4-BE49-F238E27FC236}">
                <a16:creationId xmlns:a16="http://schemas.microsoft.com/office/drawing/2014/main" id="{8FEFBD4E-4834-7F72-4060-E1D30E5EAD69}"/>
              </a:ext>
            </a:extLst>
          </p:cNvPr>
          <p:cNvSpPr/>
          <p:nvPr/>
        </p:nvSpPr>
        <p:spPr>
          <a:xfrm>
            <a:off x="5802086" y="2732314"/>
            <a:ext cx="2677885" cy="1338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76E84692-2D4D-9F8B-162E-16E28DE4A006}"/>
              </a:ext>
            </a:extLst>
          </p:cNvPr>
          <p:cNvSpPr/>
          <p:nvPr/>
        </p:nvSpPr>
        <p:spPr>
          <a:xfrm>
            <a:off x="8860971" y="239486"/>
            <a:ext cx="2971800" cy="62266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 err="1"/>
              <a:t>ζα</a:t>
            </a:r>
            <a:endParaRPr lang="el-GR" sz="9600" dirty="0"/>
          </a:p>
          <a:p>
            <a:pPr algn="ctr"/>
            <a:r>
              <a:rPr lang="el-GR" sz="9600" dirty="0" err="1"/>
              <a:t>ζε</a:t>
            </a:r>
            <a:endParaRPr lang="el-GR" sz="9600" dirty="0"/>
          </a:p>
          <a:p>
            <a:pPr algn="ctr"/>
            <a:endParaRPr lang="el-GR" sz="9600" dirty="0"/>
          </a:p>
          <a:p>
            <a:pPr algn="ctr"/>
            <a:endParaRPr lang="el-CY" dirty="0"/>
          </a:p>
        </p:txBody>
      </p:sp>
      <p:pic>
        <p:nvPicPr>
          <p:cNvPr id="5" name="Picture 2" descr="σκέφτομαι ντόνατ και καφέ διανυσματική απεικόνιση. εικονογραφία από -  189473747">
            <a:extLst>
              <a:ext uri="{FF2B5EF4-FFF2-40B4-BE49-F238E27FC236}">
                <a16:creationId xmlns:a16="http://schemas.microsoft.com/office/drawing/2014/main" id="{82E2C25E-112C-637A-F8AD-556D30CC45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06"/>
          <a:stretch/>
        </p:blipFill>
        <p:spPr bwMode="auto">
          <a:xfrm>
            <a:off x="278039" y="970238"/>
            <a:ext cx="5730876" cy="549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Οβάλ 5">
            <a:extLst>
              <a:ext uri="{FF2B5EF4-FFF2-40B4-BE49-F238E27FC236}">
                <a16:creationId xmlns:a16="http://schemas.microsoft.com/office/drawing/2014/main" id="{F169B366-A517-F836-0BAD-4B7A0EDE7420}"/>
              </a:ext>
            </a:extLst>
          </p:cNvPr>
          <p:cNvSpPr/>
          <p:nvPr/>
        </p:nvSpPr>
        <p:spPr>
          <a:xfrm>
            <a:off x="2220686" y="1220610"/>
            <a:ext cx="3015343" cy="1839687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Ζ ζ </a:t>
            </a:r>
            <a:endParaRPr lang="el-CY" sz="9600" dirty="0"/>
          </a:p>
        </p:txBody>
      </p:sp>
    </p:spTree>
    <p:extLst>
      <p:ext uri="{BB962C8B-B14F-4D97-AF65-F5344CB8AC3E}">
        <p14:creationId xmlns:p14="http://schemas.microsoft.com/office/powerpoint/2010/main" val="39089698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Βιβλίο - Book">
            <a:extLst>
              <a:ext uri="{FF2B5EF4-FFF2-40B4-BE49-F238E27FC236}">
                <a16:creationId xmlns:a16="http://schemas.microsoft.com/office/drawing/2014/main" id="{1EDB37B4-A7D9-94F6-65B8-64019E4AA4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92" r="2" b="4559"/>
          <a:stretch/>
        </p:blipFill>
        <p:spPr bwMode="auto">
          <a:xfrm>
            <a:off x="3204478" y="635183"/>
            <a:ext cx="2416551" cy="2009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γάτα Στοκ Εικονογραφήσεις, Vectors, &amp; Clipart – (884,851 ...">
            <a:extLst>
              <a:ext uri="{FF2B5EF4-FFF2-40B4-BE49-F238E27FC236}">
                <a16:creationId xmlns:a16="http://schemas.microsoft.com/office/drawing/2014/main" id="{F316EE31-1FC3-E11E-5627-1599453A9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6" r="12411" b="2"/>
          <a:stretch/>
        </p:blipFill>
        <p:spPr bwMode="auto">
          <a:xfrm>
            <a:off x="753317" y="3006496"/>
            <a:ext cx="1971194" cy="3385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Ελέφαντας Μωρό - Δωρεάν εικόνα στο Pixabay - Pixabay">
            <a:extLst>
              <a:ext uri="{FF2B5EF4-FFF2-40B4-BE49-F238E27FC236}">
                <a16:creationId xmlns:a16="http://schemas.microsoft.com/office/drawing/2014/main" id="{5B080151-59A3-CC9C-0331-DEC6F6385B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6206"/>
          <a:stretch/>
        </p:blipFill>
        <p:spPr bwMode="auto">
          <a:xfrm>
            <a:off x="3589389" y="3175333"/>
            <a:ext cx="3671254" cy="3047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Αεροπλάνο Επίπεδο Αεροσκάφος - Δωρεάν εικόνα στο Pixabay ...">
            <a:extLst>
              <a:ext uri="{FF2B5EF4-FFF2-40B4-BE49-F238E27FC236}">
                <a16:creationId xmlns:a16="http://schemas.microsoft.com/office/drawing/2014/main" id="{D14871E5-D25A-BD3F-D21B-B2EEA12173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2" r="2" b="5386"/>
          <a:stretch/>
        </p:blipFill>
        <p:spPr bwMode="auto">
          <a:xfrm>
            <a:off x="7853268" y="498081"/>
            <a:ext cx="3567362" cy="2960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Ζέβρα Ζώο Ίππειος Θηλαστικό - Δωρεάν εικόνα στο Pixabay ...">
            <a:extLst>
              <a:ext uri="{FF2B5EF4-FFF2-40B4-BE49-F238E27FC236}">
                <a16:creationId xmlns:a16="http://schemas.microsoft.com/office/drawing/2014/main" id="{826B56A9-48C5-40FD-65E4-042F9F7C9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68009" y="4172622"/>
            <a:ext cx="3337358" cy="222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62951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Βέλος: Δεξιό 2">
            <a:extLst>
              <a:ext uri="{FF2B5EF4-FFF2-40B4-BE49-F238E27FC236}">
                <a16:creationId xmlns:a16="http://schemas.microsoft.com/office/drawing/2014/main" id="{8FEFBD4E-4834-7F72-4060-E1D30E5EAD69}"/>
              </a:ext>
            </a:extLst>
          </p:cNvPr>
          <p:cNvSpPr/>
          <p:nvPr/>
        </p:nvSpPr>
        <p:spPr>
          <a:xfrm>
            <a:off x="5802086" y="2732314"/>
            <a:ext cx="2677885" cy="1338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76E84692-2D4D-9F8B-162E-16E28DE4A006}"/>
              </a:ext>
            </a:extLst>
          </p:cNvPr>
          <p:cNvSpPr/>
          <p:nvPr/>
        </p:nvSpPr>
        <p:spPr>
          <a:xfrm>
            <a:off x="8860971" y="239486"/>
            <a:ext cx="2971800" cy="62266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6600" dirty="0" err="1"/>
              <a:t>βη</a:t>
            </a:r>
            <a:endParaRPr lang="el-GR" sz="6600" dirty="0"/>
          </a:p>
          <a:p>
            <a:pPr algn="ctr"/>
            <a:r>
              <a:rPr lang="el-GR" sz="6600" dirty="0"/>
              <a:t>γη</a:t>
            </a:r>
          </a:p>
          <a:p>
            <a:pPr algn="ctr"/>
            <a:r>
              <a:rPr lang="el-GR" sz="6600" dirty="0"/>
              <a:t>δη</a:t>
            </a:r>
          </a:p>
          <a:p>
            <a:pPr algn="ctr"/>
            <a:r>
              <a:rPr lang="el-GR" sz="6600" dirty="0" err="1"/>
              <a:t>ζη</a:t>
            </a:r>
            <a:endParaRPr lang="el-GR" sz="6600" dirty="0"/>
          </a:p>
          <a:p>
            <a:pPr algn="ctr"/>
            <a:r>
              <a:rPr lang="el-GR" sz="6600" dirty="0" err="1"/>
              <a:t>θη</a:t>
            </a:r>
            <a:endParaRPr lang="el-GR" sz="6600" dirty="0"/>
          </a:p>
          <a:p>
            <a:pPr algn="ctr"/>
            <a:r>
              <a:rPr lang="el-GR" sz="6600" dirty="0" err="1"/>
              <a:t>κη</a:t>
            </a:r>
            <a:endParaRPr lang="el-GR" sz="6600" dirty="0"/>
          </a:p>
          <a:p>
            <a:pPr algn="ctr"/>
            <a:endParaRPr lang="el-CY" dirty="0"/>
          </a:p>
        </p:txBody>
      </p:sp>
      <p:pic>
        <p:nvPicPr>
          <p:cNvPr id="2050" name="Picture 2" descr="σκέφτομαι ντόνατ και καφέ διανυσματική απεικόνιση. εικονογραφία από -  189473747">
            <a:extLst>
              <a:ext uri="{FF2B5EF4-FFF2-40B4-BE49-F238E27FC236}">
                <a16:creationId xmlns:a16="http://schemas.microsoft.com/office/drawing/2014/main" id="{AE05C152-3DF1-AC83-C1D0-E9D45C4AF0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06"/>
          <a:stretch/>
        </p:blipFill>
        <p:spPr bwMode="auto">
          <a:xfrm>
            <a:off x="278039" y="970238"/>
            <a:ext cx="5730876" cy="549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βάλ 1">
            <a:extLst>
              <a:ext uri="{FF2B5EF4-FFF2-40B4-BE49-F238E27FC236}">
                <a16:creationId xmlns:a16="http://schemas.microsoft.com/office/drawing/2014/main" id="{57F9DE33-7CE1-FE53-FECA-6923D774780E}"/>
              </a:ext>
            </a:extLst>
          </p:cNvPr>
          <p:cNvSpPr/>
          <p:nvPr/>
        </p:nvSpPr>
        <p:spPr>
          <a:xfrm>
            <a:off x="2220686" y="1220610"/>
            <a:ext cx="3015343" cy="1839687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 </a:t>
            </a:r>
            <a:r>
              <a:rPr lang="el-GR" sz="9600" dirty="0" err="1"/>
              <a:t>Ηη</a:t>
            </a:r>
            <a:endParaRPr lang="el-CY" sz="9600" dirty="0"/>
          </a:p>
        </p:txBody>
      </p:sp>
    </p:spTree>
    <p:extLst>
      <p:ext uri="{BB962C8B-B14F-4D97-AF65-F5344CB8AC3E}">
        <p14:creationId xmlns:p14="http://schemas.microsoft.com/office/powerpoint/2010/main" val="213301581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">
            <a:extLst>
              <a:ext uri="{FF2B5EF4-FFF2-40B4-BE49-F238E27FC236}">
                <a16:creationId xmlns:a16="http://schemas.microsoft.com/office/drawing/2014/main" id="{3548B5A0-D0F1-436F-0ED3-873842BBBE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487" r="30656"/>
          <a:stretch/>
        </p:blipFill>
        <p:spPr bwMode="auto">
          <a:xfrm>
            <a:off x="514350" y="359229"/>
            <a:ext cx="11002736" cy="6161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14271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Ήλιος Χαμόγελο Έκφρασης - Δωρεάν διανυσματικά γραφικά στο Pixabay - Pixabay">
            <a:extLst>
              <a:ext uri="{FF2B5EF4-FFF2-40B4-BE49-F238E27FC236}">
                <a16:creationId xmlns:a16="http://schemas.microsoft.com/office/drawing/2014/main" id="{4F75841A-77CB-7889-F0A7-9D0ABA597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8780" y="1675342"/>
            <a:ext cx="2759199" cy="2759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5573E8F0-DD9D-A9FD-C1B8-FDFE6917E00A}"/>
              </a:ext>
            </a:extLst>
          </p:cNvPr>
          <p:cNvSpPr/>
          <p:nvPr/>
        </p:nvSpPr>
        <p:spPr>
          <a:xfrm>
            <a:off x="3907972" y="986655"/>
            <a:ext cx="7924800" cy="41365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9600" dirty="0">
                <a:solidFill>
                  <a:srgbClr val="FF0000"/>
                </a:solidFill>
              </a:rPr>
              <a:t>ήλιος</a:t>
            </a:r>
            <a:endParaRPr lang="el-CY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02390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Βέλος: Δεξιό 2">
            <a:extLst>
              <a:ext uri="{FF2B5EF4-FFF2-40B4-BE49-F238E27FC236}">
                <a16:creationId xmlns:a16="http://schemas.microsoft.com/office/drawing/2014/main" id="{8FEFBD4E-4834-7F72-4060-E1D30E5EAD69}"/>
              </a:ext>
            </a:extLst>
          </p:cNvPr>
          <p:cNvSpPr/>
          <p:nvPr/>
        </p:nvSpPr>
        <p:spPr>
          <a:xfrm>
            <a:off x="5802086" y="2732314"/>
            <a:ext cx="2677885" cy="1338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76E84692-2D4D-9F8B-162E-16E28DE4A006}"/>
              </a:ext>
            </a:extLst>
          </p:cNvPr>
          <p:cNvSpPr/>
          <p:nvPr/>
        </p:nvSpPr>
        <p:spPr>
          <a:xfrm>
            <a:off x="8860971" y="239486"/>
            <a:ext cx="2971800" cy="62266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θα</a:t>
            </a:r>
          </a:p>
          <a:p>
            <a:pPr algn="ctr"/>
            <a:r>
              <a:rPr lang="el-GR" sz="9600" dirty="0"/>
              <a:t>θε</a:t>
            </a:r>
          </a:p>
          <a:p>
            <a:pPr algn="ctr"/>
            <a:r>
              <a:rPr lang="el-GR" sz="9600" dirty="0" err="1"/>
              <a:t>θη</a:t>
            </a:r>
            <a:endParaRPr lang="el-GR" sz="9600" dirty="0"/>
          </a:p>
          <a:p>
            <a:pPr algn="ctr"/>
            <a:r>
              <a:rPr lang="el-GR" sz="9600" dirty="0" err="1"/>
              <a:t>θι</a:t>
            </a:r>
            <a:endParaRPr lang="el-GR" sz="9600" dirty="0"/>
          </a:p>
          <a:p>
            <a:pPr algn="ctr"/>
            <a:endParaRPr lang="el-CY" dirty="0"/>
          </a:p>
        </p:txBody>
      </p:sp>
      <p:pic>
        <p:nvPicPr>
          <p:cNvPr id="2050" name="Picture 2" descr="σκέφτομαι ντόνατ και καφέ διανυσματική απεικόνιση. εικονογραφία από -  189473747">
            <a:extLst>
              <a:ext uri="{FF2B5EF4-FFF2-40B4-BE49-F238E27FC236}">
                <a16:creationId xmlns:a16="http://schemas.microsoft.com/office/drawing/2014/main" id="{AE05C152-3DF1-AC83-C1D0-E9D45C4AF0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06"/>
          <a:stretch/>
        </p:blipFill>
        <p:spPr bwMode="auto">
          <a:xfrm>
            <a:off x="278039" y="970238"/>
            <a:ext cx="5730876" cy="549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βάλ 1">
            <a:extLst>
              <a:ext uri="{FF2B5EF4-FFF2-40B4-BE49-F238E27FC236}">
                <a16:creationId xmlns:a16="http://schemas.microsoft.com/office/drawing/2014/main" id="{57F9DE33-7CE1-FE53-FECA-6923D774780E}"/>
              </a:ext>
            </a:extLst>
          </p:cNvPr>
          <p:cNvSpPr/>
          <p:nvPr/>
        </p:nvSpPr>
        <p:spPr>
          <a:xfrm>
            <a:off x="2220686" y="1220610"/>
            <a:ext cx="3015343" cy="1839687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Θ θ </a:t>
            </a:r>
            <a:endParaRPr lang="el-CY" sz="9600" dirty="0"/>
          </a:p>
        </p:txBody>
      </p:sp>
    </p:spTree>
    <p:extLst>
      <p:ext uri="{BB962C8B-B14F-4D97-AF65-F5344CB8AC3E}">
        <p14:creationId xmlns:p14="http://schemas.microsoft.com/office/powerpoint/2010/main" val="331651999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Βέλος: Δεξιό 2">
            <a:extLst>
              <a:ext uri="{FF2B5EF4-FFF2-40B4-BE49-F238E27FC236}">
                <a16:creationId xmlns:a16="http://schemas.microsoft.com/office/drawing/2014/main" id="{8FEFBD4E-4834-7F72-4060-E1D30E5EAD69}"/>
              </a:ext>
            </a:extLst>
          </p:cNvPr>
          <p:cNvSpPr/>
          <p:nvPr/>
        </p:nvSpPr>
        <p:spPr>
          <a:xfrm>
            <a:off x="5802086" y="2732314"/>
            <a:ext cx="2677885" cy="1338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76E84692-2D4D-9F8B-162E-16E28DE4A006}"/>
              </a:ext>
            </a:extLst>
          </p:cNvPr>
          <p:cNvSpPr/>
          <p:nvPr/>
        </p:nvSpPr>
        <p:spPr>
          <a:xfrm>
            <a:off x="8860971" y="239486"/>
            <a:ext cx="2971800" cy="62266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 err="1"/>
              <a:t>θι</a:t>
            </a:r>
            <a:endParaRPr lang="el-GR" sz="9600" dirty="0"/>
          </a:p>
          <a:p>
            <a:pPr algn="ctr"/>
            <a:r>
              <a:rPr lang="el-GR" sz="9600" dirty="0" err="1"/>
              <a:t>ζι</a:t>
            </a:r>
            <a:endParaRPr lang="el-GR" sz="9600" dirty="0"/>
          </a:p>
          <a:p>
            <a:pPr algn="ctr"/>
            <a:r>
              <a:rPr lang="el-GR" sz="9600" dirty="0" err="1"/>
              <a:t>δι</a:t>
            </a:r>
            <a:endParaRPr lang="el-GR" sz="9600" dirty="0"/>
          </a:p>
          <a:p>
            <a:pPr algn="ctr"/>
            <a:endParaRPr lang="el-CY" dirty="0"/>
          </a:p>
        </p:txBody>
      </p:sp>
      <p:pic>
        <p:nvPicPr>
          <p:cNvPr id="2050" name="Picture 2" descr="σκέφτομαι ντόνατ και καφέ διανυσματική απεικόνιση. εικονογραφία από -  189473747">
            <a:extLst>
              <a:ext uri="{FF2B5EF4-FFF2-40B4-BE49-F238E27FC236}">
                <a16:creationId xmlns:a16="http://schemas.microsoft.com/office/drawing/2014/main" id="{AE05C152-3DF1-AC83-C1D0-E9D45C4AF0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06"/>
          <a:stretch/>
        </p:blipFill>
        <p:spPr bwMode="auto">
          <a:xfrm>
            <a:off x="278039" y="970238"/>
            <a:ext cx="5730876" cy="549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βάλ 1">
            <a:extLst>
              <a:ext uri="{FF2B5EF4-FFF2-40B4-BE49-F238E27FC236}">
                <a16:creationId xmlns:a16="http://schemas.microsoft.com/office/drawing/2014/main" id="{57F9DE33-7CE1-FE53-FECA-6923D774780E}"/>
              </a:ext>
            </a:extLst>
          </p:cNvPr>
          <p:cNvSpPr/>
          <p:nvPr/>
        </p:nvSpPr>
        <p:spPr>
          <a:xfrm>
            <a:off x="2220686" y="1220610"/>
            <a:ext cx="3015343" cy="1839687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Ι ι </a:t>
            </a:r>
            <a:endParaRPr lang="el-CY" sz="9600" dirty="0"/>
          </a:p>
        </p:txBody>
      </p:sp>
    </p:spTree>
    <p:extLst>
      <p:ext uri="{BB962C8B-B14F-4D97-AF65-F5344CB8AC3E}">
        <p14:creationId xmlns:p14="http://schemas.microsoft.com/office/powerpoint/2010/main" val="275590521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Βέλος: Δεξιό 2">
            <a:extLst>
              <a:ext uri="{FF2B5EF4-FFF2-40B4-BE49-F238E27FC236}">
                <a16:creationId xmlns:a16="http://schemas.microsoft.com/office/drawing/2014/main" id="{8FEFBD4E-4834-7F72-4060-E1D30E5EAD69}"/>
              </a:ext>
            </a:extLst>
          </p:cNvPr>
          <p:cNvSpPr/>
          <p:nvPr/>
        </p:nvSpPr>
        <p:spPr>
          <a:xfrm>
            <a:off x="5802086" y="2732314"/>
            <a:ext cx="2677885" cy="1338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76E84692-2D4D-9F8B-162E-16E28DE4A006}"/>
              </a:ext>
            </a:extLst>
          </p:cNvPr>
          <p:cNvSpPr/>
          <p:nvPr/>
        </p:nvSpPr>
        <p:spPr>
          <a:xfrm>
            <a:off x="8860971" y="155403"/>
            <a:ext cx="2971800" cy="62266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κα</a:t>
            </a:r>
          </a:p>
          <a:p>
            <a:pPr algn="ctr"/>
            <a:r>
              <a:rPr lang="el-GR" sz="9600" dirty="0" err="1"/>
              <a:t>κε</a:t>
            </a:r>
            <a:endParaRPr lang="el-GR" sz="9600" dirty="0"/>
          </a:p>
          <a:p>
            <a:pPr algn="ctr"/>
            <a:r>
              <a:rPr lang="el-GR" sz="9600" dirty="0"/>
              <a:t>κι</a:t>
            </a:r>
          </a:p>
          <a:p>
            <a:pPr algn="ctr"/>
            <a:endParaRPr lang="el-CY" dirty="0"/>
          </a:p>
        </p:txBody>
      </p:sp>
      <p:pic>
        <p:nvPicPr>
          <p:cNvPr id="2050" name="Picture 2" descr="σκέφτομαι ντόνατ και καφέ διανυσματική απεικόνιση. εικονογραφία από -  189473747">
            <a:extLst>
              <a:ext uri="{FF2B5EF4-FFF2-40B4-BE49-F238E27FC236}">
                <a16:creationId xmlns:a16="http://schemas.microsoft.com/office/drawing/2014/main" id="{AE05C152-3DF1-AC83-C1D0-E9D45C4AF0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06"/>
          <a:stretch/>
        </p:blipFill>
        <p:spPr bwMode="auto">
          <a:xfrm>
            <a:off x="278039" y="970238"/>
            <a:ext cx="5730876" cy="549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βάλ 1">
            <a:extLst>
              <a:ext uri="{FF2B5EF4-FFF2-40B4-BE49-F238E27FC236}">
                <a16:creationId xmlns:a16="http://schemas.microsoft.com/office/drawing/2014/main" id="{57F9DE33-7CE1-FE53-FECA-6923D774780E}"/>
              </a:ext>
            </a:extLst>
          </p:cNvPr>
          <p:cNvSpPr/>
          <p:nvPr/>
        </p:nvSpPr>
        <p:spPr>
          <a:xfrm>
            <a:off x="2220686" y="1220610"/>
            <a:ext cx="3015343" cy="1839687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Κ κ </a:t>
            </a:r>
            <a:endParaRPr lang="el-CY" sz="9600" dirty="0"/>
          </a:p>
        </p:txBody>
      </p:sp>
    </p:spTree>
    <p:extLst>
      <p:ext uri="{BB962C8B-B14F-4D97-AF65-F5344CB8AC3E}">
        <p14:creationId xmlns:p14="http://schemas.microsoft.com/office/powerpoint/2010/main" val="355311940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Κάλτσες Είδη Ένδυσης Μόδα - Δωρεάν εικόνα στο Pixabay - Pixabay">
            <a:extLst>
              <a:ext uri="{FF2B5EF4-FFF2-40B4-BE49-F238E27FC236}">
                <a16:creationId xmlns:a16="http://schemas.microsoft.com/office/drawing/2014/main" id="{778C262B-F233-2D6D-B09D-7D8F11E4A8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2" r="5841" b="-1"/>
          <a:stretch/>
        </p:blipFill>
        <p:spPr bwMode="auto">
          <a:xfrm>
            <a:off x="2065604" y="643467"/>
            <a:ext cx="1980724" cy="2248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Ινδιάνοι - Ινδιάνοι - Ινδιάνος Χαριτωμένος (xd2762) - Τζάρα ...">
            <a:extLst>
              <a:ext uri="{FF2B5EF4-FFF2-40B4-BE49-F238E27FC236}">
                <a16:creationId xmlns:a16="http://schemas.microsoft.com/office/drawing/2014/main" id="{BF461A5A-7D9B-C3ED-2B8B-442A5EAC9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7" r="108" b="-2"/>
          <a:stretch/>
        </p:blipFill>
        <p:spPr bwMode="auto">
          <a:xfrm>
            <a:off x="8134573" y="624312"/>
            <a:ext cx="2002920" cy="2262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2.391.062 εικόνες για «Κερί», φωτογραφίες στοκ, αντικείμενα 3D και vector |  Shutterstock">
            <a:extLst>
              <a:ext uri="{FF2B5EF4-FFF2-40B4-BE49-F238E27FC236}">
                <a16:creationId xmlns:a16="http://schemas.microsoft.com/office/drawing/2014/main" id="{D0C0C7D2-ED63-887D-78FB-5F09611F0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6386" y="4315866"/>
            <a:ext cx="1808369" cy="19474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Ήλιος Χαμόγελο Έκφρασης - Δωρεάν διανυσματικά γραφικά στο Pixabay - Pixabay">
            <a:extLst>
              <a:ext uri="{FF2B5EF4-FFF2-40B4-BE49-F238E27FC236}">
                <a16:creationId xmlns:a16="http://schemas.microsoft.com/office/drawing/2014/main" id="{ED4553FD-B3A0-585A-30ED-6FC892426B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87265" y="3504142"/>
            <a:ext cx="2759199" cy="2759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Θρανίο Σχολείο Παρέχει Εικόνα Και Λογότυπο Απομονωμένη Σχεδιαστικό Στοιχείο  Καρτούν Διάνυσμα από ©apvaper 206011374">
            <a:extLst>
              <a:ext uri="{FF2B5EF4-FFF2-40B4-BE49-F238E27FC236}">
                <a16:creationId xmlns:a16="http://schemas.microsoft.com/office/drawing/2014/main" id="{1AF26253-449F-014B-7E2B-BD18329CE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" b="6003"/>
          <a:stretch/>
        </p:blipFill>
        <p:spPr bwMode="auto">
          <a:xfrm>
            <a:off x="9259411" y="4315866"/>
            <a:ext cx="1903774" cy="1903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122379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Βέλος: Δεξιό 2">
            <a:extLst>
              <a:ext uri="{FF2B5EF4-FFF2-40B4-BE49-F238E27FC236}">
                <a16:creationId xmlns:a16="http://schemas.microsoft.com/office/drawing/2014/main" id="{8FEFBD4E-4834-7F72-4060-E1D30E5EAD69}"/>
              </a:ext>
            </a:extLst>
          </p:cNvPr>
          <p:cNvSpPr/>
          <p:nvPr/>
        </p:nvSpPr>
        <p:spPr>
          <a:xfrm>
            <a:off x="5802086" y="2732314"/>
            <a:ext cx="2677885" cy="1338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76E84692-2D4D-9F8B-162E-16E28DE4A006}"/>
              </a:ext>
            </a:extLst>
          </p:cNvPr>
          <p:cNvSpPr/>
          <p:nvPr/>
        </p:nvSpPr>
        <p:spPr>
          <a:xfrm>
            <a:off x="8860971" y="239486"/>
            <a:ext cx="2971800" cy="62266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λα</a:t>
            </a:r>
          </a:p>
          <a:p>
            <a:pPr algn="ctr"/>
            <a:r>
              <a:rPr lang="el-GR" sz="9600" dirty="0" err="1"/>
              <a:t>λε</a:t>
            </a:r>
            <a:endParaRPr lang="el-GR" sz="9600" dirty="0"/>
          </a:p>
          <a:p>
            <a:pPr algn="ctr"/>
            <a:r>
              <a:rPr lang="el-GR" sz="9600" dirty="0" err="1"/>
              <a:t>λη</a:t>
            </a:r>
            <a:endParaRPr lang="el-GR" sz="9600" dirty="0"/>
          </a:p>
          <a:p>
            <a:pPr algn="ctr"/>
            <a:r>
              <a:rPr lang="el-GR" sz="9600" dirty="0" err="1"/>
              <a:t>λι</a:t>
            </a:r>
            <a:endParaRPr lang="el-GR" sz="9600" dirty="0"/>
          </a:p>
          <a:p>
            <a:pPr algn="ctr"/>
            <a:endParaRPr lang="el-CY" dirty="0"/>
          </a:p>
        </p:txBody>
      </p:sp>
      <p:pic>
        <p:nvPicPr>
          <p:cNvPr id="2050" name="Picture 2" descr="σκέφτομαι ντόνατ και καφέ διανυσματική απεικόνιση. εικονογραφία από -  189473747">
            <a:extLst>
              <a:ext uri="{FF2B5EF4-FFF2-40B4-BE49-F238E27FC236}">
                <a16:creationId xmlns:a16="http://schemas.microsoft.com/office/drawing/2014/main" id="{AE05C152-3DF1-AC83-C1D0-E9D45C4AF0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06"/>
          <a:stretch/>
        </p:blipFill>
        <p:spPr bwMode="auto">
          <a:xfrm>
            <a:off x="278039" y="970238"/>
            <a:ext cx="5730876" cy="549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βάλ 1">
            <a:extLst>
              <a:ext uri="{FF2B5EF4-FFF2-40B4-BE49-F238E27FC236}">
                <a16:creationId xmlns:a16="http://schemas.microsoft.com/office/drawing/2014/main" id="{57F9DE33-7CE1-FE53-FECA-6923D774780E}"/>
              </a:ext>
            </a:extLst>
          </p:cNvPr>
          <p:cNvSpPr/>
          <p:nvPr/>
        </p:nvSpPr>
        <p:spPr>
          <a:xfrm>
            <a:off x="2220686" y="1220610"/>
            <a:ext cx="3015343" cy="1839687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Λ λ </a:t>
            </a:r>
            <a:endParaRPr lang="el-CY" sz="9600" dirty="0"/>
          </a:p>
        </p:txBody>
      </p:sp>
    </p:spTree>
    <p:extLst>
      <p:ext uri="{BB962C8B-B14F-4D97-AF65-F5344CB8AC3E}">
        <p14:creationId xmlns:p14="http://schemas.microsoft.com/office/powerpoint/2010/main" val="267369075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Βέλος: Δεξιό 2">
            <a:extLst>
              <a:ext uri="{FF2B5EF4-FFF2-40B4-BE49-F238E27FC236}">
                <a16:creationId xmlns:a16="http://schemas.microsoft.com/office/drawing/2014/main" id="{8FEFBD4E-4834-7F72-4060-E1D30E5EAD69}"/>
              </a:ext>
            </a:extLst>
          </p:cNvPr>
          <p:cNvSpPr/>
          <p:nvPr/>
        </p:nvSpPr>
        <p:spPr>
          <a:xfrm>
            <a:off x="5802086" y="2732314"/>
            <a:ext cx="2677885" cy="1338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76E84692-2D4D-9F8B-162E-16E28DE4A006}"/>
              </a:ext>
            </a:extLst>
          </p:cNvPr>
          <p:cNvSpPr/>
          <p:nvPr/>
        </p:nvSpPr>
        <p:spPr>
          <a:xfrm>
            <a:off x="8860971" y="239486"/>
            <a:ext cx="2971800" cy="62266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μα</a:t>
            </a:r>
          </a:p>
          <a:p>
            <a:pPr algn="ctr"/>
            <a:r>
              <a:rPr lang="el-GR" sz="9600" dirty="0"/>
              <a:t>με</a:t>
            </a:r>
          </a:p>
          <a:p>
            <a:pPr algn="ctr"/>
            <a:r>
              <a:rPr lang="el-GR" sz="9600" dirty="0"/>
              <a:t>μη</a:t>
            </a:r>
          </a:p>
          <a:p>
            <a:pPr algn="ctr"/>
            <a:r>
              <a:rPr lang="el-GR" sz="9600" dirty="0"/>
              <a:t>μι</a:t>
            </a:r>
          </a:p>
          <a:p>
            <a:pPr algn="ctr"/>
            <a:endParaRPr lang="el-CY" dirty="0"/>
          </a:p>
        </p:txBody>
      </p:sp>
      <p:pic>
        <p:nvPicPr>
          <p:cNvPr id="2050" name="Picture 2" descr="σκέφτομαι ντόνατ και καφέ διανυσματική απεικόνιση. εικονογραφία από -  189473747">
            <a:extLst>
              <a:ext uri="{FF2B5EF4-FFF2-40B4-BE49-F238E27FC236}">
                <a16:creationId xmlns:a16="http://schemas.microsoft.com/office/drawing/2014/main" id="{AE05C152-3DF1-AC83-C1D0-E9D45C4AF0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06"/>
          <a:stretch/>
        </p:blipFill>
        <p:spPr bwMode="auto">
          <a:xfrm>
            <a:off x="278039" y="970238"/>
            <a:ext cx="5730876" cy="549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βάλ 1">
            <a:extLst>
              <a:ext uri="{FF2B5EF4-FFF2-40B4-BE49-F238E27FC236}">
                <a16:creationId xmlns:a16="http://schemas.microsoft.com/office/drawing/2014/main" id="{57F9DE33-7CE1-FE53-FECA-6923D774780E}"/>
              </a:ext>
            </a:extLst>
          </p:cNvPr>
          <p:cNvSpPr/>
          <p:nvPr/>
        </p:nvSpPr>
        <p:spPr>
          <a:xfrm>
            <a:off x="2220686" y="1220610"/>
            <a:ext cx="3286735" cy="1839687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Μ μ </a:t>
            </a:r>
            <a:endParaRPr lang="el-CY" sz="9600" dirty="0"/>
          </a:p>
        </p:txBody>
      </p:sp>
    </p:spTree>
    <p:extLst>
      <p:ext uri="{BB962C8B-B14F-4D97-AF65-F5344CB8AC3E}">
        <p14:creationId xmlns:p14="http://schemas.microsoft.com/office/powerpoint/2010/main" val="116730147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843ED41-7CD2-3C1B-E1E0-17978B0E8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9600" dirty="0"/>
              <a:t>μαμά</a:t>
            </a:r>
            <a:r>
              <a:rPr lang="el-GR" dirty="0"/>
              <a:t> </a:t>
            </a:r>
            <a:endParaRPr lang="el-CY" dirty="0"/>
          </a:p>
        </p:txBody>
      </p:sp>
      <p:sp>
        <p:nvSpPr>
          <p:cNvPr id="4" name="AutoShape 2" descr="36,393,769 Μαμά Εικονογραφήσεις | Depositphotos">
            <a:extLst>
              <a:ext uri="{FF2B5EF4-FFF2-40B4-BE49-F238E27FC236}">
                <a16:creationId xmlns:a16="http://schemas.microsoft.com/office/drawing/2014/main" id="{E9C8517F-F057-3D78-9395-BC91EED9103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CY"/>
          </a:p>
        </p:txBody>
      </p:sp>
      <p:sp>
        <p:nvSpPr>
          <p:cNvPr id="5" name="AutoShape 4" descr="36,393,769 Μαμά Εικονογραφήσεις | Depositphotos">
            <a:extLst>
              <a:ext uri="{FF2B5EF4-FFF2-40B4-BE49-F238E27FC236}">
                <a16:creationId xmlns:a16="http://schemas.microsoft.com/office/drawing/2014/main" id="{7BCF8791-08C1-F7F2-070D-EF0735FC484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CY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8F6B797C-82C3-CE4C-B7A3-2FD6F0131F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79" y="3047999"/>
            <a:ext cx="3290707" cy="3224893"/>
          </a:xfrm>
          <a:prstGeom prst="rect">
            <a:avLst/>
          </a:prstGeom>
        </p:spPr>
      </p:pic>
      <p:pic>
        <p:nvPicPr>
          <p:cNvPr id="2054" name="Picture 6" descr="12 τρυφερές εικόνες, αφιερωμένες στις μαμάδες, που κάνουν θραύση στο  Facebook | Ρεπορτάζ και ειδήσεις για την Οικονομία, τις Επιχειρήσεις, το  Χρηματιστήριο, την Πολιτική">
            <a:extLst>
              <a:ext uri="{FF2B5EF4-FFF2-40B4-BE49-F238E27FC236}">
                <a16:creationId xmlns:a16="http://schemas.microsoft.com/office/drawing/2014/main" id="{7FABEFBF-7155-6284-EA6C-6B908959BE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333"/>
          <a:stretch/>
        </p:blipFill>
        <p:spPr bwMode="auto">
          <a:xfrm>
            <a:off x="8411936" y="381155"/>
            <a:ext cx="3483428" cy="3578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μαμά Στοκ Εικονογραφήσεις, Vectors, &amp; Clipart – (206,419 Στοκ  Εικονογραφήσεις)">
            <a:extLst>
              <a:ext uri="{FF2B5EF4-FFF2-40B4-BE49-F238E27FC236}">
                <a16:creationId xmlns:a16="http://schemas.microsoft.com/office/drawing/2014/main" id="{622E2D90-E084-FCC5-FCF4-1D3ED682F7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3218" y="436422"/>
            <a:ext cx="3948849" cy="3948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384904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Βέλος: Δεξιό 2">
            <a:extLst>
              <a:ext uri="{FF2B5EF4-FFF2-40B4-BE49-F238E27FC236}">
                <a16:creationId xmlns:a16="http://schemas.microsoft.com/office/drawing/2014/main" id="{8FEFBD4E-4834-7F72-4060-E1D30E5EAD69}"/>
              </a:ext>
            </a:extLst>
          </p:cNvPr>
          <p:cNvSpPr/>
          <p:nvPr/>
        </p:nvSpPr>
        <p:spPr>
          <a:xfrm>
            <a:off x="5802086" y="2732314"/>
            <a:ext cx="2677885" cy="1338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76E84692-2D4D-9F8B-162E-16E28DE4A006}"/>
              </a:ext>
            </a:extLst>
          </p:cNvPr>
          <p:cNvSpPr/>
          <p:nvPr/>
        </p:nvSpPr>
        <p:spPr>
          <a:xfrm>
            <a:off x="8860971" y="239486"/>
            <a:ext cx="2971800" cy="62266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να</a:t>
            </a:r>
          </a:p>
          <a:p>
            <a:pPr algn="ctr"/>
            <a:r>
              <a:rPr lang="el-GR" sz="9600" dirty="0" err="1"/>
              <a:t>νε</a:t>
            </a:r>
            <a:endParaRPr lang="el-GR" sz="9600" dirty="0"/>
          </a:p>
          <a:p>
            <a:pPr algn="ctr"/>
            <a:r>
              <a:rPr lang="el-GR" sz="9600" dirty="0" err="1"/>
              <a:t>νη</a:t>
            </a:r>
            <a:endParaRPr lang="el-GR" sz="9600" dirty="0"/>
          </a:p>
          <a:p>
            <a:pPr algn="ctr"/>
            <a:r>
              <a:rPr lang="el-GR" sz="9600" dirty="0"/>
              <a:t>νι</a:t>
            </a:r>
          </a:p>
          <a:p>
            <a:pPr algn="ctr"/>
            <a:endParaRPr lang="el-CY" dirty="0"/>
          </a:p>
        </p:txBody>
      </p:sp>
      <p:pic>
        <p:nvPicPr>
          <p:cNvPr id="2050" name="Picture 2" descr="σκέφτομαι ντόνατ και καφέ διανυσματική απεικόνιση. εικονογραφία από -  189473747">
            <a:extLst>
              <a:ext uri="{FF2B5EF4-FFF2-40B4-BE49-F238E27FC236}">
                <a16:creationId xmlns:a16="http://schemas.microsoft.com/office/drawing/2014/main" id="{AE05C152-3DF1-AC83-C1D0-E9D45C4AF0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06"/>
          <a:stretch/>
        </p:blipFill>
        <p:spPr bwMode="auto">
          <a:xfrm>
            <a:off x="278039" y="970238"/>
            <a:ext cx="5730876" cy="549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βάλ 1">
            <a:extLst>
              <a:ext uri="{FF2B5EF4-FFF2-40B4-BE49-F238E27FC236}">
                <a16:creationId xmlns:a16="http://schemas.microsoft.com/office/drawing/2014/main" id="{57F9DE33-7CE1-FE53-FECA-6923D774780E}"/>
              </a:ext>
            </a:extLst>
          </p:cNvPr>
          <p:cNvSpPr/>
          <p:nvPr/>
        </p:nvSpPr>
        <p:spPr>
          <a:xfrm>
            <a:off x="2220686" y="1220610"/>
            <a:ext cx="3015343" cy="1839687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Ν ν </a:t>
            </a:r>
            <a:endParaRPr lang="el-CY" sz="9600" dirty="0"/>
          </a:p>
        </p:txBody>
      </p:sp>
    </p:spTree>
    <p:extLst>
      <p:ext uri="{BB962C8B-B14F-4D97-AF65-F5344CB8AC3E}">
        <p14:creationId xmlns:p14="http://schemas.microsoft.com/office/powerpoint/2010/main" val="286679709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ζωγραφική ποτήρι νερό ζωγραφική ζωγραφιά ζωγραφιά παιδιά ζωγραφιά ζωγραφιά  ποτήρι για εικόνες Clip Art παιδιά ζωγραφική ζωγραφιά ζ Στοκ Εικόνες -  εικόνα από arroyos: 227359114">
            <a:extLst>
              <a:ext uri="{FF2B5EF4-FFF2-40B4-BE49-F238E27FC236}">
                <a16:creationId xmlns:a16="http://schemas.microsoft.com/office/drawing/2014/main" id="{184EE92D-E4B4-CDD3-E1AE-9A8C47C78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0529" y="643467"/>
            <a:ext cx="5257542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rivate water supplies in Flintshire">
            <a:extLst>
              <a:ext uri="{FF2B5EF4-FFF2-40B4-BE49-F238E27FC236}">
                <a16:creationId xmlns:a16="http://schemas.microsoft.com/office/drawing/2014/main" id="{A2123543-1C92-9CF7-F441-392BEAACA5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56865" y="783166"/>
            <a:ext cx="5291667" cy="5291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D1A2A250-0D24-8B60-B86F-B5039B6CD13D}"/>
              </a:ext>
            </a:extLst>
          </p:cNvPr>
          <p:cNvSpPr/>
          <p:nvPr/>
        </p:nvSpPr>
        <p:spPr>
          <a:xfrm>
            <a:off x="660529" y="424543"/>
            <a:ext cx="5435471" cy="7511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νερό</a:t>
            </a:r>
            <a:endParaRPr lang="el-CY" sz="4800" dirty="0"/>
          </a:p>
        </p:txBody>
      </p:sp>
    </p:spTree>
    <p:extLst>
      <p:ext uri="{BB962C8B-B14F-4D97-AF65-F5344CB8AC3E}">
        <p14:creationId xmlns:p14="http://schemas.microsoft.com/office/powerpoint/2010/main" val="12539718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Βέλος: Δεξιό 2">
            <a:extLst>
              <a:ext uri="{FF2B5EF4-FFF2-40B4-BE49-F238E27FC236}">
                <a16:creationId xmlns:a16="http://schemas.microsoft.com/office/drawing/2014/main" id="{8FEFBD4E-4834-7F72-4060-E1D30E5EAD69}"/>
              </a:ext>
            </a:extLst>
          </p:cNvPr>
          <p:cNvSpPr/>
          <p:nvPr/>
        </p:nvSpPr>
        <p:spPr>
          <a:xfrm>
            <a:off x="5802086" y="2732314"/>
            <a:ext cx="2677885" cy="1338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76E84692-2D4D-9F8B-162E-16E28DE4A006}"/>
              </a:ext>
            </a:extLst>
          </p:cNvPr>
          <p:cNvSpPr/>
          <p:nvPr/>
        </p:nvSpPr>
        <p:spPr>
          <a:xfrm>
            <a:off x="8860971" y="239486"/>
            <a:ext cx="2971800" cy="62266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 err="1"/>
              <a:t>ξα</a:t>
            </a:r>
            <a:endParaRPr lang="el-GR" sz="9600" dirty="0"/>
          </a:p>
          <a:p>
            <a:pPr algn="ctr"/>
            <a:r>
              <a:rPr lang="el-GR" sz="9600" dirty="0" err="1"/>
              <a:t>ξε</a:t>
            </a:r>
            <a:endParaRPr lang="el-GR" sz="9600" dirty="0"/>
          </a:p>
          <a:p>
            <a:pPr algn="ctr"/>
            <a:r>
              <a:rPr lang="el-GR" sz="9600" dirty="0" err="1"/>
              <a:t>ξη</a:t>
            </a:r>
            <a:endParaRPr lang="el-GR" sz="9600" dirty="0"/>
          </a:p>
          <a:p>
            <a:pPr algn="ctr"/>
            <a:r>
              <a:rPr lang="el-GR" sz="9600" dirty="0"/>
              <a:t>ξι</a:t>
            </a:r>
          </a:p>
          <a:p>
            <a:pPr algn="ctr"/>
            <a:endParaRPr lang="el-CY" dirty="0"/>
          </a:p>
        </p:txBody>
      </p:sp>
      <p:pic>
        <p:nvPicPr>
          <p:cNvPr id="2050" name="Picture 2" descr="σκέφτομαι ντόνατ και καφέ διανυσματική απεικόνιση. εικονογραφία από -  189473747">
            <a:extLst>
              <a:ext uri="{FF2B5EF4-FFF2-40B4-BE49-F238E27FC236}">
                <a16:creationId xmlns:a16="http://schemas.microsoft.com/office/drawing/2014/main" id="{AE05C152-3DF1-AC83-C1D0-E9D45C4AF0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06"/>
          <a:stretch/>
        </p:blipFill>
        <p:spPr bwMode="auto">
          <a:xfrm>
            <a:off x="278039" y="970238"/>
            <a:ext cx="5730876" cy="549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βάλ 1">
            <a:extLst>
              <a:ext uri="{FF2B5EF4-FFF2-40B4-BE49-F238E27FC236}">
                <a16:creationId xmlns:a16="http://schemas.microsoft.com/office/drawing/2014/main" id="{57F9DE33-7CE1-FE53-FECA-6923D774780E}"/>
              </a:ext>
            </a:extLst>
          </p:cNvPr>
          <p:cNvSpPr/>
          <p:nvPr/>
        </p:nvSpPr>
        <p:spPr>
          <a:xfrm>
            <a:off x="2220686" y="1220610"/>
            <a:ext cx="3015343" cy="1839687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Ξ ξ </a:t>
            </a:r>
            <a:endParaRPr lang="el-CY" sz="9600" dirty="0"/>
          </a:p>
        </p:txBody>
      </p:sp>
    </p:spTree>
    <p:extLst>
      <p:ext uri="{BB962C8B-B14F-4D97-AF65-F5344CB8AC3E}">
        <p14:creationId xmlns:p14="http://schemas.microsoft.com/office/powerpoint/2010/main" val="315136105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100+ δωρεάν εικόνες για Ξιφομαχία και Ξιφομάχος - Pixabay">
            <a:extLst>
              <a:ext uri="{FF2B5EF4-FFF2-40B4-BE49-F238E27FC236}">
                <a16:creationId xmlns:a16="http://schemas.microsoft.com/office/drawing/2014/main" id="{0630BBEF-CB9C-1CF1-A197-4A43D0E98A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19791" y="643467"/>
            <a:ext cx="2543217" cy="254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42" name="Straight Connector 1041">
            <a:extLst>
              <a:ext uri="{FF2B5EF4-FFF2-40B4-BE49-F238E27FC236}">
                <a16:creationId xmlns:a16="http://schemas.microsoft.com/office/drawing/2014/main" id="{91B6081D-D3E8-4209-B85B-EB1C655A6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1214" y="1111170"/>
            <a:ext cx="11040" cy="4645103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 descr="εικονεσ : φυσικός, μαργαρίτα μαργαρίτα, λουλούδι, πέταλο, χαμομήλι,  mayweed, Chamaemelum nobile, Marguerite μαργαρίτα, γύρη, ανθοφορία των  φυτών, οικογένειας μαργαρίτα, αγριολούλουδα, μακρο φωτογραφία, Tanacetum  parthenium, νέκταρ, μεμβράνη φτερωτό ...">
            <a:extLst>
              <a:ext uri="{FF2B5EF4-FFF2-40B4-BE49-F238E27FC236}">
                <a16:creationId xmlns:a16="http://schemas.microsoft.com/office/drawing/2014/main" id="{9251FB4F-D66B-D969-14C8-D5005F0D0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93899" y="643467"/>
            <a:ext cx="3821774" cy="254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44" name="Straight Connector 1043">
            <a:extLst>
              <a:ext uri="{FF2B5EF4-FFF2-40B4-BE49-F238E27FC236}">
                <a16:creationId xmlns:a16="http://schemas.microsoft.com/office/drawing/2014/main" id="{28CA55E4-1295-45C8-BA05-5A9E705B7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03027" y="3428998"/>
            <a:ext cx="4188904" cy="1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6" name="Straight Connector 1045">
            <a:extLst>
              <a:ext uri="{FF2B5EF4-FFF2-40B4-BE49-F238E27FC236}">
                <a16:creationId xmlns:a16="http://schemas.microsoft.com/office/drawing/2014/main" id="{08C5794E-A9A1-4A23-AF68-C79A78223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10334" y="3428998"/>
            <a:ext cx="4188904" cy="1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Λεμόνι Φρούτα Εσπεριδοειδές - Δωρεάν εικόνα στο Pixabay - Pixabay">
            <a:extLst>
              <a:ext uri="{FF2B5EF4-FFF2-40B4-BE49-F238E27FC236}">
                <a16:creationId xmlns:a16="http://schemas.microsoft.com/office/drawing/2014/main" id="{E32EEBC4-4816-0B00-316B-67509ACB4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18468" y="3671316"/>
            <a:ext cx="2545862" cy="2545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Η εικόνα δείχνει νοσοκόμα Εικονογράφηση από ©Ofaleev #136602824">
            <a:extLst>
              <a:ext uri="{FF2B5EF4-FFF2-40B4-BE49-F238E27FC236}">
                <a16:creationId xmlns:a16="http://schemas.microsoft.com/office/drawing/2014/main" id="{C2E92C04-EB8D-3D00-1F47-8C740BE4C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93007" y="3671316"/>
            <a:ext cx="1423558" cy="2553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552951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Βέλος: Δεξιό 2">
            <a:extLst>
              <a:ext uri="{FF2B5EF4-FFF2-40B4-BE49-F238E27FC236}">
                <a16:creationId xmlns:a16="http://schemas.microsoft.com/office/drawing/2014/main" id="{8FEFBD4E-4834-7F72-4060-E1D30E5EAD69}"/>
              </a:ext>
            </a:extLst>
          </p:cNvPr>
          <p:cNvSpPr/>
          <p:nvPr/>
        </p:nvSpPr>
        <p:spPr>
          <a:xfrm>
            <a:off x="5802086" y="2732314"/>
            <a:ext cx="2677885" cy="1338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76E84692-2D4D-9F8B-162E-16E28DE4A006}"/>
              </a:ext>
            </a:extLst>
          </p:cNvPr>
          <p:cNvSpPr/>
          <p:nvPr/>
        </p:nvSpPr>
        <p:spPr>
          <a:xfrm>
            <a:off x="8860971" y="239486"/>
            <a:ext cx="2971800" cy="62266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8800" dirty="0" err="1"/>
              <a:t>βο</a:t>
            </a:r>
            <a:endParaRPr lang="el-GR" sz="8800" dirty="0"/>
          </a:p>
          <a:p>
            <a:pPr algn="ctr"/>
            <a:r>
              <a:rPr lang="el-GR" sz="8800" dirty="0" err="1"/>
              <a:t>γο</a:t>
            </a:r>
            <a:endParaRPr lang="el-GR" sz="8800" dirty="0"/>
          </a:p>
          <a:p>
            <a:pPr algn="ctr"/>
            <a:r>
              <a:rPr lang="el-GR" sz="8800" dirty="0" err="1"/>
              <a:t>δο</a:t>
            </a:r>
            <a:endParaRPr lang="el-GR" sz="8800" dirty="0"/>
          </a:p>
          <a:p>
            <a:pPr algn="ctr"/>
            <a:r>
              <a:rPr lang="el-GR" sz="8800" dirty="0" err="1"/>
              <a:t>θο</a:t>
            </a:r>
            <a:endParaRPr lang="el-GR" sz="8800" dirty="0"/>
          </a:p>
          <a:p>
            <a:pPr algn="ctr"/>
            <a:r>
              <a:rPr lang="el-GR" sz="8800" dirty="0" err="1"/>
              <a:t>νο</a:t>
            </a:r>
            <a:endParaRPr lang="el-CY" sz="8800" dirty="0"/>
          </a:p>
        </p:txBody>
      </p:sp>
      <p:pic>
        <p:nvPicPr>
          <p:cNvPr id="2050" name="Picture 2" descr="σκέφτομαι ντόνατ και καφέ διανυσματική απεικόνιση. εικονογραφία από -  189473747">
            <a:extLst>
              <a:ext uri="{FF2B5EF4-FFF2-40B4-BE49-F238E27FC236}">
                <a16:creationId xmlns:a16="http://schemas.microsoft.com/office/drawing/2014/main" id="{AE05C152-3DF1-AC83-C1D0-E9D45C4AF0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06"/>
          <a:stretch/>
        </p:blipFill>
        <p:spPr bwMode="auto">
          <a:xfrm>
            <a:off x="278039" y="970238"/>
            <a:ext cx="5730876" cy="549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βάλ 1">
            <a:extLst>
              <a:ext uri="{FF2B5EF4-FFF2-40B4-BE49-F238E27FC236}">
                <a16:creationId xmlns:a16="http://schemas.microsoft.com/office/drawing/2014/main" id="{57F9DE33-7CE1-FE53-FECA-6923D774780E}"/>
              </a:ext>
            </a:extLst>
          </p:cNvPr>
          <p:cNvSpPr/>
          <p:nvPr/>
        </p:nvSpPr>
        <p:spPr>
          <a:xfrm>
            <a:off x="2220686" y="1220610"/>
            <a:ext cx="3015343" cy="1839687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 err="1"/>
              <a:t>Οο</a:t>
            </a:r>
            <a:r>
              <a:rPr lang="el-GR" sz="9600" dirty="0"/>
              <a:t> </a:t>
            </a:r>
            <a:endParaRPr lang="el-CY" sz="9600" dirty="0"/>
          </a:p>
        </p:txBody>
      </p:sp>
    </p:spTree>
    <p:extLst>
      <p:ext uri="{BB962C8B-B14F-4D97-AF65-F5344CB8AC3E}">
        <p14:creationId xmlns:p14="http://schemas.microsoft.com/office/powerpoint/2010/main" val="209544927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Βέλος: Δεξιό 2">
            <a:extLst>
              <a:ext uri="{FF2B5EF4-FFF2-40B4-BE49-F238E27FC236}">
                <a16:creationId xmlns:a16="http://schemas.microsoft.com/office/drawing/2014/main" id="{8FEFBD4E-4834-7F72-4060-E1D30E5EAD69}"/>
              </a:ext>
            </a:extLst>
          </p:cNvPr>
          <p:cNvSpPr/>
          <p:nvPr/>
        </p:nvSpPr>
        <p:spPr>
          <a:xfrm>
            <a:off x="5802086" y="2732314"/>
            <a:ext cx="2677885" cy="1338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76E84692-2D4D-9F8B-162E-16E28DE4A006}"/>
              </a:ext>
            </a:extLst>
          </p:cNvPr>
          <p:cNvSpPr/>
          <p:nvPr/>
        </p:nvSpPr>
        <p:spPr>
          <a:xfrm>
            <a:off x="8860971" y="239486"/>
            <a:ext cx="2971800" cy="62266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6000" dirty="0" err="1"/>
              <a:t>πα</a:t>
            </a:r>
            <a:endParaRPr lang="el-GR" sz="6000" dirty="0"/>
          </a:p>
          <a:p>
            <a:pPr algn="ctr"/>
            <a:r>
              <a:rPr lang="el-GR" sz="6000" dirty="0" err="1"/>
              <a:t>πο</a:t>
            </a:r>
            <a:endParaRPr lang="el-GR" sz="6000" dirty="0"/>
          </a:p>
          <a:p>
            <a:pPr algn="ctr"/>
            <a:r>
              <a:rPr lang="el-GR" sz="6000" dirty="0"/>
              <a:t>πι</a:t>
            </a:r>
          </a:p>
          <a:p>
            <a:pPr algn="ctr"/>
            <a:r>
              <a:rPr lang="el-GR" sz="6000" dirty="0" err="1"/>
              <a:t>πη</a:t>
            </a:r>
            <a:endParaRPr lang="el-GR" sz="6000" dirty="0"/>
          </a:p>
          <a:p>
            <a:pPr algn="ctr"/>
            <a:r>
              <a:rPr lang="el-GR" sz="6000" dirty="0" err="1"/>
              <a:t>πε</a:t>
            </a:r>
            <a:endParaRPr lang="el-CY" sz="6000" dirty="0"/>
          </a:p>
        </p:txBody>
      </p:sp>
      <p:pic>
        <p:nvPicPr>
          <p:cNvPr id="2050" name="Picture 2" descr="σκέφτομαι ντόνατ και καφέ διανυσματική απεικόνιση. εικονογραφία από -  189473747">
            <a:extLst>
              <a:ext uri="{FF2B5EF4-FFF2-40B4-BE49-F238E27FC236}">
                <a16:creationId xmlns:a16="http://schemas.microsoft.com/office/drawing/2014/main" id="{AE05C152-3DF1-AC83-C1D0-E9D45C4AF0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06"/>
          <a:stretch/>
        </p:blipFill>
        <p:spPr bwMode="auto">
          <a:xfrm>
            <a:off x="278039" y="970238"/>
            <a:ext cx="5730876" cy="549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βάλ 1">
            <a:extLst>
              <a:ext uri="{FF2B5EF4-FFF2-40B4-BE49-F238E27FC236}">
                <a16:creationId xmlns:a16="http://schemas.microsoft.com/office/drawing/2014/main" id="{57F9DE33-7CE1-FE53-FECA-6923D774780E}"/>
              </a:ext>
            </a:extLst>
          </p:cNvPr>
          <p:cNvSpPr/>
          <p:nvPr/>
        </p:nvSpPr>
        <p:spPr>
          <a:xfrm>
            <a:off x="2220686" y="1220610"/>
            <a:ext cx="3015343" cy="1839687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Π </a:t>
            </a:r>
            <a:r>
              <a:rPr lang="el-GR" sz="9600" dirty="0" err="1"/>
              <a:t>π</a:t>
            </a:r>
            <a:r>
              <a:rPr lang="el-GR" sz="9600" dirty="0"/>
              <a:t> </a:t>
            </a:r>
            <a:endParaRPr lang="el-CY" sz="9600" dirty="0"/>
          </a:p>
        </p:txBody>
      </p:sp>
    </p:spTree>
    <p:extLst>
      <p:ext uri="{BB962C8B-B14F-4D97-AF65-F5344CB8AC3E}">
        <p14:creationId xmlns:p14="http://schemas.microsoft.com/office/powerpoint/2010/main" val="395728608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Βέλος: Δεξιό 2">
            <a:extLst>
              <a:ext uri="{FF2B5EF4-FFF2-40B4-BE49-F238E27FC236}">
                <a16:creationId xmlns:a16="http://schemas.microsoft.com/office/drawing/2014/main" id="{8FEFBD4E-4834-7F72-4060-E1D30E5EAD69}"/>
              </a:ext>
            </a:extLst>
          </p:cNvPr>
          <p:cNvSpPr/>
          <p:nvPr/>
        </p:nvSpPr>
        <p:spPr>
          <a:xfrm>
            <a:off x="5802086" y="2732314"/>
            <a:ext cx="2677885" cy="1338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76E84692-2D4D-9F8B-162E-16E28DE4A006}"/>
              </a:ext>
            </a:extLst>
          </p:cNvPr>
          <p:cNvSpPr/>
          <p:nvPr/>
        </p:nvSpPr>
        <p:spPr>
          <a:xfrm>
            <a:off x="8860971" y="239486"/>
            <a:ext cx="2971800" cy="62266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sz="9600" dirty="0"/>
          </a:p>
          <a:p>
            <a:pPr algn="ctr"/>
            <a:endParaRPr lang="el-GR" sz="9600" dirty="0"/>
          </a:p>
          <a:p>
            <a:pPr algn="ctr"/>
            <a:endParaRPr lang="el-GR" sz="9600" dirty="0"/>
          </a:p>
          <a:p>
            <a:pPr algn="ctr"/>
            <a:endParaRPr lang="el-GR" sz="9600" dirty="0"/>
          </a:p>
          <a:p>
            <a:pPr algn="ctr"/>
            <a:endParaRPr lang="el-CY" dirty="0"/>
          </a:p>
        </p:txBody>
      </p:sp>
      <p:pic>
        <p:nvPicPr>
          <p:cNvPr id="2050" name="Picture 2" descr="σκέφτομαι ντόνατ και καφέ διανυσματική απεικόνιση. εικονογραφία από -  189473747">
            <a:extLst>
              <a:ext uri="{FF2B5EF4-FFF2-40B4-BE49-F238E27FC236}">
                <a16:creationId xmlns:a16="http://schemas.microsoft.com/office/drawing/2014/main" id="{AE05C152-3DF1-AC83-C1D0-E9D45C4AF0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06"/>
          <a:stretch/>
        </p:blipFill>
        <p:spPr bwMode="auto">
          <a:xfrm>
            <a:off x="278039" y="970238"/>
            <a:ext cx="5730876" cy="549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βάλ 1">
            <a:extLst>
              <a:ext uri="{FF2B5EF4-FFF2-40B4-BE49-F238E27FC236}">
                <a16:creationId xmlns:a16="http://schemas.microsoft.com/office/drawing/2014/main" id="{57F9DE33-7CE1-FE53-FECA-6923D774780E}"/>
              </a:ext>
            </a:extLst>
          </p:cNvPr>
          <p:cNvSpPr/>
          <p:nvPr/>
        </p:nvSpPr>
        <p:spPr>
          <a:xfrm>
            <a:off x="2220686" y="1220610"/>
            <a:ext cx="3015343" cy="1839687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Ρ </a:t>
            </a:r>
            <a:r>
              <a:rPr lang="el-GR" sz="9600" dirty="0" err="1"/>
              <a:t>ρ</a:t>
            </a:r>
            <a:r>
              <a:rPr lang="el-GR" sz="9600" dirty="0"/>
              <a:t> </a:t>
            </a:r>
            <a:endParaRPr lang="el-CY" sz="9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064543-D014-41EE-3610-1319F9C88D08}"/>
              </a:ext>
            </a:extLst>
          </p:cNvPr>
          <p:cNvSpPr txBox="1"/>
          <p:nvPr/>
        </p:nvSpPr>
        <p:spPr>
          <a:xfrm>
            <a:off x="9405256" y="663125"/>
            <a:ext cx="223256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6000" dirty="0" err="1"/>
              <a:t>ρα</a:t>
            </a:r>
            <a:endParaRPr lang="el-GR" sz="6000" dirty="0"/>
          </a:p>
          <a:p>
            <a:pPr algn="ctr"/>
            <a:r>
              <a:rPr lang="el-GR" sz="6000" dirty="0"/>
              <a:t>ρο</a:t>
            </a:r>
          </a:p>
          <a:p>
            <a:pPr algn="ctr"/>
            <a:r>
              <a:rPr lang="el-GR" sz="6000" dirty="0" err="1"/>
              <a:t>ρι</a:t>
            </a:r>
            <a:endParaRPr lang="el-GR" sz="6000" dirty="0"/>
          </a:p>
          <a:p>
            <a:pPr algn="ctr"/>
            <a:r>
              <a:rPr lang="el-GR" sz="6000" dirty="0" err="1"/>
              <a:t>ρη</a:t>
            </a:r>
            <a:endParaRPr lang="el-GR" sz="6000" dirty="0"/>
          </a:p>
          <a:p>
            <a:pPr algn="ctr"/>
            <a:r>
              <a:rPr lang="el-GR" sz="6000" dirty="0"/>
              <a:t>ρε</a:t>
            </a:r>
            <a:endParaRPr lang="el-CY" sz="6000" dirty="0"/>
          </a:p>
        </p:txBody>
      </p:sp>
    </p:spTree>
    <p:extLst>
      <p:ext uri="{BB962C8B-B14F-4D97-AF65-F5344CB8AC3E}">
        <p14:creationId xmlns:p14="http://schemas.microsoft.com/office/powerpoint/2010/main" val="174274333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Βέλος: Δεξιό 2">
            <a:extLst>
              <a:ext uri="{FF2B5EF4-FFF2-40B4-BE49-F238E27FC236}">
                <a16:creationId xmlns:a16="http://schemas.microsoft.com/office/drawing/2014/main" id="{8FEFBD4E-4834-7F72-4060-E1D30E5EAD69}"/>
              </a:ext>
            </a:extLst>
          </p:cNvPr>
          <p:cNvSpPr/>
          <p:nvPr/>
        </p:nvSpPr>
        <p:spPr>
          <a:xfrm>
            <a:off x="5802086" y="2732314"/>
            <a:ext cx="2677885" cy="1338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76E84692-2D4D-9F8B-162E-16E28DE4A006}"/>
              </a:ext>
            </a:extLst>
          </p:cNvPr>
          <p:cNvSpPr/>
          <p:nvPr/>
        </p:nvSpPr>
        <p:spPr>
          <a:xfrm>
            <a:off x="8860971" y="239486"/>
            <a:ext cx="2971800" cy="62266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sz="9600" dirty="0"/>
          </a:p>
          <a:p>
            <a:pPr algn="ctr"/>
            <a:endParaRPr lang="el-GR" sz="9600" dirty="0"/>
          </a:p>
          <a:p>
            <a:pPr algn="ctr"/>
            <a:endParaRPr lang="el-GR" sz="9600" dirty="0"/>
          </a:p>
          <a:p>
            <a:pPr algn="ctr"/>
            <a:endParaRPr lang="el-GR" sz="9600" dirty="0"/>
          </a:p>
          <a:p>
            <a:pPr algn="ctr"/>
            <a:endParaRPr lang="el-CY" dirty="0"/>
          </a:p>
        </p:txBody>
      </p:sp>
      <p:pic>
        <p:nvPicPr>
          <p:cNvPr id="2050" name="Picture 2" descr="σκέφτομαι ντόνατ και καφέ διανυσματική απεικόνιση. εικονογραφία από -  189473747">
            <a:extLst>
              <a:ext uri="{FF2B5EF4-FFF2-40B4-BE49-F238E27FC236}">
                <a16:creationId xmlns:a16="http://schemas.microsoft.com/office/drawing/2014/main" id="{AE05C152-3DF1-AC83-C1D0-E9D45C4AF0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06"/>
          <a:stretch/>
        </p:blipFill>
        <p:spPr bwMode="auto">
          <a:xfrm>
            <a:off x="822984" y="0"/>
            <a:ext cx="5730876" cy="6466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βάλ 1">
            <a:extLst>
              <a:ext uri="{FF2B5EF4-FFF2-40B4-BE49-F238E27FC236}">
                <a16:creationId xmlns:a16="http://schemas.microsoft.com/office/drawing/2014/main" id="{57F9DE33-7CE1-FE53-FECA-6923D774780E}"/>
              </a:ext>
            </a:extLst>
          </p:cNvPr>
          <p:cNvSpPr/>
          <p:nvPr/>
        </p:nvSpPr>
        <p:spPr>
          <a:xfrm>
            <a:off x="2368467" y="536644"/>
            <a:ext cx="3699823" cy="1839687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 err="1"/>
              <a:t>Σσς</a:t>
            </a:r>
            <a:r>
              <a:rPr lang="el-GR" sz="9600" dirty="0"/>
              <a:t>  </a:t>
            </a:r>
            <a:endParaRPr lang="el-CY" sz="9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BB0670-BCC9-84D0-E556-63AC7D4AD61E}"/>
              </a:ext>
            </a:extLst>
          </p:cNvPr>
          <p:cNvSpPr txBox="1"/>
          <p:nvPr/>
        </p:nvSpPr>
        <p:spPr>
          <a:xfrm>
            <a:off x="9818914" y="536644"/>
            <a:ext cx="1328057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7200" dirty="0"/>
              <a:t>σα</a:t>
            </a:r>
          </a:p>
          <a:p>
            <a:pPr algn="ctr"/>
            <a:r>
              <a:rPr lang="el-GR" sz="7200" dirty="0" err="1"/>
              <a:t>σο</a:t>
            </a:r>
            <a:endParaRPr lang="el-GR" sz="7200" dirty="0"/>
          </a:p>
          <a:p>
            <a:pPr algn="ctr"/>
            <a:r>
              <a:rPr lang="el-GR" sz="7200" dirty="0" err="1"/>
              <a:t>σι</a:t>
            </a:r>
            <a:endParaRPr lang="el-GR" sz="7200" dirty="0"/>
          </a:p>
          <a:p>
            <a:pPr algn="ctr"/>
            <a:r>
              <a:rPr lang="el-GR" sz="7200" dirty="0" err="1"/>
              <a:t>ση</a:t>
            </a:r>
            <a:endParaRPr lang="el-GR" sz="7200" dirty="0"/>
          </a:p>
          <a:p>
            <a:pPr algn="ctr"/>
            <a:r>
              <a:rPr lang="el-GR" sz="7200" dirty="0"/>
              <a:t>σε</a:t>
            </a:r>
            <a:endParaRPr lang="el-CY" sz="7200" dirty="0"/>
          </a:p>
        </p:txBody>
      </p:sp>
    </p:spTree>
    <p:extLst>
      <p:ext uri="{BB962C8B-B14F-4D97-AF65-F5344CB8AC3E}">
        <p14:creationId xmlns:p14="http://schemas.microsoft.com/office/powerpoint/2010/main" val="277789257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Βέλος: Δεξιό 2">
            <a:extLst>
              <a:ext uri="{FF2B5EF4-FFF2-40B4-BE49-F238E27FC236}">
                <a16:creationId xmlns:a16="http://schemas.microsoft.com/office/drawing/2014/main" id="{8FEFBD4E-4834-7F72-4060-E1D30E5EAD69}"/>
              </a:ext>
            </a:extLst>
          </p:cNvPr>
          <p:cNvSpPr/>
          <p:nvPr/>
        </p:nvSpPr>
        <p:spPr>
          <a:xfrm>
            <a:off x="5323115" y="2802138"/>
            <a:ext cx="2677885" cy="1338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76E84692-2D4D-9F8B-162E-16E28DE4A006}"/>
              </a:ext>
            </a:extLst>
          </p:cNvPr>
          <p:cNvSpPr/>
          <p:nvPr/>
        </p:nvSpPr>
        <p:spPr>
          <a:xfrm>
            <a:off x="8303491" y="156359"/>
            <a:ext cx="3529280" cy="62266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sz="9600" dirty="0"/>
          </a:p>
          <a:p>
            <a:pPr algn="ctr"/>
            <a:endParaRPr lang="el-GR" sz="9600" dirty="0"/>
          </a:p>
          <a:p>
            <a:pPr algn="ctr"/>
            <a:endParaRPr lang="el-GR" sz="9600" dirty="0"/>
          </a:p>
          <a:p>
            <a:pPr algn="ctr"/>
            <a:endParaRPr lang="el-GR" sz="9600" dirty="0"/>
          </a:p>
          <a:p>
            <a:pPr algn="ctr"/>
            <a:endParaRPr lang="el-CY" dirty="0"/>
          </a:p>
        </p:txBody>
      </p:sp>
      <p:pic>
        <p:nvPicPr>
          <p:cNvPr id="2050" name="Picture 2" descr="σκέφτομαι ντόνατ και καφέ διανυσματική απεικόνιση. εικονογραφία από -  189473747">
            <a:extLst>
              <a:ext uri="{FF2B5EF4-FFF2-40B4-BE49-F238E27FC236}">
                <a16:creationId xmlns:a16="http://schemas.microsoft.com/office/drawing/2014/main" id="{AE05C152-3DF1-AC83-C1D0-E9D45C4AF0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06"/>
          <a:stretch/>
        </p:blipFill>
        <p:spPr bwMode="auto">
          <a:xfrm>
            <a:off x="822984" y="0"/>
            <a:ext cx="5730876" cy="6466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βάλ 1">
            <a:extLst>
              <a:ext uri="{FF2B5EF4-FFF2-40B4-BE49-F238E27FC236}">
                <a16:creationId xmlns:a16="http://schemas.microsoft.com/office/drawing/2014/main" id="{57F9DE33-7CE1-FE53-FECA-6923D774780E}"/>
              </a:ext>
            </a:extLst>
          </p:cNvPr>
          <p:cNvSpPr/>
          <p:nvPr/>
        </p:nvSpPr>
        <p:spPr>
          <a:xfrm>
            <a:off x="2368467" y="536644"/>
            <a:ext cx="3699823" cy="1839687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 err="1"/>
              <a:t>Σσς</a:t>
            </a:r>
            <a:r>
              <a:rPr lang="el-GR" sz="9600" dirty="0"/>
              <a:t>  </a:t>
            </a:r>
            <a:endParaRPr lang="el-CY" sz="9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BB0670-BCC9-84D0-E556-63AC7D4AD61E}"/>
              </a:ext>
            </a:extLst>
          </p:cNvPr>
          <p:cNvSpPr txBox="1"/>
          <p:nvPr/>
        </p:nvSpPr>
        <p:spPr>
          <a:xfrm>
            <a:off x="8099343" y="1456487"/>
            <a:ext cx="373342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7200" dirty="0">
                <a:solidFill>
                  <a:srgbClr val="FF0000"/>
                </a:solidFill>
              </a:rPr>
              <a:t>Σ</a:t>
            </a:r>
            <a:r>
              <a:rPr lang="el-GR" sz="7200" dirty="0"/>
              <a:t>ιάμ</a:t>
            </a:r>
          </a:p>
          <a:p>
            <a:pPr algn="ctr"/>
            <a:r>
              <a:rPr lang="el-GR" sz="7200" dirty="0">
                <a:solidFill>
                  <a:srgbClr val="FF0000"/>
                </a:solidFill>
              </a:rPr>
              <a:t>σ</a:t>
            </a:r>
            <a:r>
              <a:rPr lang="el-GR" sz="7200" dirty="0"/>
              <a:t>αλάτα</a:t>
            </a:r>
          </a:p>
          <a:p>
            <a:pPr algn="ctr"/>
            <a:r>
              <a:rPr lang="el-GR" sz="7200" dirty="0"/>
              <a:t>Πώ</a:t>
            </a:r>
            <a:r>
              <a:rPr lang="el-GR" sz="7200" dirty="0">
                <a:solidFill>
                  <a:srgbClr val="FF0000"/>
                </a:solidFill>
              </a:rPr>
              <a:t>ς</a:t>
            </a:r>
            <a:r>
              <a:rPr lang="el-GR" sz="7200" dirty="0"/>
              <a:t> </a:t>
            </a:r>
            <a:endParaRPr lang="el-CY" sz="7200" dirty="0"/>
          </a:p>
        </p:txBody>
      </p:sp>
    </p:spTree>
    <p:extLst>
      <p:ext uri="{BB962C8B-B14F-4D97-AF65-F5344CB8AC3E}">
        <p14:creationId xmlns:p14="http://schemas.microsoft.com/office/powerpoint/2010/main" val="165348100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Ομπρέλα Φωτογραφίες Αρχείου, Royalty Free Ομπρέλα Εικόνες ...">
            <a:extLst>
              <a:ext uri="{FF2B5EF4-FFF2-40B4-BE49-F238E27FC236}">
                <a16:creationId xmlns:a16="http://schemas.microsoft.com/office/drawing/2014/main" id="{E2FB9389-6039-4475-CFBA-9D6870B3F6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0315" y="643467"/>
            <a:ext cx="2702168" cy="254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42" name="Straight Connector 1041">
            <a:extLst>
              <a:ext uri="{FF2B5EF4-FFF2-40B4-BE49-F238E27FC236}">
                <a16:creationId xmlns:a16="http://schemas.microsoft.com/office/drawing/2014/main" id="{91B6081D-D3E8-4209-B85B-EB1C655A6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1214" y="1111170"/>
            <a:ext cx="11040" cy="4645103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Παγωτό Κώνος Επιδόρπιο - Δωρεάν εικόνα στο Pixabay - Pixabay">
            <a:extLst>
              <a:ext uri="{FF2B5EF4-FFF2-40B4-BE49-F238E27FC236}">
                <a16:creationId xmlns:a16="http://schemas.microsoft.com/office/drawing/2014/main" id="{5174C167-1862-FE5B-1FA8-7A69615F67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53702" y="643467"/>
            <a:ext cx="2702168" cy="254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44" name="Straight Connector 1043">
            <a:extLst>
              <a:ext uri="{FF2B5EF4-FFF2-40B4-BE49-F238E27FC236}">
                <a16:creationId xmlns:a16="http://schemas.microsoft.com/office/drawing/2014/main" id="{28CA55E4-1295-45C8-BA05-5A9E705B7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03027" y="3428998"/>
            <a:ext cx="4188904" cy="1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6" name="Straight Connector 1045">
            <a:extLst>
              <a:ext uri="{FF2B5EF4-FFF2-40B4-BE49-F238E27FC236}">
                <a16:creationId xmlns:a16="http://schemas.microsoft.com/office/drawing/2014/main" id="{08C5794E-A9A1-4A23-AF68-C79A78223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10334" y="3428998"/>
            <a:ext cx="4188904" cy="1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 descr="Νερό Μπουκάλι Ποτό - Δωρεάν διανυσματικά γραφικά στο Pixabay ...">
            <a:extLst>
              <a:ext uri="{FF2B5EF4-FFF2-40B4-BE49-F238E27FC236}">
                <a16:creationId xmlns:a16="http://schemas.microsoft.com/office/drawing/2014/main" id="{D300CCE9-D625-D944-B591-D04D2D2BF1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1954" y="3671316"/>
            <a:ext cx="2698891" cy="2545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4.810.941 εικόνες για «Σαλάτα», φωτογραφίες στοκ ...">
            <a:extLst>
              <a:ext uri="{FF2B5EF4-FFF2-40B4-BE49-F238E27FC236}">
                <a16:creationId xmlns:a16="http://schemas.microsoft.com/office/drawing/2014/main" id="{9B6E7689-F521-CE4E-8279-E3E450EDA9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19247" y="3671316"/>
            <a:ext cx="2371078" cy="2553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521266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Ομπρέλα Φωτογραφίες Αρχείου, Royalty Free Ομπρέλα Εικόνες ...">
            <a:extLst>
              <a:ext uri="{FF2B5EF4-FFF2-40B4-BE49-F238E27FC236}">
                <a16:creationId xmlns:a16="http://schemas.microsoft.com/office/drawing/2014/main" id="{E2FB9389-6039-4475-CFBA-9D6870B3F6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0315" y="643467"/>
            <a:ext cx="2702168" cy="254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42" name="Straight Connector 1041">
            <a:extLst>
              <a:ext uri="{FF2B5EF4-FFF2-40B4-BE49-F238E27FC236}">
                <a16:creationId xmlns:a16="http://schemas.microsoft.com/office/drawing/2014/main" id="{91B6081D-D3E8-4209-B85B-EB1C655A6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1214" y="1111170"/>
            <a:ext cx="11040" cy="4645103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Παγωτό Κώνος Επιδόρπιο - Δωρεάν εικόνα στο Pixabay - Pixabay">
            <a:extLst>
              <a:ext uri="{FF2B5EF4-FFF2-40B4-BE49-F238E27FC236}">
                <a16:creationId xmlns:a16="http://schemas.microsoft.com/office/drawing/2014/main" id="{5174C167-1862-FE5B-1FA8-7A69615F67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53702" y="643467"/>
            <a:ext cx="2702168" cy="254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44" name="Straight Connector 1043">
            <a:extLst>
              <a:ext uri="{FF2B5EF4-FFF2-40B4-BE49-F238E27FC236}">
                <a16:creationId xmlns:a16="http://schemas.microsoft.com/office/drawing/2014/main" id="{28CA55E4-1295-45C8-BA05-5A9E705B7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03027" y="3428998"/>
            <a:ext cx="4188904" cy="1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6" name="Straight Connector 1045">
            <a:extLst>
              <a:ext uri="{FF2B5EF4-FFF2-40B4-BE49-F238E27FC236}">
                <a16:creationId xmlns:a16="http://schemas.microsoft.com/office/drawing/2014/main" id="{08C5794E-A9A1-4A23-AF68-C79A78223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10334" y="3428998"/>
            <a:ext cx="4188904" cy="1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 descr="Νερό Μπουκάλι Ποτό - Δωρεάν διανυσματικά γραφικά στο Pixabay ...">
            <a:extLst>
              <a:ext uri="{FF2B5EF4-FFF2-40B4-BE49-F238E27FC236}">
                <a16:creationId xmlns:a16="http://schemas.microsoft.com/office/drawing/2014/main" id="{D300CCE9-D625-D944-B591-D04D2D2BF1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1954" y="3671316"/>
            <a:ext cx="2698891" cy="2545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4.810.941 εικόνες για «Σαλάτα», φωτογραφίες στοκ ...">
            <a:extLst>
              <a:ext uri="{FF2B5EF4-FFF2-40B4-BE49-F238E27FC236}">
                <a16:creationId xmlns:a16="http://schemas.microsoft.com/office/drawing/2014/main" id="{9B6E7689-F521-CE4E-8279-E3E450EDA9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19247" y="3671316"/>
            <a:ext cx="2371078" cy="2553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59CFE110-8E63-CC64-03C0-0F72ED76D6CF}"/>
              </a:ext>
            </a:extLst>
          </p:cNvPr>
          <p:cNvSpPr/>
          <p:nvPr/>
        </p:nvSpPr>
        <p:spPr>
          <a:xfrm>
            <a:off x="354443" y="129007"/>
            <a:ext cx="5736771" cy="6422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ομπρέλα</a:t>
            </a:r>
            <a:endParaRPr lang="el-CY" sz="4800" dirty="0"/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BEB033D2-D981-23CB-D23E-C661F422FB7C}"/>
              </a:ext>
            </a:extLst>
          </p:cNvPr>
          <p:cNvSpPr/>
          <p:nvPr/>
        </p:nvSpPr>
        <p:spPr>
          <a:xfrm>
            <a:off x="6455229" y="129007"/>
            <a:ext cx="5736771" cy="6422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παγωτό</a:t>
            </a:r>
            <a:endParaRPr lang="el-CY" sz="4800" dirty="0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DFDB163B-25BF-1ACE-8AF8-F2AF31F48B88}"/>
              </a:ext>
            </a:extLst>
          </p:cNvPr>
          <p:cNvSpPr/>
          <p:nvPr/>
        </p:nvSpPr>
        <p:spPr>
          <a:xfrm>
            <a:off x="349657" y="6029623"/>
            <a:ext cx="5736771" cy="6422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νερό</a:t>
            </a:r>
            <a:endParaRPr lang="el-CY" sz="4800" dirty="0"/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31C2FD3F-CD74-A0A5-43D3-E278DF2D549A}"/>
              </a:ext>
            </a:extLst>
          </p:cNvPr>
          <p:cNvSpPr/>
          <p:nvPr/>
        </p:nvSpPr>
        <p:spPr>
          <a:xfrm>
            <a:off x="6324600" y="6013090"/>
            <a:ext cx="5736771" cy="6422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σαλάτα</a:t>
            </a:r>
            <a:endParaRPr lang="el-CY" sz="4800" dirty="0"/>
          </a:p>
        </p:txBody>
      </p:sp>
    </p:spTree>
    <p:extLst>
      <p:ext uri="{BB962C8B-B14F-4D97-AF65-F5344CB8AC3E}">
        <p14:creationId xmlns:p14="http://schemas.microsoft.com/office/powerpoint/2010/main" val="131767851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Βέλος: Δεξιό 2">
            <a:extLst>
              <a:ext uri="{FF2B5EF4-FFF2-40B4-BE49-F238E27FC236}">
                <a16:creationId xmlns:a16="http://schemas.microsoft.com/office/drawing/2014/main" id="{8FEFBD4E-4834-7F72-4060-E1D30E5EAD69}"/>
              </a:ext>
            </a:extLst>
          </p:cNvPr>
          <p:cNvSpPr/>
          <p:nvPr/>
        </p:nvSpPr>
        <p:spPr>
          <a:xfrm>
            <a:off x="5802086" y="2732314"/>
            <a:ext cx="2677885" cy="1338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76E84692-2D4D-9F8B-162E-16E28DE4A006}"/>
              </a:ext>
            </a:extLst>
          </p:cNvPr>
          <p:cNvSpPr/>
          <p:nvPr/>
        </p:nvSpPr>
        <p:spPr>
          <a:xfrm>
            <a:off x="8860971" y="239486"/>
            <a:ext cx="2971800" cy="62266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sz="9600" dirty="0"/>
          </a:p>
          <a:p>
            <a:pPr algn="ctr"/>
            <a:endParaRPr lang="el-GR" sz="9600" dirty="0"/>
          </a:p>
          <a:p>
            <a:pPr algn="ctr"/>
            <a:endParaRPr lang="el-GR" sz="9600" dirty="0"/>
          </a:p>
          <a:p>
            <a:pPr algn="ctr"/>
            <a:endParaRPr lang="el-GR" sz="9600" dirty="0"/>
          </a:p>
          <a:p>
            <a:pPr algn="ctr"/>
            <a:endParaRPr lang="el-CY" dirty="0"/>
          </a:p>
        </p:txBody>
      </p:sp>
      <p:pic>
        <p:nvPicPr>
          <p:cNvPr id="2050" name="Picture 2" descr="σκέφτομαι ντόνατ και καφέ διανυσματική απεικόνιση. εικονογραφία από -  189473747">
            <a:extLst>
              <a:ext uri="{FF2B5EF4-FFF2-40B4-BE49-F238E27FC236}">
                <a16:creationId xmlns:a16="http://schemas.microsoft.com/office/drawing/2014/main" id="{AE05C152-3DF1-AC83-C1D0-E9D45C4AF0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06"/>
          <a:stretch/>
        </p:blipFill>
        <p:spPr bwMode="auto">
          <a:xfrm>
            <a:off x="278039" y="970238"/>
            <a:ext cx="5730876" cy="549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βάλ 1">
            <a:extLst>
              <a:ext uri="{FF2B5EF4-FFF2-40B4-BE49-F238E27FC236}">
                <a16:creationId xmlns:a16="http://schemas.microsoft.com/office/drawing/2014/main" id="{57F9DE33-7CE1-FE53-FECA-6923D774780E}"/>
              </a:ext>
            </a:extLst>
          </p:cNvPr>
          <p:cNvSpPr/>
          <p:nvPr/>
        </p:nvSpPr>
        <p:spPr>
          <a:xfrm>
            <a:off x="2220686" y="1220610"/>
            <a:ext cx="3015343" cy="1839687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Τ τ </a:t>
            </a:r>
            <a:endParaRPr lang="el-CY" sz="9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064543-D014-41EE-3610-1319F9C88D08}"/>
              </a:ext>
            </a:extLst>
          </p:cNvPr>
          <p:cNvSpPr txBox="1"/>
          <p:nvPr/>
        </p:nvSpPr>
        <p:spPr>
          <a:xfrm>
            <a:off x="9405256" y="663125"/>
            <a:ext cx="223256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6000" dirty="0"/>
              <a:t>τα</a:t>
            </a:r>
          </a:p>
          <a:p>
            <a:pPr algn="ctr"/>
            <a:r>
              <a:rPr lang="el-GR" sz="6000" dirty="0"/>
              <a:t>το</a:t>
            </a:r>
          </a:p>
          <a:p>
            <a:pPr algn="ctr"/>
            <a:r>
              <a:rPr lang="el-GR" sz="6000" dirty="0"/>
              <a:t>τι</a:t>
            </a:r>
          </a:p>
          <a:p>
            <a:pPr algn="ctr"/>
            <a:r>
              <a:rPr lang="el-GR" sz="6000" dirty="0"/>
              <a:t>τη</a:t>
            </a:r>
          </a:p>
          <a:p>
            <a:pPr algn="ctr"/>
            <a:r>
              <a:rPr lang="el-GR" sz="6000" dirty="0"/>
              <a:t>τε</a:t>
            </a:r>
            <a:endParaRPr lang="el-CY" sz="6000" dirty="0"/>
          </a:p>
        </p:txBody>
      </p:sp>
    </p:spTree>
    <p:extLst>
      <p:ext uri="{BB962C8B-B14F-4D97-AF65-F5344CB8AC3E}">
        <p14:creationId xmlns:p14="http://schemas.microsoft.com/office/powerpoint/2010/main" val="280339666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Βέλος: Δεξιό 2">
            <a:extLst>
              <a:ext uri="{FF2B5EF4-FFF2-40B4-BE49-F238E27FC236}">
                <a16:creationId xmlns:a16="http://schemas.microsoft.com/office/drawing/2014/main" id="{8FEFBD4E-4834-7F72-4060-E1D30E5EAD69}"/>
              </a:ext>
            </a:extLst>
          </p:cNvPr>
          <p:cNvSpPr/>
          <p:nvPr/>
        </p:nvSpPr>
        <p:spPr>
          <a:xfrm>
            <a:off x="5802086" y="2732314"/>
            <a:ext cx="2677885" cy="1338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76E84692-2D4D-9F8B-162E-16E28DE4A006}"/>
              </a:ext>
            </a:extLst>
          </p:cNvPr>
          <p:cNvSpPr/>
          <p:nvPr/>
        </p:nvSpPr>
        <p:spPr>
          <a:xfrm>
            <a:off x="8860971" y="239486"/>
            <a:ext cx="2971800" cy="62266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sz="9600" dirty="0"/>
          </a:p>
          <a:p>
            <a:pPr algn="ctr"/>
            <a:endParaRPr lang="el-GR" sz="9600" dirty="0"/>
          </a:p>
          <a:p>
            <a:pPr algn="ctr"/>
            <a:endParaRPr lang="el-GR" sz="9600" dirty="0"/>
          </a:p>
          <a:p>
            <a:pPr algn="ctr"/>
            <a:endParaRPr lang="el-GR" sz="9600" dirty="0"/>
          </a:p>
          <a:p>
            <a:pPr algn="ctr"/>
            <a:endParaRPr lang="el-CY" dirty="0"/>
          </a:p>
        </p:txBody>
      </p:sp>
      <p:pic>
        <p:nvPicPr>
          <p:cNvPr id="2050" name="Picture 2" descr="σκέφτομαι ντόνατ και καφέ διανυσματική απεικόνιση. εικονογραφία από -  189473747">
            <a:extLst>
              <a:ext uri="{FF2B5EF4-FFF2-40B4-BE49-F238E27FC236}">
                <a16:creationId xmlns:a16="http://schemas.microsoft.com/office/drawing/2014/main" id="{AE05C152-3DF1-AC83-C1D0-E9D45C4AF0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06"/>
          <a:stretch/>
        </p:blipFill>
        <p:spPr bwMode="auto">
          <a:xfrm>
            <a:off x="278039" y="970238"/>
            <a:ext cx="5730876" cy="549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βάλ 1">
            <a:extLst>
              <a:ext uri="{FF2B5EF4-FFF2-40B4-BE49-F238E27FC236}">
                <a16:creationId xmlns:a16="http://schemas.microsoft.com/office/drawing/2014/main" id="{57F9DE33-7CE1-FE53-FECA-6923D774780E}"/>
              </a:ext>
            </a:extLst>
          </p:cNvPr>
          <p:cNvSpPr/>
          <p:nvPr/>
        </p:nvSpPr>
        <p:spPr>
          <a:xfrm>
            <a:off x="2220686" y="1220610"/>
            <a:ext cx="3015343" cy="1839687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Υ υ </a:t>
            </a:r>
            <a:endParaRPr lang="el-CY" sz="9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064543-D014-41EE-3610-1319F9C88D08}"/>
              </a:ext>
            </a:extLst>
          </p:cNvPr>
          <p:cNvSpPr txBox="1"/>
          <p:nvPr/>
        </p:nvSpPr>
        <p:spPr>
          <a:xfrm>
            <a:off x="9405256" y="663125"/>
            <a:ext cx="223256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6000" dirty="0" err="1"/>
              <a:t>τυ</a:t>
            </a:r>
            <a:endParaRPr lang="el-GR" sz="6000" dirty="0"/>
          </a:p>
          <a:p>
            <a:pPr algn="ctr"/>
            <a:r>
              <a:rPr lang="el-GR" sz="6000" dirty="0" err="1"/>
              <a:t>φυ</a:t>
            </a:r>
            <a:endParaRPr lang="el-GR" sz="6000" dirty="0"/>
          </a:p>
          <a:p>
            <a:pPr algn="ctr"/>
            <a:r>
              <a:rPr lang="el-GR" sz="6000" dirty="0" err="1"/>
              <a:t>δυ</a:t>
            </a:r>
            <a:endParaRPr lang="el-GR" sz="6000" dirty="0"/>
          </a:p>
          <a:p>
            <a:pPr algn="ctr"/>
            <a:r>
              <a:rPr lang="el-GR" sz="6000" dirty="0" err="1"/>
              <a:t>υφ</a:t>
            </a:r>
            <a:endParaRPr lang="el-GR" sz="6000" dirty="0"/>
          </a:p>
          <a:p>
            <a:pPr algn="ctr"/>
            <a:endParaRPr lang="el-GR" sz="6000" dirty="0"/>
          </a:p>
        </p:txBody>
      </p:sp>
    </p:spTree>
    <p:extLst>
      <p:ext uri="{BB962C8B-B14F-4D97-AF65-F5344CB8AC3E}">
        <p14:creationId xmlns:p14="http://schemas.microsoft.com/office/powerpoint/2010/main" val="415851601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Βέλος: Δεξιό 2">
            <a:extLst>
              <a:ext uri="{FF2B5EF4-FFF2-40B4-BE49-F238E27FC236}">
                <a16:creationId xmlns:a16="http://schemas.microsoft.com/office/drawing/2014/main" id="{8FEFBD4E-4834-7F72-4060-E1D30E5EAD69}"/>
              </a:ext>
            </a:extLst>
          </p:cNvPr>
          <p:cNvSpPr/>
          <p:nvPr/>
        </p:nvSpPr>
        <p:spPr>
          <a:xfrm>
            <a:off x="5802086" y="2732314"/>
            <a:ext cx="2677885" cy="1338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76E84692-2D4D-9F8B-162E-16E28DE4A006}"/>
              </a:ext>
            </a:extLst>
          </p:cNvPr>
          <p:cNvSpPr/>
          <p:nvPr/>
        </p:nvSpPr>
        <p:spPr>
          <a:xfrm>
            <a:off x="8860971" y="239486"/>
            <a:ext cx="2971800" cy="62266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sz="9600" dirty="0"/>
          </a:p>
          <a:p>
            <a:pPr algn="ctr"/>
            <a:endParaRPr lang="el-GR" sz="9600" dirty="0"/>
          </a:p>
          <a:p>
            <a:pPr algn="ctr"/>
            <a:endParaRPr lang="el-GR" sz="9600" dirty="0"/>
          </a:p>
          <a:p>
            <a:pPr algn="ctr"/>
            <a:endParaRPr lang="el-GR" sz="9600" dirty="0"/>
          </a:p>
          <a:p>
            <a:pPr algn="ctr"/>
            <a:endParaRPr lang="el-CY" dirty="0"/>
          </a:p>
        </p:txBody>
      </p:sp>
      <p:pic>
        <p:nvPicPr>
          <p:cNvPr id="2050" name="Picture 2" descr="σκέφτομαι ντόνατ και καφέ διανυσματική απεικόνιση. εικονογραφία από -  189473747">
            <a:extLst>
              <a:ext uri="{FF2B5EF4-FFF2-40B4-BE49-F238E27FC236}">
                <a16:creationId xmlns:a16="http://schemas.microsoft.com/office/drawing/2014/main" id="{AE05C152-3DF1-AC83-C1D0-E9D45C4AF0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06"/>
          <a:stretch/>
        </p:blipFill>
        <p:spPr bwMode="auto">
          <a:xfrm>
            <a:off x="278039" y="970238"/>
            <a:ext cx="5730876" cy="549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βάλ 1">
            <a:extLst>
              <a:ext uri="{FF2B5EF4-FFF2-40B4-BE49-F238E27FC236}">
                <a16:creationId xmlns:a16="http://schemas.microsoft.com/office/drawing/2014/main" id="{57F9DE33-7CE1-FE53-FECA-6923D774780E}"/>
              </a:ext>
            </a:extLst>
          </p:cNvPr>
          <p:cNvSpPr/>
          <p:nvPr/>
        </p:nvSpPr>
        <p:spPr>
          <a:xfrm>
            <a:off x="2220686" y="1220610"/>
            <a:ext cx="3200400" cy="1839687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Φ φ </a:t>
            </a:r>
            <a:endParaRPr lang="el-CY" sz="9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064543-D014-41EE-3610-1319F9C88D08}"/>
              </a:ext>
            </a:extLst>
          </p:cNvPr>
          <p:cNvSpPr txBox="1"/>
          <p:nvPr/>
        </p:nvSpPr>
        <p:spPr>
          <a:xfrm>
            <a:off x="9405256" y="663125"/>
            <a:ext cx="223256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6000" dirty="0"/>
              <a:t>φα</a:t>
            </a:r>
          </a:p>
          <a:p>
            <a:pPr algn="ctr"/>
            <a:r>
              <a:rPr lang="el-GR" sz="6000" dirty="0" err="1"/>
              <a:t>φο</a:t>
            </a:r>
            <a:endParaRPr lang="el-GR" sz="6000" dirty="0"/>
          </a:p>
          <a:p>
            <a:pPr algn="ctr"/>
            <a:r>
              <a:rPr lang="el-GR" sz="6000" dirty="0"/>
              <a:t>φι</a:t>
            </a:r>
          </a:p>
          <a:p>
            <a:pPr algn="ctr"/>
            <a:r>
              <a:rPr lang="el-GR" sz="6000" dirty="0" err="1"/>
              <a:t>φη</a:t>
            </a:r>
            <a:endParaRPr lang="el-GR" sz="6000" dirty="0"/>
          </a:p>
          <a:p>
            <a:pPr algn="ctr"/>
            <a:r>
              <a:rPr lang="el-GR" sz="6000" dirty="0" err="1"/>
              <a:t>φε</a:t>
            </a:r>
            <a:endParaRPr lang="el-CY" sz="6000" dirty="0"/>
          </a:p>
        </p:txBody>
      </p:sp>
    </p:spTree>
    <p:extLst>
      <p:ext uri="{BB962C8B-B14F-4D97-AF65-F5344CB8AC3E}">
        <p14:creationId xmlns:p14="http://schemas.microsoft.com/office/powerpoint/2010/main" val="363930337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Βέλος: Δεξιό 2">
            <a:extLst>
              <a:ext uri="{FF2B5EF4-FFF2-40B4-BE49-F238E27FC236}">
                <a16:creationId xmlns:a16="http://schemas.microsoft.com/office/drawing/2014/main" id="{8FEFBD4E-4834-7F72-4060-E1D30E5EAD69}"/>
              </a:ext>
            </a:extLst>
          </p:cNvPr>
          <p:cNvSpPr/>
          <p:nvPr/>
        </p:nvSpPr>
        <p:spPr>
          <a:xfrm>
            <a:off x="5802086" y="2732314"/>
            <a:ext cx="2677885" cy="1338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76E84692-2D4D-9F8B-162E-16E28DE4A006}"/>
              </a:ext>
            </a:extLst>
          </p:cNvPr>
          <p:cNvSpPr/>
          <p:nvPr/>
        </p:nvSpPr>
        <p:spPr>
          <a:xfrm>
            <a:off x="8860971" y="239486"/>
            <a:ext cx="2971800" cy="62266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sz="9600" dirty="0"/>
          </a:p>
          <a:p>
            <a:pPr algn="ctr"/>
            <a:endParaRPr lang="el-GR" sz="9600" dirty="0"/>
          </a:p>
          <a:p>
            <a:pPr algn="ctr"/>
            <a:endParaRPr lang="el-GR" sz="9600" dirty="0"/>
          </a:p>
          <a:p>
            <a:pPr algn="ctr"/>
            <a:endParaRPr lang="el-GR" sz="9600" dirty="0"/>
          </a:p>
          <a:p>
            <a:pPr algn="ctr"/>
            <a:endParaRPr lang="el-CY" dirty="0"/>
          </a:p>
        </p:txBody>
      </p:sp>
      <p:pic>
        <p:nvPicPr>
          <p:cNvPr id="2050" name="Picture 2" descr="σκέφτομαι ντόνατ και καφέ διανυσματική απεικόνιση. εικονογραφία από -  189473747">
            <a:extLst>
              <a:ext uri="{FF2B5EF4-FFF2-40B4-BE49-F238E27FC236}">
                <a16:creationId xmlns:a16="http://schemas.microsoft.com/office/drawing/2014/main" id="{AE05C152-3DF1-AC83-C1D0-E9D45C4AF0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06"/>
          <a:stretch/>
        </p:blipFill>
        <p:spPr bwMode="auto">
          <a:xfrm>
            <a:off x="278039" y="970238"/>
            <a:ext cx="5730876" cy="549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βάλ 1">
            <a:extLst>
              <a:ext uri="{FF2B5EF4-FFF2-40B4-BE49-F238E27FC236}">
                <a16:creationId xmlns:a16="http://schemas.microsoft.com/office/drawing/2014/main" id="{57F9DE33-7CE1-FE53-FECA-6923D774780E}"/>
              </a:ext>
            </a:extLst>
          </p:cNvPr>
          <p:cNvSpPr/>
          <p:nvPr/>
        </p:nvSpPr>
        <p:spPr>
          <a:xfrm>
            <a:off x="2220686" y="1220610"/>
            <a:ext cx="3200400" cy="1839687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Χ </a:t>
            </a:r>
            <a:r>
              <a:rPr lang="el-GR" sz="9600" dirty="0" err="1"/>
              <a:t>χ</a:t>
            </a:r>
            <a:r>
              <a:rPr lang="el-GR" sz="9600" dirty="0"/>
              <a:t> </a:t>
            </a:r>
            <a:endParaRPr lang="el-CY" sz="9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064543-D014-41EE-3610-1319F9C88D08}"/>
              </a:ext>
            </a:extLst>
          </p:cNvPr>
          <p:cNvSpPr txBox="1"/>
          <p:nvPr/>
        </p:nvSpPr>
        <p:spPr>
          <a:xfrm>
            <a:off x="9405256" y="663125"/>
            <a:ext cx="223256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6000" dirty="0"/>
              <a:t>χα</a:t>
            </a:r>
          </a:p>
          <a:p>
            <a:pPr algn="ctr"/>
            <a:r>
              <a:rPr lang="el-GR" sz="6000" dirty="0" err="1"/>
              <a:t>χο</a:t>
            </a:r>
            <a:endParaRPr lang="el-GR" sz="6000" dirty="0"/>
          </a:p>
          <a:p>
            <a:pPr algn="ctr"/>
            <a:r>
              <a:rPr lang="el-GR" sz="6000" dirty="0"/>
              <a:t>χι</a:t>
            </a:r>
          </a:p>
          <a:p>
            <a:pPr algn="ctr"/>
            <a:r>
              <a:rPr lang="el-GR" sz="6000" dirty="0" err="1"/>
              <a:t>χη</a:t>
            </a:r>
            <a:endParaRPr lang="el-GR" sz="6000" dirty="0"/>
          </a:p>
          <a:p>
            <a:pPr algn="ctr"/>
            <a:r>
              <a:rPr lang="el-GR" sz="6000" dirty="0" err="1"/>
              <a:t>χε</a:t>
            </a:r>
            <a:endParaRPr lang="el-CY" sz="6000" dirty="0"/>
          </a:p>
        </p:txBody>
      </p:sp>
    </p:spTree>
    <p:extLst>
      <p:ext uri="{BB962C8B-B14F-4D97-AF65-F5344CB8AC3E}">
        <p14:creationId xmlns:p14="http://schemas.microsoft.com/office/powerpoint/2010/main" val="247808283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Βέλος: Δεξιό 2">
            <a:extLst>
              <a:ext uri="{FF2B5EF4-FFF2-40B4-BE49-F238E27FC236}">
                <a16:creationId xmlns:a16="http://schemas.microsoft.com/office/drawing/2014/main" id="{8FEFBD4E-4834-7F72-4060-E1D30E5EAD69}"/>
              </a:ext>
            </a:extLst>
          </p:cNvPr>
          <p:cNvSpPr/>
          <p:nvPr/>
        </p:nvSpPr>
        <p:spPr>
          <a:xfrm>
            <a:off x="5802086" y="2732314"/>
            <a:ext cx="2677885" cy="1338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76E84692-2D4D-9F8B-162E-16E28DE4A006}"/>
              </a:ext>
            </a:extLst>
          </p:cNvPr>
          <p:cNvSpPr/>
          <p:nvPr/>
        </p:nvSpPr>
        <p:spPr>
          <a:xfrm>
            <a:off x="8860971" y="239486"/>
            <a:ext cx="2971800" cy="62266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sz="9600" dirty="0"/>
          </a:p>
          <a:p>
            <a:pPr algn="ctr"/>
            <a:endParaRPr lang="el-GR" sz="9600" dirty="0"/>
          </a:p>
          <a:p>
            <a:pPr algn="ctr"/>
            <a:endParaRPr lang="el-GR" sz="9600" dirty="0"/>
          </a:p>
          <a:p>
            <a:pPr algn="ctr"/>
            <a:endParaRPr lang="el-GR" sz="9600" dirty="0"/>
          </a:p>
          <a:p>
            <a:pPr algn="ctr"/>
            <a:endParaRPr lang="el-CY" dirty="0"/>
          </a:p>
        </p:txBody>
      </p:sp>
      <p:pic>
        <p:nvPicPr>
          <p:cNvPr id="2050" name="Picture 2" descr="σκέφτομαι ντόνατ και καφέ διανυσματική απεικόνιση. εικονογραφία από -  189473747">
            <a:extLst>
              <a:ext uri="{FF2B5EF4-FFF2-40B4-BE49-F238E27FC236}">
                <a16:creationId xmlns:a16="http://schemas.microsoft.com/office/drawing/2014/main" id="{AE05C152-3DF1-AC83-C1D0-E9D45C4AF0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06"/>
          <a:stretch/>
        </p:blipFill>
        <p:spPr bwMode="auto">
          <a:xfrm>
            <a:off x="278039" y="970238"/>
            <a:ext cx="5730876" cy="549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βάλ 1">
            <a:extLst>
              <a:ext uri="{FF2B5EF4-FFF2-40B4-BE49-F238E27FC236}">
                <a16:creationId xmlns:a16="http://schemas.microsoft.com/office/drawing/2014/main" id="{57F9DE33-7CE1-FE53-FECA-6923D774780E}"/>
              </a:ext>
            </a:extLst>
          </p:cNvPr>
          <p:cNvSpPr/>
          <p:nvPr/>
        </p:nvSpPr>
        <p:spPr>
          <a:xfrm>
            <a:off x="2220686" y="1220610"/>
            <a:ext cx="3200400" cy="1839687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Ψ </a:t>
            </a:r>
            <a:r>
              <a:rPr lang="el-GR" sz="9600" dirty="0" err="1"/>
              <a:t>ψ</a:t>
            </a:r>
            <a:r>
              <a:rPr lang="el-GR" sz="9600" dirty="0"/>
              <a:t> </a:t>
            </a:r>
            <a:endParaRPr lang="el-CY" sz="9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064543-D014-41EE-3610-1319F9C88D08}"/>
              </a:ext>
            </a:extLst>
          </p:cNvPr>
          <p:cNvSpPr txBox="1"/>
          <p:nvPr/>
        </p:nvSpPr>
        <p:spPr>
          <a:xfrm>
            <a:off x="9405256" y="663125"/>
            <a:ext cx="223256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6000" dirty="0" err="1"/>
              <a:t>ψα</a:t>
            </a:r>
            <a:endParaRPr lang="el-GR" sz="6000" dirty="0"/>
          </a:p>
          <a:p>
            <a:pPr algn="ctr"/>
            <a:r>
              <a:rPr lang="el-GR" sz="6000" dirty="0" err="1"/>
              <a:t>ψο</a:t>
            </a:r>
            <a:endParaRPr lang="el-GR" sz="6000" dirty="0"/>
          </a:p>
          <a:p>
            <a:pPr algn="ctr"/>
            <a:r>
              <a:rPr lang="el-GR" sz="6000" dirty="0" err="1"/>
              <a:t>ψι</a:t>
            </a:r>
            <a:endParaRPr lang="el-GR" sz="6000" dirty="0"/>
          </a:p>
          <a:p>
            <a:pPr algn="ctr"/>
            <a:r>
              <a:rPr lang="el-GR" sz="6000" dirty="0" err="1"/>
              <a:t>ψη</a:t>
            </a:r>
            <a:endParaRPr lang="el-GR" sz="6000" dirty="0"/>
          </a:p>
          <a:p>
            <a:pPr algn="ctr"/>
            <a:r>
              <a:rPr lang="el-GR" sz="6000" dirty="0" err="1"/>
              <a:t>ψε</a:t>
            </a:r>
            <a:endParaRPr lang="el-CY" sz="6000" dirty="0"/>
          </a:p>
        </p:txBody>
      </p:sp>
    </p:spTree>
    <p:extLst>
      <p:ext uri="{BB962C8B-B14F-4D97-AF65-F5344CB8AC3E}">
        <p14:creationId xmlns:p14="http://schemas.microsoft.com/office/powerpoint/2010/main" val="90853224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Βέλος: Δεξιό 2">
            <a:extLst>
              <a:ext uri="{FF2B5EF4-FFF2-40B4-BE49-F238E27FC236}">
                <a16:creationId xmlns:a16="http://schemas.microsoft.com/office/drawing/2014/main" id="{8FEFBD4E-4834-7F72-4060-E1D30E5EAD69}"/>
              </a:ext>
            </a:extLst>
          </p:cNvPr>
          <p:cNvSpPr/>
          <p:nvPr/>
        </p:nvSpPr>
        <p:spPr>
          <a:xfrm>
            <a:off x="5802086" y="2732314"/>
            <a:ext cx="2677885" cy="1338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76E84692-2D4D-9F8B-162E-16E28DE4A006}"/>
              </a:ext>
            </a:extLst>
          </p:cNvPr>
          <p:cNvSpPr/>
          <p:nvPr/>
        </p:nvSpPr>
        <p:spPr>
          <a:xfrm>
            <a:off x="8860971" y="239486"/>
            <a:ext cx="2971800" cy="62266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sz="9600" dirty="0"/>
          </a:p>
          <a:p>
            <a:pPr algn="ctr"/>
            <a:endParaRPr lang="el-GR" sz="9600" dirty="0"/>
          </a:p>
          <a:p>
            <a:pPr algn="ctr"/>
            <a:endParaRPr lang="el-GR" sz="9600" dirty="0"/>
          </a:p>
          <a:p>
            <a:pPr algn="ctr"/>
            <a:endParaRPr lang="el-GR" sz="9600" dirty="0"/>
          </a:p>
          <a:p>
            <a:pPr algn="ctr"/>
            <a:endParaRPr lang="el-CY" dirty="0"/>
          </a:p>
        </p:txBody>
      </p:sp>
      <p:pic>
        <p:nvPicPr>
          <p:cNvPr id="2050" name="Picture 2" descr="σκέφτομαι ντόνατ και καφέ διανυσματική απεικόνιση. εικονογραφία από -  189473747">
            <a:extLst>
              <a:ext uri="{FF2B5EF4-FFF2-40B4-BE49-F238E27FC236}">
                <a16:creationId xmlns:a16="http://schemas.microsoft.com/office/drawing/2014/main" id="{AE05C152-3DF1-AC83-C1D0-E9D45C4AF0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06"/>
          <a:stretch/>
        </p:blipFill>
        <p:spPr bwMode="auto">
          <a:xfrm>
            <a:off x="278039" y="970238"/>
            <a:ext cx="5730876" cy="549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βάλ 1">
            <a:extLst>
              <a:ext uri="{FF2B5EF4-FFF2-40B4-BE49-F238E27FC236}">
                <a16:creationId xmlns:a16="http://schemas.microsoft.com/office/drawing/2014/main" id="{57F9DE33-7CE1-FE53-FECA-6923D774780E}"/>
              </a:ext>
            </a:extLst>
          </p:cNvPr>
          <p:cNvSpPr/>
          <p:nvPr/>
        </p:nvSpPr>
        <p:spPr>
          <a:xfrm>
            <a:off x="1915886" y="1220610"/>
            <a:ext cx="3505200" cy="1839687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/>
              <a:t>Ω </a:t>
            </a:r>
            <a:r>
              <a:rPr lang="el-GR" sz="9600" dirty="0" err="1"/>
              <a:t>ω</a:t>
            </a:r>
            <a:r>
              <a:rPr lang="el-GR" sz="9600" dirty="0"/>
              <a:t> </a:t>
            </a:r>
            <a:endParaRPr lang="el-CY" sz="9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064543-D014-41EE-3610-1319F9C88D08}"/>
              </a:ext>
            </a:extLst>
          </p:cNvPr>
          <p:cNvSpPr txBox="1"/>
          <p:nvPr/>
        </p:nvSpPr>
        <p:spPr>
          <a:xfrm>
            <a:off x="9405256" y="663125"/>
            <a:ext cx="223256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6000" dirty="0" err="1"/>
              <a:t>φω</a:t>
            </a:r>
            <a:endParaRPr lang="el-GR" sz="6000" dirty="0"/>
          </a:p>
          <a:p>
            <a:pPr algn="ctr"/>
            <a:r>
              <a:rPr lang="el-GR" sz="6000" dirty="0"/>
              <a:t>τω</a:t>
            </a:r>
          </a:p>
          <a:p>
            <a:pPr algn="ctr"/>
            <a:endParaRPr lang="el-GR" sz="6000" dirty="0"/>
          </a:p>
          <a:p>
            <a:pPr algn="ctr"/>
            <a:endParaRPr lang="el-GR" sz="6000" dirty="0"/>
          </a:p>
        </p:txBody>
      </p:sp>
    </p:spTree>
    <p:extLst>
      <p:ext uri="{BB962C8B-B14F-4D97-AF65-F5344CB8AC3E}">
        <p14:creationId xmlns:p14="http://schemas.microsoft.com/office/powerpoint/2010/main" val="378595507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42EEEB22-7870-F9A6-E854-6B5697D37116}"/>
              </a:ext>
            </a:extLst>
          </p:cNvPr>
          <p:cNvSpPr/>
          <p:nvPr/>
        </p:nvSpPr>
        <p:spPr>
          <a:xfrm>
            <a:off x="4052746" y="767441"/>
            <a:ext cx="7097486" cy="133894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Κατανόηση προφορικού λόγου </a:t>
            </a:r>
          </a:p>
        </p:txBody>
      </p:sp>
      <p:pic>
        <p:nvPicPr>
          <p:cNvPr id="6" name="Picture 2" descr="Listening clipart Φωτογραφίες Αρχείου, Royalty Free Listening clipart  Εικόνες | DepositPhotos">
            <a:extLst>
              <a:ext uri="{FF2B5EF4-FFF2-40B4-BE49-F238E27FC236}">
                <a16:creationId xmlns:a16="http://schemas.microsoft.com/office/drawing/2014/main" id="{7C7712E3-3B4A-E57A-0275-3DB7DE085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711" y="375556"/>
            <a:ext cx="1633879" cy="266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artoon Soldier Pointing Command – Royalty-Free Vector | VectorStock">
            <a:extLst>
              <a:ext uri="{FF2B5EF4-FFF2-40B4-BE49-F238E27FC236}">
                <a16:creationId xmlns:a16="http://schemas.microsoft.com/office/drawing/2014/main" id="{A1553F18-8EAA-965E-F8C5-6A25930D0A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99"/>
          <a:stretch>
            <a:fillRect/>
          </a:stretch>
        </p:blipFill>
        <p:spPr bwMode="auto">
          <a:xfrm>
            <a:off x="743200" y="3818109"/>
            <a:ext cx="1633878" cy="16546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6CC84959-184A-70C8-4127-79DE1A512D53}"/>
              </a:ext>
            </a:extLst>
          </p:cNvPr>
          <p:cNvSpPr/>
          <p:nvPr/>
        </p:nvSpPr>
        <p:spPr>
          <a:xfrm>
            <a:off x="2971800" y="4650871"/>
            <a:ext cx="3124200" cy="109945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Άκουσε!</a:t>
            </a:r>
          </a:p>
        </p:txBody>
      </p:sp>
      <p:pic>
        <p:nvPicPr>
          <p:cNvPr id="9" name="ElevenLabs_2026-04-13T06_20_42_Eleni - Soft, Narrational and Calm_pvc_sp89_s100_sb13_v3">
            <a:hlinkClick r:id="" action="ppaction://media"/>
            <a:extLst>
              <a:ext uri="{FF2B5EF4-FFF2-40B4-BE49-F238E27FC236}">
                <a16:creationId xmlns:a16="http://schemas.microsoft.com/office/drawing/2014/main" id="{EA49EC0F-2F0D-4909-FF55-8974D312AE74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66088" y="3221038"/>
            <a:ext cx="406400" cy="406400"/>
          </a:xfrm>
        </p:spPr>
      </p:pic>
    </p:spTree>
    <p:extLst>
      <p:ext uri="{BB962C8B-B14F-4D97-AF65-F5344CB8AC3E}">
        <p14:creationId xmlns:p14="http://schemas.microsoft.com/office/powerpoint/2010/main" val="192995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84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Ωρολόγιο πρόγραμμα διδασκαλίας – ΓΥΜΝΑΣΙΟ ΑΝΩΓΕΙΩΝ">
            <a:extLst>
              <a:ext uri="{FF2B5EF4-FFF2-40B4-BE49-F238E27FC236}">
                <a16:creationId xmlns:a16="http://schemas.microsoft.com/office/drawing/2014/main" id="{9ED78206-0221-49EF-99E6-95D4A9D67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830" y="1821656"/>
            <a:ext cx="4452342" cy="321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Φυσαλίδα σκέψης: Σύννεφο 1">
            <a:extLst>
              <a:ext uri="{FF2B5EF4-FFF2-40B4-BE49-F238E27FC236}">
                <a16:creationId xmlns:a16="http://schemas.microsoft.com/office/drawing/2014/main" id="{B02FD06D-0D90-443E-B354-79DD5A59A293}"/>
              </a:ext>
            </a:extLst>
          </p:cNvPr>
          <p:cNvSpPr/>
          <p:nvPr/>
        </p:nvSpPr>
        <p:spPr>
          <a:xfrm>
            <a:off x="3465131" y="1819441"/>
            <a:ext cx="1897774" cy="727184"/>
          </a:xfrm>
          <a:prstGeom prst="cloud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Διάλειμμα 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4" name="Φυσαλίδα σκέψης: Σύννεφο 3">
            <a:extLst>
              <a:ext uri="{FF2B5EF4-FFF2-40B4-BE49-F238E27FC236}">
                <a16:creationId xmlns:a16="http://schemas.microsoft.com/office/drawing/2014/main" id="{F43435B4-73AC-4445-A196-E64B5D878452}"/>
              </a:ext>
            </a:extLst>
          </p:cNvPr>
          <p:cNvSpPr/>
          <p:nvPr/>
        </p:nvSpPr>
        <p:spPr>
          <a:xfrm>
            <a:off x="6033925" y="1597738"/>
            <a:ext cx="1897774" cy="727184"/>
          </a:xfrm>
          <a:prstGeom prst="cloud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Διάλειμμα 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5" name="Φυσαλίδα σκέψης: Σύννεφο 4">
            <a:extLst>
              <a:ext uri="{FF2B5EF4-FFF2-40B4-BE49-F238E27FC236}">
                <a16:creationId xmlns:a16="http://schemas.microsoft.com/office/drawing/2014/main" id="{D1074594-855D-48FE-991D-A3E7F1F6D10B}"/>
              </a:ext>
            </a:extLst>
          </p:cNvPr>
          <p:cNvSpPr/>
          <p:nvPr/>
        </p:nvSpPr>
        <p:spPr>
          <a:xfrm>
            <a:off x="3107451" y="3584194"/>
            <a:ext cx="1897774" cy="727184"/>
          </a:xfrm>
          <a:prstGeom prst="cloud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Διάλειμμα 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6" name="Φυσαλίδα σκέψης: Σύννεφο 5">
            <a:extLst>
              <a:ext uri="{FF2B5EF4-FFF2-40B4-BE49-F238E27FC236}">
                <a16:creationId xmlns:a16="http://schemas.microsoft.com/office/drawing/2014/main" id="{68B562CF-20CB-4B65-BF81-08EBC09E257A}"/>
              </a:ext>
            </a:extLst>
          </p:cNvPr>
          <p:cNvSpPr/>
          <p:nvPr/>
        </p:nvSpPr>
        <p:spPr>
          <a:xfrm>
            <a:off x="5235795" y="4309161"/>
            <a:ext cx="1897774" cy="727184"/>
          </a:xfrm>
          <a:prstGeom prst="cloud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Διάλειμμα 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7" name="Φυσαλίδα σκέψης: Σύννεφο 6">
            <a:extLst>
              <a:ext uri="{FF2B5EF4-FFF2-40B4-BE49-F238E27FC236}">
                <a16:creationId xmlns:a16="http://schemas.microsoft.com/office/drawing/2014/main" id="{5E46111C-B0A5-4C23-A629-B4B88E3E5CDA}"/>
              </a:ext>
            </a:extLst>
          </p:cNvPr>
          <p:cNvSpPr/>
          <p:nvPr/>
        </p:nvSpPr>
        <p:spPr>
          <a:xfrm>
            <a:off x="7488294" y="3371359"/>
            <a:ext cx="1897774" cy="727184"/>
          </a:xfrm>
          <a:prstGeom prst="cloudCallou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Διάλειμμα </a:t>
            </a:r>
            <a:endParaRPr lang="el-CY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86950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ινακίδα Στοκ Εικονογραφήσεις, Vectors, &amp; Clipart – (255,426 ...">
            <a:extLst>
              <a:ext uri="{FF2B5EF4-FFF2-40B4-BE49-F238E27FC236}">
                <a16:creationId xmlns:a16="http://schemas.microsoft.com/office/drawing/2014/main" id="{26378457-6B72-1E65-55B9-E563329FB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676" y="1160748"/>
            <a:ext cx="5832648" cy="421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F0AC93A7-BAFA-A153-DB01-0A405CA16016}"/>
              </a:ext>
            </a:extLst>
          </p:cNvPr>
          <p:cNvSpPr/>
          <p:nvPr/>
        </p:nvSpPr>
        <p:spPr>
          <a:xfrm>
            <a:off x="3881754" y="2672916"/>
            <a:ext cx="3348372" cy="64807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www.e-charalambous.com</a:t>
            </a:r>
            <a:endParaRPr lang="el-CY" sz="2100" dirty="0"/>
          </a:p>
        </p:txBody>
      </p:sp>
    </p:spTree>
    <p:extLst>
      <p:ext uri="{BB962C8B-B14F-4D97-AF65-F5344CB8AC3E}">
        <p14:creationId xmlns:p14="http://schemas.microsoft.com/office/powerpoint/2010/main" val="1345210696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362</Words>
  <Application>Microsoft Office PowerPoint</Application>
  <PresentationFormat>Ευρεία οθόνη</PresentationFormat>
  <Paragraphs>313</Paragraphs>
  <Slides>78</Slides>
  <Notes>0</Notes>
  <HiddenSlides>0</HiddenSlides>
  <MMClips>4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78</vt:i4>
      </vt:variant>
    </vt:vector>
  </HeadingPairs>
  <TitlesOfParts>
    <vt:vector size="82" baseType="lpstr">
      <vt:lpstr>Aptos</vt:lpstr>
      <vt:lpstr>Aptos Display</vt:lpstr>
      <vt:lpstr>Arial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μαμά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ΕΛΕΝΗ ΧΑΡΑΛΑΜΠΟΥΣ</dc:creator>
  <cp:lastModifiedBy>Ελένη Χαραλάμπους</cp:lastModifiedBy>
  <cp:revision>47</cp:revision>
  <cp:lastPrinted>2025-09-05T09:25:28Z</cp:lastPrinted>
  <dcterms:created xsi:type="dcterms:W3CDTF">2024-09-09T18:36:19Z</dcterms:created>
  <dcterms:modified xsi:type="dcterms:W3CDTF">2026-09-07T14:01:54Z</dcterms:modified>
</cp:coreProperties>
</file>