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430" r:id="rId2"/>
    <p:sldId id="696" r:id="rId3"/>
    <p:sldId id="260" r:id="rId4"/>
    <p:sldId id="451" r:id="rId5"/>
    <p:sldId id="262" r:id="rId6"/>
    <p:sldId id="611" r:id="rId7"/>
    <p:sldId id="698" r:id="rId8"/>
    <p:sldId id="699" r:id="rId9"/>
    <p:sldId id="261" r:id="rId10"/>
    <p:sldId id="689" r:id="rId11"/>
    <p:sldId id="700" r:id="rId12"/>
    <p:sldId id="701" r:id="rId13"/>
    <p:sldId id="703" r:id="rId14"/>
    <p:sldId id="702" r:id="rId15"/>
    <p:sldId id="695" r:id="rId16"/>
    <p:sldId id="259" r:id="rId17"/>
    <p:sldId id="697" r:id="rId18"/>
    <p:sldId id="694" r:id="rId19"/>
    <p:sldId id="642" r:id="rId20"/>
    <p:sldId id="706" r:id="rId21"/>
    <p:sldId id="707" r:id="rId22"/>
    <p:sldId id="705" r:id="rId23"/>
    <p:sldId id="616" r:id="rId24"/>
    <p:sldId id="617" r:id="rId25"/>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10" autoAdjust="0"/>
    <p:restoredTop sz="94660"/>
  </p:normalViewPr>
  <p:slideViewPr>
    <p:cSldViewPr snapToGrid="0">
      <p:cViewPr varScale="1">
        <p:scale>
          <a:sx n="59" d="100"/>
          <a:sy n="59" d="100"/>
        </p:scale>
        <p:origin x="90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1277D3-A250-44CA-9E66-C89D7FAF70EA}" type="datetimeFigureOut">
              <a:rPr lang="el-GR" smtClean="0"/>
              <a:t>20/9/2026</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1034E8-6D49-4E33-B046-80AB39889326}" type="slidenum">
              <a:rPr lang="el-GR" smtClean="0"/>
              <a:t>‹#›</a:t>
            </a:fld>
            <a:endParaRPr lang="el-GR"/>
          </a:p>
        </p:txBody>
      </p:sp>
    </p:spTree>
    <p:extLst>
      <p:ext uri="{BB962C8B-B14F-4D97-AF65-F5344CB8AC3E}">
        <p14:creationId xmlns:p14="http://schemas.microsoft.com/office/powerpoint/2010/main" val="326762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477F4B48-6750-40C4-8785-678CB7E3BB9C}" type="slidenum">
              <a:rPr lang="el-CY" smtClean="0"/>
              <a:t>1</a:t>
            </a:fld>
            <a:endParaRPr lang="el-CY"/>
          </a:p>
        </p:txBody>
      </p:sp>
    </p:spTree>
    <p:extLst>
      <p:ext uri="{BB962C8B-B14F-4D97-AF65-F5344CB8AC3E}">
        <p14:creationId xmlns:p14="http://schemas.microsoft.com/office/powerpoint/2010/main" val="31159532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2C2BBA0E-FCE6-4FF8-B6BD-C02FC8957C17}" type="slidenum">
              <a:rPr lang="el-GR" smtClean="0"/>
              <a:t>6</a:t>
            </a:fld>
            <a:endParaRPr lang="el-GR"/>
          </a:p>
        </p:txBody>
      </p:sp>
    </p:spTree>
    <p:extLst>
      <p:ext uri="{BB962C8B-B14F-4D97-AF65-F5344CB8AC3E}">
        <p14:creationId xmlns:p14="http://schemas.microsoft.com/office/powerpoint/2010/main" val="2890364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2C2BBA0E-FCE6-4FF8-B6BD-C02FC8957C17}" type="slidenum">
              <a:rPr lang="el-GR" smtClean="0"/>
              <a:t>7</a:t>
            </a:fld>
            <a:endParaRPr lang="el-GR"/>
          </a:p>
        </p:txBody>
      </p:sp>
    </p:spTree>
    <p:extLst>
      <p:ext uri="{BB962C8B-B14F-4D97-AF65-F5344CB8AC3E}">
        <p14:creationId xmlns:p14="http://schemas.microsoft.com/office/powerpoint/2010/main" val="1249075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FB07D-7292-BA2B-A7E8-C0908736FC70}"/>
            </a:ext>
          </a:extLst>
        </p:cNvPr>
        <p:cNvGrpSpPr/>
        <p:nvPr/>
      </p:nvGrpSpPr>
      <p:grpSpPr>
        <a:xfrm>
          <a:off x="0" y="0"/>
          <a:ext cx="0" cy="0"/>
          <a:chOff x="0" y="0"/>
          <a:chExt cx="0" cy="0"/>
        </a:xfrm>
      </p:grpSpPr>
      <p:sp>
        <p:nvSpPr>
          <p:cNvPr id="2" name="Θέση εικόνας διαφάνειας 1">
            <a:extLst>
              <a:ext uri="{FF2B5EF4-FFF2-40B4-BE49-F238E27FC236}">
                <a16:creationId xmlns:a16="http://schemas.microsoft.com/office/drawing/2014/main" id="{42709162-8152-CEB6-895A-AAC3C03D0D31}"/>
              </a:ext>
            </a:extLst>
          </p:cNvPr>
          <p:cNvSpPr>
            <a:spLocks noGrp="1" noRot="1" noChangeAspect="1"/>
          </p:cNvSpPr>
          <p:nvPr>
            <p:ph type="sldImg"/>
          </p:nvPr>
        </p:nvSpPr>
        <p:spPr/>
        <p:txBody>
          <a:bodyPr/>
          <a:lstStyle/>
          <a:p>
            <a:endParaRPr lang="el-GR"/>
          </a:p>
        </p:txBody>
      </p:sp>
      <p:sp>
        <p:nvSpPr>
          <p:cNvPr id="3" name="Θέση σημειώσεων 2">
            <a:extLst>
              <a:ext uri="{FF2B5EF4-FFF2-40B4-BE49-F238E27FC236}">
                <a16:creationId xmlns:a16="http://schemas.microsoft.com/office/drawing/2014/main" id="{A5154C91-F822-C283-9A4B-1C7BAFC70045}"/>
              </a:ext>
            </a:extLst>
          </p:cNvPr>
          <p:cNvSpPr>
            <a:spLocks noGrp="1"/>
          </p:cNvSpPr>
          <p:nvPr>
            <p:ph type="body" idx="1"/>
          </p:nvPr>
        </p:nvSpPr>
        <p:spPr/>
        <p:txBody>
          <a:bodyPr/>
          <a:lstStyle/>
          <a:p>
            <a:endParaRPr lang="el-GR" dirty="0"/>
          </a:p>
        </p:txBody>
      </p:sp>
      <p:sp>
        <p:nvSpPr>
          <p:cNvPr id="4" name="Θέση αριθμού διαφάνειας 3">
            <a:extLst>
              <a:ext uri="{FF2B5EF4-FFF2-40B4-BE49-F238E27FC236}">
                <a16:creationId xmlns:a16="http://schemas.microsoft.com/office/drawing/2014/main" id="{6937257F-D8B0-6EFE-E4EF-04333334FE34}"/>
              </a:ext>
            </a:extLst>
          </p:cNvPr>
          <p:cNvSpPr>
            <a:spLocks noGrp="1"/>
          </p:cNvSpPr>
          <p:nvPr>
            <p:ph type="sldNum" sz="quarter" idx="5"/>
          </p:nvPr>
        </p:nvSpPr>
        <p:spPr/>
        <p:txBody>
          <a:bodyPr/>
          <a:lstStyle/>
          <a:p>
            <a:fld id="{2C2BBA0E-FCE6-4FF8-B6BD-C02FC8957C17}" type="slidenum">
              <a:rPr lang="el-GR" smtClean="0"/>
              <a:t>8</a:t>
            </a:fld>
            <a:endParaRPr lang="el-GR"/>
          </a:p>
        </p:txBody>
      </p:sp>
    </p:spTree>
    <p:extLst>
      <p:ext uri="{BB962C8B-B14F-4D97-AF65-F5344CB8AC3E}">
        <p14:creationId xmlns:p14="http://schemas.microsoft.com/office/powerpoint/2010/main" val="34515628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8C687B6-C46A-ECAD-E1DB-DFBEACF72893}"/>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81D0DE9E-F017-C69B-9526-FC4CFC00E4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FAB20999-0B57-04B8-236F-95DCD6137479}"/>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5" name="Θέση υποσέλιδου 4">
            <a:extLst>
              <a:ext uri="{FF2B5EF4-FFF2-40B4-BE49-F238E27FC236}">
                <a16:creationId xmlns:a16="http://schemas.microsoft.com/office/drawing/2014/main" id="{2FD409C9-08FD-7DB4-4404-62756771F261}"/>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3AA0D53-A4AE-3267-6AEC-5DBBBBFD62C4}"/>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4221631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5F147F3-69F5-11CE-B457-E6393CBBE101}"/>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FAD02DBA-241F-A4DE-39AB-12F42AC3ED17}"/>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3C340F4E-C2E0-3DAF-47CB-A3EE07D8DCA7}"/>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5" name="Θέση υποσέλιδου 4">
            <a:extLst>
              <a:ext uri="{FF2B5EF4-FFF2-40B4-BE49-F238E27FC236}">
                <a16:creationId xmlns:a16="http://schemas.microsoft.com/office/drawing/2014/main" id="{81EDEF73-327C-DA13-AD64-59FF29784BB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FDFEB2AD-C5D0-B0A4-9AD6-89E5F41F2432}"/>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4088265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CD8377C-D187-262B-533A-A59AD5C90798}"/>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121E19B1-AA2B-0C03-257E-BF14BA6FCA7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0F72F1AB-E434-28B8-25D4-23133C2C2467}"/>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5" name="Θέση υποσέλιδου 4">
            <a:extLst>
              <a:ext uri="{FF2B5EF4-FFF2-40B4-BE49-F238E27FC236}">
                <a16:creationId xmlns:a16="http://schemas.microsoft.com/office/drawing/2014/main" id="{CC08BF7B-9D11-E6F9-5D5E-DEA66A6E0444}"/>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CE195961-BE65-CA23-7029-18BDE6D70240}"/>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3240536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1D86181-2BE0-FDC1-83AB-286BEA485C82}"/>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F34DC1F6-A763-7C69-D24E-F5A53B49CFD5}"/>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4F46373E-9AF7-AB2E-2560-E3069A78183B}"/>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17848E93-855F-B26B-F016-C7C432A1AF35}"/>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6" name="Θέση υποσέλιδου 5">
            <a:extLst>
              <a:ext uri="{FF2B5EF4-FFF2-40B4-BE49-F238E27FC236}">
                <a16:creationId xmlns:a16="http://schemas.microsoft.com/office/drawing/2014/main" id="{FDC3D2CE-D125-554E-9B01-5F46CAF51A46}"/>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9236DD9A-5403-C5BC-4201-CA63446FBCBD}"/>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1083841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991A825-9535-0CD8-54AE-654051B98CD1}"/>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902B1891-CD81-4829-E857-FA6F9611F8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218D813A-307C-0DD7-096D-E9C87A079CBC}"/>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59F86161-7C36-FFC3-B253-5FF3EB2CCB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92F90593-632A-9D9E-0900-D6CBD8D4AF42}"/>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54793B63-084E-F54C-C149-56F652219142}"/>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8" name="Θέση υποσέλιδου 7">
            <a:extLst>
              <a:ext uri="{FF2B5EF4-FFF2-40B4-BE49-F238E27FC236}">
                <a16:creationId xmlns:a16="http://schemas.microsoft.com/office/drawing/2014/main" id="{93953494-81C7-18F0-CE32-D969C32B3610}"/>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7995399F-3E73-4467-1FE0-32AD039ACD87}"/>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949523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DE63301-7852-BA61-A723-036C9F35FF5D}"/>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B58A3EF4-4000-B68C-7F05-1FFC14F37772}"/>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4" name="Θέση υποσέλιδου 3">
            <a:extLst>
              <a:ext uri="{FF2B5EF4-FFF2-40B4-BE49-F238E27FC236}">
                <a16:creationId xmlns:a16="http://schemas.microsoft.com/office/drawing/2014/main" id="{9B872E80-D03C-64BC-E395-1F66D5B55792}"/>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97282F54-CAFF-BEAB-3EF8-2857F96B3BD3}"/>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221992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D8ED7AF9-A5F3-1A83-3FAA-F509A800639D}"/>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3" name="Θέση υποσέλιδου 2">
            <a:extLst>
              <a:ext uri="{FF2B5EF4-FFF2-40B4-BE49-F238E27FC236}">
                <a16:creationId xmlns:a16="http://schemas.microsoft.com/office/drawing/2014/main" id="{FF164A5B-4F2A-1294-E06D-2F5578BFE917}"/>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70956A29-AC3B-F258-0383-A5BFD3A71573}"/>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348683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F207659-719F-8AE7-6409-4B9330B55A75}"/>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0C580705-9412-4DAA-E8AA-A1F0C9E0B0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8A6B6B60-641F-7FA3-2C99-5E8F2F2BF9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65FF0439-B7E3-FCFE-2B48-B5557CDEF0CF}"/>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6" name="Θέση υποσέλιδου 5">
            <a:extLst>
              <a:ext uri="{FF2B5EF4-FFF2-40B4-BE49-F238E27FC236}">
                <a16:creationId xmlns:a16="http://schemas.microsoft.com/office/drawing/2014/main" id="{A15EFB62-20BB-6155-5E99-259188394088}"/>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B1E7FF63-4A08-5D97-0E6B-CEBD32636C8F}"/>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289820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0A6CFB3-6B2F-3CDD-D181-BBF6B880EE88}"/>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EB4221D7-EE63-6AF6-30CE-75E3981AE0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B13AE0E2-7944-93F0-6E3A-A94D69142E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0C42EE1D-2A74-453B-46D5-D40092E2919F}"/>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6" name="Θέση υποσέλιδου 5">
            <a:extLst>
              <a:ext uri="{FF2B5EF4-FFF2-40B4-BE49-F238E27FC236}">
                <a16:creationId xmlns:a16="http://schemas.microsoft.com/office/drawing/2014/main" id="{8233016A-6E37-C63F-BD2E-4DF825BF573B}"/>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48CDB8A3-6615-86B0-1AA9-401481E8F7C6}"/>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936087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09A4227-80E7-7651-DDDE-BDE81C65CA98}"/>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A6EBA9DC-1A60-6F43-0723-AC125F4C63A7}"/>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49C0275E-9614-62CE-A013-B89BCF117433}"/>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5" name="Θέση υποσέλιδου 4">
            <a:extLst>
              <a:ext uri="{FF2B5EF4-FFF2-40B4-BE49-F238E27FC236}">
                <a16:creationId xmlns:a16="http://schemas.microsoft.com/office/drawing/2014/main" id="{957A4038-5DCA-8BE6-F2F0-5687C32BD2A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E9A275E3-7A90-08F0-5BDA-6E12B559557C}"/>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3136348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04B2B3F8-5FEA-2676-CE7B-E153EBB10E5E}"/>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F603F90A-ECFD-6EA2-E166-1C656D0C7060}"/>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C82C30AD-6675-580A-662D-B07127F404EF}"/>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5" name="Θέση υποσέλιδου 4">
            <a:extLst>
              <a:ext uri="{FF2B5EF4-FFF2-40B4-BE49-F238E27FC236}">
                <a16:creationId xmlns:a16="http://schemas.microsoft.com/office/drawing/2014/main" id="{28EE79CE-263D-C83C-FBEC-F464CAA246BC}"/>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78209ED-8018-45AE-1643-3A8A9490425E}"/>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3409400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8D25B496-3FC7-6E30-AE72-E4C4BA1361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31629BCB-3FD9-49F3-5A72-5308F46025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0733433F-062A-2A53-C726-A345211E9B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165C938-F4F3-43AF-8825-92C96818D7C0}" type="datetimeFigureOut">
              <a:rPr lang="el-GR" smtClean="0"/>
              <a:t>20/9/2026</a:t>
            </a:fld>
            <a:endParaRPr lang="el-GR"/>
          </a:p>
        </p:txBody>
      </p:sp>
      <p:sp>
        <p:nvSpPr>
          <p:cNvPr id="5" name="Θέση υποσέλιδου 4">
            <a:extLst>
              <a:ext uri="{FF2B5EF4-FFF2-40B4-BE49-F238E27FC236}">
                <a16:creationId xmlns:a16="http://schemas.microsoft.com/office/drawing/2014/main" id="{890768F0-C740-7884-91E2-AD1BE80226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77296FB4-C21C-51A9-8AF5-C989953565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4ED8FD2-A0A6-4D96-961E-B5A27EFBB7AD}" type="slidenum">
              <a:rPr lang="el-GR" smtClean="0"/>
              <a:t>‹#›</a:t>
            </a:fld>
            <a:endParaRPr lang="el-GR"/>
          </a:p>
        </p:txBody>
      </p:sp>
    </p:spTree>
    <p:extLst>
      <p:ext uri="{BB962C8B-B14F-4D97-AF65-F5344CB8AC3E}">
        <p14:creationId xmlns:p14="http://schemas.microsoft.com/office/powerpoint/2010/main" val="3262492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slideLayout" Target="../slideLayouts/slideLayout8.xml"/><Relationship Id="rId7" Type="http://schemas.openxmlformats.org/officeDocument/2006/relationships/image" Target="../media/image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7.jpeg"/><Relationship Id="rId5" Type="http://schemas.openxmlformats.org/officeDocument/2006/relationships/image" Target="../media/image6.jpeg"/><Relationship Id="rId10" Type="http://schemas.openxmlformats.org/officeDocument/2006/relationships/image" Target="../media/image11.jpeg"/><Relationship Id="rId4" Type="http://schemas.openxmlformats.org/officeDocument/2006/relationships/notesSlide" Target="../notesSlides/notesSlide2.xml"/><Relationship Id="rId9" Type="http://schemas.openxmlformats.org/officeDocument/2006/relationships/image" Target="../media/image10.jpeg"/></Relationships>
</file>

<file path=ppt/slides/_rels/slide7.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15.jpeg"/><Relationship Id="rId5" Type="http://schemas.openxmlformats.org/officeDocument/2006/relationships/image" Target="../media/image14.jpeg"/><Relationship Id="rId10" Type="http://schemas.openxmlformats.org/officeDocument/2006/relationships/image" Target="../media/image19.jpeg"/><Relationship Id="rId4" Type="http://schemas.openxmlformats.org/officeDocument/2006/relationships/image" Target="../media/image13.jpeg"/><Relationship Id="rId9" Type="http://schemas.openxmlformats.org/officeDocument/2006/relationships/image" Target="../media/image18.jpeg"/></Relationships>
</file>

<file path=ppt/slides/_rels/slide8.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12" Type="http://schemas.openxmlformats.org/officeDocument/2006/relationships/image" Target="../media/image29.jpe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23.jpeg"/><Relationship Id="rId11" Type="http://schemas.openxmlformats.org/officeDocument/2006/relationships/image" Target="../media/image28.jpeg"/><Relationship Id="rId5" Type="http://schemas.openxmlformats.org/officeDocument/2006/relationships/image" Target="../media/image22.jpeg"/><Relationship Id="rId10" Type="http://schemas.openxmlformats.org/officeDocument/2006/relationships/image" Target="../media/image27.jpeg"/><Relationship Id="rId4" Type="http://schemas.openxmlformats.org/officeDocument/2006/relationships/image" Target="../media/image21.jpeg"/><Relationship Id="rId9" Type="http://schemas.openxmlformats.org/officeDocument/2006/relationships/image" Target="../media/image26.png"/></Relationships>
</file>

<file path=ppt/slides/_rels/slide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1.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image" Target="../media/image7.jpeg"/><Relationship Id="rId1" Type="http://schemas.openxmlformats.org/officeDocument/2006/relationships/slideLayout" Target="../slideLayouts/slideLayout8.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 Id="rId9" Type="http://schemas.openxmlformats.org/officeDocument/2006/relationships/image" Target="../media/image38.png"/></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8.xml"/><Relationship Id="rId5" Type="http://schemas.openxmlformats.org/officeDocument/2006/relationships/image" Target="../media/image42.png"/><Relationship Id="rId4" Type="http://schemas.openxmlformats.org/officeDocument/2006/relationships/image" Target="../media/image41.png"/></Relationships>
</file>

<file path=ppt/slides/_rels/slide1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8.xml"/><Relationship Id="rId4" Type="http://schemas.openxmlformats.org/officeDocument/2006/relationships/image" Target="../media/image45.png"/></Relationships>
</file>

<file path=ppt/slides/_rels/slide14.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image" Target="../media/image46.jpeg"/><Relationship Id="rId1" Type="http://schemas.openxmlformats.org/officeDocument/2006/relationships/slideLayout" Target="../slideLayouts/slideLayout8.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1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17.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8.xml"/><Relationship Id="rId5" Type="http://schemas.openxmlformats.org/officeDocument/2006/relationships/image" Target="../media/image7.jpeg"/><Relationship Id="rId4" Type="http://schemas.openxmlformats.org/officeDocument/2006/relationships/image" Target="../media/image59.jpeg"/></Relationships>
</file>

<file path=ppt/slides/_rels/slide19.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42.png"/><Relationship Id="rId3" Type="http://schemas.openxmlformats.org/officeDocument/2006/relationships/image" Target="../media/image61.jpeg"/><Relationship Id="rId7" Type="http://schemas.openxmlformats.org/officeDocument/2006/relationships/image" Target="../media/image25.jpeg"/><Relationship Id="rId12" Type="http://schemas.openxmlformats.org/officeDocument/2006/relationships/image" Target="../media/image52.jpeg"/><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24.jpeg"/><Relationship Id="rId11" Type="http://schemas.openxmlformats.org/officeDocument/2006/relationships/image" Target="../media/image43.jpeg"/><Relationship Id="rId5" Type="http://schemas.openxmlformats.org/officeDocument/2006/relationships/image" Target="../media/image18.jpeg"/><Relationship Id="rId10" Type="http://schemas.openxmlformats.org/officeDocument/2006/relationships/image" Target="../media/image44.jpeg"/><Relationship Id="rId4" Type="http://schemas.openxmlformats.org/officeDocument/2006/relationships/image" Target="../media/image16.jpeg"/><Relationship Id="rId9" Type="http://schemas.openxmlformats.org/officeDocument/2006/relationships/image" Target="../media/image36.jpeg"/></Relationships>
</file>

<file path=ppt/slides/_rels/slide21.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42.png"/><Relationship Id="rId3" Type="http://schemas.openxmlformats.org/officeDocument/2006/relationships/image" Target="../media/image61.jpeg"/><Relationship Id="rId7" Type="http://schemas.openxmlformats.org/officeDocument/2006/relationships/image" Target="../media/image25.jpeg"/><Relationship Id="rId12" Type="http://schemas.openxmlformats.org/officeDocument/2006/relationships/image" Target="../media/image52.jpeg"/><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24.jpeg"/><Relationship Id="rId11" Type="http://schemas.openxmlformats.org/officeDocument/2006/relationships/image" Target="../media/image43.jpeg"/><Relationship Id="rId5" Type="http://schemas.openxmlformats.org/officeDocument/2006/relationships/image" Target="../media/image18.jpeg"/><Relationship Id="rId10" Type="http://schemas.openxmlformats.org/officeDocument/2006/relationships/image" Target="../media/image44.jpeg"/><Relationship Id="rId4" Type="http://schemas.openxmlformats.org/officeDocument/2006/relationships/image" Target="../media/image16.jpeg"/><Relationship Id="rId9" Type="http://schemas.openxmlformats.org/officeDocument/2006/relationships/image" Target="../media/image36.jpeg"/></Relationships>
</file>

<file path=ppt/slides/_rels/slide2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63.jpeg"/></Relationships>
</file>

<file path=ppt/slides/_rels/slide23.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artoon παιδάκια">
            <a:extLst>
              <a:ext uri="{FF2B5EF4-FFF2-40B4-BE49-F238E27FC236}">
                <a16:creationId xmlns:a16="http://schemas.microsoft.com/office/drawing/2014/main" id="{E524272D-0686-44DA-A40E-A338D735E3B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685801" y="424544"/>
            <a:ext cx="10951028" cy="4752460"/>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B5F328EC-A3B9-44D4-BA84-DDB647E94D6C}"/>
              </a:ext>
            </a:extLst>
          </p:cNvPr>
          <p:cNvSpPr/>
          <p:nvPr/>
        </p:nvSpPr>
        <p:spPr>
          <a:xfrm>
            <a:off x="4184431" y="2990358"/>
            <a:ext cx="3823138" cy="60106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350" dirty="0">
                <a:solidFill>
                  <a:schemeClr val="tx1"/>
                </a:solidFill>
              </a:rPr>
              <a:t>Μαθαίνω Ελληνικά </a:t>
            </a:r>
            <a:endParaRPr lang="el-CY" sz="1350" dirty="0">
              <a:solidFill>
                <a:schemeClr val="tx1"/>
              </a:solidFill>
            </a:endParaRPr>
          </a:p>
        </p:txBody>
      </p:sp>
      <p:sp>
        <p:nvSpPr>
          <p:cNvPr id="5" name="Ορθογώνιο 4">
            <a:extLst>
              <a:ext uri="{FF2B5EF4-FFF2-40B4-BE49-F238E27FC236}">
                <a16:creationId xmlns:a16="http://schemas.microsoft.com/office/drawing/2014/main" id="{EAA8CB4C-AD7F-4887-8D58-0018E8FB2C9D}"/>
              </a:ext>
            </a:extLst>
          </p:cNvPr>
          <p:cNvSpPr/>
          <p:nvPr/>
        </p:nvSpPr>
        <p:spPr>
          <a:xfrm>
            <a:off x="811174" y="5364971"/>
            <a:ext cx="6901542" cy="139505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rPr>
              <a:t>1.Β1.Προαπαιτούμενες  γνώσεις _ Διακοπές </a:t>
            </a:r>
            <a:endParaRPr lang="el-CY" dirty="0">
              <a:solidFill>
                <a:schemeClr val="tx1"/>
              </a:solidFill>
            </a:endParaRPr>
          </a:p>
        </p:txBody>
      </p:sp>
      <p:sp>
        <p:nvSpPr>
          <p:cNvPr id="3" name="Ορθογώνιο 2">
            <a:extLst>
              <a:ext uri="{FF2B5EF4-FFF2-40B4-BE49-F238E27FC236}">
                <a16:creationId xmlns:a16="http://schemas.microsoft.com/office/drawing/2014/main" id="{E3C749FE-F949-199C-60DD-A61FDB53B682}"/>
              </a:ext>
            </a:extLst>
          </p:cNvPr>
          <p:cNvSpPr/>
          <p:nvPr/>
        </p:nvSpPr>
        <p:spPr>
          <a:xfrm>
            <a:off x="8438613" y="5646473"/>
            <a:ext cx="2586431" cy="832054"/>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ask="http://schemas.microsoft.com/office/drawing/2018/sketchyshape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l-GR" sz="1200" b="1" dirty="0" err="1">
                <a:solidFill>
                  <a:schemeClr val="tx1"/>
                </a:solidFill>
              </a:rPr>
              <a:t>Δρ</a:t>
            </a:r>
            <a:r>
              <a:rPr lang="el-GR" sz="1200" b="1" dirty="0">
                <a:solidFill>
                  <a:schemeClr val="tx1"/>
                </a:solidFill>
              </a:rPr>
              <a:t> Ελένη Χαραλάμπους</a:t>
            </a:r>
            <a:endParaRPr lang="en-US" sz="1200" b="1" dirty="0">
              <a:solidFill>
                <a:schemeClr val="tx1"/>
              </a:solidFill>
            </a:endParaRPr>
          </a:p>
          <a:p>
            <a:pPr algn="ctr"/>
            <a:r>
              <a:rPr lang="el-GR" sz="1200" dirty="0">
                <a:solidFill>
                  <a:schemeClr val="tx1"/>
                </a:solidFill>
              </a:rPr>
              <a:t>https://www.e-charalambous.com</a:t>
            </a:r>
          </a:p>
          <a:p>
            <a:pPr algn="ctr"/>
            <a:r>
              <a:rPr lang="el-GR" sz="1200" dirty="0">
                <a:solidFill>
                  <a:schemeClr val="tx1"/>
                </a:solidFill>
              </a:rPr>
              <a:t>elenecharalampous72@gmail.com</a:t>
            </a:r>
            <a:r>
              <a:rPr lang="el-GR" sz="1200" b="1" dirty="0">
                <a:solidFill>
                  <a:schemeClr val="tx1"/>
                </a:solidFill>
              </a:rPr>
              <a:t>  </a:t>
            </a:r>
            <a:endParaRPr lang="el-CY" sz="1200" b="1" dirty="0">
              <a:solidFill>
                <a:schemeClr val="tx1"/>
              </a:solidFill>
            </a:endParaRPr>
          </a:p>
        </p:txBody>
      </p:sp>
    </p:spTree>
    <p:extLst>
      <p:ext uri="{BB962C8B-B14F-4D97-AF65-F5344CB8AC3E}">
        <p14:creationId xmlns:p14="http://schemas.microsoft.com/office/powerpoint/2010/main" val="4100365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91E8A-1DFE-B23E-2352-09A743EE3E0E}"/>
            </a:ext>
          </a:extLst>
        </p:cNvPr>
        <p:cNvGrpSpPr/>
        <p:nvPr/>
      </p:nvGrpSpPr>
      <p:grpSpPr>
        <a:xfrm>
          <a:off x="0" y="0"/>
          <a:ext cx="0" cy="0"/>
          <a:chOff x="0" y="0"/>
          <a:chExt cx="0" cy="0"/>
        </a:xfrm>
      </p:grpSpPr>
      <p:sp>
        <p:nvSpPr>
          <p:cNvPr id="2" name="Ορθογώνιο: Στρογγύλεμα γωνιών 1">
            <a:extLst>
              <a:ext uri="{FF2B5EF4-FFF2-40B4-BE49-F238E27FC236}">
                <a16:creationId xmlns:a16="http://schemas.microsoft.com/office/drawing/2014/main" id="{1C49FC0D-AD55-7B6C-4D78-E55C3FAC8DEC}"/>
              </a:ext>
            </a:extLst>
          </p:cNvPr>
          <p:cNvSpPr/>
          <p:nvPr/>
        </p:nvSpPr>
        <p:spPr>
          <a:xfrm>
            <a:off x="3429000" y="5630927"/>
            <a:ext cx="3156857" cy="696686"/>
          </a:xfrm>
          <a:prstGeom prst="roundRect">
            <a:avLst/>
          </a:prstGeom>
          <a:solidFill>
            <a:schemeClr val="accent5">
              <a:lumMod val="20000"/>
              <a:lumOff val="8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Παραγωγή προφορικού λόγου</a:t>
            </a:r>
          </a:p>
        </p:txBody>
      </p:sp>
      <p:sp>
        <p:nvSpPr>
          <p:cNvPr id="4" name="Ορθογώνιο: Στρογγύλεμα γωνιών 3">
            <a:extLst>
              <a:ext uri="{FF2B5EF4-FFF2-40B4-BE49-F238E27FC236}">
                <a16:creationId xmlns:a16="http://schemas.microsoft.com/office/drawing/2014/main" id="{986983A5-22F3-3ED8-9EC2-C9DB9523DABF}"/>
              </a:ext>
            </a:extLst>
          </p:cNvPr>
          <p:cNvSpPr/>
          <p:nvPr/>
        </p:nvSpPr>
        <p:spPr>
          <a:xfrm>
            <a:off x="2601684" y="4415664"/>
            <a:ext cx="3037116" cy="696686"/>
          </a:xfrm>
          <a:prstGeom prst="roundRect">
            <a:avLst/>
          </a:prstGeom>
          <a:solidFill>
            <a:schemeClr val="accent3">
              <a:lumMod val="20000"/>
              <a:lumOff val="8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Παραγωγή γραπτού λόγου</a:t>
            </a:r>
          </a:p>
        </p:txBody>
      </p:sp>
      <p:sp>
        <p:nvSpPr>
          <p:cNvPr id="6" name="Ορθογώνιο: Στρογγύλεμα γωνιών 5">
            <a:extLst>
              <a:ext uri="{FF2B5EF4-FFF2-40B4-BE49-F238E27FC236}">
                <a16:creationId xmlns:a16="http://schemas.microsoft.com/office/drawing/2014/main" id="{4DA35D5D-DB78-3227-0C3C-0AE7E6DE5046}"/>
              </a:ext>
            </a:extLst>
          </p:cNvPr>
          <p:cNvSpPr/>
          <p:nvPr/>
        </p:nvSpPr>
        <p:spPr>
          <a:xfrm>
            <a:off x="794658" y="2045202"/>
            <a:ext cx="3037116" cy="696686"/>
          </a:xfrm>
          <a:prstGeom prst="roundRect">
            <a:avLst/>
          </a:prstGeom>
          <a:solidFill>
            <a:schemeClr val="accent2">
              <a:lumMod val="40000"/>
              <a:lumOff val="6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Κατανόηση γραπτού λόγου</a:t>
            </a:r>
          </a:p>
        </p:txBody>
      </p:sp>
      <p:sp>
        <p:nvSpPr>
          <p:cNvPr id="8" name="Ορθογώνιο: Στρογγύλεμα γωνιών 7">
            <a:extLst>
              <a:ext uri="{FF2B5EF4-FFF2-40B4-BE49-F238E27FC236}">
                <a16:creationId xmlns:a16="http://schemas.microsoft.com/office/drawing/2014/main" id="{30F1A6B0-D0CB-8F60-4122-016746BF5904}"/>
              </a:ext>
            </a:extLst>
          </p:cNvPr>
          <p:cNvSpPr/>
          <p:nvPr/>
        </p:nvSpPr>
        <p:spPr>
          <a:xfrm>
            <a:off x="1655468" y="3200401"/>
            <a:ext cx="3037116" cy="696686"/>
          </a:xfrm>
          <a:prstGeom prst="roundRect">
            <a:avLst/>
          </a:prstGeom>
          <a:solidFill>
            <a:schemeClr val="tx2">
              <a:lumMod val="10000"/>
              <a:lumOff val="9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Κατανόηση  προφορικού λόγου</a:t>
            </a:r>
          </a:p>
        </p:txBody>
      </p:sp>
      <p:pic>
        <p:nvPicPr>
          <p:cNvPr id="5" name="Picture 4" descr="Ημερολόγιο - Δωρεάν εικόνες διανυσματικά clipart στο creazilla.com">
            <a:extLst>
              <a:ext uri="{FF2B5EF4-FFF2-40B4-BE49-F238E27FC236}">
                <a16:creationId xmlns:a16="http://schemas.microsoft.com/office/drawing/2014/main" id="{37D692F3-9E38-8579-57B2-B85E3130233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107445">
            <a:off x="300894" y="296237"/>
            <a:ext cx="1624210" cy="1475813"/>
          </a:xfrm>
          <a:prstGeom prst="rect">
            <a:avLst/>
          </a:prstGeom>
          <a:noFill/>
          <a:extLst>
            <a:ext uri="{909E8E84-426E-40DD-AFC4-6F175D3DCCD1}">
              <a14:hiddenFill xmlns:a14="http://schemas.microsoft.com/office/drawing/2010/main">
                <a:solidFill>
                  <a:srgbClr val="FFFFFF"/>
                </a:solidFill>
              </a14:hiddenFill>
            </a:ext>
          </a:extLst>
        </p:spPr>
      </p:pic>
      <p:sp>
        <p:nvSpPr>
          <p:cNvPr id="9" name="Ορθογώνιο 8">
            <a:extLst>
              <a:ext uri="{FF2B5EF4-FFF2-40B4-BE49-F238E27FC236}">
                <a16:creationId xmlns:a16="http://schemas.microsoft.com/office/drawing/2014/main" id="{F94D06AC-0BEC-50B5-1CC6-E2949FC32607}"/>
              </a:ext>
            </a:extLst>
          </p:cNvPr>
          <p:cNvSpPr/>
          <p:nvPr/>
        </p:nvSpPr>
        <p:spPr>
          <a:xfrm rot="20273022">
            <a:off x="431522" y="683331"/>
            <a:ext cx="1133573" cy="70162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350" dirty="0">
                <a:solidFill>
                  <a:schemeClr val="tx1"/>
                </a:solidFill>
              </a:rPr>
              <a:t>Ημερομηνία</a:t>
            </a:r>
            <a:endParaRPr lang="en-US" sz="1350" dirty="0">
              <a:solidFill>
                <a:schemeClr val="tx1"/>
              </a:solidFill>
            </a:endParaRPr>
          </a:p>
          <a:p>
            <a:pPr algn="ctr"/>
            <a:r>
              <a:rPr lang="el-GR" sz="1350" dirty="0">
                <a:solidFill>
                  <a:schemeClr val="tx1"/>
                </a:solidFill>
              </a:rPr>
              <a:t> </a:t>
            </a:r>
            <a:endParaRPr lang="el-CY" sz="1350" dirty="0">
              <a:solidFill>
                <a:schemeClr val="tx1"/>
              </a:solidFill>
            </a:endParaRPr>
          </a:p>
        </p:txBody>
      </p:sp>
      <p:sp>
        <p:nvSpPr>
          <p:cNvPr id="11" name="TextBox 10">
            <a:extLst>
              <a:ext uri="{FF2B5EF4-FFF2-40B4-BE49-F238E27FC236}">
                <a16:creationId xmlns:a16="http://schemas.microsoft.com/office/drawing/2014/main" id="{CB41B6AF-137D-9742-F210-CF007D9E3A36}"/>
              </a:ext>
            </a:extLst>
          </p:cNvPr>
          <p:cNvSpPr txBox="1"/>
          <p:nvPr/>
        </p:nvSpPr>
        <p:spPr>
          <a:xfrm>
            <a:off x="6212188" y="1016006"/>
            <a:ext cx="5040086" cy="4062651"/>
          </a:xfrm>
          <a:custGeom>
            <a:avLst/>
            <a:gdLst>
              <a:gd name="csX0" fmla="*/ 0 w 5040086"/>
              <a:gd name="csY0" fmla="*/ 0 h 4062651"/>
              <a:gd name="csX1" fmla="*/ 408807 w 5040086"/>
              <a:gd name="csY1" fmla="*/ 0 h 4062651"/>
              <a:gd name="csX2" fmla="*/ 1069618 w 5040086"/>
              <a:gd name="csY2" fmla="*/ 0 h 4062651"/>
              <a:gd name="csX3" fmla="*/ 1579227 w 5040086"/>
              <a:gd name="csY3" fmla="*/ 0 h 4062651"/>
              <a:gd name="csX4" fmla="*/ 2189637 w 5040086"/>
              <a:gd name="csY4" fmla="*/ 0 h 4062651"/>
              <a:gd name="csX5" fmla="*/ 2648845 w 5040086"/>
              <a:gd name="csY5" fmla="*/ 0 h 4062651"/>
              <a:gd name="csX6" fmla="*/ 3158454 w 5040086"/>
              <a:gd name="csY6" fmla="*/ 0 h 4062651"/>
              <a:gd name="csX7" fmla="*/ 3718463 w 5040086"/>
              <a:gd name="csY7" fmla="*/ 0 h 4062651"/>
              <a:gd name="csX8" fmla="*/ 4328874 w 5040086"/>
              <a:gd name="csY8" fmla="*/ 0 h 4062651"/>
              <a:gd name="csX9" fmla="*/ 5040086 w 5040086"/>
              <a:gd name="csY9" fmla="*/ 0 h 4062651"/>
              <a:gd name="csX10" fmla="*/ 5040086 w 5040086"/>
              <a:gd name="csY10" fmla="*/ 499126 h 4062651"/>
              <a:gd name="csX11" fmla="*/ 5040086 w 5040086"/>
              <a:gd name="csY11" fmla="*/ 1038878 h 4062651"/>
              <a:gd name="csX12" fmla="*/ 5040086 w 5040086"/>
              <a:gd name="csY12" fmla="*/ 1619257 h 4062651"/>
              <a:gd name="csX13" fmla="*/ 5040086 w 5040086"/>
              <a:gd name="csY13" fmla="*/ 2280888 h 4062651"/>
              <a:gd name="csX14" fmla="*/ 5040086 w 5040086"/>
              <a:gd name="csY14" fmla="*/ 2901894 h 4062651"/>
              <a:gd name="csX15" fmla="*/ 5040086 w 5040086"/>
              <a:gd name="csY15" fmla="*/ 3441646 h 4062651"/>
              <a:gd name="csX16" fmla="*/ 5040086 w 5040086"/>
              <a:gd name="csY16" fmla="*/ 4062651 h 4062651"/>
              <a:gd name="csX17" fmla="*/ 4379275 w 5040086"/>
              <a:gd name="csY17" fmla="*/ 4062651 h 4062651"/>
              <a:gd name="csX18" fmla="*/ 3768864 w 5040086"/>
              <a:gd name="csY18" fmla="*/ 4062651 h 4062651"/>
              <a:gd name="csX19" fmla="*/ 3309656 w 5040086"/>
              <a:gd name="csY19" fmla="*/ 4062651 h 4062651"/>
              <a:gd name="csX20" fmla="*/ 2699246 w 5040086"/>
              <a:gd name="csY20" fmla="*/ 4062651 h 4062651"/>
              <a:gd name="csX21" fmla="*/ 2290439 w 5040086"/>
              <a:gd name="csY21" fmla="*/ 4062651 h 4062651"/>
              <a:gd name="csX22" fmla="*/ 1730430 w 5040086"/>
              <a:gd name="csY22" fmla="*/ 4062651 h 4062651"/>
              <a:gd name="csX23" fmla="*/ 1069618 w 5040086"/>
              <a:gd name="csY23" fmla="*/ 4062651 h 4062651"/>
              <a:gd name="csX24" fmla="*/ 560010 w 5040086"/>
              <a:gd name="csY24" fmla="*/ 4062651 h 4062651"/>
              <a:gd name="csX25" fmla="*/ 0 w 5040086"/>
              <a:gd name="csY25" fmla="*/ 4062651 h 4062651"/>
              <a:gd name="csX26" fmla="*/ 0 w 5040086"/>
              <a:gd name="csY26" fmla="*/ 3482272 h 4062651"/>
              <a:gd name="csX27" fmla="*/ 0 w 5040086"/>
              <a:gd name="csY27" fmla="*/ 2861267 h 4062651"/>
              <a:gd name="csX28" fmla="*/ 0 w 5040086"/>
              <a:gd name="csY28" fmla="*/ 2199635 h 4062651"/>
              <a:gd name="csX29" fmla="*/ 0 w 5040086"/>
              <a:gd name="csY29" fmla="*/ 1578630 h 4062651"/>
              <a:gd name="csX30" fmla="*/ 0 w 5040086"/>
              <a:gd name="csY30" fmla="*/ 1120131 h 4062651"/>
              <a:gd name="csX31" fmla="*/ 0 w 5040086"/>
              <a:gd name="csY31" fmla="*/ 621005 h 4062651"/>
              <a:gd name="csX32" fmla="*/ 0 w 5040086"/>
              <a:gd name="csY32" fmla="*/ 0 h 40626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5040086" h="4062651" extrusionOk="0">
                <a:moveTo>
                  <a:pt x="0" y="0"/>
                </a:moveTo>
                <a:cubicBezTo>
                  <a:pt x="93717" y="-45329"/>
                  <a:pt x="292147" y="886"/>
                  <a:pt x="408807" y="0"/>
                </a:cubicBezTo>
                <a:cubicBezTo>
                  <a:pt x="525467" y="-886"/>
                  <a:pt x="811220" y="50990"/>
                  <a:pt x="1069618" y="0"/>
                </a:cubicBezTo>
                <a:cubicBezTo>
                  <a:pt x="1328016" y="-50990"/>
                  <a:pt x="1357149" y="50317"/>
                  <a:pt x="1579227" y="0"/>
                </a:cubicBezTo>
                <a:cubicBezTo>
                  <a:pt x="1801305" y="-50317"/>
                  <a:pt x="2023150" y="49614"/>
                  <a:pt x="2189637" y="0"/>
                </a:cubicBezTo>
                <a:cubicBezTo>
                  <a:pt x="2356124" y="-49614"/>
                  <a:pt x="2473126" y="44868"/>
                  <a:pt x="2648845" y="0"/>
                </a:cubicBezTo>
                <a:cubicBezTo>
                  <a:pt x="2824564" y="-44868"/>
                  <a:pt x="3024752" y="43561"/>
                  <a:pt x="3158454" y="0"/>
                </a:cubicBezTo>
                <a:cubicBezTo>
                  <a:pt x="3292156" y="-43561"/>
                  <a:pt x="3470563" y="52232"/>
                  <a:pt x="3718463" y="0"/>
                </a:cubicBezTo>
                <a:cubicBezTo>
                  <a:pt x="3966363" y="-52232"/>
                  <a:pt x="4089934" y="49572"/>
                  <a:pt x="4328874" y="0"/>
                </a:cubicBezTo>
                <a:cubicBezTo>
                  <a:pt x="4567814" y="-49572"/>
                  <a:pt x="4841662" y="70569"/>
                  <a:pt x="5040086" y="0"/>
                </a:cubicBezTo>
                <a:cubicBezTo>
                  <a:pt x="5090353" y="199345"/>
                  <a:pt x="5019560" y="348864"/>
                  <a:pt x="5040086" y="499126"/>
                </a:cubicBezTo>
                <a:cubicBezTo>
                  <a:pt x="5060612" y="649388"/>
                  <a:pt x="5025986" y="884939"/>
                  <a:pt x="5040086" y="1038878"/>
                </a:cubicBezTo>
                <a:cubicBezTo>
                  <a:pt x="5054186" y="1192817"/>
                  <a:pt x="5003400" y="1427090"/>
                  <a:pt x="5040086" y="1619257"/>
                </a:cubicBezTo>
                <a:cubicBezTo>
                  <a:pt x="5076772" y="1811424"/>
                  <a:pt x="4978226" y="2112295"/>
                  <a:pt x="5040086" y="2280888"/>
                </a:cubicBezTo>
                <a:cubicBezTo>
                  <a:pt x="5101946" y="2449481"/>
                  <a:pt x="5019223" y="2646515"/>
                  <a:pt x="5040086" y="2901894"/>
                </a:cubicBezTo>
                <a:cubicBezTo>
                  <a:pt x="5060949" y="3157273"/>
                  <a:pt x="5032960" y="3255056"/>
                  <a:pt x="5040086" y="3441646"/>
                </a:cubicBezTo>
                <a:cubicBezTo>
                  <a:pt x="5047212" y="3628236"/>
                  <a:pt x="5014972" y="3764607"/>
                  <a:pt x="5040086" y="4062651"/>
                </a:cubicBezTo>
                <a:cubicBezTo>
                  <a:pt x="4847613" y="4095335"/>
                  <a:pt x="4523276" y="3997826"/>
                  <a:pt x="4379275" y="4062651"/>
                </a:cubicBezTo>
                <a:cubicBezTo>
                  <a:pt x="4235274" y="4127476"/>
                  <a:pt x="3992839" y="4053845"/>
                  <a:pt x="3768864" y="4062651"/>
                </a:cubicBezTo>
                <a:cubicBezTo>
                  <a:pt x="3544889" y="4071457"/>
                  <a:pt x="3506086" y="4029669"/>
                  <a:pt x="3309656" y="4062651"/>
                </a:cubicBezTo>
                <a:cubicBezTo>
                  <a:pt x="3113226" y="4095633"/>
                  <a:pt x="2968376" y="4000968"/>
                  <a:pt x="2699246" y="4062651"/>
                </a:cubicBezTo>
                <a:cubicBezTo>
                  <a:pt x="2430116" y="4124334"/>
                  <a:pt x="2436467" y="4023407"/>
                  <a:pt x="2290439" y="4062651"/>
                </a:cubicBezTo>
                <a:cubicBezTo>
                  <a:pt x="2144411" y="4101895"/>
                  <a:pt x="1955871" y="4004827"/>
                  <a:pt x="1730430" y="4062651"/>
                </a:cubicBezTo>
                <a:cubicBezTo>
                  <a:pt x="1504989" y="4120475"/>
                  <a:pt x="1374915" y="4062591"/>
                  <a:pt x="1069618" y="4062651"/>
                </a:cubicBezTo>
                <a:cubicBezTo>
                  <a:pt x="764321" y="4062711"/>
                  <a:pt x="733915" y="4056559"/>
                  <a:pt x="560010" y="4062651"/>
                </a:cubicBezTo>
                <a:cubicBezTo>
                  <a:pt x="386105" y="4068743"/>
                  <a:pt x="128566" y="4013837"/>
                  <a:pt x="0" y="4062651"/>
                </a:cubicBezTo>
                <a:cubicBezTo>
                  <a:pt x="-30896" y="3841172"/>
                  <a:pt x="57051" y="3631325"/>
                  <a:pt x="0" y="3482272"/>
                </a:cubicBezTo>
                <a:cubicBezTo>
                  <a:pt x="-57051" y="3333219"/>
                  <a:pt x="15353" y="3120719"/>
                  <a:pt x="0" y="2861267"/>
                </a:cubicBezTo>
                <a:cubicBezTo>
                  <a:pt x="-15353" y="2601815"/>
                  <a:pt x="43451" y="2497492"/>
                  <a:pt x="0" y="2199635"/>
                </a:cubicBezTo>
                <a:cubicBezTo>
                  <a:pt x="-43451" y="1901778"/>
                  <a:pt x="52086" y="1785687"/>
                  <a:pt x="0" y="1578630"/>
                </a:cubicBezTo>
                <a:cubicBezTo>
                  <a:pt x="-52086" y="1371573"/>
                  <a:pt x="6445" y="1277736"/>
                  <a:pt x="0" y="1120131"/>
                </a:cubicBezTo>
                <a:cubicBezTo>
                  <a:pt x="-6445" y="962526"/>
                  <a:pt x="19062" y="790066"/>
                  <a:pt x="0" y="621005"/>
                </a:cubicBezTo>
                <a:cubicBezTo>
                  <a:pt x="-19062" y="451944"/>
                  <a:pt x="4948" y="252532"/>
                  <a:pt x="0" y="0"/>
                </a:cubicBezTo>
                <a:close/>
              </a:path>
            </a:pathLst>
          </a:custGeom>
          <a:noFill/>
          <a:ln>
            <a:solidFill>
              <a:schemeClr val="tx1"/>
            </a:solidFill>
            <a:extLst>
              <a:ext uri="{C807C97D-BFC1-408E-A445-0C87EB9F89A2}">
                <ask:lineSketchStyleProps xmlns:ask="http://schemas.microsoft.com/office/drawing/2018/sketchyshapes" sd="744082074">
                  <a:prstGeom prst="rect">
                    <a:avLst/>
                  </a:prstGeom>
                  <ask:type>
                    <ask:lineSketchScribble/>
                  </ask:type>
                </ask:lineSketchStyleProps>
              </a:ext>
            </a:extLst>
          </a:ln>
        </p:spPr>
        <p:txBody>
          <a:bodyPr wrap="square">
            <a:spAutoFit/>
          </a:bodyPr>
          <a:lstStyle/>
          <a:p>
            <a:pPr marL="0" marR="0">
              <a:spcBef>
                <a:spcPts val="900"/>
              </a:spcBef>
              <a:spcAft>
                <a:spcPts val="900"/>
              </a:spcAft>
            </a:pPr>
            <a:endParaRPr lang="el-GR" sz="2400" b="0" u="none" strike="noStrike" dirty="0">
              <a:effectLst/>
              <a:latin typeface="Google Sans"/>
            </a:endParaRPr>
          </a:p>
          <a:p>
            <a:pPr marL="0" marR="0">
              <a:spcBef>
                <a:spcPts val="900"/>
              </a:spcBef>
              <a:spcAft>
                <a:spcPts val="900"/>
              </a:spcAft>
            </a:pPr>
            <a:endParaRPr lang="el-GR" sz="2400" dirty="0">
              <a:latin typeface="Google Sans"/>
            </a:endParaRPr>
          </a:p>
          <a:p>
            <a:pPr marL="0" marR="0">
              <a:spcBef>
                <a:spcPts val="900"/>
              </a:spcBef>
              <a:spcAft>
                <a:spcPts val="900"/>
              </a:spcAft>
            </a:pPr>
            <a:endParaRPr lang="el-GR" sz="2400" b="0" u="none" strike="noStrike" dirty="0">
              <a:effectLst/>
              <a:latin typeface="Google Sans"/>
            </a:endParaRPr>
          </a:p>
          <a:p>
            <a:pPr marL="0" marR="0">
              <a:spcBef>
                <a:spcPts val="900"/>
              </a:spcBef>
              <a:spcAft>
                <a:spcPts val="900"/>
              </a:spcAft>
            </a:pPr>
            <a:endParaRPr lang="el-GR" sz="2400" dirty="0">
              <a:latin typeface="Google Sans"/>
            </a:endParaRPr>
          </a:p>
          <a:p>
            <a:pPr marL="0" marR="0">
              <a:spcBef>
                <a:spcPts val="900"/>
              </a:spcBef>
              <a:spcAft>
                <a:spcPts val="900"/>
              </a:spcAft>
            </a:pPr>
            <a:endParaRPr lang="el-GR" sz="2400" b="0" u="none" strike="noStrike" dirty="0">
              <a:effectLst/>
              <a:latin typeface="Google Sans"/>
            </a:endParaRPr>
          </a:p>
          <a:p>
            <a:pPr marL="0" marR="0">
              <a:spcBef>
                <a:spcPts val="900"/>
              </a:spcBef>
              <a:spcAft>
                <a:spcPts val="900"/>
              </a:spcAft>
            </a:pPr>
            <a:endParaRPr lang="el-GR" sz="2400" dirty="0">
              <a:latin typeface="Google Sans"/>
            </a:endParaRPr>
          </a:p>
          <a:p>
            <a:pPr marL="0" marR="0">
              <a:spcBef>
                <a:spcPts val="900"/>
              </a:spcBef>
              <a:spcAft>
                <a:spcPts val="900"/>
              </a:spcAft>
            </a:pPr>
            <a:endParaRPr lang="el-GR" sz="2400" b="0" u="none" strike="noStrike" dirty="0">
              <a:effectLst/>
              <a:latin typeface="Google Sans"/>
            </a:endParaRPr>
          </a:p>
        </p:txBody>
      </p:sp>
      <p:pic>
        <p:nvPicPr>
          <p:cNvPr id="3" name="Εικόνα 2" descr="μαθητές Στοκ Εικονογραφήσεις, Vectors, &amp; Clipart – (12,728 Στοκ  Εικονογραφήσεις)">
            <a:extLst>
              <a:ext uri="{FF2B5EF4-FFF2-40B4-BE49-F238E27FC236}">
                <a16:creationId xmlns:a16="http://schemas.microsoft.com/office/drawing/2014/main" id="{217E9D71-1920-C1C8-9FAA-995574E12955}"/>
              </a:ext>
            </a:extLst>
          </p:cNvPr>
          <p:cNvPicPr>
            <a:picLocks noChangeAspect="1"/>
          </p:cNvPicPr>
          <p:nvPr/>
        </p:nvPicPr>
        <p:blipFill>
          <a:blip r:embed="rId3"/>
          <a:stretch>
            <a:fillRect/>
          </a:stretch>
        </p:blipFill>
        <p:spPr>
          <a:xfrm>
            <a:off x="6772543" y="1572531"/>
            <a:ext cx="3919376" cy="3223687"/>
          </a:xfrm>
          <a:prstGeom prst="rect">
            <a:avLst/>
          </a:prstGeom>
        </p:spPr>
      </p:pic>
    </p:spTree>
    <p:extLst>
      <p:ext uri="{BB962C8B-B14F-4D97-AF65-F5344CB8AC3E}">
        <p14:creationId xmlns:p14="http://schemas.microsoft.com/office/powerpoint/2010/main" val="3555187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Στρογγύλεμα γωνιών 1">
            <a:extLst>
              <a:ext uri="{FF2B5EF4-FFF2-40B4-BE49-F238E27FC236}">
                <a16:creationId xmlns:a16="http://schemas.microsoft.com/office/drawing/2014/main" id="{42EE694B-AE01-B1C4-E6B5-75665278DD48}"/>
              </a:ext>
            </a:extLst>
          </p:cNvPr>
          <p:cNvSpPr/>
          <p:nvPr/>
        </p:nvSpPr>
        <p:spPr>
          <a:xfrm>
            <a:off x="3429000" y="5630927"/>
            <a:ext cx="3156857" cy="696686"/>
          </a:xfrm>
          <a:prstGeom prst="roundRect">
            <a:avLst/>
          </a:prstGeom>
          <a:solidFill>
            <a:schemeClr val="accent5">
              <a:lumMod val="20000"/>
              <a:lumOff val="8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Παραγωγή προφορικού λόγου</a:t>
            </a:r>
          </a:p>
        </p:txBody>
      </p:sp>
      <p:sp>
        <p:nvSpPr>
          <p:cNvPr id="4" name="Ορθογώνιο: Στρογγύλεμα γωνιών 3">
            <a:extLst>
              <a:ext uri="{FF2B5EF4-FFF2-40B4-BE49-F238E27FC236}">
                <a16:creationId xmlns:a16="http://schemas.microsoft.com/office/drawing/2014/main" id="{9F83CA07-8BF3-0AC1-7D10-45D19EFA21E8}"/>
              </a:ext>
            </a:extLst>
          </p:cNvPr>
          <p:cNvSpPr/>
          <p:nvPr/>
        </p:nvSpPr>
        <p:spPr>
          <a:xfrm>
            <a:off x="2601684" y="4415664"/>
            <a:ext cx="3037116" cy="696686"/>
          </a:xfrm>
          <a:prstGeom prst="roundRect">
            <a:avLst/>
          </a:prstGeom>
          <a:solidFill>
            <a:schemeClr val="accent3">
              <a:lumMod val="20000"/>
              <a:lumOff val="8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Παραγωγή γραπτού λόγου</a:t>
            </a:r>
          </a:p>
        </p:txBody>
      </p:sp>
      <p:sp>
        <p:nvSpPr>
          <p:cNvPr id="6" name="Ορθογώνιο: Στρογγύλεμα γωνιών 5">
            <a:extLst>
              <a:ext uri="{FF2B5EF4-FFF2-40B4-BE49-F238E27FC236}">
                <a16:creationId xmlns:a16="http://schemas.microsoft.com/office/drawing/2014/main" id="{995D2FC1-951D-6AB3-6BC9-6D4BD47D9D9C}"/>
              </a:ext>
            </a:extLst>
          </p:cNvPr>
          <p:cNvSpPr/>
          <p:nvPr/>
        </p:nvSpPr>
        <p:spPr>
          <a:xfrm>
            <a:off x="794658" y="2045202"/>
            <a:ext cx="3037116" cy="696686"/>
          </a:xfrm>
          <a:prstGeom prst="roundRect">
            <a:avLst/>
          </a:prstGeom>
          <a:solidFill>
            <a:schemeClr val="accent2">
              <a:lumMod val="40000"/>
              <a:lumOff val="6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Κατανόηση γραπτού λόγου</a:t>
            </a:r>
          </a:p>
        </p:txBody>
      </p:sp>
      <p:sp>
        <p:nvSpPr>
          <p:cNvPr id="8" name="Ορθογώνιο: Στρογγύλεμα γωνιών 7">
            <a:extLst>
              <a:ext uri="{FF2B5EF4-FFF2-40B4-BE49-F238E27FC236}">
                <a16:creationId xmlns:a16="http://schemas.microsoft.com/office/drawing/2014/main" id="{735A780C-4120-E8AB-F4A3-282AAB57827D}"/>
              </a:ext>
            </a:extLst>
          </p:cNvPr>
          <p:cNvSpPr/>
          <p:nvPr/>
        </p:nvSpPr>
        <p:spPr>
          <a:xfrm>
            <a:off x="1655468" y="3200401"/>
            <a:ext cx="3037116" cy="696686"/>
          </a:xfrm>
          <a:prstGeom prst="roundRect">
            <a:avLst/>
          </a:prstGeom>
          <a:solidFill>
            <a:schemeClr val="tx2">
              <a:lumMod val="10000"/>
              <a:lumOff val="9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Κατανόηση  προφορικού λόγου</a:t>
            </a:r>
          </a:p>
        </p:txBody>
      </p:sp>
      <p:pic>
        <p:nvPicPr>
          <p:cNvPr id="5" name="Picture 4" descr="Ημερολόγιο - Δωρεάν εικόνες διανυσματικά clipart στο creazilla.com">
            <a:extLst>
              <a:ext uri="{FF2B5EF4-FFF2-40B4-BE49-F238E27FC236}">
                <a16:creationId xmlns:a16="http://schemas.microsoft.com/office/drawing/2014/main" id="{36A02F73-CFFA-18CA-5BEB-8FE6647DD6D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107445">
            <a:off x="300894" y="296237"/>
            <a:ext cx="1624210" cy="1475813"/>
          </a:xfrm>
          <a:prstGeom prst="rect">
            <a:avLst/>
          </a:prstGeom>
          <a:noFill/>
          <a:extLst>
            <a:ext uri="{909E8E84-426E-40DD-AFC4-6F175D3DCCD1}">
              <a14:hiddenFill xmlns:a14="http://schemas.microsoft.com/office/drawing/2010/main">
                <a:solidFill>
                  <a:srgbClr val="FFFFFF"/>
                </a:solidFill>
              </a14:hiddenFill>
            </a:ext>
          </a:extLst>
        </p:spPr>
      </p:pic>
      <p:sp>
        <p:nvSpPr>
          <p:cNvPr id="9" name="Ορθογώνιο 8">
            <a:extLst>
              <a:ext uri="{FF2B5EF4-FFF2-40B4-BE49-F238E27FC236}">
                <a16:creationId xmlns:a16="http://schemas.microsoft.com/office/drawing/2014/main" id="{5FCCD6A4-8B00-65F7-DE6A-908E3CB30E3F}"/>
              </a:ext>
            </a:extLst>
          </p:cNvPr>
          <p:cNvSpPr/>
          <p:nvPr/>
        </p:nvSpPr>
        <p:spPr>
          <a:xfrm rot="20273022">
            <a:off x="431522" y="683331"/>
            <a:ext cx="1133573" cy="70162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350" dirty="0">
                <a:solidFill>
                  <a:schemeClr val="tx1"/>
                </a:solidFill>
              </a:rPr>
              <a:t>Ημερομηνία</a:t>
            </a:r>
            <a:endParaRPr lang="en-US" sz="1350" dirty="0">
              <a:solidFill>
                <a:schemeClr val="tx1"/>
              </a:solidFill>
            </a:endParaRPr>
          </a:p>
          <a:p>
            <a:pPr algn="ctr"/>
            <a:r>
              <a:rPr lang="el-GR" sz="1350" dirty="0">
                <a:solidFill>
                  <a:schemeClr val="tx1"/>
                </a:solidFill>
              </a:rPr>
              <a:t> </a:t>
            </a:r>
            <a:endParaRPr lang="el-CY" sz="1350" dirty="0">
              <a:solidFill>
                <a:schemeClr val="tx1"/>
              </a:solidFill>
            </a:endParaRPr>
          </a:p>
        </p:txBody>
      </p:sp>
      <p:sp>
        <p:nvSpPr>
          <p:cNvPr id="11" name="TextBox 10">
            <a:extLst>
              <a:ext uri="{FF2B5EF4-FFF2-40B4-BE49-F238E27FC236}">
                <a16:creationId xmlns:a16="http://schemas.microsoft.com/office/drawing/2014/main" id="{B1ACE204-B8B7-34D7-03CB-4E2532D07463}"/>
              </a:ext>
            </a:extLst>
          </p:cNvPr>
          <p:cNvSpPr txBox="1"/>
          <p:nvPr/>
        </p:nvSpPr>
        <p:spPr>
          <a:xfrm>
            <a:off x="7070273" y="428178"/>
            <a:ext cx="5040086" cy="6232475"/>
          </a:xfrm>
          <a:custGeom>
            <a:avLst/>
            <a:gdLst>
              <a:gd name="csX0" fmla="*/ 0 w 5040086"/>
              <a:gd name="csY0" fmla="*/ 0 h 6232475"/>
              <a:gd name="csX1" fmla="*/ 408807 w 5040086"/>
              <a:gd name="csY1" fmla="*/ 0 h 6232475"/>
              <a:gd name="csX2" fmla="*/ 1069618 w 5040086"/>
              <a:gd name="csY2" fmla="*/ 0 h 6232475"/>
              <a:gd name="csX3" fmla="*/ 1579227 w 5040086"/>
              <a:gd name="csY3" fmla="*/ 0 h 6232475"/>
              <a:gd name="csX4" fmla="*/ 2189637 w 5040086"/>
              <a:gd name="csY4" fmla="*/ 0 h 6232475"/>
              <a:gd name="csX5" fmla="*/ 2648845 w 5040086"/>
              <a:gd name="csY5" fmla="*/ 0 h 6232475"/>
              <a:gd name="csX6" fmla="*/ 3158454 w 5040086"/>
              <a:gd name="csY6" fmla="*/ 0 h 6232475"/>
              <a:gd name="csX7" fmla="*/ 3718463 w 5040086"/>
              <a:gd name="csY7" fmla="*/ 0 h 6232475"/>
              <a:gd name="csX8" fmla="*/ 4328874 w 5040086"/>
              <a:gd name="csY8" fmla="*/ 0 h 6232475"/>
              <a:gd name="csX9" fmla="*/ 5040086 w 5040086"/>
              <a:gd name="csY9" fmla="*/ 0 h 6232475"/>
              <a:gd name="csX10" fmla="*/ 5040086 w 5040086"/>
              <a:gd name="csY10" fmla="*/ 441939 h 6232475"/>
              <a:gd name="csX11" fmla="*/ 5040086 w 5040086"/>
              <a:gd name="csY11" fmla="*/ 946203 h 6232475"/>
              <a:gd name="csX12" fmla="*/ 5040086 w 5040086"/>
              <a:gd name="csY12" fmla="*/ 1512792 h 6232475"/>
              <a:gd name="csX13" fmla="*/ 5040086 w 5040086"/>
              <a:gd name="csY13" fmla="*/ 2204030 h 6232475"/>
              <a:gd name="csX14" fmla="*/ 5040086 w 5040086"/>
              <a:gd name="csY14" fmla="*/ 2832943 h 6232475"/>
              <a:gd name="csX15" fmla="*/ 5040086 w 5040086"/>
              <a:gd name="csY15" fmla="*/ 3337207 h 6232475"/>
              <a:gd name="csX16" fmla="*/ 5040086 w 5040086"/>
              <a:gd name="csY16" fmla="*/ 3716821 h 6232475"/>
              <a:gd name="csX17" fmla="*/ 5040086 w 5040086"/>
              <a:gd name="csY17" fmla="*/ 4408060 h 6232475"/>
              <a:gd name="csX18" fmla="*/ 5040086 w 5040086"/>
              <a:gd name="csY18" fmla="*/ 4912323 h 6232475"/>
              <a:gd name="csX19" fmla="*/ 5040086 w 5040086"/>
              <a:gd name="csY19" fmla="*/ 5291938 h 6232475"/>
              <a:gd name="csX20" fmla="*/ 5040086 w 5040086"/>
              <a:gd name="csY20" fmla="*/ 6232475 h 6232475"/>
              <a:gd name="csX21" fmla="*/ 4379275 w 5040086"/>
              <a:gd name="csY21" fmla="*/ 6232475 h 6232475"/>
              <a:gd name="csX22" fmla="*/ 3819265 w 5040086"/>
              <a:gd name="csY22" fmla="*/ 6232475 h 6232475"/>
              <a:gd name="csX23" fmla="*/ 3158454 w 5040086"/>
              <a:gd name="csY23" fmla="*/ 6232475 h 6232475"/>
              <a:gd name="csX24" fmla="*/ 2648845 w 5040086"/>
              <a:gd name="csY24" fmla="*/ 6232475 h 6232475"/>
              <a:gd name="csX25" fmla="*/ 1988034 w 5040086"/>
              <a:gd name="csY25" fmla="*/ 6232475 h 6232475"/>
              <a:gd name="csX26" fmla="*/ 1428024 w 5040086"/>
              <a:gd name="csY26" fmla="*/ 6232475 h 6232475"/>
              <a:gd name="csX27" fmla="*/ 918416 w 5040086"/>
              <a:gd name="csY27" fmla="*/ 6232475 h 6232475"/>
              <a:gd name="csX28" fmla="*/ 0 w 5040086"/>
              <a:gd name="csY28" fmla="*/ 6232475 h 6232475"/>
              <a:gd name="csX29" fmla="*/ 0 w 5040086"/>
              <a:gd name="csY29" fmla="*/ 5790536 h 6232475"/>
              <a:gd name="csX30" fmla="*/ 0 w 5040086"/>
              <a:gd name="csY30" fmla="*/ 5410921 h 6232475"/>
              <a:gd name="csX31" fmla="*/ 0 w 5040086"/>
              <a:gd name="csY31" fmla="*/ 4968982 h 6232475"/>
              <a:gd name="csX32" fmla="*/ 0 w 5040086"/>
              <a:gd name="csY32" fmla="*/ 4277744 h 6232475"/>
              <a:gd name="csX33" fmla="*/ 0 w 5040086"/>
              <a:gd name="csY33" fmla="*/ 3773480 h 6232475"/>
              <a:gd name="csX34" fmla="*/ 0 w 5040086"/>
              <a:gd name="csY34" fmla="*/ 3331541 h 6232475"/>
              <a:gd name="csX35" fmla="*/ 0 w 5040086"/>
              <a:gd name="csY35" fmla="*/ 2827277 h 6232475"/>
              <a:gd name="csX36" fmla="*/ 0 w 5040086"/>
              <a:gd name="csY36" fmla="*/ 2323013 h 6232475"/>
              <a:gd name="csX37" fmla="*/ 0 w 5040086"/>
              <a:gd name="csY37" fmla="*/ 1694100 h 6232475"/>
              <a:gd name="csX38" fmla="*/ 0 w 5040086"/>
              <a:gd name="csY38" fmla="*/ 1002862 h 6232475"/>
              <a:gd name="csX39" fmla="*/ 0 w 5040086"/>
              <a:gd name="csY39" fmla="*/ 498598 h 6232475"/>
              <a:gd name="csX40" fmla="*/ 0 w 5040086"/>
              <a:gd name="csY40" fmla="*/ 0 h 62324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5040086" h="6232475" extrusionOk="0">
                <a:moveTo>
                  <a:pt x="0" y="0"/>
                </a:moveTo>
                <a:cubicBezTo>
                  <a:pt x="93717" y="-45329"/>
                  <a:pt x="292147" y="886"/>
                  <a:pt x="408807" y="0"/>
                </a:cubicBezTo>
                <a:cubicBezTo>
                  <a:pt x="525467" y="-886"/>
                  <a:pt x="811220" y="50990"/>
                  <a:pt x="1069618" y="0"/>
                </a:cubicBezTo>
                <a:cubicBezTo>
                  <a:pt x="1328016" y="-50990"/>
                  <a:pt x="1357149" y="50317"/>
                  <a:pt x="1579227" y="0"/>
                </a:cubicBezTo>
                <a:cubicBezTo>
                  <a:pt x="1801305" y="-50317"/>
                  <a:pt x="2023150" y="49614"/>
                  <a:pt x="2189637" y="0"/>
                </a:cubicBezTo>
                <a:cubicBezTo>
                  <a:pt x="2356124" y="-49614"/>
                  <a:pt x="2473126" y="44868"/>
                  <a:pt x="2648845" y="0"/>
                </a:cubicBezTo>
                <a:cubicBezTo>
                  <a:pt x="2824564" y="-44868"/>
                  <a:pt x="3024752" y="43561"/>
                  <a:pt x="3158454" y="0"/>
                </a:cubicBezTo>
                <a:cubicBezTo>
                  <a:pt x="3292156" y="-43561"/>
                  <a:pt x="3470563" y="52232"/>
                  <a:pt x="3718463" y="0"/>
                </a:cubicBezTo>
                <a:cubicBezTo>
                  <a:pt x="3966363" y="-52232"/>
                  <a:pt x="4089934" y="49572"/>
                  <a:pt x="4328874" y="0"/>
                </a:cubicBezTo>
                <a:cubicBezTo>
                  <a:pt x="4567814" y="-49572"/>
                  <a:pt x="4841662" y="70569"/>
                  <a:pt x="5040086" y="0"/>
                </a:cubicBezTo>
                <a:cubicBezTo>
                  <a:pt x="5066561" y="119918"/>
                  <a:pt x="5035993" y="266884"/>
                  <a:pt x="5040086" y="441939"/>
                </a:cubicBezTo>
                <a:cubicBezTo>
                  <a:pt x="5044179" y="616994"/>
                  <a:pt x="5015634" y="826341"/>
                  <a:pt x="5040086" y="946203"/>
                </a:cubicBezTo>
                <a:cubicBezTo>
                  <a:pt x="5064538" y="1066065"/>
                  <a:pt x="4976058" y="1316110"/>
                  <a:pt x="5040086" y="1512792"/>
                </a:cubicBezTo>
                <a:cubicBezTo>
                  <a:pt x="5104114" y="1709474"/>
                  <a:pt x="5007993" y="1934551"/>
                  <a:pt x="5040086" y="2204030"/>
                </a:cubicBezTo>
                <a:cubicBezTo>
                  <a:pt x="5072179" y="2473509"/>
                  <a:pt x="5002378" y="2576221"/>
                  <a:pt x="5040086" y="2832943"/>
                </a:cubicBezTo>
                <a:cubicBezTo>
                  <a:pt x="5077794" y="3089665"/>
                  <a:pt x="5039609" y="3147795"/>
                  <a:pt x="5040086" y="3337207"/>
                </a:cubicBezTo>
                <a:cubicBezTo>
                  <a:pt x="5040563" y="3526619"/>
                  <a:pt x="5009609" y="3581645"/>
                  <a:pt x="5040086" y="3716821"/>
                </a:cubicBezTo>
                <a:cubicBezTo>
                  <a:pt x="5070563" y="3851997"/>
                  <a:pt x="4981241" y="4215354"/>
                  <a:pt x="5040086" y="4408060"/>
                </a:cubicBezTo>
                <a:cubicBezTo>
                  <a:pt x="5098931" y="4600766"/>
                  <a:pt x="5008105" y="4750277"/>
                  <a:pt x="5040086" y="4912323"/>
                </a:cubicBezTo>
                <a:cubicBezTo>
                  <a:pt x="5072067" y="5074369"/>
                  <a:pt x="5030945" y="5138037"/>
                  <a:pt x="5040086" y="5291938"/>
                </a:cubicBezTo>
                <a:cubicBezTo>
                  <a:pt x="5049227" y="5445839"/>
                  <a:pt x="5020381" y="6026711"/>
                  <a:pt x="5040086" y="6232475"/>
                </a:cubicBezTo>
                <a:cubicBezTo>
                  <a:pt x="4787476" y="6285734"/>
                  <a:pt x="4633911" y="6171291"/>
                  <a:pt x="4379275" y="6232475"/>
                </a:cubicBezTo>
                <a:cubicBezTo>
                  <a:pt x="4124639" y="6293659"/>
                  <a:pt x="4044908" y="6175070"/>
                  <a:pt x="3819265" y="6232475"/>
                </a:cubicBezTo>
                <a:cubicBezTo>
                  <a:pt x="3593622" y="6289880"/>
                  <a:pt x="3462000" y="6231432"/>
                  <a:pt x="3158454" y="6232475"/>
                </a:cubicBezTo>
                <a:cubicBezTo>
                  <a:pt x="2854908" y="6233518"/>
                  <a:pt x="2823078" y="6228795"/>
                  <a:pt x="2648845" y="6232475"/>
                </a:cubicBezTo>
                <a:cubicBezTo>
                  <a:pt x="2474612" y="6236155"/>
                  <a:pt x="2285110" y="6161322"/>
                  <a:pt x="1988034" y="6232475"/>
                </a:cubicBezTo>
                <a:cubicBezTo>
                  <a:pt x="1690958" y="6303628"/>
                  <a:pt x="1616904" y="6205375"/>
                  <a:pt x="1428024" y="6232475"/>
                </a:cubicBezTo>
                <a:cubicBezTo>
                  <a:pt x="1239144" y="6259575"/>
                  <a:pt x="1025289" y="6228594"/>
                  <a:pt x="918416" y="6232475"/>
                </a:cubicBezTo>
                <a:cubicBezTo>
                  <a:pt x="811543" y="6236356"/>
                  <a:pt x="356654" y="6223098"/>
                  <a:pt x="0" y="6232475"/>
                </a:cubicBezTo>
                <a:cubicBezTo>
                  <a:pt x="-5469" y="6136371"/>
                  <a:pt x="14889" y="5989430"/>
                  <a:pt x="0" y="5790536"/>
                </a:cubicBezTo>
                <a:cubicBezTo>
                  <a:pt x="-14889" y="5591642"/>
                  <a:pt x="12542" y="5516731"/>
                  <a:pt x="0" y="5410921"/>
                </a:cubicBezTo>
                <a:cubicBezTo>
                  <a:pt x="-12542" y="5305111"/>
                  <a:pt x="2981" y="5145192"/>
                  <a:pt x="0" y="4968982"/>
                </a:cubicBezTo>
                <a:cubicBezTo>
                  <a:pt x="-2981" y="4792772"/>
                  <a:pt x="45141" y="4542821"/>
                  <a:pt x="0" y="4277744"/>
                </a:cubicBezTo>
                <a:cubicBezTo>
                  <a:pt x="-45141" y="4012667"/>
                  <a:pt x="51545" y="3901061"/>
                  <a:pt x="0" y="3773480"/>
                </a:cubicBezTo>
                <a:cubicBezTo>
                  <a:pt x="-51545" y="3645899"/>
                  <a:pt x="33646" y="3461396"/>
                  <a:pt x="0" y="3331541"/>
                </a:cubicBezTo>
                <a:cubicBezTo>
                  <a:pt x="-33646" y="3201686"/>
                  <a:pt x="11051" y="3013426"/>
                  <a:pt x="0" y="2827277"/>
                </a:cubicBezTo>
                <a:cubicBezTo>
                  <a:pt x="-11051" y="2641128"/>
                  <a:pt x="10065" y="2458941"/>
                  <a:pt x="0" y="2323013"/>
                </a:cubicBezTo>
                <a:cubicBezTo>
                  <a:pt x="-10065" y="2187085"/>
                  <a:pt x="25966" y="1832985"/>
                  <a:pt x="0" y="1694100"/>
                </a:cubicBezTo>
                <a:cubicBezTo>
                  <a:pt x="-25966" y="1555215"/>
                  <a:pt x="55227" y="1151429"/>
                  <a:pt x="0" y="1002862"/>
                </a:cubicBezTo>
                <a:cubicBezTo>
                  <a:pt x="-55227" y="854295"/>
                  <a:pt x="11604" y="678278"/>
                  <a:pt x="0" y="498598"/>
                </a:cubicBezTo>
                <a:cubicBezTo>
                  <a:pt x="-11604" y="318918"/>
                  <a:pt x="3950" y="134516"/>
                  <a:pt x="0" y="0"/>
                </a:cubicBezTo>
                <a:close/>
              </a:path>
            </a:pathLst>
          </a:custGeom>
          <a:noFill/>
          <a:ln>
            <a:solidFill>
              <a:schemeClr val="tx1"/>
            </a:solidFill>
            <a:extLst>
              <a:ext uri="{C807C97D-BFC1-408E-A445-0C87EB9F89A2}">
                <ask:lineSketchStyleProps xmlns:ask="http://schemas.microsoft.com/office/drawing/2018/sketchyshapes" sd="744082074">
                  <a:prstGeom prst="rect">
                    <a:avLst/>
                  </a:prstGeom>
                  <ask:type>
                    <ask:lineSketchScribble/>
                  </ask:type>
                </ask:lineSketchStyleProps>
              </a:ext>
            </a:extLst>
          </a:ln>
        </p:spPr>
        <p:txBody>
          <a:bodyPr wrap="square">
            <a:spAutoFit/>
          </a:bodyPr>
          <a:lstStyle/>
          <a:p>
            <a:pPr marL="0" marR="0">
              <a:spcBef>
                <a:spcPts val="900"/>
              </a:spcBef>
              <a:spcAft>
                <a:spcPts val="900"/>
              </a:spcAft>
            </a:pPr>
            <a:r>
              <a:rPr lang="el-GR" sz="2400" b="1" u="none" strike="noStrike" dirty="0" err="1">
                <a:effectLst/>
                <a:latin typeface="Google Sans"/>
              </a:rPr>
              <a:t>Communicative</a:t>
            </a:r>
            <a:r>
              <a:rPr lang="el-GR" sz="2400" b="1" u="none" strike="noStrike" dirty="0">
                <a:effectLst/>
                <a:latin typeface="Google Sans"/>
              </a:rPr>
              <a:t> </a:t>
            </a:r>
            <a:r>
              <a:rPr lang="el-GR" sz="2400" b="1" u="none" strike="noStrike" dirty="0" err="1">
                <a:effectLst/>
                <a:latin typeface="Google Sans"/>
              </a:rPr>
              <a:t>approach</a:t>
            </a:r>
            <a:r>
              <a:rPr lang="el-GR" sz="2400" b="0" u="none" strike="noStrike" dirty="0">
                <a:effectLst/>
                <a:latin typeface="Google Sans"/>
              </a:rPr>
              <a:t> </a:t>
            </a:r>
          </a:p>
          <a:p>
            <a:pPr marL="0" marR="0">
              <a:spcBef>
                <a:spcPts val="900"/>
              </a:spcBef>
              <a:spcAft>
                <a:spcPts val="900"/>
              </a:spcAft>
            </a:pPr>
            <a:r>
              <a:rPr lang="el-GR" sz="2400" b="0" u="none" strike="noStrike" dirty="0">
                <a:effectLst/>
                <a:latin typeface="Google Sans"/>
              </a:rPr>
              <a:t>(Επικοινωνιακή προσέγγιση)</a:t>
            </a:r>
          </a:p>
          <a:p>
            <a:pPr marL="0" marR="0">
              <a:spcBef>
                <a:spcPts val="900"/>
              </a:spcBef>
              <a:spcAft>
                <a:spcPts val="900"/>
              </a:spcAft>
            </a:pPr>
            <a:r>
              <a:rPr lang="el-GR" sz="2400" b="1" u="none" strike="noStrike" dirty="0" err="1">
                <a:effectLst/>
                <a:latin typeface="Google Sans"/>
              </a:rPr>
              <a:t>Differentiated</a:t>
            </a:r>
            <a:r>
              <a:rPr lang="el-GR" sz="2400" b="1" u="none" strike="noStrike" dirty="0">
                <a:effectLst/>
                <a:latin typeface="Google Sans"/>
              </a:rPr>
              <a:t> </a:t>
            </a:r>
            <a:r>
              <a:rPr lang="el-GR" sz="2400" b="1" u="none" strike="noStrike" dirty="0" err="1">
                <a:effectLst/>
                <a:latin typeface="Google Sans"/>
              </a:rPr>
              <a:t>instruction</a:t>
            </a:r>
            <a:endParaRPr lang="el-GR" sz="2400" b="1" u="none" strike="noStrike" dirty="0">
              <a:effectLst/>
              <a:latin typeface="Google Sans"/>
            </a:endParaRPr>
          </a:p>
          <a:p>
            <a:pPr marL="0" marR="0">
              <a:spcBef>
                <a:spcPts val="900"/>
              </a:spcBef>
              <a:spcAft>
                <a:spcPts val="900"/>
              </a:spcAft>
            </a:pPr>
            <a:r>
              <a:rPr lang="el-GR" sz="2400" b="0" u="none" strike="noStrike" dirty="0">
                <a:effectLst/>
                <a:latin typeface="Google Sans"/>
              </a:rPr>
              <a:t> (Διαφοροποιημένη διδασκαλία)</a:t>
            </a:r>
          </a:p>
          <a:p>
            <a:pPr marL="0" marR="0">
              <a:spcBef>
                <a:spcPts val="900"/>
              </a:spcBef>
              <a:spcAft>
                <a:spcPts val="900"/>
              </a:spcAft>
            </a:pPr>
            <a:r>
              <a:rPr lang="el-GR" sz="2400" b="1" u="none" strike="noStrike" dirty="0" err="1">
                <a:effectLst/>
                <a:latin typeface="Google Sans"/>
              </a:rPr>
              <a:t>Formative</a:t>
            </a:r>
            <a:r>
              <a:rPr lang="el-GR" sz="2400" b="1" u="none" strike="noStrike" dirty="0">
                <a:effectLst/>
                <a:latin typeface="Google Sans"/>
              </a:rPr>
              <a:t> </a:t>
            </a:r>
            <a:r>
              <a:rPr lang="el-GR" sz="2400" b="1" u="none" strike="noStrike" dirty="0" err="1">
                <a:effectLst/>
                <a:latin typeface="Google Sans"/>
              </a:rPr>
              <a:t>assessment</a:t>
            </a:r>
            <a:r>
              <a:rPr lang="el-GR" sz="2400" b="0" u="none" strike="noStrike" dirty="0">
                <a:effectLst/>
                <a:latin typeface="Google Sans"/>
              </a:rPr>
              <a:t> </a:t>
            </a:r>
          </a:p>
          <a:p>
            <a:pPr marL="0" marR="0">
              <a:spcBef>
                <a:spcPts val="900"/>
              </a:spcBef>
              <a:spcAft>
                <a:spcPts val="900"/>
              </a:spcAft>
            </a:pPr>
            <a:r>
              <a:rPr lang="el-GR" sz="2400" b="0" u="none" strike="noStrike" dirty="0">
                <a:effectLst/>
                <a:latin typeface="Google Sans"/>
              </a:rPr>
              <a:t>(Διαμορφωτική αξιολόγηση)</a:t>
            </a:r>
          </a:p>
          <a:p>
            <a:pPr marL="0" marR="0">
              <a:spcBef>
                <a:spcPts val="900"/>
              </a:spcBef>
              <a:spcAft>
                <a:spcPts val="900"/>
              </a:spcAft>
            </a:pPr>
            <a:r>
              <a:rPr lang="el-GR" sz="2400" b="1" u="none" strike="noStrike" dirty="0" err="1">
                <a:effectLst/>
                <a:latin typeface="Google Sans"/>
              </a:rPr>
              <a:t>Task-based</a:t>
            </a:r>
            <a:r>
              <a:rPr lang="el-GR" sz="2400" b="1" u="none" strike="noStrike" dirty="0">
                <a:effectLst/>
                <a:latin typeface="Google Sans"/>
              </a:rPr>
              <a:t> </a:t>
            </a:r>
            <a:r>
              <a:rPr lang="el-GR" sz="2400" b="1" u="none" strike="noStrike" dirty="0" err="1">
                <a:effectLst/>
                <a:latin typeface="Google Sans"/>
              </a:rPr>
              <a:t>learning</a:t>
            </a:r>
            <a:r>
              <a:rPr lang="el-GR" sz="2400" b="0" u="none" strike="noStrike" dirty="0">
                <a:effectLst/>
                <a:latin typeface="Google Sans"/>
              </a:rPr>
              <a:t> </a:t>
            </a:r>
          </a:p>
          <a:p>
            <a:pPr marL="0" marR="0">
              <a:spcBef>
                <a:spcPts val="900"/>
              </a:spcBef>
              <a:spcAft>
                <a:spcPts val="900"/>
              </a:spcAft>
            </a:pPr>
            <a:r>
              <a:rPr lang="el-GR" sz="2400" b="0" u="none" strike="noStrike" dirty="0">
                <a:effectLst/>
                <a:latin typeface="Google Sans"/>
              </a:rPr>
              <a:t>(Μάθηση βασισμένη σε δραστηριότητες)</a:t>
            </a:r>
          </a:p>
          <a:p>
            <a:pPr marL="0" marR="0">
              <a:spcBef>
                <a:spcPts val="900"/>
              </a:spcBef>
              <a:spcAft>
                <a:spcPts val="900"/>
              </a:spcAft>
            </a:pPr>
            <a:r>
              <a:rPr lang="el-GR" sz="2400" b="1" u="none" strike="noStrike" dirty="0">
                <a:effectLst/>
                <a:latin typeface="Google Sans"/>
              </a:rPr>
              <a:t>Cultural </a:t>
            </a:r>
            <a:r>
              <a:rPr lang="el-GR" sz="2400" b="1" u="none" strike="noStrike" dirty="0" err="1">
                <a:effectLst/>
                <a:latin typeface="Google Sans"/>
              </a:rPr>
              <a:t>awareness</a:t>
            </a:r>
            <a:endParaRPr lang="el-GR" sz="2400" b="1" u="none" strike="noStrike" dirty="0">
              <a:effectLst/>
              <a:latin typeface="Google Sans"/>
            </a:endParaRPr>
          </a:p>
          <a:p>
            <a:pPr marL="0" marR="0">
              <a:spcBef>
                <a:spcPts val="900"/>
              </a:spcBef>
              <a:spcAft>
                <a:spcPts val="900"/>
              </a:spcAft>
            </a:pPr>
            <a:r>
              <a:rPr lang="el-GR" sz="2400" b="0" u="none" strike="noStrike" dirty="0">
                <a:effectLst/>
                <a:latin typeface="Google Sans"/>
              </a:rPr>
              <a:t>(Πολιτισμική επίγνωση)</a:t>
            </a:r>
          </a:p>
        </p:txBody>
      </p:sp>
      <p:pic>
        <p:nvPicPr>
          <p:cNvPr id="12" name="Εικόνα 11" descr="Κινουμένων Σχεδίων Αρσενικό Και Θηλυκό Δάσκαλος: Vector στοκ (χωρίς  δικαιώματα) 2683475139 | Shutterstock">
            <a:extLst>
              <a:ext uri="{FF2B5EF4-FFF2-40B4-BE49-F238E27FC236}">
                <a16:creationId xmlns:a16="http://schemas.microsoft.com/office/drawing/2014/main" id="{B0479F00-15D2-ED9C-4E50-6B770C9F687B}"/>
              </a:ext>
            </a:extLst>
          </p:cNvPr>
          <p:cNvPicPr>
            <a:picLocks noChangeAspect="1"/>
          </p:cNvPicPr>
          <p:nvPr/>
        </p:nvPicPr>
        <p:blipFill>
          <a:blip r:embed="rId3"/>
          <a:srcRect b="13004"/>
          <a:stretch>
            <a:fillRect/>
          </a:stretch>
        </p:blipFill>
        <p:spPr>
          <a:xfrm>
            <a:off x="4231143" y="530387"/>
            <a:ext cx="2670400" cy="2320164"/>
          </a:xfrm>
          <a:custGeom>
            <a:avLst/>
            <a:gdLst>
              <a:gd name="csX0" fmla="*/ 0 w 2670400"/>
              <a:gd name="csY0" fmla="*/ 0 h 2320164"/>
              <a:gd name="csX1" fmla="*/ 480672 w 2670400"/>
              <a:gd name="csY1" fmla="*/ 0 h 2320164"/>
              <a:gd name="csX2" fmla="*/ 1014752 w 2670400"/>
              <a:gd name="csY2" fmla="*/ 0 h 2320164"/>
              <a:gd name="csX3" fmla="*/ 1522128 w 2670400"/>
              <a:gd name="csY3" fmla="*/ 0 h 2320164"/>
              <a:gd name="csX4" fmla="*/ 2029504 w 2670400"/>
              <a:gd name="csY4" fmla="*/ 0 h 2320164"/>
              <a:gd name="csX5" fmla="*/ 2670400 w 2670400"/>
              <a:gd name="csY5" fmla="*/ 0 h 2320164"/>
              <a:gd name="csX6" fmla="*/ 2670400 w 2670400"/>
              <a:gd name="csY6" fmla="*/ 603243 h 2320164"/>
              <a:gd name="csX7" fmla="*/ 2670400 w 2670400"/>
              <a:gd name="csY7" fmla="*/ 1229687 h 2320164"/>
              <a:gd name="csX8" fmla="*/ 2670400 w 2670400"/>
              <a:gd name="csY8" fmla="*/ 1763325 h 2320164"/>
              <a:gd name="csX9" fmla="*/ 2670400 w 2670400"/>
              <a:gd name="csY9" fmla="*/ 2320164 h 2320164"/>
              <a:gd name="csX10" fmla="*/ 2189728 w 2670400"/>
              <a:gd name="csY10" fmla="*/ 2320164 h 2320164"/>
              <a:gd name="csX11" fmla="*/ 1735760 w 2670400"/>
              <a:gd name="csY11" fmla="*/ 2320164 h 2320164"/>
              <a:gd name="csX12" fmla="*/ 1201680 w 2670400"/>
              <a:gd name="csY12" fmla="*/ 2320164 h 2320164"/>
              <a:gd name="csX13" fmla="*/ 614192 w 2670400"/>
              <a:gd name="csY13" fmla="*/ 2320164 h 2320164"/>
              <a:gd name="csX14" fmla="*/ 0 w 2670400"/>
              <a:gd name="csY14" fmla="*/ 2320164 h 2320164"/>
              <a:gd name="csX15" fmla="*/ 0 w 2670400"/>
              <a:gd name="csY15" fmla="*/ 1786526 h 2320164"/>
              <a:gd name="csX16" fmla="*/ 0 w 2670400"/>
              <a:gd name="csY16" fmla="*/ 1229687 h 2320164"/>
              <a:gd name="csX17" fmla="*/ 0 w 2670400"/>
              <a:gd name="csY17" fmla="*/ 649646 h 2320164"/>
              <a:gd name="csX18" fmla="*/ 0 w 2670400"/>
              <a:gd name="csY18" fmla="*/ 0 h 23201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670400" h="2320164" fill="none" extrusionOk="0">
                <a:moveTo>
                  <a:pt x="0" y="0"/>
                </a:moveTo>
                <a:cubicBezTo>
                  <a:pt x="166103" y="-17393"/>
                  <a:pt x="356911" y="5515"/>
                  <a:pt x="480672" y="0"/>
                </a:cubicBezTo>
                <a:cubicBezTo>
                  <a:pt x="604433" y="-5515"/>
                  <a:pt x="766220" y="38309"/>
                  <a:pt x="1014752" y="0"/>
                </a:cubicBezTo>
                <a:cubicBezTo>
                  <a:pt x="1263284" y="-38309"/>
                  <a:pt x="1369766" y="21413"/>
                  <a:pt x="1522128" y="0"/>
                </a:cubicBezTo>
                <a:cubicBezTo>
                  <a:pt x="1674490" y="-21413"/>
                  <a:pt x="1921722" y="54241"/>
                  <a:pt x="2029504" y="0"/>
                </a:cubicBezTo>
                <a:cubicBezTo>
                  <a:pt x="2137286" y="-54241"/>
                  <a:pt x="2494918" y="6162"/>
                  <a:pt x="2670400" y="0"/>
                </a:cubicBezTo>
                <a:cubicBezTo>
                  <a:pt x="2722520" y="287552"/>
                  <a:pt x="2649273" y="478009"/>
                  <a:pt x="2670400" y="603243"/>
                </a:cubicBezTo>
                <a:cubicBezTo>
                  <a:pt x="2691527" y="728477"/>
                  <a:pt x="2607811" y="959164"/>
                  <a:pt x="2670400" y="1229687"/>
                </a:cubicBezTo>
                <a:cubicBezTo>
                  <a:pt x="2732989" y="1500210"/>
                  <a:pt x="2660800" y="1552392"/>
                  <a:pt x="2670400" y="1763325"/>
                </a:cubicBezTo>
                <a:cubicBezTo>
                  <a:pt x="2680000" y="1974258"/>
                  <a:pt x="2656559" y="2096766"/>
                  <a:pt x="2670400" y="2320164"/>
                </a:cubicBezTo>
                <a:cubicBezTo>
                  <a:pt x="2472402" y="2369566"/>
                  <a:pt x="2365897" y="2268792"/>
                  <a:pt x="2189728" y="2320164"/>
                </a:cubicBezTo>
                <a:cubicBezTo>
                  <a:pt x="2013559" y="2371536"/>
                  <a:pt x="1957694" y="2293257"/>
                  <a:pt x="1735760" y="2320164"/>
                </a:cubicBezTo>
                <a:cubicBezTo>
                  <a:pt x="1513826" y="2347071"/>
                  <a:pt x="1450630" y="2289425"/>
                  <a:pt x="1201680" y="2320164"/>
                </a:cubicBezTo>
                <a:cubicBezTo>
                  <a:pt x="952730" y="2350903"/>
                  <a:pt x="817565" y="2302840"/>
                  <a:pt x="614192" y="2320164"/>
                </a:cubicBezTo>
                <a:cubicBezTo>
                  <a:pt x="410819" y="2337488"/>
                  <a:pt x="165946" y="2281566"/>
                  <a:pt x="0" y="2320164"/>
                </a:cubicBezTo>
                <a:cubicBezTo>
                  <a:pt x="-6212" y="2185353"/>
                  <a:pt x="12674" y="2046980"/>
                  <a:pt x="0" y="1786526"/>
                </a:cubicBezTo>
                <a:cubicBezTo>
                  <a:pt x="-12674" y="1526072"/>
                  <a:pt x="35793" y="1384282"/>
                  <a:pt x="0" y="1229687"/>
                </a:cubicBezTo>
                <a:cubicBezTo>
                  <a:pt x="-35793" y="1075092"/>
                  <a:pt x="60382" y="881622"/>
                  <a:pt x="0" y="649646"/>
                </a:cubicBezTo>
                <a:cubicBezTo>
                  <a:pt x="-60382" y="417670"/>
                  <a:pt x="54183" y="169453"/>
                  <a:pt x="0" y="0"/>
                </a:cubicBezTo>
                <a:close/>
              </a:path>
              <a:path w="2670400" h="2320164" stroke="0" extrusionOk="0">
                <a:moveTo>
                  <a:pt x="0" y="0"/>
                </a:moveTo>
                <a:cubicBezTo>
                  <a:pt x="152738" y="-45569"/>
                  <a:pt x="314822" y="21681"/>
                  <a:pt x="480672" y="0"/>
                </a:cubicBezTo>
                <a:cubicBezTo>
                  <a:pt x="646522" y="-21681"/>
                  <a:pt x="841468" y="50463"/>
                  <a:pt x="988048" y="0"/>
                </a:cubicBezTo>
                <a:cubicBezTo>
                  <a:pt x="1134628" y="-50463"/>
                  <a:pt x="1382077" y="25210"/>
                  <a:pt x="1495424" y="0"/>
                </a:cubicBezTo>
                <a:cubicBezTo>
                  <a:pt x="1608771" y="-25210"/>
                  <a:pt x="1877800" y="37405"/>
                  <a:pt x="2056208" y="0"/>
                </a:cubicBezTo>
                <a:cubicBezTo>
                  <a:pt x="2234616" y="-37405"/>
                  <a:pt x="2521732" y="51318"/>
                  <a:pt x="2670400" y="0"/>
                </a:cubicBezTo>
                <a:cubicBezTo>
                  <a:pt x="2673221" y="134672"/>
                  <a:pt x="2631731" y="330621"/>
                  <a:pt x="2670400" y="510436"/>
                </a:cubicBezTo>
                <a:cubicBezTo>
                  <a:pt x="2709069" y="690251"/>
                  <a:pt x="2640062" y="837697"/>
                  <a:pt x="2670400" y="1113679"/>
                </a:cubicBezTo>
                <a:cubicBezTo>
                  <a:pt x="2700738" y="1389661"/>
                  <a:pt x="2598105" y="1490523"/>
                  <a:pt x="2670400" y="1740123"/>
                </a:cubicBezTo>
                <a:cubicBezTo>
                  <a:pt x="2742695" y="1989723"/>
                  <a:pt x="2615449" y="2199047"/>
                  <a:pt x="2670400" y="2320164"/>
                </a:cubicBezTo>
                <a:cubicBezTo>
                  <a:pt x="2504213" y="2362870"/>
                  <a:pt x="2366758" y="2254531"/>
                  <a:pt x="2109616" y="2320164"/>
                </a:cubicBezTo>
                <a:cubicBezTo>
                  <a:pt x="1852474" y="2385797"/>
                  <a:pt x="1722544" y="2306569"/>
                  <a:pt x="1575536" y="2320164"/>
                </a:cubicBezTo>
                <a:cubicBezTo>
                  <a:pt x="1428528" y="2333759"/>
                  <a:pt x="1138715" y="2261680"/>
                  <a:pt x="1014752" y="2320164"/>
                </a:cubicBezTo>
                <a:cubicBezTo>
                  <a:pt x="890789" y="2378648"/>
                  <a:pt x="656726" y="2266710"/>
                  <a:pt x="507376" y="2320164"/>
                </a:cubicBezTo>
                <a:cubicBezTo>
                  <a:pt x="358026" y="2373618"/>
                  <a:pt x="246404" y="2293683"/>
                  <a:pt x="0" y="2320164"/>
                </a:cubicBezTo>
                <a:cubicBezTo>
                  <a:pt x="-45602" y="2159790"/>
                  <a:pt x="51417" y="2052362"/>
                  <a:pt x="0" y="1809728"/>
                </a:cubicBezTo>
                <a:cubicBezTo>
                  <a:pt x="-51417" y="1567094"/>
                  <a:pt x="38310" y="1457989"/>
                  <a:pt x="0" y="1276090"/>
                </a:cubicBezTo>
                <a:cubicBezTo>
                  <a:pt x="-38310" y="1094191"/>
                  <a:pt x="10747" y="916876"/>
                  <a:pt x="0" y="742452"/>
                </a:cubicBezTo>
                <a:cubicBezTo>
                  <a:pt x="-10747" y="568028"/>
                  <a:pt x="65341" y="258872"/>
                  <a:pt x="0" y="0"/>
                </a:cubicBezTo>
                <a:close/>
              </a:path>
            </a:pathLst>
          </a:custGeom>
          <a:ln>
            <a:solidFill>
              <a:schemeClr val="tx1"/>
            </a:solidFill>
            <a:extLst>
              <a:ext uri="{C807C97D-BFC1-408E-A445-0C87EB9F89A2}">
                <ask:lineSketchStyleProps xmlns:ask="http://schemas.microsoft.com/office/drawing/2018/sketchyshapes" sd="2329040769">
                  <a:prstGeom prst="rect">
                    <a:avLst/>
                  </a:prstGeom>
                  <ask:type>
                    <ask:lineSketchScribble/>
                  </ask:type>
                </ask:lineSketchStyleProps>
              </a:ext>
            </a:extLst>
          </a:ln>
        </p:spPr>
      </p:pic>
    </p:spTree>
    <p:extLst>
      <p:ext uri="{BB962C8B-B14F-4D97-AF65-F5344CB8AC3E}">
        <p14:creationId xmlns:p14="http://schemas.microsoft.com/office/powerpoint/2010/main" val="976758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68828" y="1253331"/>
            <a:ext cx="10515600" cy="4351338"/>
          </a:xfrm>
          <a:custGeom>
            <a:avLst/>
            <a:gdLst>
              <a:gd name="csX0" fmla="*/ 0 w 10515600"/>
              <a:gd name="csY0" fmla="*/ 0 h 4351338"/>
              <a:gd name="csX1" fmla="*/ 794512 w 10515600"/>
              <a:gd name="csY1" fmla="*/ 0 h 4351338"/>
              <a:gd name="csX2" fmla="*/ 1273556 w 10515600"/>
              <a:gd name="csY2" fmla="*/ 0 h 4351338"/>
              <a:gd name="csX3" fmla="*/ 1752600 w 10515600"/>
              <a:gd name="csY3" fmla="*/ 0 h 4351338"/>
              <a:gd name="csX4" fmla="*/ 2021332 w 10515600"/>
              <a:gd name="csY4" fmla="*/ 0 h 4351338"/>
              <a:gd name="csX5" fmla="*/ 2395220 w 10515600"/>
              <a:gd name="csY5" fmla="*/ 0 h 4351338"/>
              <a:gd name="csX6" fmla="*/ 2979420 w 10515600"/>
              <a:gd name="csY6" fmla="*/ 0 h 4351338"/>
              <a:gd name="csX7" fmla="*/ 3668776 w 10515600"/>
              <a:gd name="csY7" fmla="*/ 0 h 4351338"/>
              <a:gd name="csX8" fmla="*/ 4252976 w 10515600"/>
              <a:gd name="csY8" fmla="*/ 0 h 4351338"/>
              <a:gd name="csX9" fmla="*/ 4626864 w 10515600"/>
              <a:gd name="csY9" fmla="*/ 0 h 4351338"/>
              <a:gd name="csX10" fmla="*/ 5421376 w 10515600"/>
              <a:gd name="csY10" fmla="*/ 0 h 4351338"/>
              <a:gd name="csX11" fmla="*/ 6005576 w 10515600"/>
              <a:gd name="csY11" fmla="*/ 0 h 4351338"/>
              <a:gd name="csX12" fmla="*/ 6800088 w 10515600"/>
              <a:gd name="csY12" fmla="*/ 0 h 4351338"/>
              <a:gd name="csX13" fmla="*/ 7384288 w 10515600"/>
              <a:gd name="csY13" fmla="*/ 0 h 4351338"/>
              <a:gd name="csX14" fmla="*/ 7968488 w 10515600"/>
              <a:gd name="csY14" fmla="*/ 0 h 4351338"/>
              <a:gd name="csX15" fmla="*/ 8447532 w 10515600"/>
              <a:gd name="csY15" fmla="*/ 0 h 4351338"/>
              <a:gd name="csX16" fmla="*/ 8926576 w 10515600"/>
              <a:gd name="csY16" fmla="*/ 0 h 4351338"/>
              <a:gd name="csX17" fmla="*/ 9615932 w 10515600"/>
              <a:gd name="csY17" fmla="*/ 0 h 4351338"/>
              <a:gd name="csX18" fmla="*/ 10515600 w 10515600"/>
              <a:gd name="csY18" fmla="*/ 0 h 4351338"/>
              <a:gd name="csX19" fmla="*/ 10515600 w 10515600"/>
              <a:gd name="csY19" fmla="*/ 587431 h 4351338"/>
              <a:gd name="csX20" fmla="*/ 10515600 w 10515600"/>
              <a:gd name="csY20" fmla="*/ 1131348 h 4351338"/>
              <a:gd name="csX21" fmla="*/ 10515600 w 10515600"/>
              <a:gd name="csY21" fmla="*/ 1588238 h 4351338"/>
              <a:gd name="csX22" fmla="*/ 10515600 w 10515600"/>
              <a:gd name="csY22" fmla="*/ 2088642 h 4351338"/>
              <a:gd name="csX23" fmla="*/ 10515600 w 10515600"/>
              <a:gd name="csY23" fmla="*/ 2676073 h 4351338"/>
              <a:gd name="csX24" fmla="*/ 10515600 w 10515600"/>
              <a:gd name="csY24" fmla="*/ 3219990 h 4351338"/>
              <a:gd name="csX25" fmla="*/ 10515600 w 10515600"/>
              <a:gd name="csY25" fmla="*/ 3720394 h 4351338"/>
              <a:gd name="csX26" fmla="*/ 10515600 w 10515600"/>
              <a:gd name="csY26" fmla="*/ 4351338 h 4351338"/>
              <a:gd name="csX27" fmla="*/ 9721088 w 10515600"/>
              <a:gd name="csY27" fmla="*/ 4351338 h 4351338"/>
              <a:gd name="csX28" fmla="*/ 9242044 w 10515600"/>
              <a:gd name="csY28" fmla="*/ 4351338 h 4351338"/>
              <a:gd name="csX29" fmla="*/ 8868156 w 10515600"/>
              <a:gd name="csY29" fmla="*/ 4351338 h 4351338"/>
              <a:gd name="csX30" fmla="*/ 8389112 w 10515600"/>
              <a:gd name="csY30" fmla="*/ 4351338 h 4351338"/>
              <a:gd name="csX31" fmla="*/ 7699756 w 10515600"/>
              <a:gd name="csY31" fmla="*/ 4351338 h 4351338"/>
              <a:gd name="csX32" fmla="*/ 7010400 w 10515600"/>
              <a:gd name="csY32" fmla="*/ 4351338 h 4351338"/>
              <a:gd name="csX33" fmla="*/ 6636512 w 10515600"/>
              <a:gd name="csY33" fmla="*/ 4351338 h 4351338"/>
              <a:gd name="csX34" fmla="*/ 6262624 w 10515600"/>
              <a:gd name="csY34" fmla="*/ 4351338 h 4351338"/>
              <a:gd name="csX35" fmla="*/ 5573268 w 10515600"/>
              <a:gd name="csY35" fmla="*/ 4351338 h 4351338"/>
              <a:gd name="csX36" fmla="*/ 5304536 w 10515600"/>
              <a:gd name="csY36" fmla="*/ 4351338 h 4351338"/>
              <a:gd name="csX37" fmla="*/ 4930648 w 10515600"/>
              <a:gd name="csY37" fmla="*/ 4351338 h 4351338"/>
              <a:gd name="csX38" fmla="*/ 4451604 w 10515600"/>
              <a:gd name="csY38" fmla="*/ 4351338 h 4351338"/>
              <a:gd name="csX39" fmla="*/ 4077716 w 10515600"/>
              <a:gd name="csY39" fmla="*/ 4351338 h 4351338"/>
              <a:gd name="csX40" fmla="*/ 3493516 w 10515600"/>
              <a:gd name="csY40" fmla="*/ 4351338 h 4351338"/>
              <a:gd name="csX41" fmla="*/ 2804160 w 10515600"/>
              <a:gd name="csY41" fmla="*/ 4351338 h 4351338"/>
              <a:gd name="csX42" fmla="*/ 2430272 w 10515600"/>
              <a:gd name="csY42" fmla="*/ 4351338 h 4351338"/>
              <a:gd name="csX43" fmla="*/ 1635760 w 10515600"/>
              <a:gd name="csY43" fmla="*/ 4351338 h 4351338"/>
              <a:gd name="csX44" fmla="*/ 841248 w 10515600"/>
              <a:gd name="csY44" fmla="*/ 4351338 h 4351338"/>
              <a:gd name="csX45" fmla="*/ 572516 w 10515600"/>
              <a:gd name="csY45" fmla="*/ 4351338 h 4351338"/>
              <a:gd name="csX46" fmla="*/ 0 w 10515600"/>
              <a:gd name="csY46" fmla="*/ 4351338 h 4351338"/>
              <a:gd name="csX47" fmla="*/ 0 w 10515600"/>
              <a:gd name="csY47" fmla="*/ 3894448 h 4351338"/>
              <a:gd name="csX48" fmla="*/ 0 w 10515600"/>
              <a:gd name="csY48" fmla="*/ 3394044 h 4351338"/>
              <a:gd name="csX49" fmla="*/ 0 w 10515600"/>
              <a:gd name="csY49" fmla="*/ 2980667 h 4351338"/>
              <a:gd name="csX50" fmla="*/ 0 w 10515600"/>
              <a:gd name="csY50" fmla="*/ 2567289 h 4351338"/>
              <a:gd name="csX51" fmla="*/ 0 w 10515600"/>
              <a:gd name="csY51" fmla="*/ 1936345 h 4351338"/>
              <a:gd name="csX52" fmla="*/ 0 w 10515600"/>
              <a:gd name="csY52" fmla="*/ 1479455 h 4351338"/>
              <a:gd name="csX53" fmla="*/ 0 w 10515600"/>
              <a:gd name="csY53" fmla="*/ 1066078 h 4351338"/>
              <a:gd name="csX54" fmla="*/ 0 w 10515600"/>
              <a:gd name="csY54" fmla="*/ 478647 h 4351338"/>
              <a:gd name="csX55" fmla="*/ 0 w 10515600"/>
              <a:gd name="csY55" fmla="*/ 0 h 43513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Lst>
            <a:rect l="l" t="t" r="r" b="b"/>
            <a:pathLst>
              <a:path w="10515600" h="4351338" fill="none" extrusionOk="0">
                <a:moveTo>
                  <a:pt x="0" y="0"/>
                </a:moveTo>
                <a:cubicBezTo>
                  <a:pt x="320177" y="-23805"/>
                  <a:pt x="411041" y="8707"/>
                  <a:pt x="794512" y="0"/>
                </a:cubicBezTo>
                <a:cubicBezTo>
                  <a:pt x="1177983" y="-8707"/>
                  <a:pt x="1118433" y="37062"/>
                  <a:pt x="1273556" y="0"/>
                </a:cubicBezTo>
                <a:cubicBezTo>
                  <a:pt x="1428679" y="-37062"/>
                  <a:pt x="1518596" y="11095"/>
                  <a:pt x="1752600" y="0"/>
                </a:cubicBezTo>
                <a:cubicBezTo>
                  <a:pt x="1986604" y="-11095"/>
                  <a:pt x="1918712" y="18385"/>
                  <a:pt x="2021332" y="0"/>
                </a:cubicBezTo>
                <a:cubicBezTo>
                  <a:pt x="2123952" y="-18385"/>
                  <a:pt x="2294088" y="32848"/>
                  <a:pt x="2395220" y="0"/>
                </a:cubicBezTo>
                <a:cubicBezTo>
                  <a:pt x="2496352" y="-32848"/>
                  <a:pt x="2695803" y="51187"/>
                  <a:pt x="2979420" y="0"/>
                </a:cubicBezTo>
                <a:cubicBezTo>
                  <a:pt x="3263037" y="-51187"/>
                  <a:pt x="3512205" y="74685"/>
                  <a:pt x="3668776" y="0"/>
                </a:cubicBezTo>
                <a:cubicBezTo>
                  <a:pt x="3825347" y="-74685"/>
                  <a:pt x="3975418" y="43373"/>
                  <a:pt x="4252976" y="0"/>
                </a:cubicBezTo>
                <a:cubicBezTo>
                  <a:pt x="4530534" y="-43373"/>
                  <a:pt x="4538926" y="41947"/>
                  <a:pt x="4626864" y="0"/>
                </a:cubicBezTo>
                <a:cubicBezTo>
                  <a:pt x="4714802" y="-41947"/>
                  <a:pt x="5213998" y="85673"/>
                  <a:pt x="5421376" y="0"/>
                </a:cubicBezTo>
                <a:cubicBezTo>
                  <a:pt x="5628754" y="-85673"/>
                  <a:pt x="5800225" y="6466"/>
                  <a:pt x="6005576" y="0"/>
                </a:cubicBezTo>
                <a:cubicBezTo>
                  <a:pt x="6210927" y="-6466"/>
                  <a:pt x="6588017" y="1361"/>
                  <a:pt x="6800088" y="0"/>
                </a:cubicBezTo>
                <a:cubicBezTo>
                  <a:pt x="7012159" y="-1361"/>
                  <a:pt x="7153248" y="43941"/>
                  <a:pt x="7384288" y="0"/>
                </a:cubicBezTo>
                <a:cubicBezTo>
                  <a:pt x="7615328" y="-43941"/>
                  <a:pt x="7834843" y="44782"/>
                  <a:pt x="7968488" y="0"/>
                </a:cubicBezTo>
                <a:cubicBezTo>
                  <a:pt x="8102133" y="-44782"/>
                  <a:pt x="8212533" y="11899"/>
                  <a:pt x="8447532" y="0"/>
                </a:cubicBezTo>
                <a:cubicBezTo>
                  <a:pt x="8682531" y="-11899"/>
                  <a:pt x="8806199" y="48712"/>
                  <a:pt x="8926576" y="0"/>
                </a:cubicBezTo>
                <a:cubicBezTo>
                  <a:pt x="9046953" y="-48712"/>
                  <a:pt x="9307930" y="40500"/>
                  <a:pt x="9615932" y="0"/>
                </a:cubicBezTo>
                <a:cubicBezTo>
                  <a:pt x="9923934" y="-40500"/>
                  <a:pt x="10245629" y="63857"/>
                  <a:pt x="10515600" y="0"/>
                </a:cubicBezTo>
                <a:cubicBezTo>
                  <a:pt x="10577875" y="168824"/>
                  <a:pt x="10503324" y="331060"/>
                  <a:pt x="10515600" y="587431"/>
                </a:cubicBezTo>
                <a:cubicBezTo>
                  <a:pt x="10527876" y="843802"/>
                  <a:pt x="10495092" y="993807"/>
                  <a:pt x="10515600" y="1131348"/>
                </a:cubicBezTo>
                <a:cubicBezTo>
                  <a:pt x="10536108" y="1268889"/>
                  <a:pt x="10504034" y="1381752"/>
                  <a:pt x="10515600" y="1588238"/>
                </a:cubicBezTo>
                <a:cubicBezTo>
                  <a:pt x="10527166" y="1794724"/>
                  <a:pt x="10491707" y="1919230"/>
                  <a:pt x="10515600" y="2088642"/>
                </a:cubicBezTo>
                <a:cubicBezTo>
                  <a:pt x="10539493" y="2258054"/>
                  <a:pt x="10504367" y="2500275"/>
                  <a:pt x="10515600" y="2676073"/>
                </a:cubicBezTo>
                <a:cubicBezTo>
                  <a:pt x="10526833" y="2851871"/>
                  <a:pt x="10473391" y="2972584"/>
                  <a:pt x="10515600" y="3219990"/>
                </a:cubicBezTo>
                <a:cubicBezTo>
                  <a:pt x="10557809" y="3467396"/>
                  <a:pt x="10463829" y="3578327"/>
                  <a:pt x="10515600" y="3720394"/>
                </a:cubicBezTo>
                <a:cubicBezTo>
                  <a:pt x="10567371" y="3862461"/>
                  <a:pt x="10441446" y="4168012"/>
                  <a:pt x="10515600" y="4351338"/>
                </a:cubicBezTo>
                <a:cubicBezTo>
                  <a:pt x="10283347" y="4395536"/>
                  <a:pt x="9956513" y="4341997"/>
                  <a:pt x="9721088" y="4351338"/>
                </a:cubicBezTo>
                <a:cubicBezTo>
                  <a:pt x="9485663" y="4360679"/>
                  <a:pt x="9358191" y="4343656"/>
                  <a:pt x="9242044" y="4351338"/>
                </a:cubicBezTo>
                <a:cubicBezTo>
                  <a:pt x="9125897" y="4359020"/>
                  <a:pt x="9027616" y="4306747"/>
                  <a:pt x="8868156" y="4351338"/>
                </a:cubicBezTo>
                <a:cubicBezTo>
                  <a:pt x="8708696" y="4395929"/>
                  <a:pt x="8526831" y="4334428"/>
                  <a:pt x="8389112" y="4351338"/>
                </a:cubicBezTo>
                <a:cubicBezTo>
                  <a:pt x="8251393" y="4368248"/>
                  <a:pt x="7923950" y="4327246"/>
                  <a:pt x="7699756" y="4351338"/>
                </a:cubicBezTo>
                <a:cubicBezTo>
                  <a:pt x="7475562" y="4375430"/>
                  <a:pt x="7237878" y="4292620"/>
                  <a:pt x="7010400" y="4351338"/>
                </a:cubicBezTo>
                <a:cubicBezTo>
                  <a:pt x="6782922" y="4410056"/>
                  <a:pt x="6766047" y="4349616"/>
                  <a:pt x="6636512" y="4351338"/>
                </a:cubicBezTo>
                <a:cubicBezTo>
                  <a:pt x="6506977" y="4353060"/>
                  <a:pt x="6381882" y="4314836"/>
                  <a:pt x="6262624" y="4351338"/>
                </a:cubicBezTo>
                <a:cubicBezTo>
                  <a:pt x="6143366" y="4387840"/>
                  <a:pt x="5811350" y="4317779"/>
                  <a:pt x="5573268" y="4351338"/>
                </a:cubicBezTo>
                <a:cubicBezTo>
                  <a:pt x="5335186" y="4384897"/>
                  <a:pt x="5401189" y="4330904"/>
                  <a:pt x="5304536" y="4351338"/>
                </a:cubicBezTo>
                <a:cubicBezTo>
                  <a:pt x="5207883" y="4371772"/>
                  <a:pt x="5105421" y="4340705"/>
                  <a:pt x="4930648" y="4351338"/>
                </a:cubicBezTo>
                <a:cubicBezTo>
                  <a:pt x="4755875" y="4361971"/>
                  <a:pt x="4605819" y="4330406"/>
                  <a:pt x="4451604" y="4351338"/>
                </a:cubicBezTo>
                <a:cubicBezTo>
                  <a:pt x="4297389" y="4372270"/>
                  <a:pt x="4223770" y="4311191"/>
                  <a:pt x="4077716" y="4351338"/>
                </a:cubicBezTo>
                <a:cubicBezTo>
                  <a:pt x="3931662" y="4391485"/>
                  <a:pt x="3669696" y="4313161"/>
                  <a:pt x="3493516" y="4351338"/>
                </a:cubicBezTo>
                <a:cubicBezTo>
                  <a:pt x="3317336" y="4389515"/>
                  <a:pt x="2963697" y="4291866"/>
                  <a:pt x="2804160" y="4351338"/>
                </a:cubicBezTo>
                <a:cubicBezTo>
                  <a:pt x="2644623" y="4410810"/>
                  <a:pt x="2559057" y="4343134"/>
                  <a:pt x="2430272" y="4351338"/>
                </a:cubicBezTo>
                <a:cubicBezTo>
                  <a:pt x="2301487" y="4359542"/>
                  <a:pt x="1979573" y="4286726"/>
                  <a:pt x="1635760" y="4351338"/>
                </a:cubicBezTo>
                <a:cubicBezTo>
                  <a:pt x="1291947" y="4415950"/>
                  <a:pt x="1161157" y="4330296"/>
                  <a:pt x="841248" y="4351338"/>
                </a:cubicBezTo>
                <a:cubicBezTo>
                  <a:pt x="521339" y="4372380"/>
                  <a:pt x="650544" y="4343746"/>
                  <a:pt x="572516" y="4351338"/>
                </a:cubicBezTo>
                <a:cubicBezTo>
                  <a:pt x="494488" y="4358930"/>
                  <a:pt x="131885" y="4291467"/>
                  <a:pt x="0" y="4351338"/>
                </a:cubicBezTo>
                <a:cubicBezTo>
                  <a:pt x="-31489" y="4152901"/>
                  <a:pt x="17945" y="4048785"/>
                  <a:pt x="0" y="3894448"/>
                </a:cubicBezTo>
                <a:cubicBezTo>
                  <a:pt x="-17945" y="3740111"/>
                  <a:pt x="45033" y="3545827"/>
                  <a:pt x="0" y="3394044"/>
                </a:cubicBezTo>
                <a:cubicBezTo>
                  <a:pt x="-45033" y="3242261"/>
                  <a:pt x="29052" y="3098965"/>
                  <a:pt x="0" y="2980667"/>
                </a:cubicBezTo>
                <a:cubicBezTo>
                  <a:pt x="-29052" y="2862369"/>
                  <a:pt x="43191" y="2771960"/>
                  <a:pt x="0" y="2567289"/>
                </a:cubicBezTo>
                <a:cubicBezTo>
                  <a:pt x="-43191" y="2362618"/>
                  <a:pt x="62850" y="2089416"/>
                  <a:pt x="0" y="1936345"/>
                </a:cubicBezTo>
                <a:cubicBezTo>
                  <a:pt x="-62850" y="1783274"/>
                  <a:pt x="52975" y="1678528"/>
                  <a:pt x="0" y="1479455"/>
                </a:cubicBezTo>
                <a:cubicBezTo>
                  <a:pt x="-52975" y="1280382"/>
                  <a:pt x="26472" y="1172176"/>
                  <a:pt x="0" y="1066078"/>
                </a:cubicBezTo>
                <a:cubicBezTo>
                  <a:pt x="-26472" y="959980"/>
                  <a:pt x="37703" y="704228"/>
                  <a:pt x="0" y="478647"/>
                </a:cubicBezTo>
                <a:cubicBezTo>
                  <a:pt x="-37703" y="253066"/>
                  <a:pt x="16670" y="126336"/>
                  <a:pt x="0" y="0"/>
                </a:cubicBezTo>
                <a:close/>
              </a:path>
              <a:path w="10515600" h="4351338" stroke="0" extrusionOk="0">
                <a:moveTo>
                  <a:pt x="0" y="0"/>
                </a:moveTo>
                <a:cubicBezTo>
                  <a:pt x="155853" y="-20102"/>
                  <a:pt x="451503" y="65893"/>
                  <a:pt x="584200" y="0"/>
                </a:cubicBezTo>
                <a:cubicBezTo>
                  <a:pt x="716897" y="-65893"/>
                  <a:pt x="971634" y="34537"/>
                  <a:pt x="1273556" y="0"/>
                </a:cubicBezTo>
                <a:cubicBezTo>
                  <a:pt x="1575478" y="-34537"/>
                  <a:pt x="1706114" y="32895"/>
                  <a:pt x="2068068" y="0"/>
                </a:cubicBezTo>
                <a:cubicBezTo>
                  <a:pt x="2430022" y="-32895"/>
                  <a:pt x="2272861" y="18980"/>
                  <a:pt x="2336800" y="0"/>
                </a:cubicBezTo>
                <a:cubicBezTo>
                  <a:pt x="2400739" y="-18980"/>
                  <a:pt x="2591919" y="28626"/>
                  <a:pt x="2710688" y="0"/>
                </a:cubicBezTo>
                <a:cubicBezTo>
                  <a:pt x="2829457" y="-28626"/>
                  <a:pt x="3092381" y="48004"/>
                  <a:pt x="3400044" y="0"/>
                </a:cubicBezTo>
                <a:cubicBezTo>
                  <a:pt x="3707707" y="-48004"/>
                  <a:pt x="3861786" y="77830"/>
                  <a:pt x="4089400" y="0"/>
                </a:cubicBezTo>
                <a:cubicBezTo>
                  <a:pt x="4317014" y="-77830"/>
                  <a:pt x="4281051" y="523"/>
                  <a:pt x="4358132" y="0"/>
                </a:cubicBezTo>
                <a:cubicBezTo>
                  <a:pt x="4435213" y="-523"/>
                  <a:pt x="4758308" y="25621"/>
                  <a:pt x="4942332" y="0"/>
                </a:cubicBezTo>
                <a:cubicBezTo>
                  <a:pt x="5126356" y="-25621"/>
                  <a:pt x="5222708" y="15784"/>
                  <a:pt x="5421376" y="0"/>
                </a:cubicBezTo>
                <a:cubicBezTo>
                  <a:pt x="5620044" y="-15784"/>
                  <a:pt x="5955796" y="23426"/>
                  <a:pt x="6215888" y="0"/>
                </a:cubicBezTo>
                <a:cubicBezTo>
                  <a:pt x="6475980" y="-23426"/>
                  <a:pt x="6400266" y="26488"/>
                  <a:pt x="6484620" y="0"/>
                </a:cubicBezTo>
                <a:cubicBezTo>
                  <a:pt x="6568974" y="-26488"/>
                  <a:pt x="7018096" y="76973"/>
                  <a:pt x="7279132" y="0"/>
                </a:cubicBezTo>
                <a:cubicBezTo>
                  <a:pt x="7540168" y="-76973"/>
                  <a:pt x="7639473" y="20813"/>
                  <a:pt x="7758176" y="0"/>
                </a:cubicBezTo>
                <a:cubicBezTo>
                  <a:pt x="7876879" y="-20813"/>
                  <a:pt x="8158738" y="15237"/>
                  <a:pt x="8342376" y="0"/>
                </a:cubicBezTo>
                <a:cubicBezTo>
                  <a:pt x="8526014" y="-15237"/>
                  <a:pt x="8553969" y="1654"/>
                  <a:pt x="8716264" y="0"/>
                </a:cubicBezTo>
                <a:cubicBezTo>
                  <a:pt x="8878559" y="-1654"/>
                  <a:pt x="8872849" y="20459"/>
                  <a:pt x="8984996" y="0"/>
                </a:cubicBezTo>
                <a:cubicBezTo>
                  <a:pt x="9097143" y="-20459"/>
                  <a:pt x="9496966" y="67618"/>
                  <a:pt x="9674352" y="0"/>
                </a:cubicBezTo>
                <a:cubicBezTo>
                  <a:pt x="9851738" y="-67618"/>
                  <a:pt x="10315521" y="76967"/>
                  <a:pt x="10515600" y="0"/>
                </a:cubicBezTo>
                <a:cubicBezTo>
                  <a:pt x="10525047" y="151269"/>
                  <a:pt x="10511309" y="283022"/>
                  <a:pt x="10515600" y="500404"/>
                </a:cubicBezTo>
                <a:cubicBezTo>
                  <a:pt x="10519891" y="717786"/>
                  <a:pt x="10498745" y="825602"/>
                  <a:pt x="10515600" y="1131348"/>
                </a:cubicBezTo>
                <a:cubicBezTo>
                  <a:pt x="10532455" y="1437094"/>
                  <a:pt x="10446167" y="1511256"/>
                  <a:pt x="10515600" y="1718779"/>
                </a:cubicBezTo>
                <a:cubicBezTo>
                  <a:pt x="10585033" y="1926302"/>
                  <a:pt x="10477702" y="2069525"/>
                  <a:pt x="10515600" y="2262696"/>
                </a:cubicBezTo>
                <a:cubicBezTo>
                  <a:pt x="10553498" y="2455867"/>
                  <a:pt x="10495666" y="2658515"/>
                  <a:pt x="10515600" y="2850126"/>
                </a:cubicBezTo>
                <a:cubicBezTo>
                  <a:pt x="10535534" y="3041737"/>
                  <a:pt x="10480829" y="3124849"/>
                  <a:pt x="10515600" y="3263504"/>
                </a:cubicBezTo>
                <a:cubicBezTo>
                  <a:pt x="10550371" y="3402159"/>
                  <a:pt x="10499472" y="4118683"/>
                  <a:pt x="10515600" y="4351338"/>
                </a:cubicBezTo>
                <a:cubicBezTo>
                  <a:pt x="10388889" y="4380970"/>
                  <a:pt x="10274911" y="4344793"/>
                  <a:pt x="10141712" y="4351338"/>
                </a:cubicBezTo>
                <a:cubicBezTo>
                  <a:pt x="10008513" y="4357883"/>
                  <a:pt x="9845876" y="4293551"/>
                  <a:pt x="9557512" y="4351338"/>
                </a:cubicBezTo>
                <a:cubicBezTo>
                  <a:pt x="9269148" y="4409125"/>
                  <a:pt x="9019053" y="4273539"/>
                  <a:pt x="8868156" y="4351338"/>
                </a:cubicBezTo>
                <a:cubicBezTo>
                  <a:pt x="8717259" y="4429137"/>
                  <a:pt x="8586704" y="4315470"/>
                  <a:pt x="8494268" y="4351338"/>
                </a:cubicBezTo>
                <a:cubicBezTo>
                  <a:pt x="8401832" y="4387206"/>
                  <a:pt x="8215940" y="4329156"/>
                  <a:pt x="8120380" y="4351338"/>
                </a:cubicBezTo>
                <a:cubicBezTo>
                  <a:pt x="8024820" y="4373520"/>
                  <a:pt x="7770374" y="4298456"/>
                  <a:pt x="7536180" y="4351338"/>
                </a:cubicBezTo>
                <a:cubicBezTo>
                  <a:pt x="7301986" y="4404220"/>
                  <a:pt x="7366902" y="4320598"/>
                  <a:pt x="7267448" y="4351338"/>
                </a:cubicBezTo>
                <a:cubicBezTo>
                  <a:pt x="7167994" y="4382078"/>
                  <a:pt x="6971096" y="4314085"/>
                  <a:pt x="6893560" y="4351338"/>
                </a:cubicBezTo>
                <a:cubicBezTo>
                  <a:pt x="6816024" y="4388591"/>
                  <a:pt x="6549709" y="4316463"/>
                  <a:pt x="6414516" y="4351338"/>
                </a:cubicBezTo>
                <a:cubicBezTo>
                  <a:pt x="6279323" y="4386213"/>
                  <a:pt x="6147739" y="4333030"/>
                  <a:pt x="6040628" y="4351338"/>
                </a:cubicBezTo>
                <a:cubicBezTo>
                  <a:pt x="5933517" y="4369646"/>
                  <a:pt x="5529481" y="4273622"/>
                  <a:pt x="5246116" y="4351338"/>
                </a:cubicBezTo>
                <a:cubicBezTo>
                  <a:pt x="4962751" y="4429054"/>
                  <a:pt x="4957215" y="4348689"/>
                  <a:pt x="4872228" y="4351338"/>
                </a:cubicBezTo>
                <a:cubicBezTo>
                  <a:pt x="4787241" y="4353987"/>
                  <a:pt x="4579318" y="4331740"/>
                  <a:pt x="4498340" y="4351338"/>
                </a:cubicBezTo>
                <a:cubicBezTo>
                  <a:pt x="4417362" y="4370936"/>
                  <a:pt x="4086428" y="4320931"/>
                  <a:pt x="3808984" y="4351338"/>
                </a:cubicBezTo>
                <a:cubicBezTo>
                  <a:pt x="3531540" y="4381745"/>
                  <a:pt x="3491757" y="4329172"/>
                  <a:pt x="3224784" y="4351338"/>
                </a:cubicBezTo>
                <a:cubicBezTo>
                  <a:pt x="2957811" y="4373504"/>
                  <a:pt x="2844504" y="4339378"/>
                  <a:pt x="2535428" y="4351338"/>
                </a:cubicBezTo>
                <a:cubicBezTo>
                  <a:pt x="2226352" y="4363298"/>
                  <a:pt x="2331504" y="4328211"/>
                  <a:pt x="2266696" y="4351338"/>
                </a:cubicBezTo>
                <a:cubicBezTo>
                  <a:pt x="2201888" y="4374465"/>
                  <a:pt x="1848817" y="4289202"/>
                  <a:pt x="1577340" y="4351338"/>
                </a:cubicBezTo>
                <a:cubicBezTo>
                  <a:pt x="1305863" y="4413474"/>
                  <a:pt x="1410739" y="4334382"/>
                  <a:pt x="1308608" y="4351338"/>
                </a:cubicBezTo>
                <a:cubicBezTo>
                  <a:pt x="1206477" y="4368294"/>
                  <a:pt x="868587" y="4276252"/>
                  <a:pt x="514096" y="4351338"/>
                </a:cubicBezTo>
                <a:cubicBezTo>
                  <a:pt x="159605" y="4426424"/>
                  <a:pt x="210181" y="4305393"/>
                  <a:pt x="0" y="4351338"/>
                </a:cubicBezTo>
                <a:cubicBezTo>
                  <a:pt x="-11335" y="4164000"/>
                  <a:pt x="52390" y="4113467"/>
                  <a:pt x="0" y="3894448"/>
                </a:cubicBezTo>
                <a:cubicBezTo>
                  <a:pt x="-52390" y="3675429"/>
                  <a:pt x="27281" y="3618897"/>
                  <a:pt x="0" y="3394044"/>
                </a:cubicBezTo>
                <a:cubicBezTo>
                  <a:pt x="-27281" y="3169191"/>
                  <a:pt x="24502" y="3069293"/>
                  <a:pt x="0" y="2937153"/>
                </a:cubicBezTo>
                <a:cubicBezTo>
                  <a:pt x="-24502" y="2805013"/>
                  <a:pt x="16396" y="2639528"/>
                  <a:pt x="0" y="2349723"/>
                </a:cubicBezTo>
                <a:cubicBezTo>
                  <a:pt x="-16396" y="2059918"/>
                  <a:pt x="14892" y="1964336"/>
                  <a:pt x="0" y="1805805"/>
                </a:cubicBezTo>
                <a:cubicBezTo>
                  <a:pt x="-14892" y="1647274"/>
                  <a:pt x="34401" y="1370667"/>
                  <a:pt x="0" y="1174861"/>
                </a:cubicBezTo>
                <a:cubicBezTo>
                  <a:pt x="-34401" y="979055"/>
                  <a:pt x="22743" y="856073"/>
                  <a:pt x="0" y="717971"/>
                </a:cubicBezTo>
                <a:cubicBezTo>
                  <a:pt x="-22743" y="579869"/>
                  <a:pt x="6396" y="158568"/>
                  <a:pt x="0" y="0"/>
                </a:cubicBezTo>
                <a:close/>
              </a:path>
            </a:pathLst>
          </a:custGeom>
          <a:ln>
            <a:solidFill>
              <a:schemeClr val="tx1"/>
            </a:solidFill>
            <a:extLst>
              <a:ext uri="{C807C97D-BFC1-408E-A445-0C87EB9F89A2}">
                <ask:lineSketchStyleProps xmlns:ask="http://schemas.microsoft.com/office/drawing/2018/sketchyshapes" sd="1397126397">
                  <ask:type>
                    <ask:lineSketchScribble/>
                  </ask:type>
                </ask:lineSketchStyleProps>
              </a:ext>
            </a:extLst>
          </a:ln>
        </p:spPr>
        <p:txBody>
          <a:bodyPr>
            <a:normAutofit/>
          </a:bodyPr>
          <a:lstStyle/>
          <a:p>
            <a:pPr marL="0" indent="0">
              <a:buNone/>
            </a:pPr>
            <a:r>
              <a:rPr lang="el-GR" sz="6600" dirty="0"/>
              <a:t>Σήμερα είναι ______, __ Σεπτεμβρίου 2026 (__/09/2026).Τώρα είμαστε στο φθινόπωρο.</a:t>
            </a:r>
            <a:endParaRPr lang="en-US" sz="6600" dirty="0"/>
          </a:p>
        </p:txBody>
      </p:sp>
    </p:spTree>
    <p:extLst>
      <p:ext uri="{BB962C8B-B14F-4D97-AF65-F5344CB8AC3E}">
        <p14:creationId xmlns:p14="http://schemas.microsoft.com/office/powerpoint/2010/main" val="26978111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34ED94-9CA9-245E-F34B-C320CC1DA5D3}"/>
            </a:ext>
          </a:extLst>
        </p:cNvPr>
        <p:cNvGrpSpPr/>
        <p:nvPr/>
      </p:nvGrpSpPr>
      <p:grpSpPr>
        <a:xfrm>
          <a:off x="0" y="0"/>
          <a:ext cx="0" cy="0"/>
          <a:chOff x="0" y="0"/>
          <a:chExt cx="0" cy="0"/>
        </a:xfrm>
      </p:grpSpPr>
      <p:sp>
        <p:nvSpPr>
          <p:cNvPr id="8" name="Ορθογώνιο: Στρογγύλεμα γωνιών 7">
            <a:extLst>
              <a:ext uri="{FF2B5EF4-FFF2-40B4-BE49-F238E27FC236}">
                <a16:creationId xmlns:a16="http://schemas.microsoft.com/office/drawing/2014/main" id="{A71D8E34-3436-2602-642B-215922C6B643}"/>
              </a:ext>
            </a:extLst>
          </p:cNvPr>
          <p:cNvSpPr/>
          <p:nvPr/>
        </p:nvSpPr>
        <p:spPr>
          <a:xfrm rot="16200000">
            <a:off x="-2394855" y="3015343"/>
            <a:ext cx="6030686" cy="696686"/>
          </a:xfrm>
          <a:prstGeom prst="roundRect">
            <a:avLst/>
          </a:prstGeom>
          <a:solidFill>
            <a:schemeClr val="tx2">
              <a:lumMod val="10000"/>
              <a:lumOff val="9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Κατανόηση  προφορικού λόγου</a:t>
            </a:r>
          </a:p>
        </p:txBody>
      </p:sp>
      <p:sp>
        <p:nvSpPr>
          <p:cNvPr id="17" name="Ορθογώνιο: Στρογγύλεμα γωνιών 16">
            <a:extLst>
              <a:ext uri="{FF2B5EF4-FFF2-40B4-BE49-F238E27FC236}">
                <a16:creationId xmlns:a16="http://schemas.microsoft.com/office/drawing/2014/main" id="{3286FAE7-A33C-4ECE-398E-AF7318098BAD}"/>
              </a:ext>
            </a:extLst>
          </p:cNvPr>
          <p:cNvSpPr/>
          <p:nvPr/>
        </p:nvSpPr>
        <p:spPr>
          <a:xfrm>
            <a:off x="968828" y="5614979"/>
            <a:ext cx="3886201" cy="69668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Μαγνητοφωνημένη  προφορά </a:t>
            </a:r>
          </a:p>
        </p:txBody>
      </p:sp>
      <p:sp>
        <p:nvSpPr>
          <p:cNvPr id="23" name="Ορθογώνιο: Στρογγύλεμα γωνιών 22">
            <a:extLst>
              <a:ext uri="{FF2B5EF4-FFF2-40B4-BE49-F238E27FC236}">
                <a16:creationId xmlns:a16="http://schemas.microsoft.com/office/drawing/2014/main" id="{3290ED88-6B76-B8F9-0FB4-C7A5145592CB}"/>
              </a:ext>
            </a:extLst>
          </p:cNvPr>
          <p:cNvSpPr/>
          <p:nvPr/>
        </p:nvSpPr>
        <p:spPr>
          <a:xfrm>
            <a:off x="968832" y="4144754"/>
            <a:ext cx="3886200" cy="957942"/>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Συσχετισμός  απλών  προτάσεων  με εικόνες</a:t>
            </a:r>
          </a:p>
        </p:txBody>
      </p:sp>
      <p:sp>
        <p:nvSpPr>
          <p:cNvPr id="15" name="Ορθογώνιο: Στρογγύλεμα γωνιών 14">
            <a:extLst>
              <a:ext uri="{FF2B5EF4-FFF2-40B4-BE49-F238E27FC236}">
                <a16:creationId xmlns:a16="http://schemas.microsoft.com/office/drawing/2014/main" id="{6EEE6FAD-BB6C-CB6F-24BA-AE63710EB089}"/>
              </a:ext>
            </a:extLst>
          </p:cNvPr>
          <p:cNvSpPr/>
          <p:nvPr/>
        </p:nvSpPr>
        <p:spPr>
          <a:xfrm>
            <a:off x="968829" y="1541670"/>
            <a:ext cx="3886201" cy="761993"/>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Παραδείγματα αυθεντικού  λόγου </a:t>
            </a:r>
          </a:p>
        </p:txBody>
      </p:sp>
      <p:sp>
        <p:nvSpPr>
          <p:cNvPr id="22" name="Ορθογώνιο: Στρογγύλεμα γωνιών 21">
            <a:extLst>
              <a:ext uri="{FF2B5EF4-FFF2-40B4-BE49-F238E27FC236}">
                <a16:creationId xmlns:a16="http://schemas.microsoft.com/office/drawing/2014/main" id="{75B6A949-9921-9442-DA7D-29C4B9DEFE51}"/>
              </a:ext>
            </a:extLst>
          </p:cNvPr>
          <p:cNvSpPr/>
          <p:nvPr/>
        </p:nvSpPr>
        <p:spPr>
          <a:xfrm>
            <a:off x="1001486" y="348343"/>
            <a:ext cx="4027711" cy="631370"/>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Λεξιλογική ικανότητα – ιδιωματικές φράσεις  </a:t>
            </a:r>
          </a:p>
        </p:txBody>
      </p:sp>
      <p:sp>
        <p:nvSpPr>
          <p:cNvPr id="38" name="Ορθογώνιο: Στρογγύλεμα γωνιών 37">
            <a:extLst>
              <a:ext uri="{FF2B5EF4-FFF2-40B4-BE49-F238E27FC236}">
                <a16:creationId xmlns:a16="http://schemas.microsoft.com/office/drawing/2014/main" id="{22D5E275-3BB7-0180-7C16-452240D79358}"/>
              </a:ext>
            </a:extLst>
          </p:cNvPr>
          <p:cNvSpPr/>
          <p:nvPr/>
        </p:nvSpPr>
        <p:spPr>
          <a:xfrm>
            <a:off x="968831" y="2785353"/>
            <a:ext cx="3886199" cy="639553"/>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Απλές  </a:t>
            </a:r>
            <a:r>
              <a:rPr lang="el-GR" dirty="0" err="1"/>
              <a:t>συχνόχρηστες</a:t>
            </a:r>
            <a:r>
              <a:rPr lang="el-GR" dirty="0"/>
              <a:t>  γλωσσικές  δομές </a:t>
            </a:r>
          </a:p>
        </p:txBody>
      </p:sp>
      <p:pic>
        <p:nvPicPr>
          <p:cNvPr id="3" name="Εικόνα 2">
            <a:extLst>
              <a:ext uri="{FF2B5EF4-FFF2-40B4-BE49-F238E27FC236}">
                <a16:creationId xmlns:a16="http://schemas.microsoft.com/office/drawing/2014/main" id="{48DF1FDB-368E-7030-C160-50F0E6A3D4AB}"/>
              </a:ext>
            </a:extLst>
          </p:cNvPr>
          <p:cNvPicPr>
            <a:picLocks noChangeAspect="1"/>
          </p:cNvPicPr>
          <p:nvPr/>
        </p:nvPicPr>
        <p:blipFill>
          <a:blip r:embed="rId2"/>
          <a:stretch>
            <a:fillRect/>
          </a:stretch>
        </p:blipFill>
        <p:spPr>
          <a:xfrm>
            <a:off x="5834744" y="664028"/>
            <a:ext cx="5029200" cy="5029200"/>
          </a:xfrm>
          <a:custGeom>
            <a:avLst/>
            <a:gdLst>
              <a:gd name="csX0" fmla="*/ 0 w 5029200"/>
              <a:gd name="csY0" fmla="*/ 0 h 5029200"/>
              <a:gd name="csX1" fmla="*/ 558800 w 5029200"/>
              <a:gd name="csY1" fmla="*/ 0 h 5029200"/>
              <a:gd name="csX2" fmla="*/ 966724 w 5029200"/>
              <a:gd name="csY2" fmla="*/ 0 h 5029200"/>
              <a:gd name="csX3" fmla="*/ 1374648 w 5029200"/>
              <a:gd name="csY3" fmla="*/ 0 h 5029200"/>
              <a:gd name="csX4" fmla="*/ 1832864 w 5029200"/>
              <a:gd name="csY4" fmla="*/ 0 h 5029200"/>
              <a:gd name="csX5" fmla="*/ 2441956 w 5029200"/>
              <a:gd name="csY5" fmla="*/ 0 h 5029200"/>
              <a:gd name="csX6" fmla="*/ 2900172 w 5029200"/>
              <a:gd name="csY6" fmla="*/ 0 h 5029200"/>
              <a:gd name="csX7" fmla="*/ 3358388 w 5029200"/>
              <a:gd name="csY7" fmla="*/ 0 h 5029200"/>
              <a:gd name="csX8" fmla="*/ 3766312 w 5029200"/>
              <a:gd name="csY8" fmla="*/ 0 h 5029200"/>
              <a:gd name="csX9" fmla="*/ 4325112 w 5029200"/>
              <a:gd name="csY9" fmla="*/ 0 h 5029200"/>
              <a:gd name="csX10" fmla="*/ 5029200 w 5029200"/>
              <a:gd name="csY10" fmla="*/ 0 h 5029200"/>
              <a:gd name="csX11" fmla="*/ 5029200 w 5029200"/>
              <a:gd name="csY11" fmla="*/ 458216 h 5029200"/>
              <a:gd name="csX12" fmla="*/ 5029200 w 5029200"/>
              <a:gd name="csY12" fmla="*/ 1117600 h 5029200"/>
              <a:gd name="csX13" fmla="*/ 5029200 w 5029200"/>
              <a:gd name="csY13" fmla="*/ 1726692 h 5029200"/>
              <a:gd name="csX14" fmla="*/ 5029200 w 5029200"/>
              <a:gd name="csY14" fmla="*/ 2134616 h 5029200"/>
              <a:gd name="csX15" fmla="*/ 5029200 w 5029200"/>
              <a:gd name="csY15" fmla="*/ 2743708 h 5029200"/>
              <a:gd name="csX16" fmla="*/ 5029200 w 5029200"/>
              <a:gd name="csY16" fmla="*/ 3302508 h 5029200"/>
              <a:gd name="csX17" fmla="*/ 5029200 w 5029200"/>
              <a:gd name="csY17" fmla="*/ 3911600 h 5029200"/>
              <a:gd name="csX18" fmla="*/ 5029200 w 5029200"/>
              <a:gd name="csY18" fmla="*/ 4520692 h 5029200"/>
              <a:gd name="csX19" fmla="*/ 5029200 w 5029200"/>
              <a:gd name="csY19" fmla="*/ 5029200 h 5029200"/>
              <a:gd name="csX20" fmla="*/ 4570984 w 5029200"/>
              <a:gd name="csY20" fmla="*/ 5029200 h 5029200"/>
              <a:gd name="csX21" fmla="*/ 4012184 w 5029200"/>
              <a:gd name="csY21" fmla="*/ 5029200 h 5029200"/>
              <a:gd name="csX22" fmla="*/ 3553968 w 5029200"/>
              <a:gd name="csY22" fmla="*/ 5029200 h 5029200"/>
              <a:gd name="csX23" fmla="*/ 3146044 w 5029200"/>
              <a:gd name="csY23" fmla="*/ 5029200 h 5029200"/>
              <a:gd name="csX24" fmla="*/ 2587244 w 5029200"/>
              <a:gd name="csY24" fmla="*/ 5029200 h 5029200"/>
              <a:gd name="csX25" fmla="*/ 1978152 w 5029200"/>
              <a:gd name="csY25" fmla="*/ 5029200 h 5029200"/>
              <a:gd name="csX26" fmla="*/ 1318768 w 5029200"/>
              <a:gd name="csY26" fmla="*/ 5029200 h 5029200"/>
              <a:gd name="csX27" fmla="*/ 709676 w 5029200"/>
              <a:gd name="csY27" fmla="*/ 5029200 h 5029200"/>
              <a:gd name="csX28" fmla="*/ 0 w 5029200"/>
              <a:gd name="csY28" fmla="*/ 5029200 h 5029200"/>
              <a:gd name="csX29" fmla="*/ 0 w 5029200"/>
              <a:gd name="csY29" fmla="*/ 4570984 h 5029200"/>
              <a:gd name="csX30" fmla="*/ 0 w 5029200"/>
              <a:gd name="csY30" fmla="*/ 4062476 h 5029200"/>
              <a:gd name="csX31" fmla="*/ 0 w 5029200"/>
              <a:gd name="csY31" fmla="*/ 3403092 h 5029200"/>
              <a:gd name="csX32" fmla="*/ 0 w 5029200"/>
              <a:gd name="csY32" fmla="*/ 2844292 h 5029200"/>
              <a:gd name="csX33" fmla="*/ 0 w 5029200"/>
              <a:gd name="csY33" fmla="*/ 2285492 h 5029200"/>
              <a:gd name="csX34" fmla="*/ 0 w 5029200"/>
              <a:gd name="csY34" fmla="*/ 1827276 h 5029200"/>
              <a:gd name="csX35" fmla="*/ 0 w 5029200"/>
              <a:gd name="csY35" fmla="*/ 1218184 h 5029200"/>
              <a:gd name="csX36" fmla="*/ 0 w 5029200"/>
              <a:gd name="csY36" fmla="*/ 810260 h 5029200"/>
              <a:gd name="csX37" fmla="*/ 0 w 5029200"/>
              <a:gd name="csY37" fmla="*/ 0 h 5029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5029200" h="5029200" fill="none" extrusionOk="0">
                <a:moveTo>
                  <a:pt x="0" y="0"/>
                </a:moveTo>
                <a:cubicBezTo>
                  <a:pt x="220552" y="-19964"/>
                  <a:pt x="334521" y="44442"/>
                  <a:pt x="558800" y="0"/>
                </a:cubicBezTo>
                <a:cubicBezTo>
                  <a:pt x="783079" y="-44442"/>
                  <a:pt x="811575" y="47159"/>
                  <a:pt x="966724" y="0"/>
                </a:cubicBezTo>
                <a:cubicBezTo>
                  <a:pt x="1121873" y="-47159"/>
                  <a:pt x="1184540" y="18770"/>
                  <a:pt x="1374648" y="0"/>
                </a:cubicBezTo>
                <a:cubicBezTo>
                  <a:pt x="1564756" y="-18770"/>
                  <a:pt x="1625285" y="4613"/>
                  <a:pt x="1832864" y="0"/>
                </a:cubicBezTo>
                <a:cubicBezTo>
                  <a:pt x="2040443" y="-4613"/>
                  <a:pt x="2223681" y="6673"/>
                  <a:pt x="2441956" y="0"/>
                </a:cubicBezTo>
                <a:cubicBezTo>
                  <a:pt x="2660231" y="-6673"/>
                  <a:pt x="2701458" y="50743"/>
                  <a:pt x="2900172" y="0"/>
                </a:cubicBezTo>
                <a:cubicBezTo>
                  <a:pt x="3098886" y="-50743"/>
                  <a:pt x="3161846" y="37849"/>
                  <a:pt x="3358388" y="0"/>
                </a:cubicBezTo>
                <a:cubicBezTo>
                  <a:pt x="3554930" y="-37849"/>
                  <a:pt x="3568189" y="42262"/>
                  <a:pt x="3766312" y="0"/>
                </a:cubicBezTo>
                <a:cubicBezTo>
                  <a:pt x="3964435" y="-42262"/>
                  <a:pt x="4100343" y="17086"/>
                  <a:pt x="4325112" y="0"/>
                </a:cubicBezTo>
                <a:cubicBezTo>
                  <a:pt x="4549881" y="-17086"/>
                  <a:pt x="4714621" y="78351"/>
                  <a:pt x="5029200" y="0"/>
                </a:cubicBezTo>
                <a:cubicBezTo>
                  <a:pt x="5030030" y="168407"/>
                  <a:pt x="5013913" y="321101"/>
                  <a:pt x="5029200" y="458216"/>
                </a:cubicBezTo>
                <a:cubicBezTo>
                  <a:pt x="5044487" y="595331"/>
                  <a:pt x="4968830" y="799317"/>
                  <a:pt x="5029200" y="1117600"/>
                </a:cubicBezTo>
                <a:cubicBezTo>
                  <a:pt x="5089570" y="1435883"/>
                  <a:pt x="5022680" y="1464580"/>
                  <a:pt x="5029200" y="1726692"/>
                </a:cubicBezTo>
                <a:cubicBezTo>
                  <a:pt x="5035720" y="1988804"/>
                  <a:pt x="5018926" y="1941875"/>
                  <a:pt x="5029200" y="2134616"/>
                </a:cubicBezTo>
                <a:cubicBezTo>
                  <a:pt x="5039474" y="2327357"/>
                  <a:pt x="5014060" y="2570668"/>
                  <a:pt x="5029200" y="2743708"/>
                </a:cubicBezTo>
                <a:cubicBezTo>
                  <a:pt x="5044340" y="2916748"/>
                  <a:pt x="5013811" y="3075181"/>
                  <a:pt x="5029200" y="3302508"/>
                </a:cubicBezTo>
                <a:cubicBezTo>
                  <a:pt x="5044589" y="3529835"/>
                  <a:pt x="4991625" y="3757157"/>
                  <a:pt x="5029200" y="3911600"/>
                </a:cubicBezTo>
                <a:cubicBezTo>
                  <a:pt x="5066775" y="4066043"/>
                  <a:pt x="4969979" y="4309110"/>
                  <a:pt x="5029200" y="4520692"/>
                </a:cubicBezTo>
                <a:cubicBezTo>
                  <a:pt x="5088421" y="4732274"/>
                  <a:pt x="5000504" y="4856336"/>
                  <a:pt x="5029200" y="5029200"/>
                </a:cubicBezTo>
                <a:cubicBezTo>
                  <a:pt x="4819000" y="5081703"/>
                  <a:pt x="4775663" y="4995189"/>
                  <a:pt x="4570984" y="5029200"/>
                </a:cubicBezTo>
                <a:cubicBezTo>
                  <a:pt x="4366305" y="5063211"/>
                  <a:pt x="4239409" y="5024734"/>
                  <a:pt x="4012184" y="5029200"/>
                </a:cubicBezTo>
                <a:cubicBezTo>
                  <a:pt x="3784959" y="5033666"/>
                  <a:pt x="3779617" y="4993309"/>
                  <a:pt x="3553968" y="5029200"/>
                </a:cubicBezTo>
                <a:cubicBezTo>
                  <a:pt x="3328319" y="5065091"/>
                  <a:pt x="3292301" y="5009617"/>
                  <a:pt x="3146044" y="5029200"/>
                </a:cubicBezTo>
                <a:cubicBezTo>
                  <a:pt x="2999787" y="5048783"/>
                  <a:pt x="2733976" y="4998502"/>
                  <a:pt x="2587244" y="5029200"/>
                </a:cubicBezTo>
                <a:cubicBezTo>
                  <a:pt x="2440512" y="5059898"/>
                  <a:pt x="2219446" y="4972816"/>
                  <a:pt x="1978152" y="5029200"/>
                </a:cubicBezTo>
                <a:cubicBezTo>
                  <a:pt x="1736858" y="5085584"/>
                  <a:pt x="1454059" y="4994386"/>
                  <a:pt x="1318768" y="5029200"/>
                </a:cubicBezTo>
                <a:cubicBezTo>
                  <a:pt x="1183477" y="5064014"/>
                  <a:pt x="951925" y="4987417"/>
                  <a:pt x="709676" y="5029200"/>
                </a:cubicBezTo>
                <a:cubicBezTo>
                  <a:pt x="467427" y="5070983"/>
                  <a:pt x="347117" y="5000401"/>
                  <a:pt x="0" y="5029200"/>
                </a:cubicBezTo>
                <a:cubicBezTo>
                  <a:pt x="-45926" y="4874981"/>
                  <a:pt x="20097" y="4759467"/>
                  <a:pt x="0" y="4570984"/>
                </a:cubicBezTo>
                <a:cubicBezTo>
                  <a:pt x="-20097" y="4382501"/>
                  <a:pt x="44447" y="4307682"/>
                  <a:pt x="0" y="4062476"/>
                </a:cubicBezTo>
                <a:cubicBezTo>
                  <a:pt x="-44447" y="3817270"/>
                  <a:pt x="20986" y="3660075"/>
                  <a:pt x="0" y="3403092"/>
                </a:cubicBezTo>
                <a:cubicBezTo>
                  <a:pt x="-20986" y="3146109"/>
                  <a:pt x="14013" y="3045076"/>
                  <a:pt x="0" y="2844292"/>
                </a:cubicBezTo>
                <a:cubicBezTo>
                  <a:pt x="-14013" y="2643508"/>
                  <a:pt x="22195" y="2540397"/>
                  <a:pt x="0" y="2285492"/>
                </a:cubicBezTo>
                <a:cubicBezTo>
                  <a:pt x="-22195" y="2030587"/>
                  <a:pt x="31044" y="1962839"/>
                  <a:pt x="0" y="1827276"/>
                </a:cubicBezTo>
                <a:cubicBezTo>
                  <a:pt x="-31044" y="1691713"/>
                  <a:pt x="51743" y="1508807"/>
                  <a:pt x="0" y="1218184"/>
                </a:cubicBezTo>
                <a:cubicBezTo>
                  <a:pt x="-51743" y="927561"/>
                  <a:pt x="48189" y="1006954"/>
                  <a:pt x="0" y="810260"/>
                </a:cubicBezTo>
                <a:cubicBezTo>
                  <a:pt x="-48189" y="613566"/>
                  <a:pt x="37993" y="351319"/>
                  <a:pt x="0" y="0"/>
                </a:cubicBezTo>
                <a:close/>
              </a:path>
              <a:path w="5029200" h="5029200" stroke="0" extrusionOk="0">
                <a:moveTo>
                  <a:pt x="0" y="0"/>
                </a:moveTo>
                <a:cubicBezTo>
                  <a:pt x="110327" y="-39842"/>
                  <a:pt x="316596" y="10217"/>
                  <a:pt x="458216" y="0"/>
                </a:cubicBezTo>
                <a:cubicBezTo>
                  <a:pt x="599836" y="-10217"/>
                  <a:pt x="716594" y="12647"/>
                  <a:pt x="916432" y="0"/>
                </a:cubicBezTo>
                <a:cubicBezTo>
                  <a:pt x="1116270" y="-12647"/>
                  <a:pt x="1264575" y="53714"/>
                  <a:pt x="1525524" y="0"/>
                </a:cubicBezTo>
                <a:cubicBezTo>
                  <a:pt x="1786473" y="-53714"/>
                  <a:pt x="1991086" y="7788"/>
                  <a:pt x="2184908" y="0"/>
                </a:cubicBezTo>
                <a:cubicBezTo>
                  <a:pt x="2378730" y="-7788"/>
                  <a:pt x="2584922" y="38152"/>
                  <a:pt x="2844292" y="0"/>
                </a:cubicBezTo>
                <a:cubicBezTo>
                  <a:pt x="3103662" y="-38152"/>
                  <a:pt x="3146610" y="46401"/>
                  <a:pt x="3252216" y="0"/>
                </a:cubicBezTo>
                <a:cubicBezTo>
                  <a:pt x="3357822" y="-46401"/>
                  <a:pt x="3547053" y="734"/>
                  <a:pt x="3811016" y="0"/>
                </a:cubicBezTo>
                <a:cubicBezTo>
                  <a:pt x="4074979" y="-734"/>
                  <a:pt x="4141814" y="34375"/>
                  <a:pt x="4420108" y="0"/>
                </a:cubicBezTo>
                <a:cubicBezTo>
                  <a:pt x="4698402" y="-34375"/>
                  <a:pt x="4863183" y="21723"/>
                  <a:pt x="5029200" y="0"/>
                </a:cubicBezTo>
                <a:cubicBezTo>
                  <a:pt x="5066942" y="133268"/>
                  <a:pt x="5023811" y="284141"/>
                  <a:pt x="5029200" y="407924"/>
                </a:cubicBezTo>
                <a:cubicBezTo>
                  <a:pt x="5034589" y="531707"/>
                  <a:pt x="5015703" y="691271"/>
                  <a:pt x="5029200" y="916432"/>
                </a:cubicBezTo>
                <a:cubicBezTo>
                  <a:pt x="5042697" y="1141593"/>
                  <a:pt x="4986386" y="1313827"/>
                  <a:pt x="5029200" y="1475232"/>
                </a:cubicBezTo>
                <a:cubicBezTo>
                  <a:pt x="5072014" y="1636637"/>
                  <a:pt x="5011786" y="1725348"/>
                  <a:pt x="5029200" y="1933448"/>
                </a:cubicBezTo>
                <a:cubicBezTo>
                  <a:pt x="5046614" y="2141548"/>
                  <a:pt x="5027244" y="2190164"/>
                  <a:pt x="5029200" y="2391664"/>
                </a:cubicBezTo>
                <a:cubicBezTo>
                  <a:pt x="5031156" y="2593164"/>
                  <a:pt x="4960411" y="2741850"/>
                  <a:pt x="5029200" y="3000756"/>
                </a:cubicBezTo>
                <a:cubicBezTo>
                  <a:pt x="5097989" y="3259662"/>
                  <a:pt x="5011141" y="3281602"/>
                  <a:pt x="5029200" y="3559556"/>
                </a:cubicBezTo>
                <a:cubicBezTo>
                  <a:pt x="5047259" y="3837510"/>
                  <a:pt x="4957979" y="4072494"/>
                  <a:pt x="5029200" y="4218940"/>
                </a:cubicBezTo>
                <a:cubicBezTo>
                  <a:pt x="5100421" y="4365386"/>
                  <a:pt x="4999307" y="4831766"/>
                  <a:pt x="5029200" y="5029200"/>
                </a:cubicBezTo>
                <a:cubicBezTo>
                  <a:pt x="4859421" y="5044798"/>
                  <a:pt x="4739615" y="5013960"/>
                  <a:pt x="4570984" y="5029200"/>
                </a:cubicBezTo>
                <a:cubicBezTo>
                  <a:pt x="4402353" y="5044440"/>
                  <a:pt x="4210262" y="5024207"/>
                  <a:pt x="4112768" y="5029200"/>
                </a:cubicBezTo>
                <a:cubicBezTo>
                  <a:pt x="4015274" y="5034193"/>
                  <a:pt x="3629033" y="4960273"/>
                  <a:pt x="3503676" y="5029200"/>
                </a:cubicBezTo>
                <a:cubicBezTo>
                  <a:pt x="3378319" y="5098127"/>
                  <a:pt x="3261305" y="4996036"/>
                  <a:pt x="3095752" y="5029200"/>
                </a:cubicBezTo>
                <a:cubicBezTo>
                  <a:pt x="2930199" y="5062364"/>
                  <a:pt x="2791083" y="4978810"/>
                  <a:pt x="2536952" y="5029200"/>
                </a:cubicBezTo>
                <a:cubicBezTo>
                  <a:pt x="2282821" y="5079590"/>
                  <a:pt x="2307114" y="5017619"/>
                  <a:pt x="2129028" y="5029200"/>
                </a:cubicBezTo>
                <a:cubicBezTo>
                  <a:pt x="1950942" y="5040781"/>
                  <a:pt x="1906204" y="5018520"/>
                  <a:pt x="1721104" y="5029200"/>
                </a:cubicBezTo>
                <a:cubicBezTo>
                  <a:pt x="1536004" y="5039880"/>
                  <a:pt x="1388071" y="4993618"/>
                  <a:pt x="1162304" y="5029200"/>
                </a:cubicBezTo>
                <a:cubicBezTo>
                  <a:pt x="936537" y="5064782"/>
                  <a:pt x="861131" y="5016439"/>
                  <a:pt x="754380" y="5029200"/>
                </a:cubicBezTo>
                <a:cubicBezTo>
                  <a:pt x="647629" y="5041961"/>
                  <a:pt x="196087" y="4998938"/>
                  <a:pt x="0" y="5029200"/>
                </a:cubicBezTo>
                <a:cubicBezTo>
                  <a:pt x="-46186" y="4892579"/>
                  <a:pt x="41956" y="4695177"/>
                  <a:pt x="0" y="4470400"/>
                </a:cubicBezTo>
                <a:cubicBezTo>
                  <a:pt x="-41956" y="4245623"/>
                  <a:pt x="2388" y="4238532"/>
                  <a:pt x="0" y="4062476"/>
                </a:cubicBezTo>
                <a:cubicBezTo>
                  <a:pt x="-2388" y="3886420"/>
                  <a:pt x="8112" y="3740744"/>
                  <a:pt x="0" y="3654552"/>
                </a:cubicBezTo>
                <a:cubicBezTo>
                  <a:pt x="-8112" y="3568360"/>
                  <a:pt x="38722" y="3291082"/>
                  <a:pt x="0" y="3045460"/>
                </a:cubicBezTo>
                <a:cubicBezTo>
                  <a:pt x="-38722" y="2799838"/>
                  <a:pt x="23201" y="2823130"/>
                  <a:pt x="0" y="2637536"/>
                </a:cubicBezTo>
                <a:cubicBezTo>
                  <a:pt x="-23201" y="2451942"/>
                  <a:pt x="65751" y="2192481"/>
                  <a:pt x="0" y="2078736"/>
                </a:cubicBezTo>
                <a:cubicBezTo>
                  <a:pt x="-65751" y="1964991"/>
                  <a:pt x="44296" y="1824330"/>
                  <a:pt x="0" y="1620520"/>
                </a:cubicBezTo>
                <a:cubicBezTo>
                  <a:pt x="-44296" y="1416710"/>
                  <a:pt x="43934" y="1307597"/>
                  <a:pt x="0" y="1212596"/>
                </a:cubicBezTo>
                <a:cubicBezTo>
                  <a:pt x="-43934" y="1117595"/>
                  <a:pt x="13587" y="921088"/>
                  <a:pt x="0" y="653796"/>
                </a:cubicBezTo>
                <a:cubicBezTo>
                  <a:pt x="-13587" y="386504"/>
                  <a:pt x="3989" y="163416"/>
                  <a:pt x="0" y="0"/>
                </a:cubicBezTo>
                <a:close/>
              </a:path>
            </a:pathLst>
          </a:custGeom>
          <a:ln>
            <a:solidFill>
              <a:schemeClr val="tx1"/>
            </a:solidFill>
            <a:extLst>
              <a:ext uri="{C807C97D-BFC1-408E-A445-0C87EB9F89A2}">
                <ask:lineSketchStyleProps xmlns:ask="http://schemas.microsoft.com/office/drawing/2018/sketchyshapes" sd="3261178920">
                  <a:prstGeom prst="rect">
                    <a:avLst/>
                  </a:prstGeom>
                  <ask:type>
                    <ask:lineSketchScribble/>
                  </ask:type>
                </ask:lineSketchStyleProps>
              </a:ext>
            </a:extLst>
          </a:ln>
        </p:spPr>
      </p:pic>
    </p:spTree>
    <p:extLst>
      <p:ext uri="{BB962C8B-B14F-4D97-AF65-F5344CB8AC3E}">
        <p14:creationId xmlns:p14="http://schemas.microsoft.com/office/powerpoint/2010/main" val="4339734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a:extLst>
              <a:ext uri="{FF2B5EF4-FFF2-40B4-BE49-F238E27FC236}">
                <a16:creationId xmlns:a16="http://schemas.microsoft.com/office/drawing/2014/main" id="{42EEEB22-7870-F9A6-E854-6B5697D37116}"/>
              </a:ext>
            </a:extLst>
          </p:cNvPr>
          <p:cNvSpPr/>
          <p:nvPr/>
        </p:nvSpPr>
        <p:spPr>
          <a:xfrm>
            <a:off x="0" y="295275"/>
            <a:ext cx="7097486"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Κατανόηση προφορικού λόγου </a:t>
            </a:r>
          </a:p>
        </p:txBody>
      </p:sp>
      <p:pic>
        <p:nvPicPr>
          <p:cNvPr id="6" name="Picture 2" descr="Listening clipart Φωτογραφίες Αρχείου, Royalty Free Listening clipart  Εικόνες | DepositPhotos">
            <a:extLst>
              <a:ext uri="{FF2B5EF4-FFF2-40B4-BE49-F238E27FC236}">
                <a16:creationId xmlns:a16="http://schemas.microsoft.com/office/drawing/2014/main" id="{7C7712E3-3B4A-E57A-0275-3DB7DE085A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6303" y="2922815"/>
            <a:ext cx="1633879" cy="2664336"/>
          </a:xfrm>
          <a:prstGeom prst="rect">
            <a:avLst/>
          </a:prstGeom>
          <a:noFill/>
          <a:extLst>
            <a:ext uri="{909E8E84-426E-40DD-AFC4-6F175D3DCCD1}">
              <a14:hiddenFill xmlns:a14="http://schemas.microsoft.com/office/drawing/2010/main">
                <a:solidFill>
                  <a:srgbClr val="FFFFFF"/>
                </a:solidFill>
              </a14:hiddenFill>
            </a:ext>
          </a:extLst>
        </p:spPr>
      </p:pic>
      <p:sp>
        <p:nvSpPr>
          <p:cNvPr id="8" name="Ορθογώνιο 7">
            <a:extLst>
              <a:ext uri="{FF2B5EF4-FFF2-40B4-BE49-F238E27FC236}">
                <a16:creationId xmlns:a16="http://schemas.microsoft.com/office/drawing/2014/main" id="{6CC84959-184A-70C8-4127-79DE1A512D53}"/>
              </a:ext>
            </a:extLst>
          </p:cNvPr>
          <p:cNvSpPr/>
          <p:nvPr/>
        </p:nvSpPr>
        <p:spPr>
          <a:xfrm>
            <a:off x="163541" y="5855617"/>
            <a:ext cx="2264228" cy="66403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Ακούστε!</a:t>
            </a:r>
          </a:p>
        </p:txBody>
      </p:sp>
      <p:pic>
        <p:nvPicPr>
          <p:cNvPr id="14" name="Εικόνα 13" descr="27 CLIPART TEACHER ιδέες | clip art, manualidades, φανταστικοί χαρακτήρες">
            <a:extLst>
              <a:ext uri="{FF2B5EF4-FFF2-40B4-BE49-F238E27FC236}">
                <a16:creationId xmlns:a16="http://schemas.microsoft.com/office/drawing/2014/main" id="{93A6B37E-C651-E993-F4BB-7D6278A2F045}"/>
              </a:ext>
            </a:extLst>
          </p:cNvPr>
          <p:cNvPicPr>
            <a:picLocks noChangeAspect="1"/>
          </p:cNvPicPr>
          <p:nvPr/>
        </p:nvPicPr>
        <p:blipFill>
          <a:blip r:embed="rId6"/>
          <a:srcRect l="8430" t="14252" r="41198" b="13169"/>
          <a:stretch>
            <a:fillRect/>
          </a:stretch>
        </p:blipFill>
        <p:spPr>
          <a:xfrm>
            <a:off x="9691070" y="99472"/>
            <a:ext cx="2024743" cy="11974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6" name="TextBox 15">
            <a:extLst>
              <a:ext uri="{FF2B5EF4-FFF2-40B4-BE49-F238E27FC236}">
                <a16:creationId xmlns:a16="http://schemas.microsoft.com/office/drawing/2014/main" id="{E73E28B3-6F88-6826-5979-CF64A856C398}"/>
              </a:ext>
            </a:extLst>
          </p:cNvPr>
          <p:cNvSpPr txBox="1"/>
          <p:nvPr/>
        </p:nvSpPr>
        <p:spPr>
          <a:xfrm>
            <a:off x="9331842" y="1156885"/>
            <a:ext cx="2696617" cy="4847481"/>
          </a:xfrm>
          <a:custGeom>
            <a:avLst/>
            <a:gdLst>
              <a:gd name="csX0" fmla="*/ 0 w 2696617"/>
              <a:gd name="csY0" fmla="*/ 0 h 4847481"/>
              <a:gd name="csX1" fmla="*/ 593256 w 2696617"/>
              <a:gd name="csY1" fmla="*/ 0 h 4847481"/>
              <a:gd name="csX2" fmla="*/ 1078647 w 2696617"/>
              <a:gd name="csY2" fmla="*/ 0 h 4847481"/>
              <a:gd name="csX3" fmla="*/ 1537072 w 2696617"/>
              <a:gd name="csY3" fmla="*/ 0 h 4847481"/>
              <a:gd name="csX4" fmla="*/ 2049429 w 2696617"/>
              <a:gd name="csY4" fmla="*/ 0 h 4847481"/>
              <a:gd name="csX5" fmla="*/ 2696617 w 2696617"/>
              <a:gd name="csY5" fmla="*/ 0 h 4847481"/>
              <a:gd name="csX6" fmla="*/ 2696617 w 2696617"/>
              <a:gd name="csY6" fmla="*/ 635559 h 4847481"/>
              <a:gd name="csX7" fmla="*/ 2696617 w 2696617"/>
              <a:gd name="csY7" fmla="*/ 1174168 h 4847481"/>
              <a:gd name="csX8" fmla="*/ 2696617 w 2696617"/>
              <a:gd name="csY8" fmla="*/ 1712777 h 4847481"/>
              <a:gd name="csX9" fmla="*/ 2696617 w 2696617"/>
              <a:gd name="csY9" fmla="*/ 2251386 h 4847481"/>
              <a:gd name="csX10" fmla="*/ 2696617 w 2696617"/>
              <a:gd name="csY10" fmla="*/ 2789995 h 4847481"/>
              <a:gd name="csX11" fmla="*/ 2696617 w 2696617"/>
              <a:gd name="csY11" fmla="*/ 3231654 h 4847481"/>
              <a:gd name="csX12" fmla="*/ 2696617 w 2696617"/>
              <a:gd name="csY12" fmla="*/ 3867213 h 4847481"/>
              <a:gd name="csX13" fmla="*/ 2696617 w 2696617"/>
              <a:gd name="csY13" fmla="*/ 4308872 h 4847481"/>
              <a:gd name="csX14" fmla="*/ 2696617 w 2696617"/>
              <a:gd name="csY14" fmla="*/ 4847481 h 4847481"/>
              <a:gd name="csX15" fmla="*/ 2157294 w 2696617"/>
              <a:gd name="csY15" fmla="*/ 4847481 h 4847481"/>
              <a:gd name="csX16" fmla="*/ 1591004 w 2696617"/>
              <a:gd name="csY16" fmla="*/ 4847481 h 4847481"/>
              <a:gd name="csX17" fmla="*/ 997748 w 2696617"/>
              <a:gd name="csY17" fmla="*/ 4847481 h 4847481"/>
              <a:gd name="csX18" fmla="*/ 0 w 2696617"/>
              <a:gd name="csY18" fmla="*/ 4847481 h 4847481"/>
              <a:gd name="csX19" fmla="*/ 0 w 2696617"/>
              <a:gd name="csY19" fmla="*/ 4405822 h 4847481"/>
              <a:gd name="csX20" fmla="*/ 0 w 2696617"/>
              <a:gd name="csY20" fmla="*/ 3867213 h 4847481"/>
              <a:gd name="csX21" fmla="*/ 0 w 2696617"/>
              <a:gd name="csY21" fmla="*/ 3328604 h 4847481"/>
              <a:gd name="csX22" fmla="*/ 0 w 2696617"/>
              <a:gd name="csY22" fmla="*/ 2789995 h 4847481"/>
              <a:gd name="csX23" fmla="*/ 0 w 2696617"/>
              <a:gd name="csY23" fmla="*/ 2299860 h 4847481"/>
              <a:gd name="csX24" fmla="*/ 0 w 2696617"/>
              <a:gd name="csY24" fmla="*/ 1664302 h 4847481"/>
              <a:gd name="csX25" fmla="*/ 0 w 2696617"/>
              <a:gd name="csY25" fmla="*/ 1271117 h 4847481"/>
              <a:gd name="csX26" fmla="*/ 0 w 2696617"/>
              <a:gd name="csY26" fmla="*/ 780983 h 4847481"/>
              <a:gd name="csX27" fmla="*/ 0 w 2696617"/>
              <a:gd name="csY27" fmla="*/ 0 h 48474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2696617" h="4847481" extrusionOk="0">
                <a:moveTo>
                  <a:pt x="0" y="0"/>
                </a:moveTo>
                <a:cubicBezTo>
                  <a:pt x="162616" y="-44318"/>
                  <a:pt x="444997" y="11824"/>
                  <a:pt x="593256" y="0"/>
                </a:cubicBezTo>
                <a:cubicBezTo>
                  <a:pt x="741515" y="-11824"/>
                  <a:pt x="952184" y="52153"/>
                  <a:pt x="1078647" y="0"/>
                </a:cubicBezTo>
                <a:cubicBezTo>
                  <a:pt x="1205110" y="-52153"/>
                  <a:pt x="1392709" y="7615"/>
                  <a:pt x="1537072" y="0"/>
                </a:cubicBezTo>
                <a:cubicBezTo>
                  <a:pt x="1681436" y="-7615"/>
                  <a:pt x="1815536" y="8158"/>
                  <a:pt x="2049429" y="0"/>
                </a:cubicBezTo>
                <a:cubicBezTo>
                  <a:pt x="2283322" y="-8158"/>
                  <a:pt x="2467787" y="44349"/>
                  <a:pt x="2696617" y="0"/>
                </a:cubicBezTo>
                <a:cubicBezTo>
                  <a:pt x="2719494" y="148047"/>
                  <a:pt x="2627570" y="389806"/>
                  <a:pt x="2696617" y="635559"/>
                </a:cubicBezTo>
                <a:cubicBezTo>
                  <a:pt x="2765664" y="881312"/>
                  <a:pt x="2647504" y="1034172"/>
                  <a:pt x="2696617" y="1174168"/>
                </a:cubicBezTo>
                <a:cubicBezTo>
                  <a:pt x="2745730" y="1314164"/>
                  <a:pt x="2688880" y="1448499"/>
                  <a:pt x="2696617" y="1712777"/>
                </a:cubicBezTo>
                <a:cubicBezTo>
                  <a:pt x="2704354" y="1977055"/>
                  <a:pt x="2686017" y="2137890"/>
                  <a:pt x="2696617" y="2251386"/>
                </a:cubicBezTo>
                <a:cubicBezTo>
                  <a:pt x="2707217" y="2364882"/>
                  <a:pt x="2696402" y="2583079"/>
                  <a:pt x="2696617" y="2789995"/>
                </a:cubicBezTo>
                <a:cubicBezTo>
                  <a:pt x="2696832" y="2996911"/>
                  <a:pt x="2647930" y="3014542"/>
                  <a:pt x="2696617" y="3231654"/>
                </a:cubicBezTo>
                <a:cubicBezTo>
                  <a:pt x="2745304" y="3448766"/>
                  <a:pt x="2675456" y="3661945"/>
                  <a:pt x="2696617" y="3867213"/>
                </a:cubicBezTo>
                <a:cubicBezTo>
                  <a:pt x="2717778" y="4072481"/>
                  <a:pt x="2656711" y="4182075"/>
                  <a:pt x="2696617" y="4308872"/>
                </a:cubicBezTo>
                <a:cubicBezTo>
                  <a:pt x="2736523" y="4435669"/>
                  <a:pt x="2643325" y="4622460"/>
                  <a:pt x="2696617" y="4847481"/>
                </a:cubicBezTo>
                <a:cubicBezTo>
                  <a:pt x="2549954" y="4850504"/>
                  <a:pt x="2407421" y="4822807"/>
                  <a:pt x="2157294" y="4847481"/>
                </a:cubicBezTo>
                <a:cubicBezTo>
                  <a:pt x="1907167" y="4872155"/>
                  <a:pt x="1761987" y="4803812"/>
                  <a:pt x="1591004" y="4847481"/>
                </a:cubicBezTo>
                <a:cubicBezTo>
                  <a:pt x="1420021" y="4891150"/>
                  <a:pt x="1235852" y="4777282"/>
                  <a:pt x="997748" y="4847481"/>
                </a:cubicBezTo>
                <a:cubicBezTo>
                  <a:pt x="759644" y="4917680"/>
                  <a:pt x="287837" y="4803170"/>
                  <a:pt x="0" y="4847481"/>
                </a:cubicBezTo>
                <a:cubicBezTo>
                  <a:pt x="-2965" y="4734577"/>
                  <a:pt x="41641" y="4525141"/>
                  <a:pt x="0" y="4405822"/>
                </a:cubicBezTo>
                <a:cubicBezTo>
                  <a:pt x="-41641" y="4286503"/>
                  <a:pt x="46950" y="4115485"/>
                  <a:pt x="0" y="3867213"/>
                </a:cubicBezTo>
                <a:cubicBezTo>
                  <a:pt x="-46950" y="3618941"/>
                  <a:pt x="34602" y="3580218"/>
                  <a:pt x="0" y="3328604"/>
                </a:cubicBezTo>
                <a:cubicBezTo>
                  <a:pt x="-34602" y="3076990"/>
                  <a:pt x="52706" y="2970896"/>
                  <a:pt x="0" y="2789995"/>
                </a:cubicBezTo>
                <a:cubicBezTo>
                  <a:pt x="-52706" y="2609094"/>
                  <a:pt x="36229" y="2453745"/>
                  <a:pt x="0" y="2299860"/>
                </a:cubicBezTo>
                <a:cubicBezTo>
                  <a:pt x="-36229" y="2145975"/>
                  <a:pt x="37088" y="1940092"/>
                  <a:pt x="0" y="1664302"/>
                </a:cubicBezTo>
                <a:cubicBezTo>
                  <a:pt x="-37088" y="1388512"/>
                  <a:pt x="46337" y="1422691"/>
                  <a:pt x="0" y="1271117"/>
                </a:cubicBezTo>
                <a:cubicBezTo>
                  <a:pt x="-46337" y="1119543"/>
                  <a:pt x="24158" y="989031"/>
                  <a:pt x="0" y="780983"/>
                </a:cubicBezTo>
                <a:cubicBezTo>
                  <a:pt x="-24158" y="572935"/>
                  <a:pt x="61877" y="238385"/>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pPr marL="0" marR="0">
              <a:spcBef>
                <a:spcPts val="900"/>
              </a:spcBef>
              <a:spcAft>
                <a:spcPts val="900"/>
              </a:spcAft>
            </a:pPr>
            <a:endParaRPr lang="el-GR" sz="2800" u="none" strike="noStrike" dirty="0">
              <a:effectLst/>
              <a:latin typeface="Google Sans"/>
            </a:endParaRPr>
          </a:p>
          <a:p>
            <a:pPr algn="ctr"/>
            <a:endParaRPr lang="el-GR" sz="2800" dirty="0"/>
          </a:p>
          <a:p>
            <a:pPr algn="ctr"/>
            <a:r>
              <a:rPr lang="el-GR" dirty="0"/>
              <a:t>προβολή </a:t>
            </a:r>
            <a:r>
              <a:rPr lang="en-US" dirty="0">
                <a:latin typeface="Abadi" panose="020B0604020104020204" pitchFamily="34" charset="0"/>
              </a:rPr>
              <a:t>video </a:t>
            </a:r>
            <a:r>
              <a:rPr lang="el-GR" dirty="0"/>
              <a:t> για  την Ελλάδα/Κύπρο  και  τον ελληνικό πολιτισμό</a:t>
            </a:r>
          </a:p>
          <a:p>
            <a:pPr algn="ctr"/>
            <a:endParaRPr lang="el-GR" dirty="0"/>
          </a:p>
          <a:p>
            <a:pPr algn="ctr">
              <a:spcBef>
                <a:spcPts val="900"/>
              </a:spcBef>
              <a:spcAft>
                <a:spcPts val="900"/>
              </a:spcAft>
            </a:pPr>
            <a:r>
              <a:rPr lang="el-GR" dirty="0"/>
              <a:t>αναφορά  στο φυσικό,  πολιτισμικό,  κοινωνικό  περιβάλλον  της  χώρας προέλευσης  των μαθητών / μαθητριών </a:t>
            </a:r>
          </a:p>
          <a:p>
            <a:pPr algn="ctr">
              <a:spcBef>
                <a:spcPts val="900"/>
              </a:spcBef>
              <a:spcAft>
                <a:spcPts val="900"/>
              </a:spcAft>
            </a:pPr>
            <a:r>
              <a:rPr lang="el-GR" dirty="0" err="1"/>
              <a:t>ενσυναίσθηση</a:t>
            </a:r>
            <a:endParaRPr lang="el-GR" dirty="0">
              <a:latin typeface="Google Sans"/>
            </a:endParaRPr>
          </a:p>
          <a:p>
            <a:pPr marL="0" marR="0" algn="ctr">
              <a:spcBef>
                <a:spcPts val="900"/>
              </a:spcBef>
              <a:spcAft>
                <a:spcPts val="900"/>
              </a:spcAft>
            </a:pPr>
            <a:endParaRPr lang="el-GR" sz="2800" u="none" strike="noStrike" dirty="0">
              <a:effectLst/>
              <a:latin typeface="Google Sans"/>
            </a:endParaRPr>
          </a:p>
        </p:txBody>
      </p:sp>
      <p:pic>
        <p:nvPicPr>
          <p:cNvPr id="4" name="ElevenLabs_2026-08-30T08_22_25_Linda - Dutch Tech professional_pvc_sp100_s50_sb75_v3">
            <a:hlinkClick r:id="" action="ppaction://media"/>
            <a:extLst>
              <a:ext uri="{FF2B5EF4-FFF2-40B4-BE49-F238E27FC236}">
                <a16:creationId xmlns:a16="http://schemas.microsoft.com/office/drawing/2014/main" id="{4A0824A4-D6C5-5EA4-98D7-E7883BFF3CF8}"/>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7"/>
          <a:stretch>
            <a:fillRect/>
          </a:stretch>
        </p:blipFill>
        <p:spPr>
          <a:xfrm>
            <a:off x="5596918" y="5652417"/>
            <a:ext cx="406400" cy="406400"/>
          </a:xfrm>
        </p:spPr>
      </p:pic>
      <p:pic>
        <p:nvPicPr>
          <p:cNvPr id="7" name="Εικόνα 6" descr="Μουσουλμάνα μόδας φορώντας το πέπλο ροζ ή κασκόλ και στολή φόρεμα με την κρατούσα μια τσάντα - Διάνυσμα, εικόνα">
            <a:extLst>
              <a:ext uri="{FF2B5EF4-FFF2-40B4-BE49-F238E27FC236}">
                <a16:creationId xmlns:a16="http://schemas.microsoft.com/office/drawing/2014/main" id="{6806CD29-CCCE-F18E-C651-39B482C50DFF}"/>
              </a:ext>
            </a:extLst>
          </p:cNvPr>
          <p:cNvPicPr>
            <a:picLocks noChangeAspect="1"/>
          </p:cNvPicPr>
          <p:nvPr/>
        </p:nvPicPr>
        <p:blipFill>
          <a:blip r:embed="rId8"/>
          <a:srcRect r="41630"/>
          <a:stretch>
            <a:fillRect/>
          </a:stretch>
        </p:blipFill>
        <p:spPr>
          <a:xfrm>
            <a:off x="6436806" y="3023083"/>
            <a:ext cx="2620030" cy="24226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Εικόνα 9" descr="Summer Vacation Travel Cartoon Illustration. 55189098 Vector Art at Vecteezy">
            <a:extLst>
              <a:ext uri="{FF2B5EF4-FFF2-40B4-BE49-F238E27FC236}">
                <a16:creationId xmlns:a16="http://schemas.microsoft.com/office/drawing/2014/main" id="{7BF860B3-A4F3-BE5A-1BDF-DE6D3BC7CDE7}"/>
              </a:ext>
            </a:extLst>
          </p:cNvPr>
          <p:cNvPicPr>
            <a:picLocks noChangeAspect="1"/>
          </p:cNvPicPr>
          <p:nvPr/>
        </p:nvPicPr>
        <p:blipFill>
          <a:blip r:embed="rId9"/>
          <a:stretch>
            <a:fillRect/>
          </a:stretch>
        </p:blipFill>
        <p:spPr>
          <a:xfrm>
            <a:off x="2842832" y="1535032"/>
            <a:ext cx="5508172" cy="1267654"/>
          </a:xfrm>
          <a:prstGeom prst="rect">
            <a:avLst/>
          </a:prstGeom>
        </p:spPr>
      </p:pic>
      <p:pic>
        <p:nvPicPr>
          <p:cNvPr id="11" name="Εικόνα 10" descr="Woman dress bicycle - 23 χιλιάδες εικόνες, εικονογραφήσεις και φωτογραφίες  στοκ χωρίς δικαιώματα | Shutterstock">
            <a:extLst>
              <a:ext uri="{FF2B5EF4-FFF2-40B4-BE49-F238E27FC236}">
                <a16:creationId xmlns:a16="http://schemas.microsoft.com/office/drawing/2014/main" id="{A6A0BD8A-3ABA-BE8D-0B5F-1D1FAD2E6722}"/>
              </a:ext>
            </a:extLst>
          </p:cNvPr>
          <p:cNvPicPr>
            <a:picLocks noChangeAspect="1"/>
          </p:cNvPicPr>
          <p:nvPr/>
        </p:nvPicPr>
        <p:blipFill>
          <a:blip r:embed="rId10"/>
          <a:srcRect b="7619"/>
          <a:stretch>
            <a:fillRect/>
          </a:stretch>
        </p:blipFill>
        <p:spPr>
          <a:xfrm>
            <a:off x="2754286" y="3023083"/>
            <a:ext cx="2476500" cy="2463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2" name="Ορθογώνιο 11">
            <a:extLst>
              <a:ext uri="{FF2B5EF4-FFF2-40B4-BE49-F238E27FC236}">
                <a16:creationId xmlns:a16="http://schemas.microsoft.com/office/drawing/2014/main" id="{D548E259-30D8-B901-D30A-58FD8C1E8502}"/>
              </a:ext>
            </a:extLst>
          </p:cNvPr>
          <p:cNvSpPr/>
          <p:nvPr/>
        </p:nvSpPr>
        <p:spPr>
          <a:xfrm>
            <a:off x="3317125" y="5581709"/>
            <a:ext cx="1633879" cy="49568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ΜΑΡΙΑ</a:t>
            </a:r>
          </a:p>
        </p:txBody>
      </p:sp>
      <p:sp>
        <p:nvSpPr>
          <p:cNvPr id="15" name="Ορθογώνιο 14">
            <a:extLst>
              <a:ext uri="{FF2B5EF4-FFF2-40B4-BE49-F238E27FC236}">
                <a16:creationId xmlns:a16="http://schemas.microsoft.com/office/drawing/2014/main" id="{F463D8AB-A5C7-C3F6-C78B-79C53D978654}"/>
              </a:ext>
            </a:extLst>
          </p:cNvPr>
          <p:cNvSpPr/>
          <p:nvPr/>
        </p:nvSpPr>
        <p:spPr>
          <a:xfrm>
            <a:off x="7001532" y="5587151"/>
            <a:ext cx="1633879" cy="49568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ΜΑΡΙΑΜ</a:t>
            </a:r>
          </a:p>
        </p:txBody>
      </p:sp>
    </p:spTree>
    <p:extLst>
      <p:ext uri="{BB962C8B-B14F-4D97-AF65-F5344CB8AC3E}">
        <p14:creationId xmlns:p14="http://schemas.microsoft.com/office/powerpoint/2010/main" val="2178198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436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a:extLst>
              <a:ext uri="{FF2B5EF4-FFF2-40B4-BE49-F238E27FC236}">
                <a16:creationId xmlns:a16="http://schemas.microsoft.com/office/drawing/2014/main" id="{42EEEB22-7870-F9A6-E854-6B5697D37116}"/>
              </a:ext>
            </a:extLst>
          </p:cNvPr>
          <p:cNvSpPr/>
          <p:nvPr/>
        </p:nvSpPr>
        <p:spPr>
          <a:xfrm>
            <a:off x="0" y="295275"/>
            <a:ext cx="7097486"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Κατανόηση προφορικού λόγου </a:t>
            </a:r>
          </a:p>
        </p:txBody>
      </p:sp>
      <p:sp>
        <p:nvSpPr>
          <p:cNvPr id="16" name="TextBox 15">
            <a:extLst>
              <a:ext uri="{FF2B5EF4-FFF2-40B4-BE49-F238E27FC236}">
                <a16:creationId xmlns:a16="http://schemas.microsoft.com/office/drawing/2014/main" id="{E73E28B3-6F88-6826-5979-CF64A856C398}"/>
              </a:ext>
            </a:extLst>
          </p:cNvPr>
          <p:cNvSpPr txBox="1"/>
          <p:nvPr/>
        </p:nvSpPr>
        <p:spPr>
          <a:xfrm>
            <a:off x="7598230" y="408712"/>
            <a:ext cx="4307490" cy="2031325"/>
          </a:xfrm>
          <a:custGeom>
            <a:avLst/>
            <a:gdLst>
              <a:gd name="csX0" fmla="*/ 0 w 4307490"/>
              <a:gd name="csY0" fmla="*/ 0 h 2031325"/>
              <a:gd name="csX1" fmla="*/ 624586 w 4307490"/>
              <a:gd name="csY1" fmla="*/ 0 h 2031325"/>
              <a:gd name="csX2" fmla="*/ 1076873 w 4307490"/>
              <a:gd name="csY2" fmla="*/ 0 h 2031325"/>
              <a:gd name="csX3" fmla="*/ 1486084 w 4307490"/>
              <a:gd name="csY3" fmla="*/ 0 h 2031325"/>
              <a:gd name="csX4" fmla="*/ 1981445 w 4307490"/>
              <a:gd name="csY4" fmla="*/ 0 h 2031325"/>
              <a:gd name="csX5" fmla="*/ 2519882 w 4307490"/>
              <a:gd name="csY5" fmla="*/ 0 h 2031325"/>
              <a:gd name="csX6" fmla="*/ 3144468 w 4307490"/>
              <a:gd name="csY6" fmla="*/ 0 h 2031325"/>
              <a:gd name="csX7" fmla="*/ 3596754 w 4307490"/>
              <a:gd name="csY7" fmla="*/ 0 h 2031325"/>
              <a:gd name="csX8" fmla="*/ 4307490 w 4307490"/>
              <a:gd name="csY8" fmla="*/ 0 h 2031325"/>
              <a:gd name="csX9" fmla="*/ 4307490 w 4307490"/>
              <a:gd name="csY9" fmla="*/ 487518 h 2031325"/>
              <a:gd name="csX10" fmla="*/ 4307490 w 4307490"/>
              <a:gd name="csY10" fmla="*/ 995349 h 2031325"/>
              <a:gd name="csX11" fmla="*/ 4307490 w 4307490"/>
              <a:gd name="csY11" fmla="*/ 1462554 h 2031325"/>
              <a:gd name="csX12" fmla="*/ 4307490 w 4307490"/>
              <a:gd name="csY12" fmla="*/ 2031325 h 2031325"/>
              <a:gd name="csX13" fmla="*/ 3855204 w 4307490"/>
              <a:gd name="csY13" fmla="*/ 2031325 h 2031325"/>
              <a:gd name="csX14" fmla="*/ 3230618 w 4307490"/>
              <a:gd name="csY14" fmla="*/ 2031325 h 2031325"/>
              <a:gd name="csX15" fmla="*/ 2821406 w 4307490"/>
              <a:gd name="csY15" fmla="*/ 2031325 h 2031325"/>
              <a:gd name="csX16" fmla="*/ 2239895 w 4307490"/>
              <a:gd name="csY16" fmla="*/ 2031325 h 2031325"/>
              <a:gd name="csX17" fmla="*/ 1615309 w 4307490"/>
              <a:gd name="csY17" fmla="*/ 2031325 h 2031325"/>
              <a:gd name="csX18" fmla="*/ 1076873 w 4307490"/>
              <a:gd name="csY18" fmla="*/ 2031325 h 2031325"/>
              <a:gd name="csX19" fmla="*/ 624586 w 4307490"/>
              <a:gd name="csY19" fmla="*/ 2031325 h 2031325"/>
              <a:gd name="csX20" fmla="*/ 0 w 4307490"/>
              <a:gd name="csY20" fmla="*/ 2031325 h 2031325"/>
              <a:gd name="csX21" fmla="*/ 0 w 4307490"/>
              <a:gd name="csY21" fmla="*/ 1503181 h 2031325"/>
              <a:gd name="csX22" fmla="*/ 0 w 4307490"/>
              <a:gd name="csY22" fmla="*/ 995349 h 2031325"/>
              <a:gd name="csX23" fmla="*/ 0 w 4307490"/>
              <a:gd name="csY23" fmla="*/ 507831 h 2031325"/>
              <a:gd name="csX24" fmla="*/ 0 w 4307490"/>
              <a:gd name="csY24" fmla="*/ 0 h 2031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4307490" h="2031325" extrusionOk="0">
                <a:moveTo>
                  <a:pt x="0" y="0"/>
                </a:moveTo>
                <a:cubicBezTo>
                  <a:pt x="308949" y="-74186"/>
                  <a:pt x="357198" y="61314"/>
                  <a:pt x="624586" y="0"/>
                </a:cubicBezTo>
                <a:cubicBezTo>
                  <a:pt x="891974" y="-61314"/>
                  <a:pt x="982976" y="41161"/>
                  <a:pt x="1076873" y="0"/>
                </a:cubicBezTo>
                <a:cubicBezTo>
                  <a:pt x="1170770" y="-41161"/>
                  <a:pt x="1322005" y="24489"/>
                  <a:pt x="1486084" y="0"/>
                </a:cubicBezTo>
                <a:cubicBezTo>
                  <a:pt x="1650163" y="-24489"/>
                  <a:pt x="1795175" y="7512"/>
                  <a:pt x="1981445" y="0"/>
                </a:cubicBezTo>
                <a:cubicBezTo>
                  <a:pt x="2167715" y="-7512"/>
                  <a:pt x="2343049" y="44983"/>
                  <a:pt x="2519882" y="0"/>
                </a:cubicBezTo>
                <a:cubicBezTo>
                  <a:pt x="2696715" y="-44983"/>
                  <a:pt x="2851510" y="31831"/>
                  <a:pt x="3144468" y="0"/>
                </a:cubicBezTo>
                <a:cubicBezTo>
                  <a:pt x="3437426" y="-31831"/>
                  <a:pt x="3419595" y="44962"/>
                  <a:pt x="3596754" y="0"/>
                </a:cubicBezTo>
                <a:cubicBezTo>
                  <a:pt x="3773913" y="-44962"/>
                  <a:pt x="4005817" y="28564"/>
                  <a:pt x="4307490" y="0"/>
                </a:cubicBezTo>
                <a:cubicBezTo>
                  <a:pt x="4336888" y="210170"/>
                  <a:pt x="4262095" y="276919"/>
                  <a:pt x="4307490" y="487518"/>
                </a:cubicBezTo>
                <a:cubicBezTo>
                  <a:pt x="4352885" y="698117"/>
                  <a:pt x="4268714" y="790294"/>
                  <a:pt x="4307490" y="995349"/>
                </a:cubicBezTo>
                <a:cubicBezTo>
                  <a:pt x="4346266" y="1200404"/>
                  <a:pt x="4269314" y="1337477"/>
                  <a:pt x="4307490" y="1462554"/>
                </a:cubicBezTo>
                <a:cubicBezTo>
                  <a:pt x="4345666" y="1587631"/>
                  <a:pt x="4271740" y="1893215"/>
                  <a:pt x="4307490" y="2031325"/>
                </a:cubicBezTo>
                <a:cubicBezTo>
                  <a:pt x="4097583" y="2050403"/>
                  <a:pt x="4055218" y="1999474"/>
                  <a:pt x="3855204" y="2031325"/>
                </a:cubicBezTo>
                <a:cubicBezTo>
                  <a:pt x="3655190" y="2063176"/>
                  <a:pt x="3467782" y="1977341"/>
                  <a:pt x="3230618" y="2031325"/>
                </a:cubicBezTo>
                <a:cubicBezTo>
                  <a:pt x="2993454" y="2085309"/>
                  <a:pt x="2904877" y="2016691"/>
                  <a:pt x="2821406" y="2031325"/>
                </a:cubicBezTo>
                <a:cubicBezTo>
                  <a:pt x="2737935" y="2045959"/>
                  <a:pt x="2427219" y="2019676"/>
                  <a:pt x="2239895" y="2031325"/>
                </a:cubicBezTo>
                <a:cubicBezTo>
                  <a:pt x="2052571" y="2042974"/>
                  <a:pt x="1821116" y="2010676"/>
                  <a:pt x="1615309" y="2031325"/>
                </a:cubicBezTo>
                <a:cubicBezTo>
                  <a:pt x="1409502" y="2051974"/>
                  <a:pt x="1194154" y="2013551"/>
                  <a:pt x="1076873" y="2031325"/>
                </a:cubicBezTo>
                <a:cubicBezTo>
                  <a:pt x="959592" y="2049099"/>
                  <a:pt x="715443" y="1991182"/>
                  <a:pt x="624586" y="2031325"/>
                </a:cubicBezTo>
                <a:cubicBezTo>
                  <a:pt x="533729" y="2071468"/>
                  <a:pt x="297995" y="2016712"/>
                  <a:pt x="0" y="2031325"/>
                </a:cubicBezTo>
                <a:cubicBezTo>
                  <a:pt x="-38713" y="1780868"/>
                  <a:pt x="39388" y="1740307"/>
                  <a:pt x="0" y="1503181"/>
                </a:cubicBezTo>
                <a:cubicBezTo>
                  <a:pt x="-39388" y="1266055"/>
                  <a:pt x="14223" y="1187046"/>
                  <a:pt x="0" y="995349"/>
                </a:cubicBezTo>
                <a:cubicBezTo>
                  <a:pt x="-14223" y="803652"/>
                  <a:pt x="22558" y="616096"/>
                  <a:pt x="0" y="507831"/>
                </a:cubicBezTo>
                <a:cubicBezTo>
                  <a:pt x="-22558" y="399566"/>
                  <a:pt x="22853" y="250632"/>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r>
              <a:rPr lang="el-GR" b="1" dirty="0"/>
              <a:t>2. Τι έκανε η Μαρία κατά τη διάρκεια των διακοπών στην Πάρο;</a:t>
            </a:r>
            <a:endParaRPr lang="el-GR" dirty="0"/>
          </a:p>
          <a:p>
            <a:r>
              <a:rPr lang="el-GR" dirty="0"/>
              <a:t>A.  Περπάτησε  στο βουνό.</a:t>
            </a:r>
          </a:p>
          <a:p>
            <a:r>
              <a:rPr lang="el-GR" dirty="0"/>
              <a:t>B.  Έκανε μπάνιο (κολύμπησε) στη θάλασσα.</a:t>
            </a:r>
          </a:p>
          <a:p>
            <a:r>
              <a:rPr lang="el-GR" dirty="0"/>
              <a:t>Γ.  Διάβασε βιβλία στην παραλία.</a:t>
            </a:r>
          </a:p>
          <a:p>
            <a:r>
              <a:rPr lang="el-GR" dirty="0"/>
              <a:t>Δ. Μαγείρεψε στο σπίτι.</a:t>
            </a:r>
          </a:p>
        </p:txBody>
      </p:sp>
      <p:sp>
        <p:nvSpPr>
          <p:cNvPr id="7" name="TextBox 6">
            <a:extLst>
              <a:ext uri="{FF2B5EF4-FFF2-40B4-BE49-F238E27FC236}">
                <a16:creationId xmlns:a16="http://schemas.microsoft.com/office/drawing/2014/main" id="{E77C34B5-3E5C-38EA-B97E-4ADC6B69BE8C}"/>
              </a:ext>
            </a:extLst>
          </p:cNvPr>
          <p:cNvSpPr txBox="1"/>
          <p:nvPr/>
        </p:nvSpPr>
        <p:spPr>
          <a:xfrm>
            <a:off x="329356" y="1674674"/>
            <a:ext cx="3894301" cy="1477328"/>
          </a:xfrm>
          <a:custGeom>
            <a:avLst/>
            <a:gdLst>
              <a:gd name="csX0" fmla="*/ 0 w 3894301"/>
              <a:gd name="csY0" fmla="*/ 0 h 1477328"/>
              <a:gd name="csX1" fmla="*/ 634215 w 3894301"/>
              <a:gd name="csY1" fmla="*/ 0 h 1477328"/>
              <a:gd name="csX2" fmla="*/ 1112657 w 3894301"/>
              <a:gd name="csY2" fmla="*/ 0 h 1477328"/>
              <a:gd name="csX3" fmla="*/ 1552157 w 3894301"/>
              <a:gd name="csY3" fmla="*/ 0 h 1477328"/>
              <a:gd name="csX4" fmla="*/ 2069543 w 3894301"/>
              <a:gd name="csY4" fmla="*/ 0 h 1477328"/>
              <a:gd name="csX5" fmla="*/ 2625872 w 3894301"/>
              <a:gd name="csY5" fmla="*/ 0 h 1477328"/>
              <a:gd name="csX6" fmla="*/ 3260086 w 3894301"/>
              <a:gd name="csY6" fmla="*/ 0 h 1477328"/>
              <a:gd name="csX7" fmla="*/ 3894301 w 3894301"/>
              <a:gd name="csY7" fmla="*/ 0 h 1477328"/>
              <a:gd name="csX8" fmla="*/ 3894301 w 3894301"/>
              <a:gd name="csY8" fmla="*/ 521989 h 1477328"/>
              <a:gd name="csX9" fmla="*/ 3894301 w 3894301"/>
              <a:gd name="csY9" fmla="*/ 1014432 h 1477328"/>
              <a:gd name="csX10" fmla="*/ 3894301 w 3894301"/>
              <a:gd name="csY10" fmla="*/ 1477328 h 1477328"/>
              <a:gd name="csX11" fmla="*/ 3415858 w 3894301"/>
              <a:gd name="csY11" fmla="*/ 1477328 h 1477328"/>
              <a:gd name="csX12" fmla="*/ 2859530 w 3894301"/>
              <a:gd name="csY12" fmla="*/ 1477328 h 1477328"/>
              <a:gd name="csX13" fmla="*/ 2420030 w 3894301"/>
              <a:gd name="csY13" fmla="*/ 1477328 h 1477328"/>
              <a:gd name="csX14" fmla="*/ 1785815 w 3894301"/>
              <a:gd name="csY14" fmla="*/ 1477328 h 1477328"/>
              <a:gd name="csX15" fmla="*/ 1346315 w 3894301"/>
              <a:gd name="csY15" fmla="*/ 1477328 h 1477328"/>
              <a:gd name="csX16" fmla="*/ 751044 w 3894301"/>
              <a:gd name="csY16" fmla="*/ 1477328 h 1477328"/>
              <a:gd name="csX17" fmla="*/ 0 w 3894301"/>
              <a:gd name="csY17" fmla="*/ 1477328 h 1477328"/>
              <a:gd name="csX18" fmla="*/ 0 w 3894301"/>
              <a:gd name="csY18" fmla="*/ 984885 h 1477328"/>
              <a:gd name="csX19" fmla="*/ 0 w 3894301"/>
              <a:gd name="csY19" fmla="*/ 477669 h 1477328"/>
              <a:gd name="csX20" fmla="*/ 0 w 3894301"/>
              <a:gd name="csY20" fmla="*/ 0 h 14773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3894301" h="1477328" extrusionOk="0">
                <a:moveTo>
                  <a:pt x="0" y="0"/>
                </a:moveTo>
                <a:cubicBezTo>
                  <a:pt x="267542" y="-35336"/>
                  <a:pt x="340369" y="15338"/>
                  <a:pt x="634215" y="0"/>
                </a:cubicBezTo>
                <a:cubicBezTo>
                  <a:pt x="928062" y="-15338"/>
                  <a:pt x="910771" y="32605"/>
                  <a:pt x="1112657" y="0"/>
                </a:cubicBezTo>
                <a:cubicBezTo>
                  <a:pt x="1314543" y="-32605"/>
                  <a:pt x="1393616" y="40090"/>
                  <a:pt x="1552157" y="0"/>
                </a:cubicBezTo>
                <a:cubicBezTo>
                  <a:pt x="1710698" y="-40090"/>
                  <a:pt x="1859675" y="26737"/>
                  <a:pt x="2069543" y="0"/>
                </a:cubicBezTo>
                <a:cubicBezTo>
                  <a:pt x="2279411" y="-26737"/>
                  <a:pt x="2494522" y="57913"/>
                  <a:pt x="2625872" y="0"/>
                </a:cubicBezTo>
                <a:cubicBezTo>
                  <a:pt x="2757222" y="-57913"/>
                  <a:pt x="2944397" y="206"/>
                  <a:pt x="3260086" y="0"/>
                </a:cubicBezTo>
                <a:cubicBezTo>
                  <a:pt x="3575775" y="-206"/>
                  <a:pt x="3675654" y="66212"/>
                  <a:pt x="3894301" y="0"/>
                </a:cubicBezTo>
                <a:cubicBezTo>
                  <a:pt x="3924375" y="166253"/>
                  <a:pt x="3852210" y="306016"/>
                  <a:pt x="3894301" y="521989"/>
                </a:cubicBezTo>
                <a:cubicBezTo>
                  <a:pt x="3936392" y="737962"/>
                  <a:pt x="3846680" y="886012"/>
                  <a:pt x="3894301" y="1014432"/>
                </a:cubicBezTo>
                <a:cubicBezTo>
                  <a:pt x="3941922" y="1142852"/>
                  <a:pt x="3842570" y="1358803"/>
                  <a:pt x="3894301" y="1477328"/>
                </a:cubicBezTo>
                <a:cubicBezTo>
                  <a:pt x="3751042" y="1481535"/>
                  <a:pt x="3648372" y="1446957"/>
                  <a:pt x="3415858" y="1477328"/>
                </a:cubicBezTo>
                <a:cubicBezTo>
                  <a:pt x="3183344" y="1507699"/>
                  <a:pt x="3113438" y="1431062"/>
                  <a:pt x="2859530" y="1477328"/>
                </a:cubicBezTo>
                <a:cubicBezTo>
                  <a:pt x="2605622" y="1523594"/>
                  <a:pt x="2523673" y="1457906"/>
                  <a:pt x="2420030" y="1477328"/>
                </a:cubicBezTo>
                <a:cubicBezTo>
                  <a:pt x="2316387" y="1496750"/>
                  <a:pt x="2030754" y="1424839"/>
                  <a:pt x="1785815" y="1477328"/>
                </a:cubicBezTo>
                <a:cubicBezTo>
                  <a:pt x="1540876" y="1529817"/>
                  <a:pt x="1447558" y="1432738"/>
                  <a:pt x="1346315" y="1477328"/>
                </a:cubicBezTo>
                <a:cubicBezTo>
                  <a:pt x="1245072" y="1521918"/>
                  <a:pt x="878175" y="1466218"/>
                  <a:pt x="751044" y="1477328"/>
                </a:cubicBezTo>
                <a:cubicBezTo>
                  <a:pt x="623913" y="1488438"/>
                  <a:pt x="259597" y="1417783"/>
                  <a:pt x="0" y="1477328"/>
                </a:cubicBezTo>
                <a:cubicBezTo>
                  <a:pt x="-16206" y="1326801"/>
                  <a:pt x="26338" y="1092682"/>
                  <a:pt x="0" y="984885"/>
                </a:cubicBezTo>
                <a:cubicBezTo>
                  <a:pt x="-26338" y="877088"/>
                  <a:pt x="38520" y="711724"/>
                  <a:pt x="0" y="477669"/>
                </a:cubicBezTo>
                <a:cubicBezTo>
                  <a:pt x="-38520" y="243614"/>
                  <a:pt x="33943" y="218025"/>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r>
              <a:rPr lang="el-GR" b="1" dirty="0"/>
              <a:t>1. Πού πήγε η Μαρία για διακοπές;</a:t>
            </a:r>
            <a:endParaRPr lang="el-GR" dirty="0"/>
          </a:p>
          <a:p>
            <a:r>
              <a:rPr lang="el-GR" dirty="0"/>
              <a:t>A.  Στη Θεσσαλονίκη</a:t>
            </a:r>
          </a:p>
          <a:p>
            <a:r>
              <a:rPr lang="el-GR" dirty="0"/>
              <a:t>B.  Στην Πάρο</a:t>
            </a:r>
          </a:p>
          <a:p>
            <a:r>
              <a:rPr lang="el-GR" dirty="0"/>
              <a:t>Γ.  Στην Κρήτη</a:t>
            </a:r>
          </a:p>
          <a:p>
            <a:r>
              <a:rPr lang="el-GR" dirty="0"/>
              <a:t>Δ.  Στην Αθήνα</a:t>
            </a:r>
          </a:p>
        </p:txBody>
      </p:sp>
      <p:pic>
        <p:nvPicPr>
          <p:cNvPr id="9" name="Εικόνα 8" descr="Το «The Comic Con 8» είναι εδώ, ενωμένο, ηρωικό | Athens Voice">
            <a:extLst>
              <a:ext uri="{FF2B5EF4-FFF2-40B4-BE49-F238E27FC236}">
                <a16:creationId xmlns:a16="http://schemas.microsoft.com/office/drawing/2014/main" id="{AE816C11-5219-6EF9-5E52-3C9D49C303E4}"/>
              </a:ext>
            </a:extLst>
          </p:cNvPr>
          <p:cNvPicPr>
            <a:picLocks noChangeAspect="1"/>
          </p:cNvPicPr>
          <p:nvPr/>
        </p:nvPicPr>
        <p:blipFill>
          <a:blip r:embed="rId3"/>
          <a:srcRect l="50150" b="33704"/>
          <a:stretch>
            <a:fillRect/>
          </a:stretch>
        </p:blipFill>
        <p:spPr>
          <a:xfrm>
            <a:off x="424543" y="3540801"/>
            <a:ext cx="1756321" cy="14773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Εικόνα 9" descr="View City Paros Greece Beach Boat: Vector στοκ (χωρίς δικαιώματα) 2475942455 | Shutterstock">
            <a:extLst>
              <a:ext uri="{FF2B5EF4-FFF2-40B4-BE49-F238E27FC236}">
                <a16:creationId xmlns:a16="http://schemas.microsoft.com/office/drawing/2014/main" id="{89757553-9E25-1E95-EE0F-AE4C27FD73F4}"/>
              </a:ext>
            </a:extLst>
          </p:cNvPr>
          <p:cNvPicPr>
            <a:picLocks noChangeAspect="1"/>
          </p:cNvPicPr>
          <p:nvPr/>
        </p:nvPicPr>
        <p:blipFill>
          <a:blip r:embed="rId4"/>
          <a:srcRect t="28413" b="3227"/>
          <a:stretch>
            <a:fillRect/>
          </a:stretch>
        </p:blipFill>
        <p:spPr>
          <a:xfrm>
            <a:off x="2405604" y="3540801"/>
            <a:ext cx="1756321" cy="14773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Εικόνα 10" descr="Crete Island Map Architecture Illustration Crete Stock Vector (Royalty  Free) 1772520416 | Shutterstock">
            <a:extLst>
              <a:ext uri="{FF2B5EF4-FFF2-40B4-BE49-F238E27FC236}">
                <a16:creationId xmlns:a16="http://schemas.microsoft.com/office/drawing/2014/main" id="{1C8D8332-3874-2441-EEB5-03304B553B05}"/>
              </a:ext>
            </a:extLst>
          </p:cNvPr>
          <p:cNvPicPr>
            <a:picLocks noChangeAspect="1"/>
          </p:cNvPicPr>
          <p:nvPr/>
        </p:nvPicPr>
        <p:blipFill>
          <a:blip r:embed="rId5"/>
          <a:srcRect t="23179" b="15970"/>
          <a:stretch>
            <a:fillRect/>
          </a:stretch>
        </p:blipFill>
        <p:spPr>
          <a:xfrm>
            <a:off x="424543" y="5312227"/>
            <a:ext cx="2601275" cy="88346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Εικόνα 11" descr="2,673 Athens Cartoon Royalty-Free Images, Stock Photos &amp; Pictures |  Shutterstock">
            <a:extLst>
              <a:ext uri="{FF2B5EF4-FFF2-40B4-BE49-F238E27FC236}">
                <a16:creationId xmlns:a16="http://schemas.microsoft.com/office/drawing/2014/main" id="{410CE4FD-3511-216C-2A96-B9602E1BE4EE}"/>
              </a:ext>
            </a:extLst>
          </p:cNvPr>
          <p:cNvPicPr>
            <a:picLocks noChangeAspect="1"/>
          </p:cNvPicPr>
          <p:nvPr/>
        </p:nvPicPr>
        <p:blipFill>
          <a:blip r:embed="rId6"/>
          <a:srcRect b="10408"/>
          <a:stretch>
            <a:fillRect/>
          </a:stretch>
        </p:blipFill>
        <p:spPr>
          <a:xfrm>
            <a:off x="4161925" y="4414156"/>
            <a:ext cx="2476500" cy="238941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3" name="Οβάλ 12">
            <a:extLst>
              <a:ext uri="{FF2B5EF4-FFF2-40B4-BE49-F238E27FC236}">
                <a16:creationId xmlns:a16="http://schemas.microsoft.com/office/drawing/2014/main" id="{E78D42DC-792A-9E7E-AA23-5DF553FB51F7}"/>
              </a:ext>
            </a:extLst>
          </p:cNvPr>
          <p:cNvSpPr/>
          <p:nvPr/>
        </p:nvSpPr>
        <p:spPr>
          <a:xfrm>
            <a:off x="4612232" y="4219592"/>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Δ</a:t>
            </a:r>
          </a:p>
        </p:txBody>
      </p:sp>
      <p:sp>
        <p:nvSpPr>
          <p:cNvPr id="18" name="Οβάλ 17">
            <a:extLst>
              <a:ext uri="{FF2B5EF4-FFF2-40B4-BE49-F238E27FC236}">
                <a16:creationId xmlns:a16="http://schemas.microsoft.com/office/drawing/2014/main" id="{C3AA18D8-D9C7-3512-D2A9-99218EABF1BE}"/>
              </a:ext>
            </a:extLst>
          </p:cNvPr>
          <p:cNvSpPr/>
          <p:nvPr/>
        </p:nvSpPr>
        <p:spPr>
          <a:xfrm>
            <a:off x="194360" y="5010240"/>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Γ</a:t>
            </a:r>
          </a:p>
        </p:txBody>
      </p:sp>
      <p:sp>
        <p:nvSpPr>
          <p:cNvPr id="20" name="Οβάλ 19">
            <a:extLst>
              <a:ext uri="{FF2B5EF4-FFF2-40B4-BE49-F238E27FC236}">
                <a16:creationId xmlns:a16="http://schemas.microsoft.com/office/drawing/2014/main" id="{5C4E59DE-C323-09EE-CFE4-7C9B2886D86B}"/>
              </a:ext>
            </a:extLst>
          </p:cNvPr>
          <p:cNvSpPr/>
          <p:nvPr/>
        </p:nvSpPr>
        <p:spPr>
          <a:xfrm>
            <a:off x="2202635" y="3363500"/>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Β</a:t>
            </a:r>
          </a:p>
        </p:txBody>
      </p:sp>
      <p:sp>
        <p:nvSpPr>
          <p:cNvPr id="22" name="Οβάλ 21">
            <a:extLst>
              <a:ext uri="{FF2B5EF4-FFF2-40B4-BE49-F238E27FC236}">
                <a16:creationId xmlns:a16="http://schemas.microsoft.com/office/drawing/2014/main" id="{2348828F-2797-827D-7309-34748D638924}"/>
              </a:ext>
            </a:extLst>
          </p:cNvPr>
          <p:cNvSpPr/>
          <p:nvPr/>
        </p:nvSpPr>
        <p:spPr>
          <a:xfrm>
            <a:off x="199803" y="3371442"/>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Α</a:t>
            </a:r>
          </a:p>
        </p:txBody>
      </p:sp>
      <p:cxnSp>
        <p:nvCxnSpPr>
          <p:cNvPr id="24" name="Ευθεία γραμμή σύνδεσης 23">
            <a:extLst>
              <a:ext uri="{FF2B5EF4-FFF2-40B4-BE49-F238E27FC236}">
                <a16:creationId xmlns:a16="http://schemas.microsoft.com/office/drawing/2014/main" id="{B98A006B-BA48-E92C-9164-69F36564A06F}"/>
              </a:ext>
            </a:extLst>
          </p:cNvPr>
          <p:cNvCxnSpPr/>
          <p:nvPr/>
        </p:nvCxnSpPr>
        <p:spPr>
          <a:xfrm>
            <a:off x="6812597" y="1524000"/>
            <a:ext cx="0" cy="5334000"/>
          </a:xfrm>
          <a:prstGeom prst="line">
            <a:avLst/>
          </a:prstGeom>
          <a:ln w="76200"/>
        </p:spPr>
        <p:style>
          <a:lnRef idx="2">
            <a:schemeClr val="accent1"/>
          </a:lnRef>
          <a:fillRef idx="0">
            <a:schemeClr val="accent1"/>
          </a:fillRef>
          <a:effectRef idx="1">
            <a:schemeClr val="accent1"/>
          </a:effectRef>
          <a:fontRef idx="minor">
            <a:schemeClr val="tx1"/>
          </a:fontRef>
        </p:style>
      </p:cxnSp>
      <p:pic>
        <p:nvPicPr>
          <p:cNvPr id="26" name="Εικόνα 25" descr="Καρικατουρες με Αθληματα | Γελοιογραφιες με Χομπυ | Καρικατουρα Υποβρυχιο κολυμπι | Καρικατούρες Online | Καρικατούρες">
            <a:extLst>
              <a:ext uri="{FF2B5EF4-FFF2-40B4-BE49-F238E27FC236}">
                <a16:creationId xmlns:a16="http://schemas.microsoft.com/office/drawing/2014/main" id="{FCC95A38-8C6E-F14F-3A02-A72D0E9E7773}"/>
              </a:ext>
            </a:extLst>
          </p:cNvPr>
          <p:cNvPicPr>
            <a:picLocks noChangeAspect="1"/>
          </p:cNvPicPr>
          <p:nvPr/>
        </p:nvPicPr>
        <p:blipFill>
          <a:blip r:embed="rId7"/>
          <a:srcRect b="11843"/>
          <a:stretch>
            <a:fillRect/>
          </a:stretch>
        </p:blipFill>
        <p:spPr>
          <a:xfrm>
            <a:off x="9222194" y="2835205"/>
            <a:ext cx="2345864" cy="14111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7" name="Εικόνα 26" descr="Με το πρώτο καλοκαιρινό αεράκι, το πρώτο μπάνιο, τις διακοπές, θα τους δεις  να γυρνάνε και την πρώτη σελίδα... Είναι οι αναγνώστες του καλοκαιριού! ☀️  Εσύ ποιος τύπος είσαι; #summer #readers #booklovers #">
            <a:extLst>
              <a:ext uri="{FF2B5EF4-FFF2-40B4-BE49-F238E27FC236}">
                <a16:creationId xmlns:a16="http://schemas.microsoft.com/office/drawing/2014/main" id="{C18AB59E-0B5D-3029-E7F6-9B78FF9481D7}"/>
              </a:ext>
            </a:extLst>
          </p:cNvPr>
          <p:cNvPicPr>
            <a:picLocks noChangeAspect="1"/>
          </p:cNvPicPr>
          <p:nvPr/>
        </p:nvPicPr>
        <p:blipFill>
          <a:blip r:embed="rId8"/>
          <a:srcRect l="53693" b="53992"/>
          <a:stretch>
            <a:fillRect/>
          </a:stretch>
        </p:blipFill>
        <p:spPr>
          <a:xfrm>
            <a:off x="7273035" y="4414156"/>
            <a:ext cx="1759909" cy="21955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8" name="Εικόνα 27" descr="μάγειρας Στοκ Εικονογραφήσεις, Vectors, &amp; Clipart – (536,961 Στοκ  Εικονογραφήσεις)">
            <a:extLst>
              <a:ext uri="{FF2B5EF4-FFF2-40B4-BE49-F238E27FC236}">
                <a16:creationId xmlns:a16="http://schemas.microsoft.com/office/drawing/2014/main" id="{78EABE11-5CC7-15FC-B3DD-54A65EDA8F5D}"/>
              </a:ext>
            </a:extLst>
          </p:cNvPr>
          <p:cNvPicPr>
            <a:picLocks noChangeAspect="1"/>
          </p:cNvPicPr>
          <p:nvPr/>
        </p:nvPicPr>
        <p:blipFill>
          <a:blip r:embed="rId9"/>
          <a:stretch>
            <a:fillRect/>
          </a:stretch>
        </p:blipFill>
        <p:spPr>
          <a:xfrm>
            <a:off x="9289096" y="4414156"/>
            <a:ext cx="2278961" cy="21955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2" name="Οβάλ 31">
            <a:extLst>
              <a:ext uri="{FF2B5EF4-FFF2-40B4-BE49-F238E27FC236}">
                <a16:creationId xmlns:a16="http://schemas.microsoft.com/office/drawing/2014/main" id="{5A7D2BD3-3AB6-D7F4-0B6C-ABBB82F93C03}"/>
              </a:ext>
            </a:extLst>
          </p:cNvPr>
          <p:cNvSpPr/>
          <p:nvPr/>
        </p:nvSpPr>
        <p:spPr>
          <a:xfrm>
            <a:off x="9083187" y="2640899"/>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Β</a:t>
            </a:r>
          </a:p>
        </p:txBody>
      </p:sp>
      <p:sp>
        <p:nvSpPr>
          <p:cNvPr id="34" name="Οβάλ 33">
            <a:extLst>
              <a:ext uri="{FF2B5EF4-FFF2-40B4-BE49-F238E27FC236}">
                <a16:creationId xmlns:a16="http://schemas.microsoft.com/office/drawing/2014/main" id="{3EEC870C-A005-DC12-B6E9-33C1DE9CC6C0}"/>
              </a:ext>
            </a:extLst>
          </p:cNvPr>
          <p:cNvSpPr/>
          <p:nvPr/>
        </p:nvSpPr>
        <p:spPr>
          <a:xfrm>
            <a:off x="6862514" y="4219591"/>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Γ</a:t>
            </a:r>
          </a:p>
        </p:txBody>
      </p:sp>
      <p:sp>
        <p:nvSpPr>
          <p:cNvPr id="38" name="Οβάλ 37">
            <a:extLst>
              <a:ext uri="{FF2B5EF4-FFF2-40B4-BE49-F238E27FC236}">
                <a16:creationId xmlns:a16="http://schemas.microsoft.com/office/drawing/2014/main" id="{BA26D9AE-BC87-E13E-CF92-CCC3A3908EC5}"/>
              </a:ext>
            </a:extLst>
          </p:cNvPr>
          <p:cNvSpPr/>
          <p:nvPr/>
        </p:nvSpPr>
        <p:spPr>
          <a:xfrm>
            <a:off x="9015566" y="4219591"/>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Δ</a:t>
            </a:r>
          </a:p>
        </p:txBody>
      </p:sp>
      <p:pic>
        <p:nvPicPr>
          <p:cNvPr id="2" name="Εικόνα 1" descr="Family hiking in the Mountains">
            <a:extLst>
              <a:ext uri="{FF2B5EF4-FFF2-40B4-BE49-F238E27FC236}">
                <a16:creationId xmlns:a16="http://schemas.microsoft.com/office/drawing/2014/main" id="{6BB06444-B151-76CB-CC0B-013FD770F9A0}"/>
              </a:ext>
            </a:extLst>
          </p:cNvPr>
          <p:cNvPicPr>
            <a:picLocks noChangeAspect="1"/>
          </p:cNvPicPr>
          <p:nvPr/>
        </p:nvPicPr>
        <p:blipFill>
          <a:blip r:embed="rId10"/>
          <a:srcRect l="43562" t="20952"/>
          <a:stretch>
            <a:fillRect/>
          </a:stretch>
        </p:blipFill>
        <p:spPr>
          <a:xfrm>
            <a:off x="7273035" y="2907567"/>
            <a:ext cx="1774986" cy="13388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0" name="Οβάλ 29">
            <a:extLst>
              <a:ext uri="{FF2B5EF4-FFF2-40B4-BE49-F238E27FC236}">
                <a16:creationId xmlns:a16="http://schemas.microsoft.com/office/drawing/2014/main" id="{F825FE95-05B1-D53C-2A19-FB204686E3D9}"/>
              </a:ext>
            </a:extLst>
          </p:cNvPr>
          <p:cNvSpPr/>
          <p:nvPr/>
        </p:nvSpPr>
        <p:spPr>
          <a:xfrm>
            <a:off x="6930135" y="2607797"/>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Α</a:t>
            </a:r>
          </a:p>
        </p:txBody>
      </p:sp>
    </p:spTree>
    <p:extLst>
      <p:ext uri="{BB962C8B-B14F-4D97-AF65-F5344CB8AC3E}">
        <p14:creationId xmlns:p14="http://schemas.microsoft.com/office/powerpoint/2010/main" val="41837915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967B6A-E602-34F0-1598-D1FB58150638}"/>
            </a:ext>
          </a:extLst>
        </p:cNvPr>
        <p:cNvGrpSpPr/>
        <p:nvPr/>
      </p:nvGrpSpPr>
      <p:grpSpPr>
        <a:xfrm>
          <a:off x="0" y="0"/>
          <a:ext cx="0" cy="0"/>
          <a:chOff x="0" y="0"/>
          <a:chExt cx="0" cy="0"/>
        </a:xfrm>
      </p:grpSpPr>
      <p:sp>
        <p:nvSpPr>
          <p:cNvPr id="5" name="Ορθογώνιο 4">
            <a:extLst>
              <a:ext uri="{FF2B5EF4-FFF2-40B4-BE49-F238E27FC236}">
                <a16:creationId xmlns:a16="http://schemas.microsoft.com/office/drawing/2014/main" id="{956CDD0E-BAA6-538D-4D17-D3EE1A06DDA5}"/>
              </a:ext>
            </a:extLst>
          </p:cNvPr>
          <p:cNvSpPr/>
          <p:nvPr/>
        </p:nvSpPr>
        <p:spPr>
          <a:xfrm>
            <a:off x="0" y="295275"/>
            <a:ext cx="7097486"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Κατανόηση προφορικού λόγου </a:t>
            </a:r>
          </a:p>
        </p:txBody>
      </p:sp>
      <p:sp>
        <p:nvSpPr>
          <p:cNvPr id="16" name="TextBox 15">
            <a:extLst>
              <a:ext uri="{FF2B5EF4-FFF2-40B4-BE49-F238E27FC236}">
                <a16:creationId xmlns:a16="http://schemas.microsoft.com/office/drawing/2014/main" id="{8C9876F2-EAF2-E479-DCE6-D56C4475F5E9}"/>
              </a:ext>
            </a:extLst>
          </p:cNvPr>
          <p:cNvSpPr txBox="1"/>
          <p:nvPr/>
        </p:nvSpPr>
        <p:spPr>
          <a:xfrm>
            <a:off x="7565572" y="408712"/>
            <a:ext cx="4307490" cy="2031325"/>
          </a:xfrm>
          <a:custGeom>
            <a:avLst/>
            <a:gdLst>
              <a:gd name="csX0" fmla="*/ 0 w 4307490"/>
              <a:gd name="csY0" fmla="*/ 0 h 2031325"/>
              <a:gd name="csX1" fmla="*/ 624586 w 4307490"/>
              <a:gd name="csY1" fmla="*/ 0 h 2031325"/>
              <a:gd name="csX2" fmla="*/ 1076873 w 4307490"/>
              <a:gd name="csY2" fmla="*/ 0 h 2031325"/>
              <a:gd name="csX3" fmla="*/ 1486084 w 4307490"/>
              <a:gd name="csY3" fmla="*/ 0 h 2031325"/>
              <a:gd name="csX4" fmla="*/ 1981445 w 4307490"/>
              <a:gd name="csY4" fmla="*/ 0 h 2031325"/>
              <a:gd name="csX5" fmla="*/ 2519882 w 4307490"/>
              <a:gd name="csY5" fmla="*/ 0 h 2031325"/>
              <a:gd name="csX6" fmla="*/ 3144468 w 4307490"/>
              <a:gd name="csY6" fmla="*/ 0 h 2031325"/>
              <a:gd name="csX7" fmla="*/ 3596754 w 4307490"/>
              <a:gd name="csY7" fmla="*/ 0 h 2031325"/>
              <a:gd name="csX8" fmla="*/ 4307490 w 4307490"/>
              <a:gd name="csY8" fmla="*/ 0 h 2031325"/>
              <a:gd name="csX9" fmla="*/ 4307490 w 4307490"/>
              <a:gd name="csY9" fmla="*/ 487518 h 2031325"/>
              <a:gd name="csX10" fmla="*/ 4307490 w 4307490"/>
              <a:gd name="csY10" fmla="*/ 995349 h 2031325"/>
              <a:gd name="csX11" fmla="*/ 4307490 w 4307490"/>
              <a:gd name="csY11" fmla="*/ 1462554 h 2031325"/>
              <a:gd name="csX12" fmla="*/ 4307490 w 4307490"/>
              <a:gd name="csY12" fmla="*/ 2031325 h 2031325"/>
              <a:gd name="csX13" fmla="*/ 3855204 w 4307490"/>
              <a:gd name="csY13" fmla="*/ 2031325 h 2031325"/>
              <a:gd name="csX14" fmla="*/ 3230618 w 4307490"/>
              <a:gd name="csY14" fmla="*/ 2031325 h 2031325"/>
              <a:gd name="csX15" fmla="*/ 2821406 w 4307490"/>
              <a:gd name="csY15" fmla="*/ 2031325 h 2031325"/>
              <a:gd name="csX16" fmla="*/ 2239895 w 4307490"/>
              <a:gd name="csY16" fmla="*/ 2031325 h 2031325"/>
              <a:gd name="csX17" fmla="*/ 1615309 w 4307490"/>
              <a:gd name="csY17" fmla="*/ 2031325 h 2031325"/>
              <a:gd name="csX18" fmla="*/ 1076873 w 4307490"/>
              <a:gd name="csY18" fmla="*/ 2031325 h 2031325"/>
              <a:gd name="csX19" fmla="*/ 624586 w 4307490"/>
              <a:gd name="csY19" fmla="*/ 2031325 h 2031325"/>
              <a:gd name="csX20" fmla="*/ 0 w 4307490"/>
              <a:gd name="csY20" fmla="*/ 2031325 h 2031325"/>
              <a:gd name="csX21" fmla="*/ 0 w 4307490"/>
              <a:gd name="csY21" fmla="*/ 1503181 h 2031325"/>
              <a:gd name="csX22" fmla="*/ 0 w 4307490"/>
              <a:gd name="csY22" fmla="*/ 995349 h 2031325"/>
              <a:gd name="csX23" fmla="*/ 0 w 4307490"/>
              <a:gd name="csY23" fmla="*/ 507831 h 2031325"/>
              <a:gd name="csX24" fmla="*/ 0 w 4307490"/>
              <a:gd name="csY24" fmla="*/ 0 h 2031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4307490" h="2031325" extrusionOk="0">
                <a:moveTo>
                  <a:pt x="0" y="0"/>
                </a:moveTo>
                <a:cubicBezTo>
                  <a:pt x="308949" y="-74186"/>
                  <a:pt x="357198" y="61314"/>
                  <a:pt x="624586" y="0"/>
                </a:cubicBezTo>
                <a:cubicBezTo>
                  <a:pt x="891974" y="-61314"/>
                  <a:pt x="982976" y="41161"/>
                  <a:pt x="1076873" y="0"/>
                </a:cubicBezTo>
                <a:cubicBezTo>
                  <a:pt x="1170770" y="-41161"/>
                  <a:pt x="1322005" y="24489"/>
                  <a:pt x="1486084" y="0"/>
                </a:cubicBezTo>
                <a:cubicBezTo>
                  <a:pt x="1650163" y="-24489"/>
                  <a:pt x="1795175" y="7512"/>
                  <a:pt x="1981445" y="0"/>
                </a:cubicBezTo>
                <a:cubicBezTo>
                  <a:pt x="2167715" y="-7512"/>
                  <a:pt x="2343049" y="44983"/>
                  <a:pt x="2519882" y="0"/>
                </a:cubicBezTo>
                <a:cubicBezTo>
                  <a:pt x="2696715" y="-44983"/>
                  <a:pt x="2851510" y="31831"/>
                  <a:pt x="3144468" y="0"/>
                </a:cubicBezTo>
                <a:cubicBezTo>
                  <a:pt x="3437426" y="-31831"/>
                  <a:pt x="3419595" y="44962"/>
                  <a:pt x="3596754" y="0"/>
                </a:cubicBezTo>
                <a:cubicBezTo>
                  <a:pt x="3773913" y="-44962"/>
                  <a:pt x="4005817" y="28564"/>
                  <a:pt x="4307490" y="0"/>
                </a:cubicBezTo>
                <a:cubicBezTo>
                  <a:pt x="4336888" y="210170"/>
                  <a:pt x="4262095" y="276919"/>
                  <a:pt x="4307490" y="487518"/>
                </a:cubicBezTo>
                <a:cubicBezTo>
                  <a:pt x="4352885" y="698117"/>
                  <a:pt x="4268714" y="790294"/>
                  <a:pt x="4307490" y="995349"/>
                </a:cubicBezTo>
                <a:cubicBezTo>
                  <a:pt x="4346266" y="1200404"/>
                  <a:pt x="4269314" y="1337477"/>
                  <a:pt x="4307490" y="1462554"/>
                </a:cubicBezTo>
                <a:cubicBezTo>
                  <a:pt x="4345666" y="1587631"/>
                  <a:pt x="4271740" y="1893215"/>
                  <a:pt x="4307490" y="2031325"/>
                </a:cubicBezTo>
                <a:cubicBezTo>
                  <a:pt x="4097583" y="2050403"/>
                  <a:pt x="4055218" y="1999474"/>
                  <a:pt x="3855204" y="2031325"/>
                </a:cubicBezTo>
                <a:cubicBezTo>
                  <a:pt x="3655190" y="2063176"/>
                  <a:pt x="3467782" y="1977341"/>
                  <a:pt x="3230618" y="2031325"/>
                </a:cubicBezTo>
                <a:cubicBezTo>
                  <a:pt x="2993454" y="2085309"/>
                  <a:pt x="2904877" y="2016691"/>
                  <a:pt x="2821406" y="2031325"/>
                </a:cubicBezTo>
                <a:cubicBezTo>
                  <a:pt x="2737935" y="2045959"/>
                  <a:pt x="2427219" y="2019676"/>
                  <a:pt x="2239895" y="2031325"/>
                </a:cubicBezTo>
                <a:cubicBezTo>
                  <a:pt x="2052571" y="2042974"/>
                  <a:pt x="1821116" y="2010676"/>
                  <a:pt x="1615309" y="2031325"/>
                </a:cubicBezTo>
                <a:cubicBezTo>
                  <a:pt x="1409502" y="2051974"/>
                  <a:pt x="1194154" y="2013551"/>
                  <a:pt x="1076873" y="2031325"/>
                </a:cubicBezTo>
                <a:cubicBezTo>
                  <a:pt x="959592" y="2049099"/>
                  <a:pt x="715443" y="1991182"/>
                  <a:pt x="624586" y="2031325"/>
                </a:cubicBezTo>
                <a:cubicBezTo>
                  <a:pt x="533729" y="2071468"/>
                  <a:pt x="297995" y="2016712"/>
                  <a:pt x="0" y="2031325"/>
                </a:cubicBezTo>
                <a:cubicBezTo>
                  <a:pt x="-38713" y="1780868"/>
                  <a:pt x="39388" y="1740307"/>
                  <a:pt x="0" y="1503181"/>
                </a:cubicBezTo>
                <a:cubicBezTo>
                  <a:pt x="-39388" y="1266055"/>
                  <a:pt x="14223" y="1187046"/>
                  <a:pt x="0" y="995349"/>
                </a:cubicBezTo>
                <a:cubicBezTo>
                  <a:pt x="-14223" y="803652"/>
                  <a:pt x="22558" y="616096"/>
                  <a:pt x="0" y="507831"/>
                </a:cubicBezTo>
                <a:cubicBezTo>
                  <a:pt x="-22558" y="399566"/>
                  <a:pt x="22853" y="250632"/>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r>
              <a:rPr lang="el-GR" b="1" dirty="0"/>
              <a:t>2. Τι έκανε η Μαριάμ στον κήπο της γιαγιάς και του παππού της;</a:t>
            </a:r>
          </a:p>
          <a:p>
            <a:r>
              <a:rPr lang="el-GR" dirty="0"/>
              <a:t>Α. Έπαιξε με τα σκυλιά τους. </a:t>
            </a:r>
          </a:p>
          <a:p>
            <a:r>
              <a:rPr lang="el-GR" dirty="0"/>
              <a:t>Β. Έφαγε παραδοσιακά φαγητά.</a:t>
            </a:r>
          </a:p>
          <a:p>
            <a:r>
              <a:rPr lang="el-GR" dirty="0"/>
              <a:t>Γ. Βοήθησε  τον παππού της να ποτίσει τα λουλούδια.</a:t>
            </a:r>
          </a:p>
          <a:p>
            <a:r>
              <a:rPr lang="el-GR" dirty="0"/>
              <a:t>Δ. Έπαιξε βόλεϊ στην άμμο.</a:t>
            </a:r>
          </a:p>
        </p:txBody>
      </p:sp>
      <p:sp>
        <p:nvSpPr>
          <p:cNvPr id="7" name="TextBox 6">
            <a:extLst>
              <a:ext uri="{FF2B5EF4-FFF2-40B4-BE49-F238E27FC236}">
                <a16:creationId xmlns:a16="http://schemas.microsoft.com/office/drawing/2014/main" id="{9BE9EFEE-0C22-992D-1DC9-DF20D2743E1F}"/>
              </a:ext>
            </a:extLst>
          </p:cNvPr>
          <p:cNvSpPr txBox="1"/>
          <p:nvPr/>
        </p:nvSpPr>
        <p:spPr>
          <a:xfrm>
            <a:off x="329356" y="1674674"/>
            <a:ext cx="5396530" cy="1477328"/>
          </a:xfrm>
          <a:custGeom>
            <a:avLst/>
            <a:gdLst>
              <a:gd name="csX0" fmla="*/ 0 w 5396530"/>
              <a:gd name="csY0" fmla="*/ 0 h 1477328"/>
              <a:gd name="csX1" fmla="*/ 707545 w 5396530"/>
              <a:gd name="csY1" fmla="*/ 0 h 1477328"/>
              <a:gd name="csX2" fmla="*/ 1199229 w 5396530"/>
              <a:gd name="csY2" fmla="*/ 0 h 1477328"/>
              <a:gd name="csX3" fmla="*/ 1636947 w 5396530"/>
              <a:gd name="csY3" fmla="*/ 0 h 1477328"/>
              <a:gd name="csX4" fmla="*/ 2182597 w 5396530"/>
              <a:gd name="csY4" fmla="*/ 0 h 1477328"/>
              <a:gd name="csX5" fmla="*/ 2782211 w 5396530"/>
              <a:gd name="csY5" fmla="*/ 0 h 1477328"/>
              <a:gd name="csX6" fmla="*/ 3489756 w 5396530"/>
              <a:gd name="csY6" fmla="*/ 0 h 1477328"/>
              <a:gd name="csX7" fmla="*/ 3981440 w 5396530"/>
              <a:gd name="csY7" fmla="*/ 0 h 1477328"/>
              <a:gd name="csX8" fmla="*/ 4688985 w 5396530"/>
              <a:gd name="csY8" fmla="*/ 0 h 1477328"/>
              <a:gd name="csX9" fmla="*/ 5396530 w 5396530"/>
              <a:gd name="csY9" fmla="*/ 0 h 1477328"/>
              <a:gd name="csX10" fmla="*/ 5396530 w 5396530"/>
              <a:gd name="csY10" fmla="*/ 507216 h 1477328"/>
              <a:gd name="csX11" fmla="*/ 5396530 w 5396530"/>
              <a:gd name="csY11" fmla="*/ 970112 h 1477328"/>
              <a:gd name="csX12" fmla="*/ 5396530 w 5396530"/>
              <a:gd name="csY12" fmla="*/ 1477328 h 1477328"/>
              <a:gd name="csX13" fmla="*/ 4904846 w 5396530"/>
              <a:gd name="csY13" fmla="*/ 1477328 h 1477328"/>
              <a:gd name="csX14" fmla="*/ 4197301 w 5396530"/>
              <a:gd name="csY14" fmla="*/ 1477328 h 1477328"/>
              <a:gd name="csX15" fmla="*/ 3759583 w 5396530"/>
              <a:gd name="csY15" fmla="*/ 1477328 h 1477328"/>
              <a:gd name="csX16" fmla="*/ 3106003 w 5396530"/>
              <a:gd name="csY16" fmla="*/ 1477328 h 1477328"/>
              <a:gd name="csX17" fmla="*/ 2398458 w 5396530"/>
              <a:gd name="csY17" fmla="*/ 1477328 h 1477328"/>
              <a:gd name="csX18" fmla="*/ 1798843 w 5396530"/>
              <a:gd name="csY18" fmla="*/ 1477328 h 1477328"/>
              <a:gd name="csX19" fmla="*/ 1307159 w 5396530"/>
              <a:gd name="csY19" fmla="*/ 1477328 h 1477328"/>
              <a:gd name="csX20" fmla="*/ 653580 w 5396530"/>
              <a:gd name="csY20" fmla="*/ 1477328 h 1477328"/>
              <a:gd name="csX21" fmla="*/ 0 w 5396530"/>
              <a:gd name="csY21" fmla="*/ 1477328 h 1477328"/>
              <a:gd name="csX22" fmla="*/ 0 w 5396530"/>
              <a:gd name="csY22" fmla="*/ 1014432 h 1477328"/>
              <a:gd name="csX23" fmla="*/ 0 w 5396530"/>
              <a:gd name="csY23" fmla="*/ 536763 h 1477328"/>
              <a:gd name="csX24" fmla="*/ 0 w 5396530"/>
              <a:gd name="csY24" fmla="*/ 0 h 14773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5396530" h="1477328" extrusionOk="0">
                <a:moveTo>
                  <a:pt x="0" y="0"/>
                </a:moveTo>
                <a:cubicBezTo>
                  <a:pt x="313334" y="-70061"/>
                  <a:pt x="436911" y="57916"/>
                  <a:pt x="707545" y="0"/>
                </a:cubicBezTo>
                <a:cubicBezTo>
                  <a:pt x="978179" y="-57916"/>
                  <a:pt x="1097111" y="51517"/>
                  <a:pt x="1199229" y="0"/>
                </a:cubicBezTo>
                <a:cubicBezTo>
                  <a:pt x="1301347" y="-51517"/>
                  <a:pt x="1482948" y="17401"/>
                  <a:pt x="1636947" y="0"/>
                </a:cubicBezTo>
                <a:cubicBezTo>
                  <a:pt x="1790946" y="-17401"/>
                  <a:pt x="2006343" y="52997"/>
                  <a:pt x="2182597" y="0"/>
                </a:cubicBezTo>
                <a:cubicBezTo>
                  <a:pt x="2358851" y="-52997"/>
                  <a:pt x="2575065" y="44669"/>
                  <a:pt x="2782211" y="0"/>
                </a:cubicBezTo>
                <a:cubicBezTo>
                  <a:pt x="2989357" y="-44669"/>
                  <a:pt x="3194958" y="24689"/>
                  <a:pt x="3489756" y="0"/>
                </a:cubicBezTo>
                <a:cubicBezTo>
                  <a:pt x="3784555" y="-24689"/>
                  <a:pt x="3775636" y="1749"/>
                  <a:pt x="3981440" y="0"/>
                </a:cubicBezTo>
                <a:cubicBezTo>
                  <a:pt x="4187244" y="-1749"/>
                  <a:pt x="4505412" y="57743"/>
                  <a:pt x="4688985" y="0"/>
                </a:cubicBezTo>
                <a:cubicBezTo>
                  <a:pt x="4872558" y="-57743"/>
                  <a:pt x="5212707" y="19517"/>
                  <a:pt x="5396530" y="0"/>
                </a:cubicBezTo>
                <a:cubicBezTo>
                  <a:pt x="5442854" y="104969"/>
                  <a:pt x="5359790" y="386052"/>
                  <a:pt x="5396530" y="507216"/>
                </a:cubicBezTo>
                <a:cubicBezTo>
                  <a:pt x="5433270" y="628380"/>
                  <a:pt x="5380276" y="826261"/>
                  <a:pt x="5396530" y="970112"/>
                </a:cubicBezTo>
                <a:cubicBezTo>
                  <a:pt x="5412784" y="1113963"/>
                  <a:pt x="5361166" y="1325924"/>
                  <a:pt x="5396530" y="1477328"/>
                </a:cubicBezTo>
                <a:cubicBezTo>
                  <a:pt x="5170195" y="1485847"/>
                  <a:pt x="5008139" y="1468868"/>
                  <a:pt x="4904846" y="1477328"/>
                </a:cubicBezTo>
                <a:cubicBezTo>
                  <a:pt x="4801553" y="1485788"/>
                  <a:pt x="4498266" y="1414909"/>
                  <a:pt x="4197301" y="1477328"/>
                </a:cubicBezTo>
                <a:cubicBezTo>
                  <a:pt x="3896336" y="1539747"/>
                  <a:pt x="3947379" y="1452781"/>
                  <a:pt x="3759583" y="1477328"/>
                </a:cubicBezTo>
                <a:cubicBezTo>
                  <a:pt x="3571787" y="1501875"/>
                  <a:pt x="3283400" y="1459575"/>
                  <a:pt x="3106003" y="1477328"/>
                </a:cubicBezTo>
                <a:cubicBezTo>
                  <a:pt x="2928606" y="1495081"/>
                  <a:pt x="2649285" y="1435583"/>
                  <a:pt x="2398458" y="1477328"/>
                </a:cubicBezTo>
                <a:cubicBezTo>
                  <a:pt x="2147631" y="1519073"/>
                  <a:pt x="1982836" y="1440741"/>
                  <a:pt x="1798843" y="1477328"/>
                </a:cubicBezTo>
                <a:cubicBezTo>
                  <a:pt x="1614851" y="1513915"/>
                  <a:pt x="1495834" y="1420417"/>
                  <a:pt x="1307159" y="1477328"/>
                </a:cubicBezTo>
                <a:cubicBezTo>
                  <a:pt x="1118484" y="1534239"/>
                  <a:pt x="860580" y="1414929"/>
                  <a:pt x="653580" y="1477328"/>
                </a:cubicBezTo>
                <a:cubicBezTo>
                  <a:pt x="446580" y="1539727"/>
                  <a:pt x="322247" y="1455057"/>
                  <a:pt x="0" y="1477328"/>
                </a:cubicBezTo>
                <a:cubicBezTo>
                  <a:pt x="-31674" y="1271622"/>
                  <a:pt x="42566" y="1207148"/>
                  <a:pt x="0" y="1014432"/>
                </a:cubicBezTo>
                <a:cubicBezTo>
                  <a:pt x="-42566" y="821716"/>
                  <a:pt x="53400" y="677905"/>
                  <a:pt x="0" y="536763"/>
                </a:cubicBezTo>
                <a:cubicBezTo>
                  <a:pt x="-53400" y="395621"/>
                  <a:pt x="5028" y="178332"/>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r>
              <a:rPr lang="el-GR" b="1" dirty="0"/>
              <a:t>1. Πού πήγε η  Μαριάμ   το καλοκαίρι;</a:t>
            </a:r>
            <a:endParaRPr lang="el-GR" dirty="0"/>
          </a:p>
          <a:p>
            <a:r>
              <a:rPr lang="el-GR" dirty="0"/>
              <a:t>A.  Στην Αίγυπτο</a:t>
            </a:r>
          </a:p>
          <a:p>
            <a:r>
              <a:rPr lang="el-GR" dirty="0"/>
              <a:t>B.  Στον Λίβανο</a:t>
            </a:r>
          </a:p>
          <a:p>
            <a:r>
              <a:rPr lang="el-GR" dirty="0"/>
              <a:t>C.  Στη Συρία</a:t>
            </a:r>
          </a:p>
          <a:p>
            <a:r>
              <a:rPr lang="el-GR" dirty="0"/>
              <a:t>D.  Στην Ιορδανία</a:t>
            </a:r>
          </a:p>
        </p:txBody>
      </p:sp>
      <p:sp>
        <p:nvSpPr>
          <p:cNvPr id="13" name="Οβάλ 12">
            <a:extLst>
              <a:ext uri="{FF2B5EF4-FFF2-40B4-BE49-F238E27FC236}">
                <a16:creationId xmlns:a16="http://schemas.microsoft.com/office/drawing/2014/main" id="{88E26E2F-97A5-828C-1266-C562A47007E8}"/>
              </a:ext>
            </a:extLst>
          </p:cNvPr>
          <p:cNvSpPr/>
          <p:nvPr/>
        </p:nvSpPr>
        <p:spPr>
          <a:xfrm>
            <a:off x="3129818" y="5090449"/>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Δ</a:t>
            </a:r>
          </a:p>
        </p:txBody>
      </p:sp>
      <p:sp>
        <p:nvSpPr>
          <p:cNvPr id="18" name="Οβάλ 17">
            <a:extLst>
              <a:ext uri="{FF2B5EF4-FFF2-40B4-BE49-F238E27FC236}">
                <a16:creationId xmlns:a16="http://schemas.microsoft.com/office/drawing/2014/main" id="{8D5136F9-4CEB-3B77-8386-2895974EFC6A}"/>
              </a:ext>
            </a:extLst>
          </p:cNvPr>
          <p:cNvSpPr/>
          <p:nvPr/>
        </p:nvSpPr>
        <p:spPr>
          <a:xfrm>
            <a:off x="194360" y="5205095"/>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Γ</a:t>
            </a:r>
          </a:p>
        </p:txBody>
      </p:sp>
      <p:sp>
        <p:nvSpPr>
          <p:cNvPr id="20" name="Οβάλ 19">
            <a:extLst>
              <a:ext uri="{FF2B5EF4-FFF2-40B4-BE49-F238E27FC236}">
                <a16:creationId xmlns:a16="http://schemas.microsoft.com/office/drawing/2014/main" id="{97643F5B-CEE0-AED7-C261-237855FE4EF8}"/>
              </a:ext>
            </a:extLst>
          </p:cNvPr>
          <p:cNvSpPr/>
          <p:nvPr/>
        </p:nvSpPr>
        <p:spPr>
          <a:xfrm>
            <a:off x="3071747" y="3633063"/>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Β</a:t>
            </a:r>
          </a:p>
        </p:txBody>
      </p:sp>
      <p:sp>
        <p:nvSpPr>
          <p:cNvPr id="22" name="Οβάλ 21">
            <a:extLst>
              <a:ext uri="{FF2B5EF4-FFF2-40B4-BE49-F238E27FC236}">
                <a16:creationId xmlns:a16="http://schemas.microsoft.com/office/drawing/2014/main" id="{3CCEEA01-31B6-4EA3-8146-471869F3A948}"/>
              </a:ext>
            </a:extLst>
          </p:cNvPr>
          <p:cNvSpPr/>
          <p:nvPr/>
        </p:nvSpPr>
        <p:spPr>
          <a:xfrm>
            <a:off x="194360" y="3561017"/>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Α</a:t>
            </a:r>
          </a:p>
        </p:txBody>
      </p:sp>
      <p:cxnSp>
        <p:nvCxnSpPr>
          <p:cNvPr id="24" name="Ευθεία γραμμή σύνδεσης 23">
            <a:extLst>
              <a:ext uri="{FF2B5EF4-FFF2-40B4-BE49-F238E27FC236}">
                <a16:creationId xmlns:a16="http://schemas.microsoft.com/office/drawing/2014/main" id="{1D284A90-0C04-B67C-84C2-7FFF6EE82980}"/>
              </a:ext>
            </a:extLst>
          </p:cNvPr>
          <p:cNvCxnSpPr/>
          <p:nvPr/>
        </p:nvCxnSpPr>
        <p:spPr>
          <a:xfrm>
            <a:off x="6812597" y="1524000"/>
            <a:ext cx="0" cy="5334000"/>
          </a:xfrm>
          <a:prstGeom prst="line">
            <a:avLst/>
          </a:prstGeom>
          <a:ln w="76200"/>
        </p:spPr>
        <p:style>
          <a:lnRef idx="2">
            <a:schemeClr val="accent1"/>
          </a:lnRef>
          <a:fillRef idx="0">
            <a:schemeClr val="accent1"/>
          </a:fillRef>
          <a:effectRef idx="1">
            <a:schemeClr val="accent1"/>
          </a:effectRef>
          <a:fontRef idx="minor">
            <a:schemeClr val="tx1"/>
          </a:fontRef>
        </p:style>
      </p:cxnSp>
      <p:sp>
        <p:nvSpPr>
          <p:cNvPr id="30" name="Οβάλ 29">
            <a:extLst>
              <a:ext uri="{FF2B5EF4-FFF2-40B4-BE49-F238E27FC236}">
                <a16:creationId xmlns:a16="http://schemas.microsoft.com/office/drawing/2014/main" id="{E0EA2556-BC76-AE6D-7EE7-48CD3B1296DD}"/>
              </a:ext>
            </a:extLst>
          </p:cNvPr>
          <p:cNvSpPr/>
          <p:nvPr/>
        </p:nvSpPr>
        <p:spPr>
          <a:xfrm>
            <a:off x="6930135" y="2607797"/>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Α</a:t>
            </a:r>
          </a:p>
        </p:txBody>
      </p:sp>
      <p:sp>
        <p:nvSpPr>
          <p:cNvPr id="32" name="Οβάλ 31">
            <a:extLst>
              <a:ext uri="{FF2B5EF4-FFF2-40B4-BE49-F238E27FC236}">
                <a16:creationId xmlns:a16="http://schemas.microsoft.com/office/drawing/2014/main" id="{74554348-5ADC-ECA9-0BF6-66D344523FED}"/>
              </a:ext>
            </a:extLst>
          </p:cNvPr>
          <p:cNvSpPr/>
          <p:nvPr/>
        </p:nvSpPr>
        <p:spPr>
          <a:xfrm>
            <a:off x="9083187" y="2640899"/>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Β</a:t>
            </a:r>
          </a:p>
        </p:txBody>
      </p:sp>
      <p:sp>
        <p:nvSpPr>
          <p:cNvPr id="34" name="Οβάλ 33">
            <a:extLst>
              <a:ext uri="{FF2B5EF4-FFF2-40B4-BE49-F238E27FC236}">
                <a16:creationId xmlns:a16="http://schemas.microsoft.com/office/drawing/2014/main" id="{FA7888EF-1BB2-0588-33FD-A4851BAA136C}"/>
              </a:ext>
            </a:extLst>
          </p:cNvPr>
          <p:cNvSpPr/>
          <p:nvPr/>
        </p:nvSpPr>
        <p:spPr>
          <a:xfrm>
            <a:off x="6862514" y="4219591"/>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Γ</a:t>
            </a:r>
          </a:p>
        </p:txBody>
      </p:sp>
      <p:pic>
        <p:nvPicPr>
          <p:cNvPr id="2" name="Εικόνα 1" descr="Ilustração Parallax background egypt desert landscape with pyramids and  bedouins with camel. egyptian scenery view of famous landmark in gold sand  dunes. cartoon nature separated layers, 2d illustrated 2d game s do">
            <a:extLst>
              <a:ext uri="{FF2B5EF4-FFF2-40B4-BE49-F238E27FC236}">
                <a16:creationId xmlns:a16="http://schemas.microsoft.com/office/drawing/2014/main" id="{DC5E06BE-6FD2-BA58-4ADD-A840FC7F2F9E}"/>
              </a:ext>
            </a:extLst>
          </p:cNvPr>
          <p:cNvPicPr>
            <a:picLocks noChangeAspect="1"/>
          </p:cNvPicPr>
          <p:nvPr/>
        </p:nvPicPr>
        <p:blipFill>
          <a:blip r:embed="rId3"/>
          <a:stretch>
            <a:fillRect/>
          </a:stretch>
        </p:blipFill>
        <p:spPr>
          <a:xfrm>
            <a:off x="1384651" y="3658978"/>
            <a:ext cx="1431471" cy="1431471"/>
          </a:xfrm>
          <a:prstGeom prst="rect">
            <a:avLst/>
          </a:prstGeom>
        </p:spPr>
      </p:pic>
      <p:pic>
        <p:nvPicPr>
          <p:cNvPr id="3" name="Εικόνα 2" descr="Lebanon Clip Art">
            <a:extLst>
              <a:ext uri="{FF2B5EF4-FFF2-40B4-BE49-F238E27FC236}">
                <a16:creationId xmlns:a16="http://schemas.microsoft.com/office/drawing/2014/main" id="{D52A01B1-E714-D2AF-40C9-AE0A06824E22}"/>
              </a:ext>
            </a:extLst>
          </p:cNvPr>
          <p:cNvPicPr>
            <a:picLocks noChangeAspect="1"/>
          </p:cNvPicPr>
          <p:nvPr/>
        </p:nvPicPr>
        <p:blipFill>
          <a:blip r:embed="rId4"/>
          <a:srcRect t="12132"/>
          <a:stretch>
            <a:fillRect/>
          </a:stretch>
        </p:blipFill>
        <p:spPr>
          <a:xfrm>
            <a:off x="4129315" y="3654739"/>
            <a:ext cx="1596571" cy="1402870"/>
          </a:xfrm>
          <a:prstGeom prst="rect">
            <a:avLst/>
          </a:prstGeom>
        </p:spPr>
      </p:pic>
      <p:pic>
        <p:nvPicPr>
          <p:cNvPr id="4" name="Εικόνα 3" descr="Syria Clip Art by Clipartino | TPT">
            <a:extLst>
              <a:ext uri="{FF2B5EF4-FFF2-40B4-BE49-F238E27FC236}">
                <a16:creationId xmlns:a16="http://schemas.microsoft.com/office/drawing/2014/main" id="{26F3D656-F1A5-87DE-B453-FE183C99B024}"/>
              </a:ext>
            </a:extLst>
          </p:cNvPr>
          <p:cNvPicPr>
            <a:picLocks noChangeAspect="1"/>
          </p:cNvPicPr>
          <p:nvPr/>
        </p:nvPicPr>
        <p:blipFill>
          <a:blip r:embed="rId5"/>
          <a:srcRect t="14924"/>
          <a:stretch>
            <a:fillRect/>
          </a:stretch>
        </p:blipFill>
        <p:spPr>
          <a:xfrm>
            <a:off x="1354260" y="5205095"/>
            <a:ext cx="1461858" cy="1652905"/>
          </a:xfrm>
          <a:prstGeom prst="rect">
            <a:avLst/>
          </a:prstGeom>
        </p:spPr>
      </p:pic>
      <p:pic>
        <p:nvPicPr>
          <p:cNvPr id="6" name="Εικόνα 5" descr="Cartoon jordans - 2,3 χιλιάδες εικόνες, εικονογραφήσεις και φωτογραφίες  στοκ χωρίς δικαιώματα | Shutterstock">
            <a:extLst>
              <a:ext uri="{FF2B5EF4-FFF2-40B4-BE49-F238E27FC236}">
                <a16:creationId xmlns:a16="http://schemas.microsoft.com/office/drawing/2014/main" id="{DC2C9669-4F00-8F12-CB37-335E61B33101}"/>
              </a:ext>
            </a:extLst>
          </p:cNvPr>
          <p:cNvPicPr>
            <a:picLocks noChangeAspect="1"/>
          </p:cNvPicPr>
          <p:nvPr/>
        </p:nvPicPr>
        <p:blipFill>
          <a:blip r:embed="rId6"/>
          <a:srcRect b="9183"/>
          <a:stretch>
            <a:fillRect/>
          </a:stretch>
        </p:blipFill>
        <p:spPr>
          <a:xfrm>
            <a:off x="4192289" y="5234693"/>
            <a:ext cx="1533596" cy="1623307"/>
          </a:xfrm>
          <a:prstGeom prst="rect">
            <a:avLst/>
          </a:prstGeom>
        </p:spPr>
      </p:pic>
      <p:pic>
        <p:nvPicPr>
          <p:cNvPr id="8" name="Εικόνα 7" descr="Muslim hijab woman walking dachshund dog on leash 2D cartoon character  Stock Vector Image &amp; Art - Alamy">
            <a:extLst>
              <a:ext uri="{FF2B5EF4-FFF2-40B4-BE49-F238E27FC236}">
                <a16:creationId xmlns:a16="http://schemas.microsoft.com/office/drawing/2014/main" id="{8209C77C-DBA0-51A6-D022-D864440E5B24}"/>
              </a:ext>
            </a:extLst>
          </p:cNvPr>
          <p:cNvPicPr>
            <a:picLocks noChangeAspect="1"/>
          </p:cNvPicPr>
          <p:nvPr/>
        </p:nvPicPr>
        <p:blipFill>
          <a:blip r:embed="rId7"/>
          <a:srcRect b="11299"/>
          <a:stretch>
            <a:fillRect/>
          </a:stretch>
        </p:blipFill>
        <p:spPr>
          <a:xfrm>
            <a:off x="7681266" y="2939937"/>
            <a:ext cx="1197167" cy="1261581"/>
          </a:xfrm>
          <a:prstGeom prst="rect">
            <a:avLst/>
          </a:prstGeom>
        </p:spPr>
      </p:pic>
      <p:pic>
        <p:nvPicPr>
          <p:cNvPr id="14" name="Εικόνα 13" descr="Muslim woman eating - 18 χιλιάδες εικόνες, εικονογραφήσεις και φωτογραφίες  στοκ χωρίς δικαιώματα | Shutterstock">
            <a:extLst>
              <a:ext uri="{FF2B5EF4-FFF2-40B4-BE49-F238E27FC236}">
                <a16:creationId xmlns:a16="http://schemas.microsoft.com/office/drawing/2014/main" id="{92829AFC-6803-09F3-2D29-84CD62A615E5}"/>
              </a:ext>
            </a:extLst>
          </p:cNvPr>
          <p:cNvPicPr>
            <a:picLocks noChangeAspect="1"/>
          </p:cNvPicPr>
          <p:nvPr/>
        </p:nvPicPr>
        <p:blipFill>
          <a:blip r:embed="rId8"/>
          <a:srcRect b="5918"/>
          <a:stretch>
            <a:fillRect/>
          </a:stretch>
        </p:blipFill>
        <p:spPr>
          <a:xfrm>
            <a:off x="9906120" y="3131817"/>
            <a:ext cx="2023899" cy="1167067"/>
          </a:xfrm>
          <a:prstGeom prst="rect">
            <a:avLst/>
          </a:prstGeom>
        </p:spPr>
      </p:pic>
      <p:pic>
        <p:nvPicPr>
          <p:cNvPr id="19" name="Εικόνα 18">
            <a:extLst>
              <a:ext uri="{FF2B5EF4-FFF2-40B4-BE49-F238E27FC236}">
                <a16:creationId xmlns:a16="http://schemas.microsoft.com/office/drawing/2014/main" id="{B4252EBB-81CC-8355-EB29-E4059FC91526}"/>
              </a:ext>
            </a:extLst>
          </p:cNvPr>
          <p:cNvPicPr>
            <a:picLocks noChangeAspect="1"/>
          </p:cNvPicPr>
          <p:nvPr/>
        </p:nvPicPr>
        <p:blipFill>
          <a:blip r:embed="rId9"/>
          <a:stretch>
            <a:fillRect/>
          </a:stretch>
        </p:blipFill>
        <p:spPr>
          <a:xfrm>
            <a:off x="6951224" y="4992925"/>
            <a:ext cx="1516712" cy="1587668"/>
          </a:xfrm>
          <a:prstGeom prst="rect">
            <a:avLst/>
          </a:prstGeom>
        </p:spPr>
      </p:pic>
      <p:pic>
        <p:nvPicPr>
          <p:cNvPr id="9" name="Εικόνα 8" descr="Μπιτς βόλεϊ παιχνίδι με νεαρό αρσενικό: Vector στοκ (χωρίς δικαιώματα)  2651755505 | Shutterstock">
            <a:extLst>
              <a:ext uri="{FF2B5EF4-FFF2-40B4-BE49-F238E27FC236}">
                <a16:creationId xmlns:a16="http://schemas.microsoft.com/office/drawing/2014/main" id="{7A24F873-6EC0-9117-E29D-71C3C3BB80E7}"/>
              </a:ext>
            </a:extLst>
          </p:cNvPr>
          <p:cNvPicPr>
            <a:picLocks noChangeAspect="1"/>
          </p:cNvPicPr>
          <p:nvPr/>
        </p:nvPicPr>
        <p:blipFill>
          <a:blip r:embed="rId10"/>
          <a:srcRect b="10000"/>
          <a:stretch>
            <a:fillRect/>
          </a:stretch>
        </p:blipFill>
        <p:spPr>
          <a:xfrm>
            <a:off x="9098965" y="4800334"/>
            <a:ext cx="1830700" cy="1774371"/>
          </a:xfrm>
          <a:prstGeom prst="rect">
            <a:avLst/>
          </a:prstGeom>
        </p:spPr>
      </p:pic>
      <p:pic>
        <p:nvPicPr>
          <p:cNvPr id="21" name="Εικόνα 20" descr="Muslim girl holding volleyball | Free Vector">
            <a:extLst>
              <a:ext uri="{FF2B5EF4-FFF2-40B4-BE49-F238E27FC236}">
                <a16:creationId xmlns:a16="http://schemas.microsoft.com/office/drawing/2014/main" id="{5E936DCD-A1BC-EC69-5E5D-87C9BB126C45}"/>
              </a:ext>
            </a:extLst>
          </p:cNvPr>
          <p:cNvPicPr>
            <a:picLocks noChangeAspect="1"/>
          </p:cNvPicPr>
          <p:nvPr/>
        </p:nvPicPr>
        <p:blipFill>
          <a:blip r:embed="rId11"/>
          <a:srcRect l="26539"/>
          <a:stretch>
            <a:fillRect/>
          </a:stretch>
        </p:blipFill>
        <p:spPr>
          <a:xfrm>
            <a:off x="10461175" y="4680328"/>
            <a:ext cx="1536461" cy="2014385"/>
          </a:xfrm>
          <a:prstGeom prst="rect">
            <a:avLst/>
          </a:prstGeom>
        </p:spPr>
      </p:pic>
      <p:sp>
        <p:nvSpPr>
          <p:cNvPr id="38" name="Οβάλ 37">
            <a:extLst>
              <a:ext uri="{FF2B5EF4-FFF2-40B4-BE49-F238E27FC236}">
                <a16:creationId xmlns:a16="http://schemas.microsoft.com/office/drawing/2014/main" id="{4C6A222F-6D8D-A794-B913-C3ED3CD73B8E}"/>
              </a:ext>
            </a:extLst>
          </p:cNvPr>
          <p:cNvSpPr/>
          <p:nvPr/>
        </p:nvSpPr>
        <p:spPr>
          <a:xfrm>
            <a:off x="9015566" y="4219591"/>
            <a:ext cx="685800" cy="60397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Δ</a:t>
            </a:r>
          </a:p>
        </p:txBody>
      </p:sp>
      <p:pic>
        <p:nvPicPr>
          <p:cNvPr id="10" name="Εικόνα 9" descr="3,044 παππούς κηπουρός Στοκ Φωτογραφίες - Δωρεάν και δωρεάν Στοκ  Φωτογραφίες από το Dreamstime">
            <a:extLst>
              <a:ext uri="{FF2B5EF4-FFF2-40B4-BE49-F238E27FC236}">
                <a16:creationId xmlns:a16="http://schemas.microsoft.com/office/drawing/2014/main" id="{84A49037-E46A-1411-AC60-676027D0BB2D}"/>
              </a:ext>
            </a:extLst>
          </p:cNvPr>
          <p:cNvPicPr>
            <a:picLocks noChangeAspect="1"/>
          </p:cNvPicPr>
          <p:nvPr/>
        </p:nvPicPr>
        <p:blipFill>
          <a:blip r:embed="rId12"/>
          <a:srcRect l="22219" t="31106" r="13414"/>
          <a:stretch>
            <a:fillRect/>
          </a:stretch>
        </p:blipFill>
        <p:spPr>
          <a:xfrm>
            <a:off x="8074657" y="5024426"/>
            <a:ext cx="1153087" cy="1537389"/>
          </a:xfrm>
          <a:prstGeom prst="rect">
            <a:avLst/>
          </a:prstGeom>
        </p:spPr>
      </p:pic>
    </p:spTree>
    <p:extLst>
      <p:ext uri="{BB962C8B-B14F-4D97-AF65-F5344CB8AC3E}">
        <p14:creationId xmlns:p14="http://schemas.microsoft.com/office/powerpoint/2010/main" val="3440401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FF87C-D693-1253-D35A-A81D7CCE0EC6}"/>
            </a:ext>
          </a:extLst>
        </p:cNvPr>
        <p:cNvGrpSpPr/>
        <p:nvPr/>
      </p:nvGrpSpPr>
      <p:grpSpPr>
        <a:xfrm>
          <a:off x="0" y="0"/>
          <a:ext cx="0" cy="0"/>
          <a:chOff x="0" y="0"/>
          <a:chExt cx="0" cy="0"/>
        </a:xfrm>
      </p:grpSpPr>
      <p:sp>
        <p:nvSpPr>
          <p:cNvPr id="6" name="Ορθογώνιο: Στρογγύλεμα γωνιών 5">
            <a:extLst>
              <a:ext uri="{FF2B5EF4-FFF2-40B4-BE49-F238E27FC236}">
                <a16:creationId xmlns:a16="http://schemas.microsoft.com/office/drawing/2014/main" id="{4CDA205C-FB51-14FF-5F9B-04B8A0A89227}"/>
              </a:ext>
            </a:extLst>
          </p:cNvPr>
          <p:cNvSpPr/>
          <p:nvPr/>
        </p:nvSpPr>
        <p:spPr>
          <a:xfrm rot="16200000">
            <a:off x="-2583996" y="3152775"/>
            <a:ext cx="6496054" cy="696686"/>
          </a:xfrm>
          <a:prstGeom prst="roundRect">
            <a:avLst/>
          </a:prstGeom>
          <a:solidFill>
            <a:schemeClr val="accent2">
              <a:lumMod val="40000"/>
              <a:lumOff val="6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Κατανόηση γραπτού λόγου</a:t>
            </a:r>
          </a:p>
        </p:txBody>
      </p:sp>
      <p:sp>
        <p:nvSpPr>
          <p:cNvPr id="33" name="Ορθογώνιο: Στρογγύλεμα γωνιών 32">
            <a:extLst>
              <a:ext uri="{FF2B5EF4-FFF2-40B4-BE49-F238E27FC236}">
                <a16:creationId xmlns:a16="http://schemas.microsoft.com/office/drawing/2014/main" id="{4C7BF516-FB78-82E7-2BC4-06EBD2768A6C}"/>
              </a:ext>
            </a:extLst>
          </p:cNvPr>
          <p:cNvSpPr/>
          <p:nvPr/>
        </p:nvSpPr>
        <p:spPr>
          <a:xfrm>
            <a:off x="1012374" y="5908223"/>
            <a:ext cx="3200400" cy="696686"/>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1400" dirty="0"/>
              <a:t>Με διαφορετική εκφορά αλλά  ίδιο  νόημα </a:t>
            </a:r>
          </a:p>
        </p:txBody>
      </p:sp>
      <p:sp>
        <p:nvSpPr>
          <p:cNvPr id="7" name="Ορθογώνιο: Στρογγύλεμα γωνιών 6">
            <a:extLst>
              <a:ext uri="{FF2B5EF4-FFF2-40B4-BE49-F238E27FC236}">
                <a16:creationId xmlns:a16="http://schemas.microsoft.com/office/drawing/2014/main" id="{8854C895-8BA3-B5C4-C3B8-E68E30BC5A0A}"/>
              </a:ext>
            </a:extLst>
          </p:cNvPr>
          <p:cNvSpPr/>
          <p:nvPr/>
        </p:nvSpPr>
        <p:spPr>
          <a:xfrm>
            <a:off x="1012374" y="329942"/>
            <a:ext cx="3200400" cy="957942"/>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1600" dirty="0"/>
              <a:t>Ενεργοποίηση  της προϋπάρχουσας γνώσης  για την κατανόηση  του κειμένου</a:t>
            </a:r>
          </a:p>
        </p:txBody>
      </p:sp>
      <p:sp>
        <p:nvSpPr>
          <p:cNvPr id="16" name="Ορθογώνιο: Στρογγύλεμα γωνιών 15">
            <a:extLst>
              <a:ext uri="{FF2B5EF4-FFF2-40B4-BE49-F238E27FC236}">
                <a16:creationId xmlns:a16="http://schemas.microsoft.com/office/drawing/2014/main" id="{3543F21E-96F1-54F1-EE01-2CC8FAB71C94}"/>
              </a:ext>
            </a:extLst>
          </p:cNvPr>
          <p:cNvSpPr/>
          <p:nvPr/>
        </p:nvSpPr>
        <p:spPr>
          <a:xfrm>
            <a:off x="1012374" y="2358686"/>
            <a:ext cx="3200400" cy="728104"/>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1400" dirty="0"/>
              <a:t>Ο εμπλουτισμός  του γραπτού κειμένου  με  τις συνδηλώσεις  των οπτικών μορφών. </a:t>
            </a:r>
          </a:p>
        </p:txBody>
      </p:sp>
      <p:sp>
        <p:nvSpPr>
          <p:cNvPr id="20" name="Ορθογώνιο: Στρογγύλεμα γωνιών 19">
            <a:extLst>
              <a:ext uri="{FF2B5EF4-FFF2-40B4-BE49-F238E27FC236}">
                <a16:creationId xmlns:a16="http://schemas.microsoft.com/office/drawing/2014/main" id="{3BCB5D50-9ED3-7E15-83D8-A4CCEA348221}"/>
              </a:ext>
            </a:extLst>
          </p:cNvPr>
          <p:cNvSpPr/>
          <p:nvPr/>
        </p:nvSpPr>
        <p:spPr>
          <a:xfrm>
            <a:off x="1012374" y="4559125"/>
            <a:ext cx="3200400" cy="583025"/>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1400" dirty="0"/>
              <a:t>Ασκήσεις  σημασιολογίας –αλυσίδες  λέξεων  </a:t>
            </a:r>
          </a:p>
        </p:txBody>
      </p:sp>
      <p:pic>
        <p:nvPicPr>
          <p:cNvPr id="26" name="Εικόνα 25" descr="Παιδιά που διαβάζουν βιβλία">
            <a:extLst>
              <a:ext uri="{FF2B5EF4-FFF2-40B4-BE49-F238E27FC236}">
                <a16:creationId xmlns:a16="http://schemas.microsoft.com/office/drawing/2014/main" id="{2DED24BD-6B01-CA3F-54F6-468F501343A1}"/>
              </a:ext>
            </a:extLst>
          </p:cNvPr>
          <p:cNvPicPr>
            <a:picLocks noChangeAspect="1"/>
          </p:cNvPicPr>
          <p:nvPr/>
        </p:nvPicPr>
        <p:blipFill>
          <a:blip r:embed="rId2"/>
          <a:stretch>
            <a:fillRect/>
          </a:stretch>
        </p:blipFill>
        <p:spPr>
          <a:xfrm>
            <a:off x="4626428" y="872412"/>
            <a:ext cx="7162799" cy="5113176"/>
          </a:xfrm>
          <a:custGeom>
            <a:avLst/>
            <a:gdLst>
              <a:gd name="csX0" fmla="*/ 0 w 7162799"/>
              <a:gd name="csY0" fmla="*/ 0 h 5113176"/>
              <a:gd name="csX1" fmla="*/ 382016 w 7162799"/>
              <a:gd name="csY1" fmla="*/ 0 h 5113176"/>
              <a:gd name="csX2" fmla="*/ 978916 w 7162799"/>
              <a:gd name="csY2" fmla="*/ 0 h 5113176"/>
              <a:gd name="csX3" fmla="*/ 1647444 w 7162799"/>
              <a:gd name="csY3" fmla="*/ 0 h 5113176"/>
              <a:gd name="csX4" fmla="*/ 2387600 w 7162799"/>
              <a:gd name="csY4" fmla="*/ 0 h 5113176"/>
              <a:gd name="csX5" fmla="*/ 2769616 w 7162799"/>
              <a:gd name="csY5" fmla="*/ 0 h 5113176"/>
              <a:gd name="csX6" fmla="*/ 3366516 w 7162799"/>
              <a:gd name="csY6" fmla="*/ 0 h 5113176"/>
              <a:gd name="csX7" fmla="*/ 4035043 w 7162799"/>
              <a:gd name="csY7" fmla="*/ 0 h 5113176"/>
              <a:gd name="csX8" fmla="*/ 4631943 w 7162799"/>
              <a:gd name="csY8" fmla="*/ 0 h 5113176"/>
              <a:gd name="csX9" fmla="*/ 5372099 w 7162799"/>
              <a:gd name="csY9" fmla="*/ 0 h 5113176"/>
              <a:gd name="csX10" fmla="*/ 5968999 w 7162799"/>
              <a:gd name="csY10" fmla="*/ 0 h 5113176"/>
              <a:gd name="csX11" fmla="*/ 6494271 w 7162799"/>
              <a:gd name="csY11" fmla="*/ 0 h 5113176"/>
              <a:gd name="csX12" fmla="*/ 7162799 w 7162799"/>
              <a:gd name="csY12" fmla="*/ 0 h 5113176"/>
              <a:gd name="csX13" fmla="*/ 7162799 w 7162799"/>
              <a:gd name="csY13" fmla="*/ 619262 h 5113176"/>
              <a:gd name="csX14" fmla="*/ 7162799 w 7162799"/>
              <a:gd name="csY14" fmla="*/ 1289657 h 5113176"/>
              <a:gd name="csX15" fmla="*/ 7162799 w 7162799"/>
              <a:gd name="csY15" fmla="*/ 1755524 h 5113176"/>
              <a:gd name="csX16" fmla="*/ 7162799 w 7162799"/>
              <a:gd name="csY16" fmla="*/ 2374786 h 5113176"/>
              <a:gd name="csX17" fmla="*/ 7162799 w 7162799"/>
              <a:gd name="csY17" fmla="*/ 2891785 h 5113176"/>
              <a:gd name="csX18" fmla="*/ 7162799 w 7162799"/>
              <a:gd name="csY18" fmla="*/ 3459916 h 5113176"/>
              <a:gd name="csX19" fmla="*/ 7162799 w 7162799"/>
              <a:gd name="csY19" fmla="*/ 4028046 h 5113176"/>
              <a:gd name="csX20" fmla="*/ 7162799 w 7162799"/>
              <a:gd name="csY20" fmla="*/ 4493914 h 5113176"/>
              <a:gd name="csX21" fmla="*/ 7162799 w 7162799"/>
              <a:gd name="csY21" fmla="*/ 5113176 h 5113176"/>
              <a:gd name="csX22" fmla="*/ 6637527 w 7162799"/>
              <a:gd name="csY22" fmla="*/ 5113176 h 5113176"/>
              <a:gd name="csX23" fmla="*/ 6255511 w 7162799"/>
              <a:gd name="csY23" fmla="*/ 5113176 h 5113176"/>
              <a:gd name="csX24" fmla="*/ 5515355 w 7162799"/>
              <a:gd name="csY24" fmla="*/ 5113176 h 5113176"/>
              <a:gd name="csX25" fmla="*/ 4918455 w 7162799"/>
              <a:gd name="csY25" fmla="*/ 5113176 h 5113176"/>
              <a:gd name="csX26" fmla="*/ 4249927 w 7162799"/>
              <a:gd name="csY26" fmla="*/ 5113176 h 5113176"/>
              <a:gd name="csX27" fmla="*/ 3796283 w 7162799"/>
              <a:gd name="csY27" fmla="*/ 5113176 h 5113176"/>
              <a:gd name="csX28" fmla="*/ 3056128 w 7162799"/>
              <a:gd name="csY28" fmla="*/ 5113176 h 5113176"/>
              <a:gd name="csX29" fmla="*/ 2387600 w 7162799"/>
              <a:gd name="csY29" fmla="*/ 5113176 h 5113176"/>
              <a:gd name="csX30" fmla="*/ 1790700 w 7162799"/>
              <a:gd name="csY30" fmla="*/ 5113176 h 5113176"/>
              <a:gd name="csX31" fmla="*/ 1265428 w 7162799"/>
              <a:gd name="csY31" fmla="*/ 5113176 h 5113176"/>
              <a:gd name="csX32" fmla="*/ 668528 w 7162799"/>
              <a:gd name="csY32" fmla="*/ 5113176 h 5113176"/>
              <a:gd name="csX33" fmla="*/ 0 w 7162799"/>
              <a:gd name="csY33" fmla="*/ 5113176 h 5113176"/>
              <a:gd name="csX34" fmla="*/ 0 w 7162799"/>
              <a:gd name="csY34" fmla="*/ 4647309 h 5113176"/>
              <a:gd name="csX35" fmla="*/ 0 w 7162799"/>
              <a:gd name="csY35" fmla="*/ 4079178 h 5113176"/>
              <a:gd name="csX36" fmla="*/ 0 w 7162799"/>
              <a:gd name="csY36" fmla="*/ 3408784 h 5113176"/>
              <a:gd name="csX37" fmla="*/ 0 w 7162799"/>
              <a:gd name="csY37" fmla="*/ 2789522 h 5113176"/>
              <a:gd name="csX38" fmla="*/ 0 w 7162799"/>
              <a:gd name="csY38" fmla="*/ 2272523 h 5113176"/>
              <a:gd name="csX39" fmla="*/ 0 w 7162799"/>
              <a:gd name="csY39" fmla="*/ 1602128 h 5113176"/>
              <a:gd name="csX40" fmla="*/ 0 w 7162799"/>
              <a:gd name="csY40" fmla="*/ 1085130 h 5113176"/>
              <a:gd name="csX41" fmla="*/ 0 w 7162799"/>
              <a:gd name="csY41" fmla="*/ 0 h 511317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7162799" h="5113176" fill="none" extrusionOk="0">
                <a:moveTo>
                  <a:pt x="0" y="0"/>
                </a:moveTo>
                <a:cubicBezTo>
                  <a:pt x="168165" y="-39987"/>
                  <a:pt x="269311" y="31434"/>
                  <a:pt x="382016" y="0"/>
                </a:cubicBezTo>
                <a:cubicBezTo>
                  <a:pt x="494721" y="-31434"/>
                  <a:pt x="808053" y="45641"/>
                  <a:pt x="978916" y="0"/>
                </a:cubicBezTo>
                <a:cubicBezTo>
                  <a:pt x="1149779" y="-45641"/>
                  <a:pt x="1412691" y="79568"/>
                  <a:pt x="1647444" y="0"/>
                </a:cubicBezTo>
                <a:cubicBezTo>
                  <a:pt x="1882197" y="-79568"/>
                  <a:pt x="2176971" y="43994"/>
                  <a:pt x="2387600" y="0"/>
                </a:cubicBezTo>
                <a:cubicBezTo>
                  <a:pt x="2598229" y="-43994"/>
                  <a:pt x="2590431" y="22302"/>
                  <a:pt x="2769616" y="0"/>
                </a:cubicBezTo>
                <a:cubicBezTo>
                  <a:pt x="2948801" y="-22302"/>
                  <a:pt x="3173743" y="62516"/>
                  <a:pt x="3366516" y="0"/>
                </a:cubicBezTo>
                <a:cubicBezTo>
                  <a:pt x="3559289" y="-62516"/>
                  <a:pt x="3821068" y="45608"/>
                  <a:pt x="4035043" y="0"/>
                </a:cubicBezTo>
                <a:cubicBezTo>
                  <a:pt x="4249018" y="-45608"/>
                  <a:pt x="4496096" y="33165"/>
                  <a:pt x="4631943" y="0"/>
                </a:cubicBezTo>
                <a:cubicBezTo>
                  <a:pt x="4767790" y="-33165"/>
                  <a:pt x="5222894" y="83882"/>
                  <a:pt x="5372099" y="0"/>
                </a:cubicBezTo>
                <a:cubicBezTo>
                  <a:pt x="5521304" y="-83882"/>
                  <a:pt x="5687191" y="53599"/>
                  <a:pt x="5968999" y="0"/>
                </a:cubicBezTo>
                <a:cubicBezTo>
                  <a:pt x="6250807" y="-53599"/>
                  <a:pt x="6232021" y="27308"/>
                  <a:pt x="6494271" y="0"/>
                </a:cubicBezTo>
                <a:cubicBezTo>
                  <a:pt x="6756521" y="-27308"/>
                  <a:pt x="6850665" y="48324"/>
                  <a:pt x="7162799" y="0"/>
                </a:cubicBezTo>
                <a:cubicBezTo>
                  <a:pt x="7229518" y="137941"/>
                  <a:pt x="7093827" y="370109"/>
                  <a:pt x="7162799" y="619262"/>
                </a:cubicBezTo>
                <a:cubicBezTo>
                  <a:pt x="7231771" y="868415"/>
                  <a:pt x="7134978" y="1063136"/>
                  <a:pt x="7162799" y="1289657"/>
                </a:cubicBezTo>
                <a:cubicBezTo>
                  <a:pt x="7190620" y="1516179"/>
                  <a:pt x="7111746" y="1575065"/>
                  <a:pt x="7162799" y="1755524"/>
                </a:cubicBezTo>
                <a:cubicBezTo>
                  <a:pt x="7213852" y="1935983"/>
                  <a:pt x="7142750" y="2127008"/>
                  <a:pt x="7162799" y="2374786"/>
                </a:cubicBezTo>
                <a:cubicBezTo>
                  <a:pt x="7182848" y="2622564"/>
                  <a:pt x="7122825" y="2693387"/>
                  <a:pt x="7162799" y="2891785"/>
                </a:cubicBezTo>
                <a:cubicBezTo>
                  <a:pt x="7202773" y="3090183"/>
                  <a:pt x="7095580" y="3271062"/>
                  <a:pt x="7162799" y="3459916"/>
                </a:cubicBezTo>
                <a:cubicBezTo>
                  <a:pt x="7230018" y="3648770"/>
                  <a:pt x="7142142" y="3798370"/>
                  <a:pt x="7162799" y="4028046"/>
                </a:cubicBezTo>
                <a:cubicBezTo>
                  <a:pt x="7183456" y="4257722"/>
                  <a:pt x="7107534" y="4391807"/>
                  <a:pt x="7162799" y="4493914"/>
                </a:cubicBezTo>
                <a:cubicBezTo>
                  <a:pt x="7218064" y="4596021"/>
                  <a:pt x="7149565" y="4939617"/>
                  <a:pt x="7162799" y="5113176"/>
                </a:cubicBezTo>
                <a:cubicBezTo>
                  <a:pt x="7055364" y="5151546"/>
                  <a:pt x="6846394" y="5104747"/>
                  <a:pt x="6637527" y="5113176"/>
                </a:cubicBezTo>
                <a:cubicBezTo>
                  <a:pt x="6428660" y="5121605"/>
                  <a:pt x="6410573" y="5102306"/>
                  <a:pt x="6255511" y="5113176"/>
                </a:cubicBezTo>
                <a:cubicBezTo>
                  <a:pt x="6100449" y="5124046"/>
                  <a:pt x="5713337" y="5071065"/>
                  <a:pt x="5515355" y="5113176"/>
                </a:cubicBezTo>
                <a:cubicBezTo>
                  <a:pt x="5317373" y="5155287"/>
                  <a:pt x="5130303" y="5085351"/>
                  <a:pt x="4918455" y="5113176"/>
                </a:cubicBezTo>
                <a:cubicBezTo>
                  <a:pt x="4706607" y="5141001"/>
                  <a:pt x="4419902" y="5044179"/>
                  <a:pt x="4249927" y="5113176"/>
                </a:cubicBezTo>
                <a:cubicBezTo>
                  <a:pt x="4079952" y="5182173"/>
                  <a:pt x="3910613" y="5112195"/>
                  <a:pt x="3796283" y="5113176"/>
                </a:cubicBezTo>
                <a:cubicBezTo>
                  <a:pt x="3681953" y="5114157"/>
                  <a:pt x="3383722" y="5109028"/>
                  <a:pt x="3056128" y="5113176"/>
                </a:cubicBezTo>
                <a:cubicBezTo>
                  <a:pt x="2728534" y="5117324"/>
                  <a:pt x="2719416" y="5072976"/>
                  <a:pt x="2387600" y="5113176"/>
                </a:cubicBezTo>
                <a:cubicBezTo>
                  <a:pt x="2055784" y="5153376"/>
                  <a:pt x="2077649" y="5076257"/>
                  <a:pt x="1790700" y="5113176"/>
                </a:cubicBezTo>
                <a:cubicBezTo>
                  <a:pt x="1503751" y="5150095"/>
                  <a:pt x="1400656" y="5073813"/>
                  <a:pt x="1265428" y="5113176"/>
                </a:cubicBezTo>
                <a:cubicBezTo>
                  <a:pt x="1130200" y="5152539"/>
                  <a:pt x="903409" y="5093908"/>
                  <a:pt x="668528" y="5113176"/>
                </a:cubicBezTo>
                <a:cubicBezTo>
                  <a:pt x="433647" y="5132444"/>
                  <a:pt x="298932" y="5110534"/>
                  <a:pt x="0" y="5113176"/>
                </a:cubicBezTo>
                <a:cubicBezTo>
                  <a:pt x="-32983" y="4957917"/>
                  <a:pt x="15858" y="4793911"/>
                  <a:pt x="0" y="4647309"/>
                </a:cubicBezTo>
                <a:cubicBezTo>
                  <a:pt x="-15858" y="4500707"/>
                  <a:pt x="21633" y="4231654"/>
                  <a:pt x="0" y="4079178"/>
                </a:cubicBezTo>
                <a:cubicBezTo>
                  <a:pt x="-21633" y="3926702"/>
                  <a:pt x="62811" y="3634160"/>
                  <a:pt x="0" y="3408784"/>
                </a:cubicBezTo>
                <a:cubicBezTo>
                  <a:pt x="-62811" y="3183408"/>
                  <a:pt x="34744" y="3020417"/>
                  <a:pt x="0" y="2789522"/>
                </a:cubicBezTo>
                <a:cubicBezTo>
                  <a:pt x="-34744" y="2558627"/>
                  <a:pt x="45942" y="2481504"/>
                  <a:pt x="0" y="2272523"/>
                </a:cubicBezTo>
                <a:cubicBezTo>
                  <a:pt x="-45942" y="2063542"/>
                  <a:pt x="40946" y="1820464"/>
                  <a:pt x="0" y="1602128"/>
                </a:cubicBezTo>
                <a:cubicBezTo>
                  <a:pt x="-40946" y="1383793"/>
                  <a:pt x="50693" y="1209765"/>
                  <a:pt x="0" y="1085130"/>
                </a:cubicBezTo>
                <a:cubicBezTo>
                  <a:pt x="-50693" y="960495"/>
                  <a:pt x="91773" y="391111"/>
                  <a:pt x="0" y="0"/>
                </a:cubicBezTo>
                <a:close/>
              </a:path>
              <a:path w="7162799" h="5113176" stroke="0" extrusionOk="0">
                <a:moveTo>
                  <a:pt x="0" y="0"/>
                </a:moveTo>
                <a:cubicBezTo>
                  <a:pt x="281390" y="-57913"/>
                  <a:pt x="303069" y="66541"/>
                  <a:pt x="596900" y="0"/>
                </a:cubicBezTo>
                <a:cubicBezTo>
                  <a:pt x="890731" y="-66541"/>
                  <a:pt x="911716" y="34984"/>
                  <a:pt x="1122172" y="0"/>
                </a:cubicBezTo>
                <a:cubicBezTo>
                  <a:pt x="1332628" y="-34984"/>
                  <a:pt x="1564067" y="66560"/>
                  <a:pt x="1862328" y="0"/>
                </a:cubicBezTo>
                <a:cubicBezTo>
                  <a:pt x="2160589" y="-66560"/>
                  <a:pt x="2141142" y="33062"/>
                  <a:pt x="2244344" y="0"/>
                </a:cubicBezTo>
                <a:cubicBezTo>
                  <a:pt x="2347546" y="-33062"/>
                  <a:pt x="2648605" y="15371"/>
                  <a:pt x="2841244" y="0"/>
                </a:cubicBezTo>
                <a:cubicBezTo>
                  <a:pt x="3033883" y="-15371"/>
                  <a:pt x="3335844" y="79411"/>
                  <a:pt x="3509772" y="0"/>
                </a:cubicBezTo>
                <a:cubicBezTo>
                  <a:pt x="3683700" y="-79411"/>
                  <a:pt x="3781711" y="4919"/>
                  <a:pt x="3891787" y="0"/>
                </a:cubicBezTo>
                <a:cubicBezTo>
                  <a:pt x="4001864" y="-4919"/>
                  <a:pt x="4239998" y="69540"/>
                  <a:pt x="4488687" y="0"/>
                </a:cubicBezTo>
                <a:cubicBezTo>
                  <a:pt x="4737376" y="-69540"/>
                  <a:pt x="4853124" y="34057"/>
                  <a:pt x="5013959" y="0"/>
                </a:cubicBezTo>
                <a:cubicBezTo>
                  <a:pt x="5174794" y="-34057"/>
                  <a:pt x="5276785" y="30511"/>
                  <a:pt x="5395975" y="0"/>
                </a:cubicBezTo>
                <a:cubicBezTo>
                  <a:pt x="5515165" y="-30511"/>
                  <a:pt x="5860447" y="61253"/>
                  <a:pt x="6064503" y="0"/>
                </a:cubicBezTo>
                <a:cubicBezTo>
                  <a:pt x="6268559" y="-61253"/>
                  <a:pt x="6942589" y="17665"/>
                  <a:pt x="7162799" y="0"/>
                </a:cubicBezTo>
                <a:cubicBezTo>
                  <a:pt x="7170135" y="179004"/>
                  <a:pt x="7113269" y="319045"/>
                  <a:pt x="7162799" y="465867"/>
                </a:cubicBezTo>
                <a:cubicBezTo>
                  <a:pt x="7212329" y="612689"/>
                  <a:pt x="7162726" y="827410"/>
                  <a:pt x="7162799" y="1136261"/>
                </a:cubicBezTo>
                <a:cubicBezTo>
                  <a:pt x="7162872" y="1445112"/>
                  <a:pt x="7126290" y="1396314"/>
                  <a:pt x="7162799" y="1550997"/>
                </a:cubicBezTo>
                <a:cubicBezTo>
                  <a:pt x="7199308" y="1705680"/>
                  <a:pt x="7115265" y="1893034"/>
                  <a:pt x="7162799" y="2170259"/>
                </a:cubicBezTo>
                <a:cubicBezTo>
                  <a:pt x="7210333" y="2447484"/>
                  <a:pt x="7145677" y="2569936"/>
                  <a:pt x="7162799" y="2789522"/>
                </a:cubicBezTo>
                <a:cubicBezTo>
                  <a:pt x="7179921" y="3009108"/>
                  <a:pt x="7136006" y="3216241"/>
                  <a:pt x="7162799" y="3408784"/>
                </a:cubicBezTo>
                <a:cubicBezTo>
                  <a:pt x="7189592" y="3601327"/>
                  <a:pt x="7116002" y="3627814"/>
                  <a:pt x="7162799" y="3823519"/>
                </a:cubicBezTo>
                <a:cubicBezTo>
                  <a:pt x="7209596" y="4019225"/>
                  <a:pt x="7139913" y="4068734"/>
                  <a:pt x="7162799" y="4238255"/>
                </a:cubicBezTo>
                <a:cubicBezTo>
                  <a:pt x="7185685" y="4407776"/>
                  <a:pt x="7153038" y="4800958"/>
                  <a:pt x="7162799" y="5113176"/>
                </a:cubicBezTo>
                <a:cubicBezTo>
                  <a:pt x="6984786" y="5134100"/>
                  <a:pt x="6827050" y="5072415"/>
                  <a:pt x="6494271" y="5113176"/>
                </a:cubicBezTo>
                <a:cubicBezTo>
                  <a:pt x="6161492" y="5153937"/>
                  <a:pt x="6126237" y="5096800"/>
                  <a:pt x="5897371" y="5113176"/>
                </a:cubicBezTo>
                <a:cubicBezTo>
                  <a:pt x="5668505" y="5129552"/>
                  <a:pt x="5646549" y="5104698"/>
                  <a:pt x="5443727" y="5113176"/>
                </a:cubicBezTo>
                <a:cubicBezTo>
                  <a:pt x="5240905" y="5121654"/>
                  <a:pt x="5010671" y="5098105"/>
                  <a:pt x="4846827" y="5113176"/>
                </a:cubicBezTo>
                <a:cubicBezTo>
                  <a:pt x="4682983" y="5128247"/>
                  <a:pt x="4291217" y="5075355"/>
                  <a:pt x="4106671" y="5113176"/>
                </a:cubicBezTo>
                <a:cubicBezTo>
                  <a:pt x="3922125" y="5150997"/>
                  <a:pt x="3778640" y="5079565"/>
                  <a:pt x="3653027" y="5113176"/>
                </a:cubicBezTo>
                <a:cubicBezTo>
                  <a:pt x="3527414" y="5146787"/>
                  <a:pt x="3340840" y="5073608"/>
                  <a:pt x="3199384" y="5113176"/>
                </a:cubicBezTo>
                <a:cubicBezTo>
                  <a:pt x="3057928" y="5152744"/>
                  <a:pt x="3005549" y="5093148"/>
                  <a:pt x="2817368" y="5113176"/>
                </a:cubicBezTo>
                <a:cubicBezTo>
                  <a:pt x="2629187" y="5133204"/>
                  <a:pt x="2545955" y="5080243"/>
                  <a:pt x="2292096" y="5113176"/>
                </a:cubicBezTo>
                <a:cubicBezTo>
                  <a:pt x="2038237" y="5146109"/>
                  <a:pt x="1775226" y="5045280"/>
                  <a:pt x="1623568" y="5113176"/>
                </a:cubicBezTo>
                <a:cubicBezTo>
                  <a:pt x="1471910" y="5181072"/>
                  <a:pt x="1299082" y="5054345"/>
                  <a:pt x="1098296" y="5113176"/>
                </a:cubicBezTo>
                <a:cubicBezTo>
                  <a:pt x="897510" y="5172007"/>
                  <a:pt x="529473" y="5014173"/>
                  <a:pt x="0" y="5113176"/>
                </a:cubicBezTo>
                <a:cubicBezTo>
                  <a:pt x="-57504" y="4920898"/>
                  <a:pt x="48985" y="4751754"/>
                  <a:pt x="0" y="4493914"/>
                </a:cubicBezTo>
                <a:cubicBezTo>
                  <a:pt x="-48985" y="4236074"/>
                  <a:pt x="58182" y="4177001"/>
                  <a:pt x="0" y="3874651"/>
                </a:cubicBezTo>
                <a:cubicBezTo>
                  <a:pt x="-58182" y="3572301"/>
                  <a:pt x="19348" y="3468980"/>
                  <a:pt x="0" y="3306520"/>
                </a:cubicBezTo>
                <a:cubicBezTo>
                  <a:pt x="-19348" y="3144060"/>
                  <a:pt x="36842" y="3068965"/>
                  <a:pt x="0" y="2840653"/>
                </a:cubicBezTo>
                <a:cubicBezTo>
                  <a:pt x="-36842" y="2612341"/>
                  <a:pt x="65679" y="2474152"/>
                  <a:pt x="0" y="2272523"/>
                </a:cubicBezTo>
                <a:cubicBezTo>
                  <a:pt x="-65679" y="2070894"/>
                  <a:pt x="25132" y="1917586"/>
                  <a:pt x="0" y="1653260"/>
                </a:cubicBezTo>
                <a:cubicBezTo>
                  <a:pt x="-25132" y="1388934"/>
                  <a:pt x="76918" y="1205301"/>
                  <a:pt x="0" y="982866"/>
                </a:cubicBezTo>
                <a:cubicBezTo>
                  <a:pt x="-76918" y="760431"/>
                  <a:pt x="6651" y="664319"/>
                  <a:pt x="0" y="516999"/>
                </a:cubicBezTo>
                <a:cubicBezTo>
                  <a:pt x="-6651" y="369679"/>
                  <a:pt x="8310" y="173168"/>
                  <a:pt x="0" y="0"/>
                </a:cubicBezTo>
                <a:close/>
              </a:path>
            </a:pathLst>
          </a:custGeom>
          <a:ln>
            <a:solidFill>
              <a:schemeClr val="tx1"/>
            </a:solidFill>
            <a:extLst>
              <a:ext uri="{C807C97D-BFC1-408E-A445-0C87EB9F89A2}">
                <ask:lineSketchStyleProps xmlns:ask="http://schemas.microsoft.com/office/drawing/2018/sketchyshapes" sd="2763512743">
                  <a:prstGeom prst="rect">
                    <a:avLst/>
                  </a:prstGeom>
                  <ask:type>
                    <ask:lineSketchScribble/>
                  </ask:type>
                </ask:lineSketchStyleProps>
              </a:ext>
            </a:extLst>
          </a:ln>
        </p:spPr>
      </p:pic>
    </p:spTree>
    <p:extLst>
      <p:ext uri="{BB962C8B-B14F-4D97-AF65-F5344CB8AC3E}">
        <p14:creationId xmlns:p14="http://schemas.microsoft.com/office/powerpoint/2010/main" val="2914103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04D6D-1849-6E19-20A0-94BC2965EAA2}"/>
            </a:ext>
          </a:extLst>
        </p:cNvPr>
        <p:cNvGrpSpPr/>
        <p:nvPr/>
      </p:nvGrpSpPr>
      <p:grpSpPr>
        <a:xfrm>
          <a:off x="0" y="0"/>
          <a:ext cx="0" cy="0"/>
          <a:chOff x="0" y="0"/>
          <a:chExt cx="0" cy="0"/>
        </a:xfrm>
      </p:grpSpPr>
      <p:sp>
        <p:nvSpPr>
          <p:cNvPr id="5" name="Ορθογώνιο 4">
            <a:extLst>
              <a:ext uri="{FF2B5EF4-FFF2-40B4-BE49-F238E27FC236}">
                <a16:creationId xmlns:a16="http://schemas.microsoft.com/office/drawing/2014/main" id="{60788982-2377-7BC5-C619-90D0BE1449FE}"/>
              </a:ext>
            </a:extLst>
          </p:cNvPr>
          <p:cNvSpPr/>
          <p:nvPr/>
        </p:nvSpPr>
        <p:spPr>
          <a:xfrm>
            <a:off x="0" y="295275"/>
            <a:ext cx="7097486"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Κατανόηση γραπτού λόγου </a:t>
            </a:r>
          </a:p>
        </p:txBody>
      </p:sp>
      <p:sp>
        <p:nvSpPr>
          <p:cNvPr id="8" name="Ορθογώνιο 7">
            <a:extLst>
              <a:ext uri="{FF2B5EF4-FFF2-40B4-BE49-F238E27FC236}">
                <a16:creationId xmlns:a16="http://schemas.microsoft.com/office/drawing/2014/main" id="{20C93AE2-53F5-CEFE-86A9-F8B7594E9B8E}"/>
              </a:ext>
            </a:extLst>
          </p:cNvPr>
          <p:cNvSpPr/>
          <p:nvPr/>
        </p:nvSpPr>
        <p:spPr>
          <a:xfrm>
            <a:off x="163541" y="5855617"/>
            <a:ext cx="2264228" cy="66403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Διαβάστε!</a:t>
            </a:r>
          </a:p>
        </p:txBody>
      </p:sp>
      <p:pic>
        <p:nvPicPr>
          <p:cNvPr id="1026" name="Picture 2" descr="Vetor Reading an book line icon. linear style sign for mobile concept and web design. Book pages and Finger point outline vector icon. Read symbol, logo illustration. Vector graphics do Stock |">
            <a:extLst>
              <a:ext uri="{FF2B5EF4-FFF2-40B4-BE49-F238E27FC236}">
                <a16:creationId xmlns:a16="http://schemas.microsoft.com/office/drawing/2014/main" id="{D98D1B09-8733-1CDC-A684-31006393F3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255" y="3526971"/>
            <a:ext cx="1828800" cy="182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09F4164-F09F-09E2-CFE6-B841D7CA1F4F}"/>
              </a:ext>
            </a:extLst>
          </p:cNvPr>
          <p:cNvSpPr txBox="1"/>
          <p:nvPr/>
        </p:nvSpPr>
        <p:spPr>
          <a:xfrm>
            <a:off x="2853322" y="1590814"/>
            <a:ext cx="5627914" cy="4801314"/>
          </a:xfrm>
          <a:custGeom>
            <a:avLst/>
            <a:gdLst>
              <a:gd name="csX0" fmla="*/ 0 w 5627914"/>
              <a:gd name="csY0" fmla="*/ 0 h 4801314"/>
              <a:gd name="csX1" fmla="*/ 393954 w 5627914"/>
              <a:gd name="csY1" fmla="*/ 0 h 4801314"/>
              <a:gd name="csX2" fmla="*/ 900466 w 5627914"/>
              <a:gd name="csY2" fmla="*/ 0 h 4801314"/>
              <a:gd name="csX3" fmla="*/ 1350699 w 5627914"/>
              <a:gd name="csY3" fmla="*/ 0 h 4801314"/>
              <a:gd name="csX4" fmla="*/ 2026049 w 5627914"/>
              <a:gd name="csY4" fmla="*/ 0 h 4801314"/>
              <a:gd name="csX5" fmla="*/ 2532561 w 5627914"/>
              <a:gd name="csY5" fmla="*/ 0 h 4801314"/>
              <a:gd name="csX6" fmla="*/ 2926515 w 5627914"/>
              <a:gd name="csY6" fmla="*/ 0 h 4801314"/>
              <a:gd name="csX7" fmla="*/ 3433028 w 5627914"/>
              <a:gd name="csY7" fmla="*/ 0 h 4801314"/>
              <a:gd name="csX8" fmla="*/ 4052098 w 5627914"/>
              <a:gd name="csY8" fmla="*/ 0 h 4801314"/>
              <a:gd name="csX9" fmla="*/ 4671169 w 5627914"/>
              <a:gd name="csY9" fmla="*/ 0 h 4801314"/>
              <a:gd name="csX10" fmla="*/ 5627914 w 5627914"/>
              <a:gd name="csY10" fmla="*/ 0 h 4801314"/>
              <a:gd name="csX11" fmla="*/ 5627914 w 5627914"/>
              <a:gd name="csY11" fmla="*/ 437453 h 4801314"/>
              <a:gd name="csX12" fmla="*/ 5627914 w 5627914"/>
              <a:gd name="csY12" fmla="*/ 1066959 h 4801314"/>
              <a:gd name="csX13" fmla="*/ 5627914 w 5627914"/>
              <a:gd name="csY13" fmla="*/ 1552425 h 4801314"/>
              <a:gd name="csX14" fmla="*/ 5627914 w 5627914"/>
              <a:gd name="csY14" fmla="*/ 2037891 h 4801314"/>
              <a:gd name="csX15" fmla="*/ 5627914 w 5627914"/>
              <a:gd name="csY15" fmla="*/ 2571370 h 4801314"/>
              <a:gd name="csX16" fmla="*/ 5627914 w 5627914"/>
              <a:gd name="csY16" fmla="*/ 3104850 h 4801314"/>
              <a:gd name="csX17" fmla="*/ 5627914 w 5627914"/>
              <a:gd name="csY17" fmla="*/ 3734355 h 4801314"/>
              <a:gd name="csX18" fmla="*/ 5627914 w 5627914"/>
              <a:gd name="csY18" fmla="*/ 4801314 h 4801314"/>
              <a:gd name="csX19" fmla="*/ 5121402 w 5627914"/>
              <a:gd name="csY19" fmla="*/ 4801314 h 4801314"/>
              <a:gd name="csX20" fmla="*/ 4446052 w 5627914"/>
              <a:gd name="csY20" fmla="*/ 4801314 h 4801314"/>
              <a:gd name="csX21" fmla="*/ 4052098 w 5627914"/>
              <a:gd name="csY21" fmla="*/ 4801314 h 4801314"/>
              <a:gd name="csX22" fmla="*/ 3376748 w 5627914"/>
              <a:gd name="csY22" fmla="*/ 4801314 h 4801314"/>
              <a:gd name="csX23" fmla="*/ 2813957 w 5627914"/>
              <a:gd name="csY23" fmla="*/ 4801314 h 4801314"/>
              <a:gd name="csX24" fmla="*/ 2138607 w 5627914"/>
              <a:gd name="csY24" fmla="*/ 4801314 h 4801314"/>
              <a:gd name="csX25" fmla="*/ 1632095 w 5627914"/>
              <a:gd name="csY25" fmla="*/ 4801314 h 4801314"/>
              <a:gd name="csX26" fmla="*/ 1069304 w 5627914"/>
              <a:gd name="csY26" fmla="*/ 4801314 h 4801314"/>
              <a:gd name="csX27" fmla="*/ 0 w 5627914"/>
              <a:gd name="csY27" fmla="*/ 4801314 h 4801314"/>
              <a:gd name="csX28" fmla="*/ 0 w 5627914"/>
              <a:gd name="csY28" fmla="*/ 4315848 h 4801314"/>
              <a:gd name="csX29" fmla="*/ 0 w 5627914"/>
              <a:gd name="csY29" fmla="*/ 3926408 h 4801314"/>
              <a:gd name="csX30" fmla="*/ 0 w 5627914"/>
              <a:gd name="csY30" fmla="*/ 3536968 h 4801314"/>
              <a:gd name="csX31" fmla="*/ 0 w 5627914"/>
              <a:gd name="csY31" fmla="*/ 2907462 h 4801314"/>
              <a:gd name="csX32" fmla="*/ 0 w 5627914"/>
              <a:gd name="csY32" fmla="*/ 2325970 h 4801314"/>
              <a:gd name="csX33" fmla="*/ 0 w 5627914"/>
              <a:gd name="csY33" fmla="*/ 1936530 h 4801314"/>
              <a:gd name="csX34" fmla="*/ 0 w 5627914"/>
              <a:gd name="csY34" fmla="*/ 1403051 h 4801314"/>
              <a:gd name="csX35" fmla="*/ 0 w 5627914"/>
              <a:gd name="csY35" fmla="*/ 773545 h 4801314"/>
              <a:gd name="csX36" fmla="*/ 0 w 5627914"/>
              <a:gd name="csY36" fmla="*/ 0 h 48013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5627914" h="4801314" extrusionOk="0">
                <a:moveTo>
                  <a:pt x="0" y="0"/>
                </a:moveTo>
                <a:cubicBezTo>
                  <a:pt x="122513" y="-17952"/>
                  <a:pt x="252865" y="27938"/>
                  <a:pt x="393954" y="0"/>
                </a:cubicBezTo>
                <a:cubicBezTo>
                  <a:pt x="535043" y="-27938"/>
                  <a:pt x="703933" y="6385"/>
                  <a:pt x="900466" y="0"/>
                </a:cubicBezTo>
                <a:cubicBezTo>
                  <a:pt x="1096999" y="-6385"/>
                  <a:pt x="1168217" y="28539"/>
                  <a:pt x="1350699" y="0"/>
                </a:cubicBezTo>
                <a:cubicBezTo>
                  <a:pt x="1533181" y="-28539"/>
                  <a:pt x="1888160" y="23330"/>
                  <a:pt x="2026049" y="0"/>
                </a:cubicBezTo>
                <a:cubicBezTo>
                  <a:pt x="2163938" y="-23330"/>
                  <a:pt x="2411229" y="43784"/>
                  <a:pt x="2532561" y="0"/>
                </a:cubicBezTo>
                <a:cubicBezTo>
                  <a:pt x="2653893" y="-43784"/>
                  <a:pt x="2740510" y="12959"/>
                  <a:pt x="2926515" y="0"/>
                </a:cubicBezTo>
                <a:cubicBezTo>
                  <a:pt x="3112520" y="-12959"/>
                  <a:pt x="3224573" y="20551"/>
                  <a:pt x="3433028" y="0"/>
                </a:cubicBezTo>
                <a:cubicBezTo>
                  <a:pt x="3641483" y="-20551"/>
                  <a:pt x="3759594" y="10165"/>
                  <a:pt x="4052098" y="0"/>
                </a:cubicBezTo>
                <a:cubicBezTo>
                  <a:pt x="4344602" y="-10165"/>
                  <a:pt x="4372137" y="49817"/>
                  <a:pt x="4671169" y="0"/>
                </a:cubicBezTo>
                <a:cubicBezTo>
                  <a:pt x="4970201" y="-49817"/>
                  <a:pt x="5161999" y="12142"/>
                  <a:pt x="5627914" y="0"/>
                </a:cubicBezTo>
                <a:cubicBezTo>
                  <a:pt x="5676777" y="164837"/>
                  <a:pt x="5623778" y="233770"/>
                  <a:pt x="5627914" y="437453"/>
                </a:cubicBezTo>
                <a:cubicBezTo>
                  <a:pt x="5632050" y="641136"/>
                  <a:pt x="5588916" y="924926"/>
                  <a:pt x="5627914" y="1066959"/>
                </a:cubicBezTo>
                <a:cubicBezTo>
                  <a:pt x="5666912" y="1208992"/>
                  <a:pt x="5595651" y="1418174"/>
                  <a:pt x="5627914" y="1552425"/>
                </a:cubicBezTo>
                <a:cubicBezTo>
                  <a:pt x="5660177" y="1686676"/>
                  <a:pt x="5591464" y="1879815"/>
                  <a:pt x="5627914" y="2037891"/>
                </a:cubicBezTo>
                <a:cubicBezTo>
                  <a:pt x="5664364" y="2195967"/>
                  <a:pt x="5582725" y="2457404"/>
                  <a:pt x="5627914" y="2571370"/>
                </a:cubicBezTo>
                <a:cubicBezTo>
                  <a:pt x="5673103" y="2685336"/>
                  <a:pt x="5603479" y="2901199"/>
                  <a:pt x="5627914" y="3104850"/>
                </a:cubicBezTo>
                <a:cubicBezTo>
                  <a:pt x="5652349" y="3308501"/>
                  <a:pt x="5595300" y="3461667"/>
                  <a:pt x="5627914" y="3734355"/>
                </a:cubicBezTo>
                <a:cubicBezTo>
                  <a:pt x="5660528" y="4007043"/>
                  <a:pt x="5593589" y="4550702"/>
                  <a:pt x="5627914" y="4801314"/>
                </a:cubicBezTo>
                <a:cubicBezTo>
                  <a:pt x="5388534" y="4822616"/>
                  <a:pt x="5250611" y="4789274"/>
                  <a:pt x="5121402" y="4801314"/>
                </a:cubicBezTo>
                <a:cubicBezTo>
                  <a:pt x="4992193" y="4813354"/>
                  <a:pt x="4702008" y="4727457"/>
                  <a:pt x="4446052" y="4801314"/>
                </a:cubicBezTo>
                <a:cubicBezTo>
                  <a:pt x="4190096" y="4875171"/>
                  <a:pt x="4145762" y="4775860"/>
                  <a:pt x="4052098" y="4801314"/>
                </a:cubicBezTo>
                <a:cubicBezTo>
                  <a:pt x="3958434" y="4826768"/>
                  <a:pt x="3623874" y="4791785"/>
                  <a:pt x="3376748" y="4801314"/>
                </a:cubicBezTo>
                <a:cubicBezTo>
                  <a:pt x="3129622" y="4810843"/>
                  <a:pt x="3037894" y="4747426"/>
                  <a:pt x="2813957" y="4801314"/>
                </a:cubicBezTo>
                <a:cubicBezTo>
                  <a:pt x="2590020" y="4855202"/>
                  <a:pt x="2351961" y="4752316"/>
                  <a:pt x="2138607" y="4801314"/>
                </a:cubicBezTo>
                <a:cubicBezTo>
                  <a:pt x="1925253" y="4850312"/>
                  <a:pt x="1741893" y="4759394"/>
                  <a:pt x="1632095" y="4801314"/>
                </a:cubicBezTo>
                <a:cubicBezTo>
                  <a:pt x="1522297" y="4843234"/>
                  <a:pt x="1208139" y="4776321"/>
                  <a:pt x="1069304" y="4801314"/>
                </a:cubicBezTo>
                <a:cubicBezTo>
                  <a:pt x="930469" y="4826307"/>
                  <a:pt x="330922" y="4770920"/>
                  <a:pt x="0" y="4801314"/>
                </a:cubicBezTo>
                <a:cubicBezTo>
                  <a:pt x="-29464" y="4603847"/>
                  <a:pt x="25810" y="4419137"/>
                  <a:pt x="0" y="4315848"/>
                </a:cubicBezTo>
                <a:cubicBezTo>
                  <a:pt x="-25810" y="4212559"/>
                  <a:pt x="14040" y="4023715"/>
                  <a:pt x="0" y="3926408"/>
                </a:cubicBezTo>
                <a:cubicBezTo>
                  <a:pt x="-14040" y="3829101"/>
                  <a:pt x="45657" y="3689806"/>
                  <a:pt x="0" y="3536968"/>
                </a:cubicBezTo>
                <a:cubicBezTo>
                  <a:pt x="-45657" y="3384130"/>
                  <a:pt x="29850" y="3212957"/>
                  <a:pt x="0" y="2907462"/>
                </a:cubicBezTo>
                <a:cubicBezTo>
                  <a:pt x="-29850" y="2601967"/>
                  <a:pt x="55633" y="2540266"/>
                  <a:pt x="0" y="2325970"/>
                </a:cubicBezTo>
                <a:cubicBezTo>
                  <a:pt x="-55633" y="2111674"/>
                  <a:pt x="8008" y="2091024"/>
                  <a:pt x="0" y="1936530"/>
                </a:cubicBezTo>
                <a:cubicBezTo>
                  <a:pt x="-8008" y="1782036"/>
                  <a:pt x="40488" y="1583092"/>
                  <a:pt x="0" y="1403051"/>
                </a:cubicBezTo>
                <a:cubicBezTo>
                  <a:pt x="-40488" y="1223010"/>
                  <a:pt x="12830" y="1080438"/>
                  <a:pt x="0" y="773545"/>
                </a:cubicBezTo>
                <a:cubicBezTo>
                  <a:pt x="-12830" y="466652"/>
                  <a:pt x="48313" y="348531"/>
                  <a:pt x="0" y="0"/>
                </a:cubicBezTo>
                <a:close/>
              </a:path>
            </a:pathLst>
          </a:custGeom>
          <a:noFill/>
          <a:ln w="38100">
            <a:solidFill>
              <a:schemeClr val="tx1"/>
            </a:solidFill>
            <a:extLst>
              <a:ext uri="{C807C97D-BFC1-408E-A445-0C87EB9F89A2}">
                <ask:lineSketchStyleProps xmlns:ask="http://schemas.microsoft.com/office/drawing/2018/sketchyshapes" sd="4282613561">
                  <a:prstGeom prst="rect">
                    <a:avLst/>
                  </a:prstGeom>
                  <ask:type>
                    <ask:lineSketchScribble/>
                  </ask:type>
                </ask:lineSketchStyleProps>
              </a:ext>
            </a:extLst>
          </a:ln>
        </p:spPr>
        <p:txBody>
          <a:bodyPr wrap="square">
            <a:spAutoFit/>
          </a:bodyPr>
          <a:lstStyle/>
          <a:p>
            <a:r>
              <a:rPr lang="el-GR" b="1" dirty="0"/>
              <a:t>Είναι Σεπτέμβριος, τα σχολεία αρχίζουν και ο καιρός στην πόλη αλλάζει. Σήμερα βρέχει, φυσάει και κάνει κρύο, οπότε κάθομαι στο δωμάτιό μου και γράφω για τις διακοπές μου. Το καλοκαίρι  έκανε πολλή ζέστη. Κανένας μας δεν έτρωγε ζεστά φαγητά και δεν έπινε καυτά ροφήματα στο σπίτι. Για να πάω διακοπές, ταξίδεψα με πλοίο σε ένα πανέμορφο νησί. Μόλις έφτασα εκεί, έμεινα σε ένα παραδοσιακό ξενοδοχείο. Την πρώτη μέρα περπάτησα στην παραλία και κολύμπησα στη θάλασσα. Το πρώτο βράδυ βγήκα μια βόλτα στο λιμάνι και αγόρασα μερικά όμορφα δώρα. Όλο εκείνο το διάστημα, λόγω των υψηλών θερμοκρασιών, έτρωγα καθημερινά δροσερά φρούτα και έπινα μόνο παγωμένο νερό. Στο τέλος του μήνα επέστρεψα στην πόλη μου. Ήταν ένα υπέροχο καλοκαίρι!</a:t>
            </a:r>
          </a:p>
        </p:txBody>
      </p:sp>
      <p:sp>
        <p:nvSpPr>
          <p:cNvPr id="9" name="TextBox 8">
            <a:extLst>
              <a:ext uri="{FF2B5EF4-FFF2-40B4-BE49-F238E27FC236}">
                <a16:creationId xmlns:a16="http://schemas.microsoft.com/office/drawing/2014/main" id="{88F0296F-5FAD-61C7-7369-7DBB8B4C7B1F}"/>
              </a:ext>
            </a:extLst>
          </p:cNvPr>
          <p:cNvSpPr txBox="1"/>
          <p:nvPr/>
        </p:nvSpPr>
        <p:spPr>
          <a:xfrm>
            <a:off x="8817174" y="1197620"/>
            <a:ext cx="2696617" cy="4632037"/>
          </a:xfrm>
          <a:custGeom>
            <a:avLst/>
            <a:gdLst>
              <a:gd name="csX0" fmla="*/ 0 w 2696617"/>
              <a:gd name="csY0" fmla="*/ 0 h 4632037"/>
              <a:gd name="csX1" fmla="*/ 593256 w 2696617"/>
              <a:gd name="csY1" fmla="*/ 0 h 4632037"/>
              <a:gd name="csX2" fmla="*/ 1078647 w 2696617"/>
              <a:gd name="csY2" fmla="*/ 0 h 4632037"/>
              <a:gd name="csX3" fmla="*/ 1537072 w 2696617"/>
              <a:gd name="csY3" fmla="*/ 0 h 4632037"/>
              <a:gd name="csX4" fmla="*/ 2049429 w 2696617"/>
              <a:gd name="csY4" fmla="*/ 0 h 4632037"/>
              <a:gd name="csX5" fmla="*/ 2696617 w 2696617"/>
              <a:gd name="csY5" fmla="*/ 0 h 4632037"/>
              <a:gd name="csX6" fmla="*/ 2696617 w 2696617"/>
              <a:gd name="csY6" fmla="*/ 671645 h 4632037"/>
              <a:gd name="csX7" fmla="*/ 2696617 w 2696617"/>
              <a:gd name="csY7" fmla="*/ 1250650 h 4632037"/>
              <a:gd name="csX8" fmla="*/ 2696617 w 2696617"/>
              <a:gd name="csY8" fmla="*/ 1829655 h 4632037"/>
              <a:gd name="csX9" fmla="*/ 2696617 w 2696617"/>
              <a:gd name="csY9" fmla="*/ 2408659 h 4632037"/>
              <a:gd name="csX10" fmla="*/ 2696617 w 2696617"/>
              <a:gd name="csY10" fmla="*/ 2987664 h 4632037"/>
              <a:gd name="csX11" fmla="*/ 2696617 w 2696617"/>
              <a:gd name="csY11" fmla="*/ 3474028 h 4632037"/>
              <a:gd name="csX12" fmla="*/ 2696617 w 2696617"/>
              <a:gd name="csY12" fmla="*/ 4632037 h 4632037"/>
              <a:gd name="csX13" fmla="*/ 2211226 w 2696617"/>
              <a:gd name="csY13" fmla="*/ 4632037 h 4632037"/>
              <a:gd name="csX14" fmla="*/ 1617970 w 2696617"/>
              <a:gd name="csY14" fmla="*/ 4632037 h 4632037"/>
              <a:gd name="csX15" fmla="*/ 1159545 w 2696617"/>
              <a:gd name="csY15" fmla="*/ 4632037 h 4632037"/>
              <a:gd name="csX16" fmla="*/ 593256 w 2696617"/>
              <a:gd name="csY16" fmla="*/ 4632037 h 4632037"/>
              <a:gd name="csX17" fmla="*/ 0 w 2696617"/>
              <a:gd name="csY17" fmla="*/ 4632037 h 4632037"/>
              <a:gd name="csX18" fmla="*/ 0 w 2696617"/>
              <a:gd name="csY18" fmla="*/ 4053032 h 4632037"/>
              <a:gd name="csX19" fmla="*/ 0 w 2696617"/>
              <a:gd name="csY19" fmla="*/ 3427707 h 4632037"/>
              <a:gd name="csX20" fmla="*/ 0 w 2696617"/>
              <a:gd name="csY20" fmla="*/ 2848703 h 4632037"/>
              <a:gd name="csX21" fmla="*/ 0 w 2696617"/>
              <a:gd name="csY21" fmla="*/ 2269698 h 4632037"/>
              <a:gd name="csX22" fmla="*/ 0 w 2696617"/>
              <a:gd name="csY22" fmla="*/ 1690694 h 4632037"/>
              <a:gd name="csX23" fmla="*/ 0 w 2696617"/>
              <a:gd name="csY23" fmla="*/ 1158009 h 4632037"/>
              <a:gd name="csX24" fmla="*/ 0 w 2696617"/>
              <a:gd name="csY24" fmla="*/ 0 h 46320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2696617" h="4632037" extrusionOk="0">
                <a:moveTo>
                  <a:pt x="0" y="0"/>
                </a:moveTo>
                <a:cubicBezTo>
                  <a:pt x="162616" y="-44318"/>
                  <a:pt x="444997" y="11824"/>
                  <a:pt x="593256" y="0"/>
                </a:cubicBezTo>
                <a:cubicBezTo>
                  <a:pt x="741515" y="-11824"/>
                  <a:pt x="952184" y="52153"/>
                  <a:pt x="1078647" y="0"/>
                </a:cubicBezTo>
                <a:cubicBezTo>
                  <a:pt x="1205110" y="-52153"/>
                  <a:pt x="1392709" y="7615"/>
                  <a:pt x="1537072" y="0"/>
                </a:cubicBezTo>
                <a:cubicBezTo>
                  <a:pt x="1681436" y="-7615"/>
                  <a:pt x="1815536" y="8158"/>
                  <a:pt x="2049429" y="0"/>
                </a:cubicBezTo>
                <a:cubicBezTo>
                  <a:pt x="2283322" y="-8158"/>
                  <a:pt x="2467787" y="44349"/>
                  <a:pt x="2696617" y="0"/>
                </a:cubicBezTo>
                <a:cubicBezTo>
                  <a:pt x="2724950" y="206375"/>
                  <a:pt x="2687014" y="367776"/>
                  <a:pt x="2696617" y="671645"/>
                </a:cubicBezTo>
                <a:cubicBezTo>
                  <a:pt x="2706220" y="975515"/>
                  <a:pt x="2674433" y="964882"/>
                  <a:pt x="2696617" y="1250650"/>
                </a:cubicBezTo>
                <a:cubicBezTo>
                  <a:pt x="2718801" y="1536418"/>
                  <a:pt x="2674365" y="1561199"/>
                  <a:pt x="2696617" y="1829655"/>
                </a:cubicBezTo>
                <a:cubicBezTo>
                  <a:pt x="2718869" y="2098112"/>
                  <a:pt x="2694682" y="2179780"/>
                  <a:pt x="2696617" y="2408659"/>
                </a:cubicBezTo>
                <a:cubicBezTo>
                  <a:pt x="2698552" y="2637538"/>
                  <a:pt x="2650896" y="2792728"/>
                  <a:pt x="2696617" y="2987664"/>
                </a:cubicBezTo>
                <a:cubicBezTo>
                  <a:pt x="2742338" y="3182601"/>
                  <a:pt x="2665667" y="3295009"/>
                  <a:pt x="2696617" y="3474028"/>
                </a:cubicBezTo>
                <a:cubicBezTo>
                  <a:pt x="2727567" y="3653047"/>
                  <a:pt x="2558492" y="4333425"/>
                  <a:pt x="2696617" y="4632037"/>
                </a:cubicBezTo>
                <a:cubicBezTo>
                  <a:pt x="2569220" y="4666704"/>
                  <a:pt x="2417759" y="4590628"/>
                  <a:pt x="2211226" y="4632037"/>
                </a:cubicBezTo>
                <a:cubicBezTo>
                  <a:pt x="2004693" y="4673446"/>
                  <a:pt x="1856964" y="4607177"/>
                  <a:pt x="1617970" y="4632037"/>
                </a:cubicBezTo>
                <a:cubicBezTo>
                  <a:pt x="1378976" y="4656897"/>
                  <a:pt x="1347929" y="4595775"/>
                  <a:pt x="1159545" y="4632037"/>
                </a:cubicBezTo>
                <a:cubicBezTo>
                  <a:pt x="971161" y="4668299"/>
                  <a:pt x="763057" y="4582819"/>
                  <a:pt x="593256" y="4632037"/>
                </a:cubicBezTo>
                <a:cubicBezTo>
                  <a:pt x="423455" y="4681255"/>
                  <a:pt x="238104" y="4561838"/>
                  <a:pt x="0" y="4632037"/>
                </a:cubicBezTo>
                <a:cubicBezTo>
                  <a:pt x="-34808" y="4376120"/>
                  <a:pt x="6910" y="4311122"/>
                  <a:pt x="0" y="4053032"/>
                </a:cubicBezTo>
                <a:cubicBezTo>
                  <a:pt x="-6910" y="3794943"/>
                  <a:pt x="71250" y="3671708"/>
                  <a:pt x="0" y="3427707"/>
                </a:cubicBezTo>
                <a:cubicBezTo>
                  <a:pt x="-71250" y="3183706"/>
                  <a:pt x="59386" y="3102770"/>
                  <a:pt x="0" y="2848703"/>
                </a:cubicBezTo>
                <a:cubicBezTo>
                  <a:pt x="-59386" y="2594636"/>
                  <a:pt x="12503" y="2525664"/>
                  <a:pt x="0" y="2269698"/>
                </a:cubicBezTo>
                <a:cubicBezTo>
                  <a:pt x="-12503" y="2013733"/>
                  <a:pt x="39560" y="1921141"/>
                  <a:pt x="0" y="1690694"/>
                </a:cubicBezTo>
                <a:cubicBezTo>
                  <a:pt x="-39560" y="1460247"/>
                  <a:pt x="63239" y="1404441"/>
                  <a:pt x="0" y="1158009"/>
                </a:cubicBezTo>
                <a:cubicBezTo>
                  <a:pt x="-63239" y="911578"/>
                  <a:pt x="74541" y="573146"/>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pPr marL="0" marR="0">
              <a:spcBef>
                <a:spcPts val="900"/>
              </a:spcBef>
              <a:spcAft>
                <a:spcPts val="900"/>
              </a:spcAft>
            </a:pPr>
            <a:endParaRPr lang="el-GR" sz="2800" u="none" strike="noStrike" dirty="0">
              <a:effectLst/>
              <a:latin typeface="Google Sans"/>
            </a:endParaRPr>
          </a:p>
          <a:p>
            <a:pPr algn="ctr"/>
            <a:r>
              <a:rPr lang="el-GR" sz="2800" dirty="0"/>
              <a:t>αναδιατύπωση</a:t>
            </a:r>
          </a:p>
          <a:p>
            <a:pPr algn="ctr"/>
            <a:endParaRPr lang="el-GR" sz="2800" dirty="0"/>
          </a:p>
          <a:p>
            <a:pPr algn="ctr"/>
            <a:r>
              <a:rPr lang="el-GR" sz="2800" dirty="0"/>
              <a:t>περίληψη</a:t>
            </a:r>
          </a:p>
          <a:p>
            <a:pPr algn="ctr"/>
            <a:endParaRPr lang="el-GR" sz="2800" dirty="0"/>
          </a:p>
          <a:p>
            <a:pPr algn="ctr"/>
            <a:r>
              <a:rPr lang="el-GR" sz="2800" dirty="0"/>
              <a:t>προσωπικές εμπειρίες</a:t>
            </a:r>
          </a:p>
          <a:p>
            <a:pPr algn="ctr"/>
            <a:endParaRPr lang="el-GR" sz="2800" dirty="0"/>
          </a:p>
          <a:p>
            <a:pPr algn="ctr"/>
            <a:endParaRPr lang="el-GR" sz="2800" dirty="0"/>
          </a:p>
          <a:p>
            <a:pPr marL="0" marR="0" algn="ctr">
              <a:spcBef>
                <a:spcPts val="900"/>
              </a:spcBef>
              <a:spcAft>
                <a:spcPts val="900"/>
              </a:spcAft>
            </a:pPr>
            <a:endParaRPr lang="el-GR" sz="2800" u="none" strike="noStrike" dirty="0">
              <a:effectLst/>
              <a:latin typeface="Google Sans"/>
            </a:endParaRPr>
          </a:p>
        </p:txBody>
      </p:sp>
      <p:pic>
        <p:nvPicPr>
          <p:cNvPr id="11" name="Εικόνα 10" descr="27 CLIPART TEACHER ιδέες | clip art, manualidades, φανταστικοί χαρακτήρες">
            <a:extLst>
              <a:ext uri="{FF2B5EF4-FFF2-40B4-BE49-F238E27FC236}">
                <a16:creationId xmlns:a16="http://schemas.microsoft.com/office/drawing/2014/main" id="{8DAEBBFE-C929-7D9D-EDD8-B5CA8172B27D}"/>
              </a:ext>
            </a:extLst>
          </p:cNvPr>
          <p:cNvPicPr>
            <a:picLocks noChangeAspect="1"/>
          </p:cNvPicPr>
          <p:nvPr/>
        </p:nvPicPr>
        <p:blipFill>
          <a:blip r:embed="rId3"/>
          <a:srcRect l="8430" t="14252" r="41198" b="13169"/>
          <a:stretch>
            <a:fillRect/>
          </a:stretch>
        </p:blipFill>
        <p:spPr>
          <a:xfrm>
            <a:off x="9153110" y="393386"/>
            <a:ext cx="2024743" cy="11974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742989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B35B6-C1C8-1E0F-A131-2A624C967EF2}"/>
            </a:ext>
          </a:extLst>
        </p:cNvPr>
        <p:cNvGrpSpPr/>
        <p:nvPr/>
      </p:nvGrpSpPr>
      <p:grpSpPr>
        <a:xfrm>
          <a:off x="0" y="0"/>
          <a:ext cx="0" cy="0"/>
          <a:chOff x="0" y="0"/>
          <a:chExt cx="0" cy="0"/>
        </a:xfrm>
      </p:grpSpPr>
      <p:sp>
        <p:nvSpPr>
          <p:cNvPr id="5" name="Ορθογώνιο 4">
            <a:extLst>
              <a:ext uri="{FF2B5EF4-FFF2-40B4-BE49-F238E27FC236}">
                <a16:creationId xmlns:a16="http://schemas.microsoft.com/office/drawing/2014/main" id="{55BFF7FC-42D0-BC4A-2441-9CC6807F830E}"/>
              </a:ext>
            </a:extLst>
          </p:cNvPr>
          <p:cNvSpPr/>
          <p:nvPr/>
        </p:nvSpPr>
        <p:spPr>
          <a:xfrm>
            <a:off x="0" y="295275"/>
            <a:ext cx="7097486"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Κατανόηση γραπτού λόγου </a:t>
            </a:r>
          </a:p>
        </p:txBody>
      </p:sp>
      <p:sp>
        <p:nvSpPr>
          <p:cNvPr id="3" name="TextBox 2">
            <a:extLst>
              <a:ext uri="{FF2B5EF4-FFF2-40B4-BE49-F238E27FC236}">
                <a16:creationId xmlns:a16="http://schemas.microsoft.com/office/drawing/2014/main" id="{D3BEF73B-4A8B-4A68-381C-CCB160B4EFB2}"/>
              </a:ext>
            </a:extLst>
          </p:cNvPr>
          <p:cNvSpPr txBox="1"/>
          <p:nvPr/>
        </p:nvSpPr>
        <p:spPr>
          <a:xfrm>
            <a:off x="322271" y="1590814"/>
            <a:ext cx="9496643" cy="4801314"/>
          </a:xfrm>
          <a:custGeom>
            <a:avLst/>
            <a:gdLst>
              <a:gd name="csX0" fmla="*/ 0 w 9496643"/>
              <a:gd name="csY0" fmla="*/ 0 h 4801314"/>
              <a:gd name="csX1" fmla="*/ 308641 w 9496643"/>
              <a:gd name="csY1" fmla="*/ 0 h 4801314"/>
              <a:gd name="csX2" fmla="*/ 807215 w 9496643"/>
              <a:gd name="csY2" fmla="*/ 0 h 4801314"/>
              <a:gd name="csX3" fmla="*/ 1210822 w 9496643"/>
              <a:gd name="csY3" fmla="*/ 0 h 4801314"/>
              <a:gd name="csX4" fmla="*/ 1994295 w 9496643"/>
              <a:gd name="csY4" fmla="*/ 0 h 4801314"/>
              <a:gd name="csX5" fmla="*/ 2492869 w 9496643"/>
              <a:gd name="csY5" fmla="*/ 0 h 4801314"/>
              <a:gd name="csX6" fmla="*/ 2801510 w 9496643"/>
              <a:gd name="csY6" fmla="*/ 0 h 4801314"/>
              <a:gd name="csX7" fmla="*/ 3300083 w 9496643"/>
              <a:gd name="csY7" fmla="*/ 0 h 4801314"/>
              <a:gd name="csX8" fmla="*/ 3988590 w 9496643"/>
              <a:gd name="csY8" fmla="*/ 0 h 4801314"/>
              <a:gd name="csX9" fmla="*/ 4677097 w 9496643"/>
              <a:gd name="csY9" fmla="*/ 0 h 4801314"/>
              <a:gd name="csX10" fmla="*/ 5270637 w 9496643"/>
              <a:gd name="csY10" fmla="*/ 0 h 4801314"/>
              <a:gd name="csX11" fmla="*/ 5674244 w 9496643"/>
              <a:gd name="csY11" fmla="*/ 0 h 4801314"/>
              <a:gd name="csX12" fmla="*/ 6172818 w 9496643"/>
              <a:gd name="csY12" fmla="*/ 0 h 4801314"/>
              <a:gd name="csX13" fmla="*/ 6481459 w 9496643"/>
              <a:gd name="csY13" fmla="*/ 0 h 4801314"/>
              <a:gd name="csX14" fmla="*/ 7264932 w 9496643"/>
              <a:gd name="csY14" fmla="*/ 0 h 4801314"/>
              <a:gd name="csX15" fmla="*/ 7573573 w 9496643"/>
              <a:gd name="csY15" fmla="*/ 0 h 4801314"/>
              <a:gd name="csX16" fmla="*/ 8262079 w 9496643"/>
              <a:gd name="csY16" fmla="*/ 0 h 4801314"/>
              <a:gd name="csX17" fmla="*/ 8760653 w 9496643"/>
              <a:gd name="csY17" fmla="*/ 0 h 4801314"/>
              <a:gd name="csX18" fmla="*/ 9496643 w 9496643"/>
              <a:gd name="csY18" fmla="*/ 0 h 4801314"/>
              <a:gd name="csX19" fmla="*/ 9496643 w 9496643"/>
              <a:gd name="csY19" fmla="*/ 581492 h 4801314"/>
              <a:gd name="csX20" fmla="*/ 9496643 w 9496643"/>
              <a:gd name="csY20" fmla="*/ 970932 h 4801314"/>
              <a:gd name="csX21" fmla="*/ 9496643 w 9496643"/>
              <a:gd name="csY21" fmla="*/ 1600438 h 4801314"/>
              <a:gd name="csX22" fmla="*/ 9496643 w 9496643"/>
              <a:gd name="csY22" fmla="*/ 2085904 h 4801314"/>
              <a:gd name="csX23" fmla="*/ 9496643 w 9496643"/>
              <a:gd name="csY23" fmla="*/ 2619384 h 4801314"/>
              <a:gd name="csX24" fmla="*/ 9496643 w 9496643"/>
              <a:gd name="csY24" fmla="*/ 3104850 h 4801314"/>
              <a:gd name="csX25" fmla="*/ 9496643 w 9496643"/>
              <a:gd name="csY25" fmla="*/ 3542303 h 4801314"/>
              <a:gd name="csX26" fmla="*/ 9496643 w 9496643"/>
              <a:gd name="csY26" fmla="*/ 4171808 h 4801314"/>
              <a:gd name="csX27" fmla="*/ 9496643 w 9496643"/>
              <a:gd name="csY27" fmla="*/ 4801314 h 4801314"/>
              <a:gd name="csX28" fmla="*/ 9093036 w 9496643"/>
              <a:gd name="csY28" fmla="*/ 4801314 h 4801314"/>
              <a:gd name="csX29" fmla="*/ 8784395 w 9496643"/>
              <a:gd name="csY29" fmla="*/ 4801314 h 4801314"/>
              <a:gd name="csX30" fmla="*/ 8285821 w 9496643"/>
              <a:gd name="csY30" fmla="*/ 4801314 h 4801314"/>
              <a:gd name="csX31" fmla="*/ 7692281 w 9496643"/>
              <a:gd name="csY31" fmla="*/ 4801314 h 4801314"/>
              <a:gd name="csX32" fmla="*/ 7193707 w 9496643"/>
              <a:gd name="csY32" fmla="*/ 4801314 h 4801314"/>
              <a:gd name="csX33" fmla="*/ 6885066 w 9496643"/>
              <a:gd name="csY33" fmla="*/ 4801314 h 4801314"/>
              <a:gd name="csX34" fmla="*/ 6386492 w 9496643"/>
              <a:gd name="csY34" fmla="*/ 4801314 h 4801314"/>
              <a:gd name="csX35" fmla="*/ 5982885 w 9496643"/>
              <a:gd name="csY35" fmla="*/ 4801314 h 4801314"/>
              <a:gd name="csX36" fmla="*/ 5389345 w 9496643"/>
              <a:gd name="csY36" fmla="*/ 4801314 h 4801314"/>
              <a:gd name="csX37" fmla="*/ 4605872 w 9496643"/>
              <a:gd name="csY37" fmla="*/ 4801314 h 4801314"/>
              <a:gd name="csX38" fmla="*/ 4012332 w 9496643"/>
              <a:gd name="csY38" fmla="*/ 4801314 h 4801314"/>
              <a:gd name="csX39" fmla="*/ 3513758 w 9496643"/>
              <a:gd name="csY39" fmla="*/ 4801314 h 4801314"/>
              <a:gd name="csX40" fmla="*/ 2920218 w 9496643"/>
              <a:gd name="csY40" fmla="*/ 4801314 h 4801314"/>
              <a:gd name="csX41" fmla="*/ 2516610 w 9496643"/>
              <a:gd name="csY41" fmla="*/ 4801314 h 4801314"/>
              <a:gd name="csX42" fmla="*/ 1923070 w 9496643"/>
              <a:gd name="csY42" fmla="*/ 4801314 h 4801314"/>
              <a:gd name="csX43" fmla="*/ 1329530 w 9496643"/>
              <a:gd name="csY43" fmla="*/ 4801314 h 4801314"/>
              <a:gd name="csX44" fmla="*/ 641023 w 9496643"/>
              <a:gd name="csY44" fmla="*/ 4801314 h 4801314"/>
              <a:gd name="csX45" fmla="*/ 0 w 9496643"/>
              <a:gd name="csY45" fmla="*/ 4801314 h 4801314"/>
              <a:gd name="csX46" fmla="*/ 0 w 9496643"/>
              <a:gd name="csY46" fmla="*/ 4315848 h 4801314"/>
              <a:gd name="csX47" fmla="*/ 0 w 9496643"/>
              <a:gd name="csY47" fmla="*/ 3830382 h 4801314"/>
              <a:gd name="csX48" fmla="*/ 0 w 9496643"/>
              <a:gd name="csY48" fmla="*/ 3296902 h 4801314"/>
              <a:gd name="csX49" fmla="*/ 0 w 9496643"/>
              <a:gd name="csY49" fmla="*/ 2763423 h 4801314"/>
              <a:gd name="csX50" fmla="*/ 0 w 9496643"/>
              <a:gd name="csY50" fmla="*/ 2229944 h 4801314"/>
              <a:gd name="csX51" fmla="*/ 0 w 9496643"/>
              <a:gd name="csY51" fmla="*/ 1696464 h 4801314"/>
              <a:gd name="csX52" fmla="*/ 0 w 9496643"/>
              <a:gd name="csY52" fmla="*/ 1114972 h 4801314"/>
              <a:gd name="csX53" fmla="*/ 0 w 9496643"/>
              <a:gd name="csY53" fmla="*/ 629506 h 4801314"/>
              <a:gd name="csX54" fmla="*/ 0 w 9496643"/>
              <a:gd name="csY54" fmla="*/ 0 h 48013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Lst>
            <a:rect l="l" t="t" r="r" b="b"/>
            <a:pathLst>
              <a:path w="9496643" h="4801314" extrusionOk="0">
                <a:moveTo>
                  <a:pt x="0" y="0"/>
                </a:moveTo>
                <a:cubicBezTo>
                  <a:pt x="67829" y="-28626"/>
                  <a:pt x="222169" y="34579"/>
                  <a:pt x="308641" y="0"/>
                </a:cubicBezTo>
                <a:cubicBezTo>
                  <a:pt x="395113" y="-34579"/>
                  <a:pt x="562400" y="13819"/>
                  <a:pt x="807215" y="0"/>
                </a:cubicBezTo>
                <a:cubicBezTo>
                  <a:pt x="1052030" y="-13819"/>
                  <a:pt x="1125683" y="4591"/>
                  <a:pt x="1210822" y="0"/>
                </a:cubicBezTo>
                <a:cubicBezTo>
                  <a:pt x="1295961" y="-4591"/>
                  <a:pt x="1642257" y="2947"/>
                  <a:pt x="1994295" y="0"/>
                </a:cubicBezTo>
                <a:cubicBezTo>
                  <a:pt x="2346333" y="-2947"/>
                  <a:pt x="2264318" y="26471"/>
                  <a:pt x="2492869" y="0"/>
                </a:cubicBezTo>
                <a:cubicBezTo>
                  <a:pt x="2721420" y="-26471"/>
                  <a:pt x="2739444" y="133"/>
                  <a:pt x="2801510" y="0"/>
                </a:cubicBezTo>
                <a:cubicBezTo>
                  <a:pt x="2863576" y="-133"/>
                  <a:pt x="3052877" y="20891"/>
                  <a:pt x="3300083" y="0"/>
                </a:cubicBezTo>
                <a:cubicBezTo>
                  <a:pt x="3547289" y="-20891"/>
                  <a:pt x="3697578" y="1835"/>
                  <a:pt x="3988590" y="0"/>
                </a:cubicBezTo>
                <a:cubicBezTo>
                  <a:pt x="4279602" y="-1835"/>
                  <a:pt x="4443577" y="59631"/>
                  <a:pt x="4677097" y="0"/>
                </a:cubicBezTo>
                <a:cubicBezTo>
                  <a:pt x="4910617" y="-59631"/>
                  <a:pt x="5125861" y="28419"/>
                  <a:pt x="5270637" y="0"/>
                </a:cubicBezTo>
                <a:cubicBezTo>
                  <a:pt x="5415413" y="-28419"/>
                  <a:pt x="5562700" y="29310"/>
                  <a:pt x="5674244" y="0"/>
                </a:cubicBezTo>
                <a:cubicBezTo>
                  <a:pt x="5785788" y="-29310"/>
                  <a:pt x="5944380" y="16802"/>
                  <a:pt x="6172818" y="0"/>
                </a:cubicBezTo>
                <a:cubicBezTo>
                  <a:pt x="6401256" y="-16802"/>
                  <a:pt x="6353365" y="28815"/>
                  <a:pt x="6481459" y="0"/>
                </a:cubicBezTo>
                <a:cubicBezTo>
                  <a:pt x="6609553" y="-28815"/>
                  <a:pt x="6878976" y="46718"/>
                  <a:pt x="7264932" y="0"/>
                </a:cubicBezTo>
                <a:cubicBezTo>
                  <a:pt x="7650888" y="-46718"/>
                  <a:pt x="7456122" y="33449"/>
                  <a:pt x="7573573" y="0"/>
                </a:cubicBezTo>
                <a:cubicBezTo>
                  <a:pt x="7691024" y="-33449"/>
                  <a:pt x="8074959" y="50644"/>
                  <a:pt x="8262079" y="0"/>
                </a:cubicBezTo>
                <a:cubicBezTo>
                  <a:pt x="8449199" y="-50644"/>
                  <a:pt x="8586150" y="189"/>
                  <a:pt x="8760653" y="0"/>
                </a:cubicBezTo>
                <a:cubicBezTo>
                  <a:pt x="8935156" y="-189"/>
                  <a:pt x="9179404" y="87885"/>
                  <a:pt x="9496643" y="0"/>
                </a:cubicBezTo>
                <a:cubicBezTo>
                  <a:pt x="9532561" y="256076"/>
                  <a:pt x="9483639" y="357252"/>
                  <a:pt x="9496643" y="581492"/>
                </a:cubicBezTo>
                <a:cubicBezTo>
                  <a:pt x="9509647" y="805732"/>
                  <a:pt x="9475702" y="779638"/>
                  <a:pt x="9496643" y="970932"/>
                </a:cubicBezTo>
                <a:cubicBezTo>
                  <a:pt x="9517584" y="1162226"/>
                  <a:pt x="9450065" y="1372314"/>
                  <a:pt x="9496643" y="1600438"/>
                </a:cubicBezTo>
                <a:cubicBezTo>
                  <a:pt x="9543221" y="1828562"/>
                  <a:pt x="9441803" y="1863649"/>
                  <a:pt x="9496643" y="2085904"/>
                </a:cubicBezTo>
                <a:cubicBezTo>
                  <a:pt x="9551483" y="2308159"/>
                  <a:pt x="9474772" y="2394105"/>
                  <a:pt x="9496643" y="2619384"/>
                </a:cubicBezTo>
                <a:cubicBezTo>
                  <a:pt x="9518514" y="2844663"/>
                  <a:pt x="9478805" y="2952552"/>
                  <a:pt x="9496643" y="3104850"/>
                </a:cubicBezTo>
                <a:cubicBezTo>
                  <a:pt x="9514481" y="3257148"/>
                  <a:pt x="9474334" y="3348737"/>
                  <a:pt x="9496643" y="3542303"/>
                </a:cubicBezTo>
                <a:cubicBezTo>
                  <a:pt x="9518952" y="3735869"/>
                  <a:pt x="9490842" y="3923415"/>
                  <a:pt x="9496643" y="4171808"/>
                </a:cubicBezTo>
                <a:cubicBezTo>
                  <a:pt x="9502444" y="4420202"/>
                  <a:pt x="9470368" y="4486632"/>
                  <a:pt x="9496643" y="4801314"/>
                </a:cubicBezTo>
                <a:cubicBezTo>
                  <a:pt x="9369191" y="4817090"/>
                  <a:pt x="9248679" y="4797115"/>
                  <a:pt x="9093036" y="4801314"/>
                </a:cubicBezTo>
                <a:cubicBezTo>
                  <a:pt x="8937393" y="4805513"/>
                  <a:pt x="8868531" y="4778931"/>
                  <a:pt x="8784395" y="4801314"/>
                </a:cubicBezTo>
                <a:cubicBezTo>
                  <a:pt x="8700259" y="4823697"/>
                  <a:pt x="8473665" y="4747545"/>
                  <a:pt x="8285821" y="4801314"/>
                </a:cubicBezTo>
                <a:cubicBezTo>
                  <a:pt x="8097977" y="4855083"/>
                  <a:pt x="7931374" y="4793293"/>
                  <a:pt x="7692281" y="4801314"/>
                </a:cubicBezTo>
                <a:cubicBezTo>
                  <a:pt x="7453188" y="4809335"/>
                  <a:pt x="7377699" y="4759300"/>
                  <a:pt x="7193707" y="4801314"/>
                </a:cubicBezTo>
                <a:cubicBezTo>
                  <a:pt x="7009715" y="4843328"/>
                  <a:pt x="7003356" y="4770494"/>
                  <a:pt x="6885066" y="4801314"/>
                </a:cubicBezTo>
                <a:cubicBezTo>
                  <a:pt x="6766776" y="4832134"/>
                  <a:pt x="6526001" y="4743903"/>
                  <a:pt x="6386492" y="4801314"/>
                </a:cubicBezTo>
                <a:cubicBezTo>
                  <a:pt x="6246983" y="4858725"/>
                  <a:pt x="6110233" y="4771812"/>
                  <a:pt x="5982885" y="4801314"/>
                </a:cubicBezTo>
                <a:cubicBezTo>
                  <a:pt x="5855537" y="4830816"/>
                  <a:pt x="5670360" y="4771934"/>
                  <a:pt x="5389345" y="4801314"/>
                </a:cubicBezTo>
                <a:cubicBezTo>
                  <a:pt x="5108330" y="4830694"/>
                  <a:pt x="4776114" y="4779924"/>
                  <a:pt x="4605872" y="4801314"/>
                </a:cubicBezTo>
                <a:cubicBezTo>
                  <a:pt x="4435630" y="4822704"/>
                  <a:pt x="4209410" y="4740370"/>
                  <a:pt x="4012332" y="4801314"/>
                </a:cubicBezTo>
                <a:cubicBezTo>
                  <a:pt x="3815254" y="4862258"/>
                  <a:pt x="3757509" y="4793480"/>
                  <a:pt x="3513758" y="4801314"/>
                </a:cubicBezTo>
                <a:cubicBezTo>
                  <a:pt x="3270007" y="4809148"/>
                  <a:pt x="3135997" y="4781524"/>
                  <a:pt x="2920218" y="4801314"/>
                </a:cubicBezTo>
                <a:cubicBezTo>
                  <a:pt x="2704439" y="4821104"/>
                  <a:pt x="2689290" y="4759594"/>
                  <a:pt x="2516610" y="4801314"/>
                </a:cubicBezTo>
                <a:cubicBezTo>
                  <a:pt x="2343930" y="4843034"/>
                  <a:pt x="2124437" y="4773434"/>
                  <a:pt x="1923070" y="4801314"/>
                </a:cubicBezTo>
                <a:cubicBezTo>
                  <a:pt x="1721703" y="4829194"/>
                  <a:pt x="1578485" y="4744229"/>
                  <a:pt x="1329530" y="4801314"/>
                </a:cubicBezTo>
                <a:cubicBezTo>
                  <a:pt x="1080575" y="4858399"/>
                  <a:pt x="838008" y="4789726"/>
                  <a:pt x="641023" y="4801314"/>
                </a:cubicBezTo>
                <a:cubicBezTo>
                  <a:pt x="444038" y="4812902"/>
                  <a:pt x="147472" y="4785853"/>
                  <a:pt x="0" y="4801314"/>
                </a:cubicBezTo>
                <a:cubicBezTo>
                  <a:pt x="-42692" y="4564610"/>
                  <a:pt x="53150" y="4498137"/>
                  <a:pt x="0" y="4315848"/>
                </a:cubicBezTo>
                <a:cubicBezTo>
                  <a:pt x="-53150" y="4133559"/>
                  <a:pt x="56246" y="3945624"/>
                  <a:pt x="0" y="3830382"/>
                </a:cubicBezTo>
                <a:cubicBezTo>
                  <a:pt x="-56246" y="3715140"/>
                  <a:pt x="16148" y="3422320"/>
                  <a:pt x="0" y="3296902"/>
                </a:cubicBezTo>
                <a:cubicBezTo>
                  <a:pt x="-16148" y="3171484"/>
                  <a:pt x="53301" y="2920379"/>
                  <a:pt x="0" y="2763423"/>
                </a:cubicBezTo>
                <a:cubicBezTo>
                  <a:pt x="-53301" y="2606467"/>
                  <a:pt x="57526" y="2412934"/>
                  <a:pt x="0" y="2229944"/>
                </a:cubicBezTo>
                <a:cubicBezTo>
                  <a:pt x="-57526" y="2046954"/>
                  <a:pt x="32960" y="1817290"/>
                  <a:pt x="0" y="1696464"/>
                </a:cubicBezTo>
                <a:cubicBezTo>
                  <a:pt x="-32960" y="1575638"/>
                  <a:pt x="12812" y="1279156"/>
                  <a:pt x="0" y="1114972"/>
                </a:cubicBezTo>
                <a:cubicBezTo>
                  <a:pt x="-12812" y="950788"/>
                  <a:pt x="55164" y="829749"/>
                  <a:pt x="0" y="629506"/>
                </a:cubicBezTo>
                <a:cubicBezTo>
                  <a:pt x="-55164" y="429263"/>
                  <a:pt x="61256" y="130241"/>
                  <a:pt x="0" y="0"/>
                </a:cubicBezTo>
                <a:close/>
              </a:path>
            </a:pathLst>
          </a:custGeom>
          <a:noFill/>
          <a:ln w="38100">
            <a:solidFill>
              <a:schemeClr val="tx1"/>
            </a:solidFill>
            <a:extLst>
              <a:ext uri="{C807C97D-BFC1-408E-A445-0C87EB9F89A2}">
                <ask:lineSketchStyleProps xmlns:ask="http://schemas.microsoft.com/office/drawing/2018/sketchyshapes" sd="4282613561">
                  <a:prstGeom prst="rect">
                    <a:avLst/>
                  </a:prstGeom>
                  <ask:type>
                    <ask:lineSketchScribble/>
                  </ask:type>
                </ask:lineSketchStyleProps>
              </a:ext>
            </a:extLst>
          </a:ln>
        </p:spPr>
        <p:txBody>
          <a:bodyPr wrap="square">
            <a:spAutoFit/>
          </a:bodyPr>
          <a:lstStyle/>
          <a:p>
            <a:r>
              <a:rPr lang="el-GR" b="1" dirty="0"/>
              <a:t>Το καλοκαίρι  έκανε πολλή ___________.</a:t>
            </a:r>
          </a:p>
          <a:p>
            <a:endParaRPr lang="el-GR" b="1" dirty="0"/>
          </a:p>
          <a:p>
            <a:endParaRPr lang="el-GR" b="1" dirty="0"/>
          </a:p>
          <a:p>
            <a:endParaRPr lang="el-GR" b="1" dirty="0"/>
          </a:p>
          <a:p>
            <a:endParaRPr lang="el-GR" b="1" dirty="0"/>
          </a:p>
          <a:p>
            <a:endParaRPr lang="el-GR" b="1" dirty="0"/>
          </a:p>
          <a:p>
            <a:r>
              <a:rPr lang="el-GR" b="1" dirty="0"/>
              <a:t>Α. ζέστη                        Β.  κρύο                Γ.  άνεμο                      Δ.   βροχή </a:t>
            </a:r>
          </a:p>
          <a:p>
            <a:endParaRPr lang="el-GR" b="1" dirty="0"/>
          </a:p>
          <a:p>
            <a:r>
              <a:rPr lang="el-GR" b="1" dirty="0"/>
              <a:t>Το πρώτο βράδυ βγήκα μια βόλτα στο   ________ και αγόρασα μερικά όμορφα δώρα. </a:t>
            </a:r>
          </a:p>
          <a:p>
            <a:endParaRPr lang="el-GR" b="1" dirty="0"/>
          </a:p>
          <a:p>
            <a:endParaRPr lang="el-GR" b="1" dirty="0"/>
          </a:p>
          <a:p>
            <a:endParaRPr lang="el-GR" b="1" dirty="0"/>
          </a:p>
          <a:p>
            <a:endParaRPr lang="el-GR" b="1" dirty="0"/>
          </a:p>
          <a:p>
            <a:endParaRPr lang="el-GR" b="1" dirty="0"/>
          </a:p>
          <a:p>
            <a:endParaRPr lang="el-GR" b="1" dirty="0"/>
          </a:p>
          <a:p>
            <a:r>
              <a:rPr lang="el-GR" b="1" dirty="0"/>
              <a:t>Α. εργαστήριο  πληροφορικής Β.  λιμάνι                              Γ.  κυλικείο        Δ.   αίθουσα μουσικής </a:t>
            </a:r>
          </a:p>
          <a:p>
            <a:endParaRPr lang="el-GR" b="1" dirty="0"/>
          </a:p>
        </p:txBody>
      </p:sp>
      <p:sp>
        <p:nvSpPr>
          <p:cNvPr id="9" name="TextBox 8">
            <a:extLst>
              <a:ext uri="{FF2B5EF4-FFF2-40B4-BE49-F238E27FC236}">
                <a16:creationId xmlns:a16="http://schemas.microsoft.com/office/drawing/2014/main" id="{C41CB3E5-D97A-DE69-0E80-9E3EFA9ECF35}"/>
              </a:ext>
            </a:extLst>
          </p:cNvPr>
          <p:cNvSpPr txBox="1"/>
          <p:nvPr/>
        </p:nvSpPr>
        <p:spPr>
          <a:xfrm>
            <a:off x="10003971" y="1197620"/>
            <a:ext cx="1509820" cy="2846933"/>
          </a:xfrm>
          <a:custGeom>
            <a:avLst/>
            <a:gdLst>
              <a:gd name="csX0" fmla="*/ 0 w 1509820"/>
              <a:gd name="csY0" fmla="*/ 0 h 2846933"/>
              <a:gd name="csX1" fmla="*/ 533470 w 1509820"/>
              <a:gd name="csY1" fmla="*/ 0 h 2846933"/>
              <a:gd name="csX2" fmla="*/ 1006547 w 1509820"/>
              <a:gd name="csY2" fmla="*/ 0 h 2846933"/>
              <a:gd name="csX3" fmla="*/ 1509820 w 1509820"/>
              <a:gd name="csY3" fmla="*/ 0 h 2846933"/>
              <a:gd name="csX4" fmla="*/ 1509820 w 1509820"/>
              <a:gd name="csY4" fmla="*/ 540917 h 2846933"/>
              <a:gd name="csX5" fmla="*/ 1509820 w 1509820"/>
              <a:gd name="csY5" fmla="*/ 1138773 h 2846933"/>
              <a:gd name="csX6" fmla="*/ 1509820 w 1509820"/>
              <a:gd name="csY6" fmla="*/ 1736629 h 2846933"/>
              <a:gd name="csX7" fmla="*/ 1509820 w 1509820"/>
              <a:gd name="csY7" fmla="*/ 2306016 h 2846933"/>
              <a:gd name="csX8" fmla="*/ 1509820 w 1509820"/>
              <a:gd name="csY8" fmla="*/ 2846933 h 2846933"/>
              <a:gd name="csX9" fmla="*/ 1006547 w 1509820"/>
              <a:gd name="csY9" fmla="*/ 2846933 h 2846933"/>
              <a:gd name="csX10" fmla="*/ 473077 w 1509820"/>
              <a:gd name="csY10" fmla="*/ 2846933 h 2846933"/>
              <a:gd name="csX11" fmla="*/ 0 w 1509820"/>
              <a:gd name="csY11" fmla="*/ 2846933 h 2846933"/>
              <a:gd name="csX12" fmla="*/ 0 w 1509820"/>
              <a:gd name="csY12" fmla="*/ 2277546 h 2846933"/>
              <a:gd name="csX13" fmla="*/ 0 w 1509820"/>
              <a:gd name="csY13" fmla="*/ 1793568 h 2846933"/>
              <a:gd name="csX14" fmla="*/ 0 w 1509820"/>
              <a:gd name="csY14" fmla="*/ 1309589 h 2846933"/>
              <a:gd name="csX15" fmla="*/ 0 w 1509820"/>
              <a:gd name="csY15" fmla="*/ 711733 h 2846933"/>
              <a:gd name="csX16" fmla="*/ 0 w 1509820"/>
              <a:gd name="csY16" fmla="*/ 0 h 28469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509820" h="2846933" extrusionOk="0">
                <a:moveTo>
                  <a:pt x="0" y="0"/>
                </a:moveTo>
                <a:cubicBezTo>
                  <a:pt x="163026" y="-24417"/>
                  <a:pt x="269388" y="15610"/>
                  <a:pt x="533470" y="0"/>
                </a:cubicBezTo>
                <a:cubicBezTo>
                  <a:pt x="797552" y="-15610"/>
                  <a:pt x="891644" y="34578"/>
                  <a:pt x="1006547" y="0"/>
                </a:cubicBezTo>
                <a:cubicBezTo>
                  <a:pt x="1121450" y="-34578"/>
                  <a:pt x="1407126" y="50969"/>
                  <a:pt x="1509820" y="0"/>
                </a:cubicBezTo>
                <a:cubicBezTo>
                  <a:pt x="1544054" y="204405"/>
                  <a:pt x="1493140" y="430713"/>
                  <a:pt x="1509820" y="540917"/>
                </a:cubicBezTo>
                <a:cubicBezTo>
                  <a:pt x="1526500" y="651121"/>
                  <a:pt x="1463018" y="856759"/>
                  <a:pt x="1509820" y="1138773"/>
                </a:cubicBezTo>
                <a:cubicBezTo>
                  <a:pt x="1556622" y="1420787"/>
                  <a:pt x="1486902" y="1511879"/>
                  <a:pt x="1509820" y="1736629"/>
                </a:cubicBezTo>
                <a:cubicBezTo>
                  <a:pt x="1532738" y="1961379"/>
                  <a:pt x="1482175" y="2039115"/>
                  <a:pt x="1509820" y="2306016"/>
                </a:cubicBezTo>
                <a:cubicBezTo>
                  <a:pt x="1537465" y="2572917"/>
                  <a:pt x="1455979" y="2693434"/>
                  <a:pt x="1509820" y="2846933"/>
                </a:cubicBezTo>
                <a:cubicBezTo>
                  <a:pt x="1317569" y="2875396"/>
                  <a:pt x="1115488" y="2842522"/>
                  <a:pt x="1006547" y="2846933"/>
                </a:cubicBezTo>
                <a:cubicBezTo>
                  <a:pt x="897606" y="2851344"/>
                  <a:pt x="627071" y="2798136"/>
                  <a:pt x="473077" y="2846933"/>
                </a:cubicBezTo>
                <a:cubicBezTo>
                  <a:pt x="319083" y="2895730"/>
                  <a:pt x="126385" y="2844973"/>
                  <a:pt x="0" y="2846933"/>
                </a:cubicBezTo>
                <a:cubicBezTo>
                  <a:pt x="-48254" y="2659029"/>
                  <a:pt x="20797" y="2523785"/>
                  <a:pt x="0" y="2277546"/>
                </a:cubicBezTo>
                <a:cubicBezTo>
                  <a:pt x="-20797" y="2031307"/>
                  <a:pt x="28354" y="2004551"/>
                  <a:pt x="0" y="1793568"/>
                </a:cubicBezTo>
                <a:cubicBezTo>
                  <a:pt x="-28354" y="1582585"/>
                  <a:pt x="10204" y="1472554"/>
                  <a:pt x="0" y="1309589"/>
                </a:cubicBezTo>
                <a:cubicBezTo>
                  <a:pt x="-10204" y="1146624"/>
                  <a:pt x="32097" y="985388"/>
                  <a:pt x="0" y="711733"/>
                </a:cubicBezTo>
                <a:cubicBezTo>
                  <a:pt x="-32097" y="438078"/>
                  <a:pt x="60812" y="244728"/>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pPr marL="0" marR="0">
              <a:spcBef>
                <a:spcPts val="900"/>
              </a:spcBef>
              <a:spcAft>
                <a:spcPts val="900"/>
              </a:spcAft>
            </a:pPr>
            <a:endParaRPr lang="el-GR" sz="2800" u="none" strike="noStrike" dirty="0">
              <a:effectLst/>
              <a:latin typeface="Google Sans"/>
            </a:endParaRPr>
          </a:p>
          <a:p>
            <a:pPr algn="ctr"/>
            <a:r>
              <a:rPr lang="el-GR" sz="2000" dirty="0"/>
              <a:t>Ομάδες  λέξεων που  μία δεν ταιριάζει</a:t>
            </a:r>
          </a:p>
          <a:p>
            <a:pPr algn="ctr"/>
            <a:endParaRPr lang="el-GR" sz="2800" dirty="0"/>
          </a:p>
          <a:p>
            <a:pPr marL="0" marR="0" algn="ctr">
              <a:spcBef>
                <a:spcPts val="900"/>
              </a:spcBef>
              <a:spcAft>
                <a:spcPts val="900"/>
              </a:spcAft>
            </a:pPr>
            <a:endParaRPr lang="el-GR" sz="2800" u="none" strike="noStrike" dirty="0">
              <a:effectLst/>
              <a:latin typeface="Google Sans"/>
            </a:endParaRPr>
          </a:p>
        </p:txBody>
      </p:sp>
      <p:pic>
        <p:nvPicPr>
          <p:cNvPr id="11" name="Εικόνα 10" descr="27 CLIPART TEACHER ιδέες | clip art, manualidades, φανταστικοί χαρακτήρες">
            <a:extLst>
              <a:ext uri="{FF2B5EF4-FFF2-40B4-BE49-F238E27FC236}">
                <a16:creationId xmlns:a16="http://schemas.microsoft.com/office/drawing/2014/main" id="{BD329CDD-4CB2-F538-71DA-9910A041DC46}"/>
              </a:ext>
            </a:extLst>
          </p:cNvPr>
          <p:cNvPicPr>
            <a:picLocks noChangeAspect="1"/>
          </p:cNvPicPr>
          <p:nvPr/>
        </p:nvPicPr>
        <p:blipFill>
          <a:blip r:embed="rId2"/>
          <a:srcRect l="8430" t="14252" r="41198" b="13169"/>
          <a:stretch>
            <a:fillRect/>
          </a:stretch>
        </p:blipFill>
        <p:spPr>
          <a:xfrm>
            <a:off x="10232571" y="191861"/>
            <a:ext cx="1043254" cy="11974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Εικόνα 1" descr="Παιδί καρτούν σε ζεστό και κρύο καιρό Διανυσματική απεικόνιση -  εικονογραφία: 57965053">
            <a:extLst>
              <a:ext uri="{FF2B5EF4-FFF2-40B4-BE49-F238E27FC236}">
                <a16:creationId xmlns:a16="http://schemas.microsoft.com/office/drawing/2014/main" id="{09011560-D3CD-ED5E-1AE0-C608E47D999A}"/>
              </a:ext>
            </a:extLst>
          </p:cNvPr>
          <p:cNvPicPr>
            <a:picLocks noChangeAspect="1"/>
          </p:cNvPicPr>
          <p:nvPr/>
        </p:nvPicPr>
        <p:blipFill>
          <a:blip r:embed="rId3"/>
          <a:srcRect l="51237"/>
          <a:stretch>
            <a:fillRect/>
          </a:stretch>
        </p:blipFill>
        <p:spPr>
          <a:xfrm>
            <a:off x="2067526" y="2131131"/>
            <a:ext cx="1470331" cy="1047498"/>
          </a:xfrm>
          <a:prstGeom prst="rect">
            <a:avLst/>
          </a:prstGeom>
        </p:spPr>
      </p:pic>
      <p:pic>
        <p:nvPicPr>
          <p:cNvPr id="6" name="Εικόνα 5" descr="Παιδί καρτούν σε ζεστό και κρύο καιρό Διανυσματική απεικόνιση -  εικονογραφία: 57965053">
            <a:extLst>
              <a:ext uri="{FF2B5EF4-FFF2-40B4-BE49-F238E27FC236}">
                <a16:creationId xmlns:a16="http://schemas.microsoft.com/office/drawing/2014/main" id="{E06AB6AC-1551-39FA-E86F-57F3AA3831CF}"/>
              </a:ext>
            </a:extLst>
          </p:cNvPr>
          <p:cNvPicPr>
            <a:picLocks noChangeAspect="1"/>
          </p:cNvPicPr>
          <p:nvPr/>
        </p:nvPicPr>
        <p:blipFill>
          <a:blip r:embed="rId3"/>
          <a:srcRect r="44387"/>
          <a:stretch>
            <a:fillRect/>
          </a:stretch>
        </p:blipFill>
        <p:spPr>
          <a:xfrm>
            <a:off x="590992" y="2221389"/>
            <a:ext cx="1074522" cy="957240"/>
          </a:xfrm>
          <a:prstGeom prst="rect">
            <a:avLst/>
          </a:prstGeom>
        </p:spPr>
      </p:pic>
      <p:pic>
        <p:nvPicPr>
          <p:cNvPr id="7" name="Εικόνα 6" descr="Windy day cartoon, результатов — 2,8 тысячи: изображения, стоковые  фотографии, картинки без лицензионных платежей | Shutterstock">
            <a:extLst>
              <a:ext uri="{FF2B5EF4-FFF2-40B4-BE49-F238E27FC236}">
                <a16:creationId xmlns:a16="http://schemas.microsoft.com/office/drawing/2014/main" id="{3C952DE4-8AB9-34EA-63F4-11C714B69958}"/>
              </a:ext>
            </a:extLst>
          </p:cNvPr>
          <p:cNvPicPr>
            <a:picLocks noChangeAspect="1"/>
          </p:cNvPicPr>
          <p:nvPr/>
        </p:nvPicPr>
        <p:blipFill>
          <a:blip r:embed="rId4"/>
          <a:srcRect b="13265"/>
          <a:stretch>
            <a:fillRect/>
          </a:stretch>
        </p:blipFill>
        <p:spPr>
          <a:xfrm>
            <a:off x="3766608" y="2221389"/>
            <a:ext cx="1643592" cy="957240"/>
          </a:xfrm>
          <a:prstGeom prst="rect">
            <a:avLst/>
          </a:prstGeom>
        </p:spPr>
      </p:pic>
      <p:pic>
        <p:nvPicPr>
          <p:cNvPr id="10" name="Εικόνα 9" descr="60 Βροχή ιδέες | βροχή, βροχερές μέρες, καλημέρα">
            <a:extLst>
              <a:ext uri="{FF2B5EF4-FFF2-40B4-BE49-F238E27FC236}">
                <a16:creationId xmlns:a16="http://schemas.microsoft.com/office/drawing/2014/main" id="{9B2EB933-2C5F-03BC-8BF3-E6ACCEEC4B45}"/>
              </a:ext>
            </a:extLst>
          </p:cNvPr>
          <p:cNvPicPr>
            <a:picLocks noChangeAspect="1"/>
          </p:cNvPicPr>
          <p:nvPr/>
        </p:nvPicPr>
        <p:blipFill>
          <a:blip r:embed="rId5"/>
          <a:stretch>
            <a:fillRect/>
          </a:stretch>
        </p:blipFill>
        <p:spPr>
          <a:xfrm>
            <a:off x="5725886" y="2221389"/>
            <a:ext cx="1470330" cy="957240"/>
          </a:xfrm>
          <a:prstGeom prst="rect">
            <a:avLst/>
          </a:prstGeom>
        </p:spPr>
      </p:pic>
      <p:pic>
        <p:nvPicPr>
          <p:cNvPr id="12" name="Εικόνα 11" descr="Δημιουργώντας ένα εργαστήριο Πληροφορικής… – ΟΛΟΗΜΕΡΟ ΔΗΜΟΤΙΚΟ ΣΧΟΛΕΙΟ  ΔΟΚΙΜΙΟΥ">
            <a:extLst>
              <a:ext uri="{FF2B5EF4-FFF2-40B4-BE49-F238E27FC236}">
                <a16:creationId xmlns:a16="http://schemas.microsoft.com/office/drawing/2014/main" id="{D5D4E91F-7428-BF2E-D233-12DE870BFDFF}"/>
              </a:ext>
            </a:extLst>
          </p:cNvPr>
          <p:cNvPicPr>
            <a:picLocks noChangeAspect="1"/>
          </p:cNvPicPr>
          <p:nvPr/>
        </p:nvPicPr>
        <p:blipFill>
          <a:blip r:embed="rId6"/>
          <a:stretch>
            <a:fillRect/>
          </a:stretch>
        </p:blipFill>
        <p:spPr>
          <a:xfrm>
            <a:off x="590992" y="4553442"/>
            <a:ext cx="2696494" cy="1210129"/>
          </a:xfrm>
          <a:prstGeom prst="rect">
            <a:avLst/>
          </a:prstGeom>
        </p:spPr>
      </p:pic>
      <p:pic>
        <p:nvPicPr>
          <p:cNvPr id="13" name="Εικόνα 12" descr="Loading ship Images - Free Download on Magnific (formerly Freepik)">
            <a:extLst>
              <a:ext uri="{FF2B5EF4-FFF2-40B4-BE49-F238E27FC236}">
                <a16:creationId xmlns:a16="http://schemas.microsoft.com/office/drawing/2014/main" id="{A50BD328-DC33-E261-0E9A-0DF0044D9973}"/>
              </a:ext>
            </a:extLst>
          </p:cNvPr>
          <p:cNvPicPr>
            <a:picLocks noChangeAspect="1"/>
          </p:cNvPicPr>
          <p:nvPr/>
        </p:nvPicPr>
        <p:blipFill>
          <a:blip r:embed="rId7"/>
          <a:stretch>
            <a:fillRect/>
          </a:stretch>
        </p:blipFill>
        <p:spPr>
          <a:xfrm>
            <a:off x="3537858" y="4553442"/>
            <a:ext cx="2002972" cy="1210129"/>
          </a:xfrm>
          <a:prstGeom prst="rect">
            <a:avLst/>
          </a:prstGeom>
        </p:spPr>
      </p:pic>
      <p:pic>
        <p:nvPicPr>
          <p:cNvPr id="14" name="Εικόνα 13" descr="Τυρόπιτα, σμούθι και συμπάθεια: Η καθημερινότητα σε ένα σχολικό κυλικείο |  Η ΚΑΘΗΜΕΡΙΝΗ">
            <a:extLst>
              <a:ext uri="{FF2B5EF4-FFF2-40B4-BE49-F238E27FC236}">
                <a16:creationId xmlns:a16="http://schemas.microsoft.com/office/drawing/2014/main" id="{37D0A853-9E10-1501-D8B0-521BA640CE3B}"/>
              </a:ext>
            </a:extLst>
          </p:cNvPr>
          <p:cNvPicPr>
            <a:picLocks noChangeAspect="1"/>
          </p:cNvPicPr>
          <p:nvPr/>
        </p:nvPicPr>
        <p:blipFill>
          <a:blip r:embed="rId8"/>
          <a:stretch>
            <a:fillRect/>
          </a:stretch>
        </p:blipFill>
        <p:spPr>
          <a:xfrm>
            <a:off x="5725886" y="4507339"/>
            <a:ext cx="1709057" cy="1210129"/>
          </a:xfrm>
          <a:prstGeom prst="rect">
            <a:avLst/>
          </a:prstGeom>
        </p:spPr>
      </p:pic>
      <p:pic>
        <p:nvPicPr>
          <p:cNvPr id="16" name="Εικόνα 15">
            <a:extLst>
              <a:ext uri="{FF2B5EF4-FFF2-40B4-BE49-F238E27FC236}">
                <a16:creationId xmlns:a16="http://schemas.microsoft.com/office/drawing/2014/main" id="{41DE00F9-1AB5-298B-5894-A766F642CB13}"/>
              </a:ext>
            </a:extLst>
          </p:cNvPr>
          <p:cNvPicPr>
            <a:picLocks noChangeAspect="1"/>
          </p:cNvPicPr>
          <p:nvPr/>
        </p:nvPicPr>
        <p:blipFill>
          <a:blip r:embed="rId9"/>
          <a:stretch>
            <a:fillRect/>
          </a:stretch>
        </p:blipFill>
        <p:spPr>
          <a:xfrm>
            <a:off x="7672086" y="4496452"/>
            <a:ext cx="1929113" cy="1210130"/>
          </a:xfrm>
          <a:prstGeom prst="rect">
            <a:avLst/>
          </a:prstGeom>
        </p:spPr>
      </p:pic>
    </p:spTree>
    <p:extLst>
      <p:ext uri="{BB962C8B-B14F-4D97-AF65-F5344CB8AC3E}">
        <p14:creationId xmlns:p14="http://schemas.microsoft.com/office/powerpoint/2010/main" val="42570469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D262D-68B0-E0F9-8D2B-2AA63F206A60}"/>
            </a:ext>
          </a:extLst>
        </p:cNvPr>
        <p:cNvGrpSpPr/>
        <p:nvPr/>
      </p:nvGrpSpPr>
      <p:grpSpPr>
        <a:xfrm>
          <a:off x="0" y="0"/>
          <a:ext cx="0" cy="0"/>
          <a:chOff x="0" y="0"/>
          <a:chExt cx="0" cy="0"/>
        </a:xfrm>
      </p:grpSpPr>
      <p:sp>
        <p:nvSpPr>
          <p:cNvPr id="5" name="Ορθογώνιο 4">
            <a:extLst>
              <a:ext uri="{FF2B5EF4-FFF2-40B4-BE49-F238E27FC236}">
                <a16:creationId xmlns:a16="http://schemas.microsoft.com/office/drawing/2014/main" id="{289EA87B-DCA2-96DD-639D-FF96D2CE39A1}"/>
              </a:ext>
            </a:extLst>
          </p:cNvPr>
          <p:cNvSpPr/>
          <p:nvPr/>
        </p:nvSpPr>
        <p:spPr>
          <a:xfrm>
            <a:off x="0" y="295275"/>
            <a:ext cx="7097486"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Κατανόηση γραπτού λόγου </a:t>
            </a:r>
          </a:p>
        </p:txBody>
      </p:sp>
      <p:sp>
        <p:nvSpPr>
          <p:cNvPr id="7" name="TextBox 6">
            <a:extLst>
              <a:ext uri="{FF2B5EF4-FFF2-40B4-BE49-F238E27FC236}">
                <a16:creationId xmlns:a16="http://schemas.microsoft.com/office/drawing/2014/main" id="{D2A2312B-3662-CDA7-DB79-5B4256BEA343}"/>
              </a:ext>
            </a:extLst>
          </p:cNvPr>
          <p:cNvSpPr txBox="1"/>
          <p:nvPr/>
        </p:nvSpPr>
        <p:spPr>
          <a:xfrm>
            <a:off x="-7024" y="1734931"/>
            <a:ext cx="4655223" cy="923330"/>
          </a:xfrm>
          <a:custGeom>
            <a:avLst/>
            <a:gdLst>
              <a:gd name="csX0" fmla="*/ 0 w 4655223"/>
              <a:gd name="csY0" fmla="*/ 0 h 923330"/>
              <a:gd name="csX1" fmla="*/ 442246 w 4655223"/>
              <a:gd name="csY1" fmla="*/ 0 h 923330"/>
              <a:gd name="csX2" fmla="*/ 977597 w 4655223"/>
              <a:gd name="csY2" fmla="*/ 0 h 923330"/>
              <a:gd name="csX3" fmla="*/ 1466395 w 4655223"/>
              <a:gd name="csY3" fmla="*/ 0 h 923330"/>
              <a:gd name="csX4" fmla="*/ 2141403 w 4655223"/>
              <a:gd name="csY4" fmla="*/ 0 h 923330"/>
              <a:gd name="csX5" fmla="*/ 2676753 w 4655223"/>
              <a:gd name="csY5" fmla="*/ 0 h 923330"/>
              <a:gd name="csX6" fmla="*/ 3118999 w 4655223"/>
              <a:gd name="csY6" fmla="*/ 0 h 923330"/>
              <a:gd name="csX7" fmla="*/ 3654350 w 4655223"/>
              <a:gd name="csY7" fmla="*/ 0 h 923330"/>
              <a:gd name="csX8" fmla="*/ 4655223 w 4655223"/>
              <a:gd name="csY8" fmla="*/ 0 h 923330"/>
              <a:gd name="csX9" fmla="*/ 4655223 w 4655223"/>
              <a:gd name="csY9" fmla="*/ 470898 h 923330"/>
              <a:gd name="csX10" fmla="*/ 4655223 w 4655223"/>
              <a:gd name="csY10" fmla="*/ 923330 h 923330"/>
              <a:gd name="csX11" fmla="*/ 4166425 w 4655223"/>
              <a:gd name="csY11" fmla="*/ 923330 h 923330"/>
              <a:gd name="csX12" fmla="*/ 3584522 w 4655223"/>
              <a:gd name="csY12" fmla="*/ 923330 h 923330"/>
              <a:gd name="csX13" fmla="*/ 3095723 w 4655223"/>
              <a:gd name="csY13" fmla="*/ 923330 h 923330"/>
              <a:gd name="csX14" fmla="*/ 2606925 w 4655223"/>
              <a:gd name="csY14" fmla="*/ 923330 h 923330"/>
              <a:gd name="csX15" fmla="*/ 2118126 w 4655223"/>
              <a:gd name="csY15" fmla="*/ 923330 h 923330"/>
              <a:gd name="csX16" fmla="*/ 1443119 w 4655223"/>
              <a:gd name="csY16" fmla="*/ 923330 h 923330"/>
              <a:gd name="csX17" fmla="*/ 1000873 w 4655223"/>
              <a:gd name="csY17" fmla="*/ 923330 h 923330"/>
              <a:gd name="csX18" fmla="*/ 0 w 4655223"/>
              <a:gd name="csY18" fmla="*/ 923330 h 923330"/>
              <a:gd name="csX19" fmla="*/ 0 w 4655223"/>
              <a:gd name="csY19" fmla="*/ 489365 h 923330"/>
              <a:gd name="csX20" fmla="*/ 0 w 4655223"/>
              <a:gd name="csY20" fmla="*/ 0 h 9233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655223" h="923330" extrusionOk="0">
                <a:moveTo>
                  <a:pt x="0" y="0"/>
                </a:moveTo>
                <a:cubicBezTo>
                  <a:pt x="174449" y="-14327"/>
                  <a:pt x="300398" y="30183"/>
                  <a:pt x="442246" y="0"/>
                </a:cubicBezTo>
                <a:cubicBezTo>
                  <a:pt x="584094" y="-30183"/>
                  <a:pt x="721182" y="46784"/>
                  <a:pt x="977597" y="0"/>
                </a:cubicBezTo>
                <a:cubicBezTo>
                  <a:pt x="1234012" y="-46784"/>
                  <a:pt x="1229232" y="16901"/>
                  <a:pt x="1466395" y="0"/>
                </a:cubicBezTo>
                <a:cubicBezTo>
                  <a:pt x="1703558" y="-16901"/>
                  <a:pt x="1964681" y="33958"/>
                  <a:pt x="2141403" y="0"/>
                </a:cubicBezTo>
                <a:cubicBezTo>
                  <a:pt x="2318125" y="-33958"/>
                  <a:pt x="2500400" y="43017"/>
                  <a:pt x="2676753" y="0"/>
                </a:cubicBezTo>
                <a:cubicBezTo>
                  <a:pt x="2853106" y="-43017"/>
                  <a:pt x="2958894" y="22966"/>
                  <a:pt x="3118999" y="0"/>
                </a:cubicBezTo>
                <a:cubicBezTo>
                  <a:pt x="3279104" y="-22966"/>
                  <a:pt x="3467931" y="17263"/>
                  <a:pt x="3654350" y="0"/>
                </a:cubicBezTo>
                <a:cubicBezTo>
                  <a:pt x="3840769" y="-17263"/>
                  <a:pt x="4385793" y="100008"/>
                  <a:pt x="4655223" y="0"/>
                </a:cubicBezTo>
                <a:cubicBezTo>
                  <a:pt x="4699951" y="128478"/>
                  <a:pt x="4643858" y="363556"/>
                  <a:pt x="4655223" y="470898"/>
                </a:cubicBezTo>
                <a:cubicBezTo>
                  <a:pt x="4666588" y="578240"/>
                  <a:pt x="4614736" y="775476"/>
                  <a:pt x="4655223" y="923330"/>
                </a:cubicBezTo>
                <a:cubicBezTo>
                  <a:pt x="4504754" y="972412"/>
                  <a:pt x="4280295" y="920600"/>
                  <a:pt x="4166425" y="923330"/>
                </a:cubicBezTo>
                <a:cubicBezTo>
                  <a:pt x="4052555" y="926060"/>
                  <a:pt x="3791227" y="879425"/>
                  <a:pt x="3584522" y="923330"/>
                </a:cubicBezTo>
                <a:cubicBezTo>
                  <a:pt x="3377817" y="967235"/>
                  <a:pt x="3241130" y="884739"/>
                  <a:pt x="3095723" y="923330"/>
                </a:cubicBezTo>
                <a:cubicBezTo>
                  <a:pt x="2950316" y="961921"/>
                  <a:pt x="2750982" y="913721"/>
                  <a:pt x="2606925" y="923330"/>
                </a:cubicBezTo>
                <a:cubicBezTo>
                  <a:pt x="2462868" y="932939"/>
                  <a:pt x="2307329" y="870314"/>
                  <a:pt x="2118126" y="923330"/>
                </a:cubicBezTo>
                <a:cubicBezTo>
                  <a:pt x="1928923" y="976346"/>
                  <a:pt x="1761727" y="876898"/>
                  <a:pt x="1443119" y="923330"/>
                </a:cubicBezTo>
                <a:cubicBezTo>
                  <a:pt x="1124511" y="969762"/>
                  <a:pt x="1180387" y="902032"/>
                  <a:pt x="1000873" y="923330"/>
                </a:cubicBezTo>
                <a:cubicBezTo>
                  <a:pt x="821359" y="944628"/>
                  <a:pt x="310555" y="886626"/>
                  <a:pt x="0" y="923330"/>
                </a:cubicBezTo>
                <a:cubicBezTo>
                  <a:pt x="-49874" y="820501"/>
                  <a:pt x="19988" y="682900"/>
                  <a:pt x="0" y="489365"/>
                </a:cubicBezTo>
                <a:cubicBezTo>
                  <a:pt x="-19988" y="295830"/>
                  <a:pt x="37487" y="213155"/>
                  <a:pt x="0" y="0"/>
                </a:cubicBezTo>
                <a:close/>
              </a:path>
            </a:pathLst>
          </a:custGeom>
          <a:noFill/>
          <a:ln w="38100">
            <a:solidFill>
              <a:schemeClr val="tx1"/>
            </a:solidFill>
            <a:extLst>
              <a:ext uri="{C807C97D-BFC1-408E-A445-0C87EB9F89A2}">
                <ask:lineSketchStyleProps xmlns:ask="http://schemas.microsoft.com/office/drawing/2018/sketchyshapes" sd="4282613561">
                  <a:prstGeom prst="rect">
                    <a:avLst/>
                  </a:prstGeom>
                  <ask:type>
                    <ask:lineSketchScribble/>
                  </ask:type>
                </ask:lineSketchStyleProps>
              </a:ext>
            </a:extLst>
          </a:ln>
        </p:spPr>
        <p:txBody>
          <a:bodyPr wrap="square">
            <a:spAutoFit/>
          </a:bodyPr>
          <a:lstStyle/>
          <a:p>
            <a:r>
              <a:rPr lang="el-GR" b="1" dirty="0"/>
              <a:t>Σήμερα βρέχει, φυσάει και κάνει κρύο, οπότε κάθομαι στο δωμάτιό μου και γράφω για τις διακοπές μου. </a:t>
            </a:r>
            <a:endParaRPr lang="el-GR" dirty="0"/>
          </a:p>
        </p:txBody>
      </p:sp>
      <p:sp>
        <p:nvSpPr>
          <p:cNvPr id="10" name="TextBox 9">
            <a:extLst>
              <a:ext uri="{FF2B5EF4-FFF2-40B4-BE49-F238E27FC236}">
                <a16:creationId xmlns:a16="http://schemas.microsoft.com/office/drawing/2014/main" id="{23832528-AC2A-F841-BF52-927D87CAB9F9}"/>
              </a:ext>
            </a:extLst>
          </p:cNvPr>
          <p:cNvSpPr txBox="1"/>
          <p:nvPr/>
        </p:nvSpPr>
        <p:spPr>
          <a:xfrm>
            <a:off x="32230" y="3429000"/>
            <a:ext cx="4655223" cy="369332"/>
          </a:xfrm>
          <a:custGeom>
            <a:avLst/>
            <a:gdLst>
              <a:gd name="csX0" fmla="*/ 0 w 4655223"/>
              <a:gd name="csY0" fmla="*/ 0 h 369332"/>
              <a:gd name="csX1" fmla="*/ 442246 w 4655223"/>
              <a:gd name="csY1" fmla="*/ 0 h 369332"/>
              <a:gd name="csX2" fmla="*/ 977597 w 4655223"/>
              <a:gd name="csY2" fmla="*/ 0 h 369332"/>
              <a:gd name="csX3" fmla="*/ 1466395 w 4655223"/>
              <a:gd name="csY3" fmla="*/ 0 h 369332"/>
              <a:gd name="csX4" fmla="*/ 2141403 w 4655223"/>
              <a:gd name="csY4" fmla="*/ 0 h 369332"/>
              <a:gd name="csX5" fmla="*/ 2676753 w 4655223"/>
              <a:gd name="csY5" fmla="*/ 0 h 369332"/>
              <a:gd name="csX6" fmla="*/ 3118999 w 4655223"/>
              <a:gd name="csY6" fmla="*/ 0 h 369332"/>
              <a:gd name="csX7" fmla="*/ 3654350 w 4655223"/>
              <a:gd name="csY7" fmla="*/ 0 h 369332"/>
              <a:gd name="csX8" fmla="*/ 4655223 w 4655223"/>
              <a:gd name="csY8" fmla="*/ 0 h 369332"/>
              <a:gd name="csX9" fmla="*/ 4655223 w 4655223"/>
              <a:gd name="csY9" fmla="*/ 369332 h 369332"/>
              <a:gd name="csX10" fmla="*/ 3980216 w 4655223"/>
              <a:gd name="csY10" fmla="*/ 369332 h 369332"/>
              <a:gd name="csX11" fmla="*/ 3351761 w 4655223"/>
              <a:gd name="csY11" fmla="*/ 369332 h 369332"/>
              <a:gd name="csX12" fmla="*/ 2769858 w 4655223"/>
              <a:gd name="csY12" fmla="*/ 369332 h 369332"/>
              <a:gd name="csX13" fmla="*/ 2281059 w 4655223"/>
              <a:gd name="csY13" fmla="*/ 369332 h 369332"/>
              <a:gd name="csX14" fmla="*/ 1792261 w 4655223"/>
              <a:gd name="csY14" fmla="*/ 369332 h 369332"/>
              <a:gd name="csX15" fmla="*/ 1303462 w 4655223"/>
              <a:gd name="csY15" fmla="*/ 369332 h 369332"/>
              <a:gd name="csX16" fmla="*/ 628455 w 4655223"/>
              <a:gd name="csY16" fmla="*/ 369332 h 369332"/>
              <a:gd name="csX17" fmla="*/ 0 w 4655223"/>
              <a:gd name="csY17" fmla="*/ 369332 h 369332"/>
              <a:gd name="csX18" fmla="*/ 0 w 4655223"/>
              <a:gd name="csY18"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655223" h="369332" extrusionOk="0">
                <a:moveTo>
                  <a:pt x="0" y="0"/>
                </a:moveTo>
                <a:cubicBezTo>
                  <a:pt x="174449" y="-14327"/>
                  <a:pt x="300398" y="30183"/>
                  <a:pt x="442246" y="0"/>
                </a:cubicBezTo>
                <a:cubicBezTo>
                  <a:pt x="584094" y="-30183"/>
                  <a:pt x="721182" y="46784"/>
                  <a:pt x="977597" y="0"/>
                </a:cubicBezTo>
                <a:cubicBezTo>
                  <a:pt x="1234012" y="-46784"/>
                  <a:pt x="1229232" y="16901"/>
                  <a:pt x="1466395" y="0"/>
                </a:cubicBezTo>
                <a:cubicBezTo>
                  <a:pt x="1703558" y="-16901"/>
                  <a:pt x="1964681" y="33958"/>
                  <a:pt x="2141403" y="0"/>
                </a:cubicBezTo>
                <a:cubicBezTo>
                  <a:pt x="2318125" y="-33958"/>
                  <a:pt x="2500400" y="43017"/>
                  <a:pt x="2676753" y="0"/>
                </a:cubicBezTo>
                <a:cubicBezTo>
                  <a:pt x="2853106" y="-43017"/>
                  <a:pt x="2958894" y="22966"/>
                  <a:pt x="3118999" y="0"/>
                </a:cubicBezTo>
                <a:cubicBezTo>
                  <a:pt x="3279104" y="-22966"/>
                  <a:pt x="3467931" y="17263"/>
                  <a:pt x="3654350" y="0"/>
                </a:cubicBezTo>
                <a:cubicBezTo>
                  <a:pt x="3840769" y="-17263"/>
                  <a:pt x="4385793" y="100008"/>
                  <a:pt x="4655223" y="0"/>
                </a:cubicBezTo>
                <a:cubicBezTo>
                  <a:pt x="4664645" y="77745"/>
                  <a:pt x="4614431" y="221769"/>
                  <a:pt x="4655223" y="369332"/>
                </a:cubicBezTo>
                <a:cubicBezTo>
                  <a:pt x="4333706" y="444831"/>
                  <a:pt x="4165143" y="303724"/>
                  <a:pt x="3980216" y="369332"/>
                </a:cubicBezTo>
                <a:cubicBezTo>
                  <a:pt x="3795289" y="434940"/>
                  <a:pt x="3492974" y="352405"/>
                  <a:pt x="3351761" y="369332"/>
                </a:cubicBezTo>
                <a:cubicBezTo>
                  <a:pt x="3210549" y="386259"/>
                  <a:pt x="2976563" y="325427"/>
                  <a:pt x="2769858" y="369332"/>
                </a:cubicBezTo>
                <a:cubicBezTo>
                  <a:pt x="2563153" y="413237"/>
                  <a:pt x="2426466" y="330741"/>
                  <a:pt x="2281059" y="369332"/>
                </a:cubicBezTo>
                <a:cubicBezTo>
                  <a:pt x="2135652" y="407923"/>
                  <a:pt x="1936318" y="359723"/>
                  <a:pt x="1792261" y="369332"/>
                </a:cubicBezTo>
                <a:cubicBezTo>
                  <a:pt x="1648204" y="378941"/>
                  <a:pt x="1492665" y="316316"/>
                  <a:pt x="1303462" y="369332"/>
                </a:cubicBezTo>
                <a:cubicBezTo>
                  <a:pt x="1114259" y="422348"/>
                  <a:pt x="947063" y="322900"/>
                  <a:pt x="628455" y="369332"/>
                </a:cubicBezTo>
                <a:cubicBezTo>
                  <a:pt x="309847" y="415764"/>
                  <a:pt x="310556" y="298450"/>
                  <a:pt x="0" y="369332"/>
                </a:cubicBezTo>
                <a:cubicBezTo>
                  <a:pt x="-6332" y="187771"/>
                  <a:pt x="35353" y="79086"/>
                  <a:pt x="0" y="0"/>
                </a:cubicBezTo>
                <a:close/>
              </a:path>
            </a:pathLst>
          </a:custGeom>
          <a:noFill/>
          <a:ln w="38100">
            <a:solidFill>
              <a:schemeClr val="tx1"/>
            </a:solidFill>
            <a:extLst>
              <a:ext uri="{C807C97D-BFC1-408E-A445-0C87EB9F89A2}">
                <ask:lineSketchStyleProps xmlns:ask="http://schemas.microsoft.com/office/drawing/2018/sketchyshapes" sd="4282613561">
                  <a:prstGeom prst="rect">
                    <a:avLst/>
                  </a:prstGeom>
                  <ask:type>
                    <ask:lineSketchScribble/>
                  </ask:type>
                </ask:lineSketchStyleProps>
              </a:ext>
            </a:extLst>
          </a:ln>
        </p:spPr>
        <p:txBody>
          <a:bodyPr wrap="square">
            <a:spAutoFit/>
          </a:bodyPr>
          <a:lstStyle/>
          <a:p>
            <a:r>
              <a:rPr lang="el-GR" b="1" dirty="0"/>
              <a:t>Το καλοκαίρι ο καιρός έκανε πολλή ζέστη.</a:t>
            </a:r>
          </a:p>
        </p:txBody>
      </p:sp>
      <p:sp>
        <p:nvSpPr>
          <p:cNvPr id="17" name="TextBox 16">
            <a:extLst>
              <a:ext uri="{FF2B5EF4-FFF2-40B4-BE49-F238E27FC236}">
                <a16:creationId xmlns:a16="http://schemas.microsoft.com/office/drawing/2014/main" id="{F23F4A79-D317-D391-D026-C9D93B1FB08B}"/>
              </a:ext>
            </a:extLst>
          </p:cNvPr>
          <p:cNvSpPr txBox="1"/>
          <p:nvPr/>
        </p:nvSpPr>
        <p:spPr>
          <a:xfrm>
            <a:off x="71486" y="4569071"/>
            <a:ext cx="4576714" cy="369332"/>
          </a:xfrm>
          <a:custGeom>
            <a:avLst/>
            <a:gdLst>
              <a:gd name="csX0" fmla="*/ 0 w 4576714"/>
              <a:gd name="csY0" fmla="*/ 0 h 369332"/>
              <a:gd name="csX1" fmla="*/ 434788 w 4576714"/>
              <a:gd name="csY1" fmla="*/ 0 h 369332"/>
              <a:gd name="csX2" fmla="*/ 961110 w 4576714"/>
              <a:gd name="csY2" fmla="*/ 0 h 369332"/>
              <a:gd name="csX3" fmla="*/ 1441665 w 4576714"/>
              <a:gd name="csY3" fmla="*/ 0 h 369332"/>
              <a:gd name="csX4" fmla="*/ 2105288 w 4576714"/>
              <a:gd name="csY4" fmla="*/ 0 h 369332"/>
              <a:gd name="csX5" fmla="*/ 2631611 w 4576714"/>
              <a:gd name="csY5" fmla="*/ 0 h 369332"/>
              <a:gd name="csX6" fmla="*/ 3066398 w 4576714"/>
              <a:gd name="csY6" fmla="*/ 0 h 369332"/>
              <a:gd name="csX7" fmla="*/ 3592720 w 4576714"/>
              <a:gd name="csY7" fmla="*/ 0 h 369332"/>
              <a:gd name="csX8" fmla="*/ 4576714 w 4576714"/>
              <a:gd name="csY8" fmla="*/ 0 h 369332"/>
              <a:gd name="csX9" fmla="*/ 4576714 w 4576714"/>
              <a:gd name="csY9" fmla="*/ 369332 h 369332"/>
              <a:gd name="csX10" fmla="*/ 3913090 w 4576714"/>
              <a:gd name="csY10" fmla="*/ 369332 h 369332"/>
              <a:gd name="csX11" fmla="*/ 3295234 w 4576714"/>
              <a:gd name="csY11" fmla="*/ 369332 h 369332"/>
              <a:gd name="csX12" fmla="*/ 2723145 w 4576714"/>
              <a:gd name="csY12" fmla="*/ 369332 h 369332"/>
              <a:gd name="csX13" fmla="*/ 2242590 w 4576714"/>
              <a:gd name="csY13" fmla="*/ 369332 h 369332"/>
              <a:gd name="csX14" fmla="*/ 1762035 w 4576714"/>
              <a:gd name="csY14" fmla="*/ 369332 h 369332"/>
              <a:gd name="csX15" fmla="*/ 1281480 w 4576714"/>
              <a:gd name="csY15" fmla="*/ 369332 h 369332"/>
              <a:gd name="csX16" fmla="*/ 617856 w 4576714"/>
              <a:gd name="csY16" fmla="*/ 369332 h 369332"/>
              <a:gd name="csX17" fmla="*/ 0 w 4576714"/>
              <a:gd name="csY17" fmla="*/ 369332 h 369332"/>
              <a:gd name="csX18" fmla="*/ 0 w 4576714"/>
              <a:gd name="csY18"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576714" h="369332" extrusionOk="0">
                <a:moveTo>
                  <a:pt x="0" y="0"/>
                </a:moveTo>
                <a:cubicBezTo>
                  <a:pt x="171653" y="-18851"/>
                  <a:pt x="226613" y="45200"/>
                  <a:pt x="434788" y="0"/>
                </a:cubicBezTo>
                <a:cubicBezTo>
                  <a:pt x="642963" y="-45200"/>
                  <a:pt x="826024" y="33851"/>
                  <a:pt x="961110" y="0"/>
                </a:cubicBezTo>
                <a:cubicBezTo>
                  <a:pt x="1096196" y="-33851"/>
                  <a:pt x="1278328" y="11915"/>
                  <a:pt x="1441665" y="0"/>
                </a:cubicBezTo>
                <a:cubicBezTo>
                  <a:pt x="1605003" y="-11915"/>
                  <a:pt x="1956440" y="62977"/>
                  <a:pt x="2105288" y="0"/>
                </a:cubicBezTo>
                <a:cubicBezTo>
                  <a:pt x="2254136" y="-62977"/>
                  <a:pt x="2395001" y="58141"/>
                  <a:pt x="2631611" y="0"/>
                </a:cubicBezTo>
                <a:cubicBezTo>
                  <a:pt x="2868221" y="-58141"/>
                  <a:pt x="2900681" y="48376"/>
                  <a:pt x="3066398" y="0"/>
                </a:cubicBezTo>
                <a:cubicBezTo>
                  <a:pt x="3232115" y="-48376"/>
                  <a:pt x="3380104" y="43115"/>
                  <a:pt x="3592720" y="0"/>
                </a:cubicBezTo>
                <a:cubicBezTo>
                  <a:pt x="3805336" y="-43115"/>
                  <a:pt x="4123715" y="100235"/>
                  <a:pt x="4576714" y="0"/>
                </a:cubicBezTo>
                <a:cubicBezTo>
                  <a:pt x="4586136" y="77745"/>
                  <a:pt x="4535922" y="221769"/>
                  <a:pt x="4576714" y="369332"/>
                </a:cubicBezTo>
                <a:cubicBezTo>
                  <a:pt x="4347938" y="371093"/>
                  <a:pt x="4054630" y="312135"/>
                  <a:pt x="3913090" y="369332"/>
                </a:cubicBezTo>
                <a:cubicBezTo>
                  <a:pt x="3771550" y="426529"/>
                  <a:pt x="3574607" y="307770"/>
                  <a:pt x="3295234" y="369332"/>
                </a:cubicBezTo>
                <a:cubicBezTo>
                  <a:pt x="3015861" y="430894"/>
                  <a:pt x="2889976" y="316220"/>
                  <a:pt x="2723145" y="369332"/>
                </a:cubicBezTo>
                <a:cubicBezTo>
                  <a:pt x="2556314" y="422444"/>
                  <a:pt x="2403887" y="333711"/>
                  <a:pt x="2242590" y="369332"/>
                </a:cubicBezTo>
                <a:cubicBezTo>
                  <a:pt x="2081294" y="404953"/>
                  <a:pt x="1893708" y="345066"/>
                  <a:pt x="1762035" y="369332"/>
                </a:cubicBezTo>
                <a:cubicBezTo>
                  <a:pt x="1630363" y="393598"/>
                  <a:pt x="1463405" y="342851"/>
                  <a:pt x="1281480" y="369332"/>
                </a:cubicBezTo>
                <a:cubicBezTo>
                  <a:pt x="1099555" y="395813"/>
                  <a:pt x="774650" y="366635"/>
                  <a:pt x="617856" y="369332"/>
                </a:cubicBezTo>
                <a:cubicBezTo>
                  <a:pt x="461062" y="372029"/>
                  <a:pt x="156557" y="324159"/>
                  <a:pt x="0" y="369332"/>
                </a:cubicBezTo>
                <a:cubicBezTo>
                  <a:pt x="-6332" y="187771"/>
                  <a:pt x="35353" y="79086"/>
                  <a:pt x="0" y="0"/>
                </a:cubicBezTo>
                <a:close/>
              </a:path>
            </a:pathLst>
          </a:custGeom>
          <a:noFill/>
          <a:ln w="38100">
            <a:solidFill>
              <a:schemeClr val="tx1"/>
            </a:solidFill>
            <a:extLst>
              <a:ext uri="{C807C97D-BFC1-408E-A445-0C87EB9F89A2}">
                <ask:lineSketchStyleProps xmlns:ask="http://schemas.microsoft.com/office/drawing/2018/sketchyshapes" sd="4282613561">
                  <a:prstGeom prst="rect">
                    <a:avLst/>
                  </a:prstGeom>
                  <ask:type>
                    <ask:lineSketchScribble/>
                  </ask:type>
                </ask:lineSketchStyleProps>
              </a:ext>
            </a:extLst>
          </a:ln>
        </p:spPr>
        <p:txBody>
          <a:bodyPr wrap="square">
            <a:spAutoFit/>
          </a:bodyPr>
          <a:lstStyle/>
          <a:p>
            <a:r>
              <a:rPr lang="el-GR" b="1" dirty="0"/>
              <a:t>Ταξίδεψα με πλοίο. </a:t>
            </a:r>
          </a:p>
        </p:txBody>
      </p:sp>
      <p:sp>
        <p:nvSpPr>
          <p:cNvPr id="23" name="TextBox 22">
            <a:extLst>
              <a:ext uri="{FF2B5EF4-FFF2-40B4-BE49-F238E27FC236}">
                <a16:creationId xmlns:a16="http://schemas.microsoft.com/office/drawing/2014/main" id="{71AA2DD4-D8DC-1F17-C3DF-2B0C1F66A69F}"/>
              </a:ext>
            </a:extLst>
          </p:cNvPr>
          <p:cNvSpPr txBox="1"/>
          <p:nvPr/>
        </p:nvSpPr>
        <p:spPr>
          <a:xfrm>
            <a:off x="71486" y="6037125"/>
            <a:ext cx="4576713" cy="369332"/>
          </a:xfrm>
          <a:custGeom>
            <a:avLst/>
            <a:gdLst>
              <a:gd name="csX0" fmla="*/ 0 w 4576713"/>
              <a:gd name="csY0" fmla="*/ 0 h 369332"/>
              <a:gd name="csX1" fmla="*/ 434788 w 4576713"/>
              <a:gd name="csY1" fmla="*/ 0 h 369332"/>
              <a:gd name="csX2" fmla="*/ 961110 w 4576713"/>
              <a:gd name="csY2" fmla="*/ 0 h 369332"/>
              <a:gd name="csX3" fmla="*/ 1441665 w 4576713"/>
              <a:gd name="csY3" fmla="*/ 0 h 369332"/>
              <a:gd name="csX4" fmla="*/ 2105288 w 4576713"/>
              <a:gd name="csY4" fmla="*/ 0 h 369332"/>
              <a:gd name="csX5" fmla="*/ 2631610 w 4576713"/>
              <a:gd name="csY5" fmla="*/ 0 h 369332"/>
              <a:gd name="csX6" fmla="*/ 3066398 w 4576713"/>
              <a:gd name="csY6" fmla="*/ 0 h 369332"/>
              <a:gd name="csX7" fmla="*/ 3592720 w 4576713"/>
              <a:gd name="csY7" fmla="*/ 0 h 369332"/>
              <a:gd name="csX8" fmla="*/ 4576713 w 4576713"/>
              <a:gd name="csY8" fmla="*/ 0 h 369332"/>
              <a:gd name="csX9" fmla="*/ 4576713 w 4576713"/>
              <a:gd name="csY9" fmla="*/ 369332 h 369332"/>
              <a:gd name="csX10" fmla="*/ 3913090 w 4576713"/>
              <a:gd name="csY10" fmla="*/ 369332 h 369332"/>
              <a:gd name="csX11" fmla="*/ 3295233 w 4576713"/>
              <a:gd name="csY11" fmla="*/ 369332 h 369332"/>
              <a:gd name="csX12" fmla="*/ 2723144 w 4576713"/>
              <a:gd name="csY12" fmla="*/ 369332 h 369332"/>
              <a:gd name="csX13" fmla="*/ 2242589 w 4576713"/>
              <a:gd name="csY13" fmla="*/ 369332 h 369332"/>
              <a:gd name="csX14" fmla="*/ 1762035 w 4576713"/>
              <a:gd name="csY14" fmla="*/ 369332 h 369332"/>
              <a:gd name="csX15" fmla="*/ 1281480 w 4576713"/>
              <a:gd name="csY15" fmla="*/ 369332 h 369332"/>
              <a:gd name="csX16" fmla="*/ 617856 w 4576713"/>
              <a:gd name="csY16" fmla="*/ 369332 h 369332"/>
              <a:gd name="csX17" fmla="*/ 0 w 4576713"/>
              <a:gd name="csY17" fmla="*/ 369332 h 369332"/>
              <a:gd name="csX18" fmla="*/ 0 w 4576713"/>
              <a:gd name="csY18"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576713" h="369332" extrusionOk="0">
                <a:moveTo>
                  <a:pt x="0" y="0"/>
                </a:moveTo>
                <a:cubicBezTo>
                  <a:pt x="171653" y="-18851"/>
                  <a:pt x="226613" y="45200"/>
                  <a:pt x="434788" y="0"/>
                </a:cubicBezTo>
                <a:cubicBezTo>
                  <a:pt x="642963" y="-45200"/>
                  <a:pt x="826024" y="33851"/>
                  <a:pt x="961110" y="0"/>
                </a:cubicBezTo>
                <a:cubicBezTo>
                  <a:pt x="1096196" y="-33851"/>
                  <a:pt x="1278328" y="11915"/>
                  <a:pt x="1441665" y="0"/>
                </a:cubicBezTo>
                <a:cubicBezTo>
                  <a:pt x="1605003" y="-11915"/>
                  <a:pt x="1956440" y="62977"/>
                  <a:pt x="2105288" y="0"/>
                </a:cubicBezTo>
                <a:cubicBezTo>
                  <a:pt x="2254136" y="-62977"/>
                  <a:pt x="2397199" y="1603"/>
                  <a:pt x="2631610" y="0"/>
                </a:cubicBezTo>
                <a:cubicBezTo>
                  <a:pt x="2866021" y="-1603"/>
                  <a:pt x="2900060" y="48308"/>
                  <a:pt x="3066398" y="0"/>
                </a:cubicBezTo>
                <a:cubicBezTo>
                  <a:pt x="3232736" y="-48308"/>
                  <a:pt x="3380104" y="43115"/>
                  <a:pt x="3592720" y="0"/>
                </a:cubicBezTo>
                <a:cubicBezTo>
                  <a:pt x="3805336" y="-43115"/>
                  <a:pt x="4126692" y="103515"/>
                  <a:pt x="4576713" y="0"/>
                </a:cubicBezTo>
                <a:cubicBezTo>
                  <a:pt x="4586135" y="77745"/>
                  <a:pt x="4535921" y="221769"/>
                  <a:pt x="4576713" y="369332"/>
                </a:cubicBezTo>
                <a:cubicBezTo>
                  <a:pt x="4346789" y="447704"/>
                  <a:pt x="4049645" y="309781"/>
                  <a:pt x="3913090" y="369332"/>
                </a:cubicBezTo>
                <a:cubicBezTo>
                  <a:pt x="3776535" y="428883"/>
                  <a:pt x="3575749" y="313850"/>
                  <a:pt x="3295233" y="369332"/>
                </a:cubicBezTo>
                <a:cubicBezTo>
                  <a:pt x="3014717" y="424814"/>
                  <a:pt x="2889975" y="316220"/>
                  <a:pt x="2723144" y="369332"/>
                </a:cubicBezTo>
                <a:cubicBezTo>
                  <a:pt x="2556313" y="422444"/>
                  <a:pt x="2403886" y="333711"/>
                  <a:pt x="2242589" y="369332"/>
                </a:cubicBezTo>
                <a:cubicBezTo>
                  <a:pt x="2081293" y="404953"/>
                  <a:pt x="1891287" y="342509"/>
                  <a:pt x="1762035" y="369332"/>
                </a:cubicBezTo>
                <a:cubicBezTo>
                  <a:pt x="1632783" y="396155"/>
                  <a:pt x="1463405" y="342851"/>
                  <a:pt x="1281480" y="369332"/>
                </a:cubicBezTo>
                <a:cubicBezTo>
                  <a:pt x="1099555" y="395813"/>
                  <a:pt x="774650" y="366635"/>
                  <a:pt x="617856" y="369332"/>
                </a:cubicBezTo>
                <a:cubicBezTo>
                  <a:pt x="461062" y="372029"/>
                  <a:pt x="156557" y="324159"/>
                  <a:pt x="0" y="369332"/>
                </a:cubicBezTo>
                <a:cubicBezTo>
                  <a:pt x="-6332" y="187771"/>
                  <a:pt x="35353" y="79086"/>
                  <a:pt x="0" y="0"/>
                </a:cubicBezTo>
                <a:close/>
              </a:path>
            </a:pathLst>
          </a:custGeom>
          <a:noFill/>
          <a:ln w="38100">
            <a:solidFill>
              <a:schemeClr val="tx1"/>
            </a:solidFill>
            <a:extLst>
              <a:ext uri="{C807C97D-BFC1-408E-A445-0C87EB9F89A2}">
                <ask:lineSketchStyleProps xmlns:ask="http://schemas.microsoft.com/office/drawing/2018/sketchyshapes" sd="4282613561">
                  <a:prstGeom prst="rect">
                    <a:avLst/>
                  </a:prstGeom>
                  <ask:type>
                    <ask:lineSketchScribble/>
                  </ask:type>
                </ask:lineSketchStyleProps>
              </a:ext>
            </a:extLst>
          </a:ln>
        </p:spPr>
        <p:txBody>
          <a:bodyPr wrap="square">
            <a:spAutoFit/>
          </a:bodyPr>
          <a:lstStyle/>
          <a:p>
            <a:r>
              <a:rPr lang="el-GR" b="1" dirty="0"/>
              <a:t>Βγήκα μια βόλτα στο λιμάνι. </a:t>
            </a:r>
          </a:p>
        </p:txBody>
      </p:sp>
      <p:pic>
        <p:nvPicPr>
          <p:cNvPr id="28" name="Εικόνα 27" descr="Mulher a Beber Chá, E Chuva Lá Fora. Estilo De Desenho Animado Ilustração  do Vetor - Ilustração de chuvoso, vazio: 203821253">
            <a:extLst>
              <a:ext uri="{FF2B5EF4-FFF2-40B4-BE49-F238E27FC236}">
                <a16:creationId xmlns:a16="http://schemas.microsoft.com/office/drawing/2014/main" id="{39268B31-04B6-FFFA-FFC2-1D025479A778}"/>
              </a:ext>
            </a:extLst>
          </p:cNvPr>
          <p:cNvPicPr>
            <a:picLocks noChangeAspect="1"/>
          </p:cNvPicPr>
          <p:nvPr/>
        </p:nvPicPr>
        <p:blipFill>
          <a:blip r:embed="rId2"/>
          <a:srcRect l="43182"/>
          <a:stretch>
            <a:fillRect/>
          </a:stretch>
        </p:blipFill>
        <p:spPr>
          <a:xfrm>
            <a:off x="8621489" y="4170892"/>
            <a:ext cx="2699655" cy="24261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0" name="Εικόνα 29">
            <a:extLst>
              <a:ext uri="{FF2B5EF4-FFF2-40B4-BE49-F238E27FC236}">
                <a16:creationId xmlns:a16="http://schemas.microsoft.com/office/drawing/2014/main" id="{A39A6007-EFFC-0D64-41A4-02C097B8C697}"/>
              </a:ext>
            </a:extLst>
          </p:cNvPr>
          <p:cNvPicPr>
            <a:picLocks noChangeAspect="1"/>
          </p:cNvPicPr>
          <p:nvPr/>
        </p:nvPicPr>
        <p:blipFill>
          <a:blip r:embed="rId3"/>
          <a:srcRect l="52286" b="53640"/>
          <a:stretch>
            <a:fillRect/>
          </a:stretch>
        </p:blipFill>
        <p:spPr>
          <a:xfrm>
            <a:off x="5519058" y="4136619"/>
            <a:ext cx="2699656" cy="242610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2" name="Εικόνα 31" descr="Γελοιογραφία Λιμάνι Λιμάνι Animaatio, Λιμάνι, ζωολογία, τέχνη png | PNGEgg">
            <a:extLst>
              <a:ext uri="{FF2B5EF4-FFF2-40B4-BE49-F238E27FC236}">
                <a16:creationId xmlns:a16="http://schemas.microsoft.com/office/drawing/2014/main" id="{A640A8EF-3663-1091-5F84-48A8113EA371}"/>
              </a:ext>
            </a:extLst>
          </p:cNvPr>
          <p:cNvPicPr>
            <a:picLocks noChangeAspect="1"/>
          </p:cNvPicPr>
          <p:nvPr/>
        </p:nvPicPr>
        <p:blipFill>
          <a:blip r:embed="rId4"/>
          <a:srcRect l="17522" r="16431"/>
          <a:stretch>
            <a:fillRect/>
          </a:stretch>
        </p:blipFill>
        <p:spPr>
          <a:xfrm>
            <a:off x="5486401" y="1542316"/>
            <a:ext cx="2732313" cy="23378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4" name="Οβάλ 33">
            <a:extLst>
              <a:ext uri="{FF2B5EF4-FFF2-40B4-BE49-F238E27FC236}">
                <a16:creationId xmlns:a16="http://schemas.microsoft.com/office/drawing/2014/main" id="{9E75E93E-FCF4-0CBF-99A2-3D47B7364AB8}"/>
              </a:ext>
            </a:extLst>
          </p:cNvPr>
          <p:cNvSpPr/>
          <p:nvPr/>
        </p:nvSpPr>
        <p:spPr>
          <a:xfrm>
            <a:off x="3967398" y="2148398"/>
            <a:ext cx="588126" cy="418079"/>
          </a:xfrm>
          <a:prstGeom prst="ellipse">
            <a:avLst/>
          </a:prstGeom>
          <a:ln w="76200"/>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Α</a:t>
            </a:r>
          </a:p>
        </p:txBody>
      </p:sp>
      <p:sp>
        <p:nvSpPr>
          <p:cNvPr id="36" name="Οβάλ 35">
            <a:extLst>
              <a:ext uri="{FF2B5EF4-FFF2-40B4-BE49-F238E27FC236}">
                <a16:creationId xmlns:a16="http://schemas.microsoft.com/office/drawing/2014/main" id="{4A44B7E4-1A20-12A6-448F-4361AC91ED5A}"/>
              </a:ext>
            </a:extLst>
          </p:cNvPr>
          <p:cNvSpPr/>
          <p:nvPr/>
        </p:nvSpPr>
        <p:spPr>
          <a:xfrm>
            <a:off x="4479174" y="3429000"/>
            <a:ext cx="588126" cy="418079"/>
          </a:xfrm>
          <a:prstGeom prst="ellipse">
            <a:avLst/>
          </a:prstGeom>
          <a:ln w="76200"/>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Β</a:t>
            </a:r>
          </a:p>
        </p:txBody>
      </p:sp>
      <p:sp>
        <p:nvSpPr>
          <p:cNvPr id="38" name="Οβάλ 37">
            <a:extLst>
              <a:ext uri="{FF2B5EF4-FFF2-40B4-BE49-F238E27FC236}">
                <a16:creationId xmlns:a16="http://schemas.microsoft.com/office/drawing/2014/main" id="{C243A124-E741-6D10-7D20-0967CEE5240F}"/>
              </a:ext>
            </a:extLst>
          </p:cNvPr>
          <p:cNvSpPr/>
          <p:nvPr/>
        </p:nvSpPr>
        <p:spPr>
          <a:xfrm>
            <a:off x="3379272" y="4499649"/>
            <a:ext cx="588126" cy="418079"/>
          </a:xfrm>
          <a:prstGeom prst="ellipse">
            <a:avLst/>
          </a:prstGeom>
          <a:ln w="76200"/>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Γ</a:t>
            </a:r>
          </a:p>
        </p:txBody>
      </p:sp>
      <p:sp>
        <p:nvSpPr>
          <p:cNvPr id="40" name="Οβάλ 39">
            <a:extLst>
              <a:ext uri="{FF2B5EF4-FFF2-40B4-BE49-F238E27FC236}">
                <a16:creationId xmlns:a16="http://schemas.microsoft.com/office/drawing/2014/main" id="{62EF6A85-EBA6-3220-508F-434080C537F8}"/>
              </a:ext>
            </a:extLst>
          </p:cNvPr>
          <p:cNvSpPr/>
          <p:nvPr/>
        </p:nvSpPr>
        <p:spPr>
          <a:xfrm>
            <a:off x="3526082" y="6050157"/>
            <a:ext cx="588126" cy="418079"/>
          </a:xfrm>
          <a:prstGeom prst="ellipse">
            <a:avLst/>
          </a:prstGeom>
          <a:ln w="76200"/>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Δ</a:t>
            </a:r>
          </a:p>
        </p:txBody>
      </p:sp>
      <p:sp>
        <p:nvSpPr>
          <p:cNvPr id="42" name="Οβάλ 41">
            <a:extLst>
              <a:ext uri="{FF2B5EF4-FFF2-40B4-BE49-F238E27FC236}">
                <a16:creationId xmlns:a16="http://schemas.microsoft.com/office/drawing/2014/main" id="{5AB5F150-BE2E-1386-BA6E-F3DC603FBDBC}"/>
              </a:ext>
            </a:extLst>
          </p:cNvPr>
          <p:cNvSpPr/>
          <p:nvPr/>
        </p:nvSpPr>
        <p:spPr>
          <a:xfrm>
            <a:off x="5519058" y="1525891"/>
            <a:ext cx="588126" cy="418079"/>
          </a:xfrm>
          <a:prstGeom prst="ellipse">
            <a:avLst/>
          </a:prstGeom>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l-GR" dirty="0"/>
          </a:p>
        </p:txBody>
      </p:sp>
      <p:sp>
        <p:nvSpPr>
          <p:cNvPr id="44" name="Οβάλ 43">
            <a:extLst>
              <a:ext uri="{FF2B5EF4-FFF2-40B4-BE49-F238E27FC236}">
                <a16:creationId xmlns:a16="http://schemas.microsoft.com/office/drawing/2014/main" id="{E707F6E7-F60D-1666-068D-EF382E6EA9F5}"/>
              </a:ext>
            </a:extLst>
          </p:cNvPr>
          <p:cNvSpPr/>
          <p:nvPr/>
        </p:nvSpPr>
        <p:spPr>
          <a:xfrm>
            <a:off x="8599867" y="4290608"/>
            <a:ext cx="588126" cy="418079"/>
          </a:xfrm>
          <a:prstGeom prst="ellipse">
            <a:avLst/>
          </a:prstGeom>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l-GR" dirty="0"/>
          </a:p>
        </p:txBody>
      </p:sp>
      <p:sp>
        <p:nvSpPr>
          <p:cNvPr id="46" name="Οβάλ 45">
            <a:extLst>
              <a:ext uri="{FF2B5EF4-FFF2-40B4-BE49-F238E27FC236}">
                <a16:creationId xmlns:a16="http://schemas.microsoft.com/office/drawing/2014/main" id="{4D96929D-2526-8907-4CE8-1C6A8F2DE292}"/>
              </a:ext>
            </a:extLst>
          </p:cNvPr>
          <p:cNvSpPr/>
          <p:nvPr/>
        </p:nvSpPr>
        <p:spPr>
          <a:xfrm>
            <a:off x="5611734" y="4290609"/>
            <a:ext cx="588126" cy="418079"/>
          </a:xfrm>
          <a:prstGeom prst="ellipse">
            <a:avLst/>
          </a:prstGeom>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l-GR" dirty="0"/>
          </a:p>
        </p:txBody>
      </p:sp>
      <p:pic>
        <p:nvPicPr>
          <p:cNvPr id="3" name="Εικόνα 2">
            <a:extLst>
              <a:ext uri="{FF2B5EF4-FFF2-40B4-BE49-F238E27FC236}">
                <a16:creationId xmlns:a16="http://schemas.microsoft.com/office/drawing/2014/main" id="{5B44C4E3-8CD4-989D-8EE2-B31FF203E0B1}"/>
              </a:ext>
            </a:extLst>
          </p:cNvPr>
          <p:cNvPicPr>
            <a:picLocks noChangeAspect="1"/>
          </p:cNvPicPr>
          <p:nvPr/>
        </p:nvPicPr>
        <p:blipFill>
          <a:blip r:embed="rId5"/>
          <a:stretch>
            <a:fillRect/>
          </a:stretch>
        </p:blipFill>
        <p:spPr>
          <a:xfrm>
            <a:off x="8686804" y="1584232"/>
            <a:ext cx="2699655" cy="23378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8" name="Οβάλ 47">
            <a:extLst>
              <a:ext uri="{FF2B5EF4-FFF2-40B4-BE49-F238E27FC236}">
                <a16:creationId xmlns:a16="http://schemas.microsoft.com/office/drawing/2014/main" id="{7B4E19D8-199C-EE91-57C0-451DB19454B4}"/>
              </a:ext>
            </a:extLst>
          </p:cNvPr>
          <p:cNvSpPr/>
          <p:nvPr/>
        </p:nvSpPr>
        <p:spPr>
          <a:xfrm>
            <a:off x="8599867" y="1584232"/>
            <a:ext cx="588126" cy="418079"/>
          </a:xfrm>
          <a:prstGeom prst="ellipse">
            <a:avLst/>
          </a:prstGeom>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l-GR" dirty="0"/>
          </a:p>
        </p:txBody>
      </p:sp>
    </p:spTree>
    <p:extLst>
      <p:ext uri="{BB962C8B-B14F-4D97-AF65-F5344CB8AC3E}">
        <p14:creationId xmlns:p14="http://schemas.microsoft.com/office/powerpoint/2010/main" val="2845246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27006-1155-0BD2-AD1E-8589D0C52EA2}"/>
            </a:ext>
          </a:extLst>
        </p:cNvPr>
        <p:cNvGrpSpPr/>
        <p:nvPr/>
      </p:nvGrpSpPr>
      <p:grpSpPr>
        <a:xfrm>
          <a:off x="0" y="0"/>
          <a:ext cx="0" cy="0"/>
          <a:chOff x="0" y="0"/>
          <a:chExt cx="0" cy="0"/>
        </a:xfrm>
      </p:grpSpPr>
      <p:sp>
        <p:nvSpPr>
          <p:cNvPr id="5" name="Ορθογώνιο 4">
            <a:extLst>
              <a:ext uri="{FF2B5EF4-FFF2-40B4-BE49-F238E27FC236}">
                <a16:creationId xmlns:a16="http://schemas.microsoft.com/office/drawing/2014/main" id="{9E55B562-9B79-BC5C-093C-B9D46DC586DE}"/>
              </a:ext>
            </a:extLst>
          </p:cNvPr>
          <p:cNvSpPr/>
          <p:nvPr/>
        </p:nvSpPr>
        <p:spPr>
          <a:xfrm>
            <a:off x="0" y="295275"/>
            <a:ext cx="7097486"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Κατανόηση γραπτού λόγου </a:t>
            </a:r>
          </a:p>
        </p:txBody>
      </p:sp>
      <p:sp>
        <p:nvSpPr>
          <p:cNvPr id="3" name="TextBox 2">
            <a:extLst>
              <a:ext uri="{FF2B5EF4-FFF2-40B4-BE49-F238E27FC236}">
                <a16:creationId xmlns:a16="http://schemas.microsoft.com/office/drawing/2014/main" id="{082517D8-185D-9E1A-541F-72AB2AC93D22}"/>
              </a:ext>
            </a:extLst>
          </p:cNvPr>
          <p:cNvSpPr txBox="1"/>
          <p:nvPr/>
        </p:nvSpPr>
        <p:spPr>
          <a:xfrm>
            <a:off x="71484" y="3592321"/>
            <a:ext cx="6318430" cy="923330"/>
          </a:xfrm>
          <a:custGeom>
            <a:avLst/>
            <a:gdLst>
              <a:gd name="csX0" fmla="*/ 0 w 6318430"/>
              <a:gd name="csY0" fmla="*/ 0 h 923330"/>
              <a:gd name="csX1" fmla="*/ 384850 w 6318430"/>
              <a:gd name="csY1" fmla="*/ 0 h 923330"/>
              <a:gd name="csX2" fmla="*/ 896068 w 6318430"/>
              <a:gd name="csY2" fmla="*/ 0 h 923330"/>
              <a:gd name="csX3" fmla="*/ 1344102 w 6318430"/>
              <a:gd name="csY3" fmla="*/ 0 h 923330"/>
              <a:gd name="csX4" fmla="*/ 2044874 w 6318430"/>
              <a:gd name="csY4" fmla="*/ 0 h 923330"/>
              <a:gd name="csX5" fmla="*/ 2556092 w 6318430"/>
              <a:gd name="csY5" fmla="*/ 0 h 923330"/>
              <a:gd name="csX6" fmla="*/ 2940942 w 6318430"/>
              <a:gd name="csY6" fmla="*/ 0 h 923330"/>
              <a:gd name="csX7" fmla="*/ 3452160 w 6318430"/>
              <a:gd name="csY7" fmla="*/ 0 h 923330"/>
              <a:gd name="csX8" fmla="*/ 4089747 w 6318430"/>
              <a:gd name="csY8" fmla="*/ 0 h 923330"/>
              <a:gd name="csX9" fmla="*/ 4727334 w 6318430"/>
              <a:gd name="csY9" fmla="*/ 0 h 923330"/>
              <a:gd name="csX10" fmla="*/ 5301737 w 6318430"/>
              <a:gd name="csY10" fmla="*/ 0 h 923330"/>
              <a:gd name="csX11" fmla="*/ 5749771 w 6318430"/>
              <a:gd name="csY11" fmla="*/ 0 h 923330"/>
              <a:gd name="csX12" fmla="*/ 6318430 w 6318430"/>
              <a:gd name="csY12" fmla="*/ 0 h 923330"/>
              <a:gd name="csX13" fmla="*/ 6318430 w 6318430"/>
              <a:gd name="csY13" fmla="*/ 433965 h 923330"/>
              <a:gd name="csX14" fmla="*/ 6318430 w 6318430"/>
              <a:gd name="csY14" fmla="*/ 923330 h 923330"/>
              <a:gd name="csX15" fmla="*/ 5744027 w 6318430"/>
              <a:gd name="csY15" fmla="*/ 923330 h 923330"/>
              <a:gd name="csX16" fmla="*/ 5043256 w 6318430"/>
              <a:gd name="csY16" fmla="*/ 923330 h 923330"/>
              <a:gd name="csX17" fmla="*/ 4658406 w 6318430"/>
              <a:gd name="csY17" fmla="*/ 923330 h 923330"/>
              <a:gd name="csX18" fmla="*/ 4084003 w 6318430"/>
              <a:gd name="csY18" fmla="*/ 923330 h 923330"/>
              <a:gd name="csX19" fmla="*/ 3699154 w 6318430"/>
              <a:gd name="csY19" fmla="*/ 923330 h 923330"/>
              <a:gd name="csX20" fmla="*/ 2998382 w 6318430"/>
              <a:gd name="csY20" fmla="*/ 923330 h 923330"/>
              <a:gd name="csX21" fmla="*/ 2613532 w 6318430"/>
              <a:gd name="csY21" fmla="*/ 923330 h 923330"/>
              <a:gd name="csX22" fmla="*/ 1912761 w 6318430"/>
              <a:gd name="csY22" fmla="*/ 923330 h 923330"/>
              <a:gd name="csX23" fmla="*/ 1338358 w 6318430"/>
              <a:gd name="csY23" fmla="*/ 923330 h 923330"/>
              <a:gd name="csX24" fmla="*/ 637587 w 6318430"/>
              <a:gd name="csY24" fmla="*/ 923330 h 923330"/>
              <a:gd name="csX25" fmla="*/ 0 w 6318430"/>
              <a:gd name="csY25" fmla="*/ 923330 h 923330"/>
              <a:gd name="csX26" fmla="*/ 0 w 6318430"/>
              <a:gd name="csY26" fmla="*/ 461665 h 923330"/>
              <a:gd name="csX27" fmla="*/ 0 w 6318430"/>
              <a:gd name="csY27" fmla="*/ 0 h 9233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6318430" h="923330" extrusionOk="0">
                <a:moveTo>
                  <a:pt x="0" y="0"/>
                </a:moveTo>
                <a:cubicBezTo>
                  <a:pt x="127791" y="-33881"/>
                  <a:pt x="217199" y="33468"/>
                  <a:pt x="384850" y="0"/>
                </a:cubicBezTo>
                <a:cubicBezTo>
                  <a:pt x="552501" y="-33468"/>
                  <a:pt x="653987" y="60876"/>
                  <a:pt x="896068" y="0"/>
                </a:cubicBezTo>
                <a:cubicBezTo>
                  <a:pt x="1138149" y="-60876"/>
                  <a:pt x="1171445" y="23324"/>
                  <a:pt x="1344102" y="0"/>
                </a:cubicBezTo>
                <a:cubicBezTo>
                  <a:pt x="1516759" y="-23324"/>
                  <a:pt x="1892036" y="56760"/>
                  <a:pt x="2044874" y="0"/>
                </a:cubicBezTo>
                <a:cubicBezTo>
                  <a:pt x="2197712" y="-56760"/>
                  <a:pt x="2415787" y="71"/>
                  <a:pt x="2556092" y="0"/>
                </a:cubicBezTo>
                <a:cubicBezTo>
                  <a:pt x="2696397" y="-71"/>
                  <a:pt x="2768388" y="44841"/>
                  <a:pt x="2940942" y="0"/>
                </a:cubicBezTo>
                <a:cubicBezTo>
                  <a:pt x="3113496" y="-44841"/>
                  <a:pt x="3308901" y="11998"/>
                  <a:pt x="3452160" y="0"/>
                </a:cubicBezTo>
                <a:cubicBezTo>
                  <a:pt x="3595419" y="-11998"/>
                  <a:pt x="3958026" y="16480"/>
                  <a:pt x="4089747" y="0"/>
                </a:cubicBezTo>
                <a:cubicBezTo>
                  <a:pt x="4221468" y="-16480"/>
                  <a:pt x="4500714" y="18506"/>
                  <a:pt x="4727334" y="0"/>
                </a:cubicBezTo>
                <a:cubicBezTo>
                  <a:pt x="4953954" y="-18506"/>
                  <a:pt x="5026961" y="37001"/>
                  <a:pt x="5301737" y="0"/>
                </a:cubicBezTo>
                <a:cubicBezTo>
                  <a:pt x="5576513" y="-37001"/>
                  <a:pt x="5593670" y="44401"/>
                  <a:pt x="5749771" y="0"/>
                </a:cubicBezTo>
                <a:cubicBezTo>
                  <a:pt x="5905872" y="-44401"/>
                  <a:pt x="6155759" y="55893"/>
                  <a:pt x="6318430" y="0"/>
                </a:cubicBezTo>
                <a:cubicBezTo>
                  <a:pt x="6329066" y="108292"/>
                  <a:pt x="6310352" y="335743"/>
                  <a:pt x="6318430" y="433965"/>
                </a:cubicBezTo>
                <a:cubicBezTo>
                  <a:pt x="6326508" y="532187"/>
                  <a:pt x="6311926" y="702987"/>
                  <a:pt x="6318430" y="923330"/>
                </a:cubicBezTo>
                <a:cubicBezTo>
                  <a:pt x="6190528" y="963317"/>
                  <a:pt x="5973587" y="887589"/>
                  <a:pt x="5744027" y="923330"/>
                </a:cubicBezTo>
                <a:cubicBezTo>
                  <a:pt x="5514467" y="959071"/>
                  <a:pt x="5262448" y="890265"/>
                  <a:pt x="5043256" y="923330"/>
                </a:cubicBezTo>
                <a:cubicBezTo>
                  <a:pt x="4824064" y="956395"/>
                  <a:pt x="4808270" y="898138"/>
                  <a:pt x="4658406" y="923330"/>
                </a:cubicBezTo>
                <a:cubicBezTo>
                  <a:pt x="4508542" y="948522"/>
                  <a:pt x="4274455" y="865646"/>
                  <a:pt x="4084003" y="923330"/>
                </a:cubicBezTo>
                <a:cubicBezTo>
                  <a:pt x="3893551" y="981014"/>
                  <a:pt x="3786144" y="898043"/>
                  <a:pt x="3699154" y="923330"/>
                </a:cubicBezTo>
                <a:cubicBezTo>
                  <a:pt x="3612164" y="948617"/>
                  <a:pt x="3260780" y="911636"/>
                  <a:pt x="2998382" y="923330"/>
                </a:cubicBezTo>
                <a:cubicBezTo>
                  <a:pt x="2735984" y="935024"/>
                  <a:pt x="2777337" y="914208"/>
                  <a:pt x="2613532" y="923330"/>
                </a:cubicBezTo>
                <a:cubicBezTo>
                  <a:pt x="2449727" y="932452"/>
                  <a:pt x="2153931" y="882097"/>
                  <a:pt x="1912761" y="923330"/>
                </a:cubicBezTo>
                <a:cubicBezTo>
                  <a:pt x="1671591" y="964563"/>
                  <a:pt x="1530027" y="917578"/>
                  <a:pt x="1338358" y="923330"/>
                </a:cubicBezTo>
                <a:cubicBezTo>
                  <a:pt x="1146689" y="929082"/>
                  <a:pt x="866187" y="877443"/>
                  <a:pt x="637587" y="923330"/>
                </a:cubicBezTo>
                <a:cubicBezTo>
                  <a:pt x="408987" y="969217"/>
                  <a:pt x="206676" y="859498"/>
                  <a:pt x="0" y="923330"/>
                </a:cubicBezTo>
                <a:cubicBezTo>
                  <a:pt x="-17421" y="756222"/>
                  <a:pt x="27696" y="635141"/>
                  <a:pt x="0" y="461665"/>
                </a:cubicBezTo>
                <a:cubicBezTo>
                  <a:pt x="-27696" y="288189"/>
                  <a:pt x="17452" y="208679"/>
                  <a:pt x="0" y="0"/>
                </a:cubicBezTo>
                <a:close/>
              </a:path>
            </a:pathLst>
          </a:custGeom>
          <a:noFill/>
          <a:ln w="38100">
            <a:solidFill>
              <a:schemeClr val="tx1"/>
            </a:solidFill>
            <a:extLst>
              <a:ext uri="{C807C97D-BFC1-408E-A445-0C87EB9F89A2}">
                <ask:lineSketchStyleProps xmlns:ask="http://schemas.microsoft.com/office/drawing/2018/sketchyshapes" sd="4282613561">
                  <a:prstGeom prst="rect">
                    <a:avLst/>
                  </a:prstGeom>
                  <ask:type>
                    <ask:lineSketchScribble/>
                  </ask:type>
                </ask:lineSketchStyleProps>
              </a:ext>
            </a:extLst>
          </a:ln>
        </p:spPr>
        <p:txBody>
          <a:bodyPr wrap="square">
            <a:spAutoFit/>
          </a:bodyPr>
          <a:lstStyle/>
          <a:p>
            <a:r>
              <a:rPr lang="el-GR" b="1" dirty="0"/>
              <a:t>Όλο εκείνο το διάστημα, λόγω των υψηλών θερμοκρασιών, έτρωγα καθημερινά δροσερά φρούτα και έπινα μόνο παγωμένο νερό. </a:t>
            </a:r>
          </a:p>
        </p:txBody>
      </p:sp>
      <p:sp>
        <p:nvSpPr>
          <p:cNvPr id="25" name="TextBox 24">
            <a:extLst>
              <a:ext uri="{FF2B5EF4-FFF2-40B4-BE49-F238E27FC236}">
                <a16:creationId xmlns:a16="http://schemas.microsoft.com/office/drawing/2014/main" id="{7928856A-95E3-0166-5C12-2A2FD45A1B5C}"/>
              </a:ext>
            </a:extLst>
          </p:cNvPr>
          <p:cNvSpPr txBox="1"/>
          <p:nvPr/>
        </p:nvSpPr>
        <p:spPr>
          <a:xfrm>
            <a:off x="71484" y="2326686"/>
            <a:ext cx="4476276" cy="369332"/>
          </a:xfrm>
          <a:custGeom>
            <a:avLst/>
            <a:gdLst>
              <a:gd name="csX0" fmla="*/ 0 w 4476276"/>
              <a:gd name="csY0" fmla="*/ 0 h 369332"/>
              <a:gd name="csX1" fmla="*/ 425246 w 4476276"/>
              <a:gd name="csY1" fmla="*/ 0 h 369332"/>
              <a:gd name="csX2" fmla="*/ 940018 w 4476276"/>
              <a:gd name="csY2" fmla="*/ 0 h 369332"/>
              <a:gd name="csX3" fmla="*/ 1410027 w 4476276"/>
              <a:gd name="csY3" fmla="*/ 0 h 369332"/>
              <a:gd name="csX4" fmla="*/ 2059087 w 4476276"/>
              <a:gd name="csY4" fmla="*/ 0 h 369332"/>
              <a:gd name="csX5" fmla="*/ 2573859 w 4476276"/>
              <a:gd name="csY5" fmla="*/ 0 h 369332"/>
              <a:gd name="csX6" fmla="*/ 2999105 w 4476276"/>
              <a:gd name="csY6" fmla="*/ 0 h 369332"/>
              <a:gd name="csX7" fmla="*/ 3513877 w 4476276"/>
              <a:gd name="csY7" fmla="*/ 0 h 369332"/>
              <a:gd name="csX8" fmla="*/ 4476276 w 4476276"/>
              <a:gd name="csY8" fmla="*/ 0 h 369332"/>
              <a:gd name="csX9" fmla="*/ 4476276 w 4476276"/>
              <a:gd name="csY9" fmla="*/ 369332 h 369332"/>
              <a:gd name="csX10" fmla="*/ 3827216 w 4476276"/>
              <a:gd name="csY10" fmla="*/ 369332 h 369332"/>
              <a:gd name="csX11" fmla="*/ 3222919 w 4476276"/>
              <a:gd name="csY11" fmla="*/ 369332 h 369332"/>
              <a:gd name="csX12" fmla="*/ 2663384 w 4476276"/>
              <a:gd name="csY12" fmla="*/ 369332 h 369332"/>
              <a:gd name="csX13" fmla="*/ 2193375 w 4476276"/>
              <a:gd name="csY13" fmla="*/ 369332 h 369332"/>
              <a:gd name="csX14" fmla="*/ 1723366 w 4476276"/>
              <a:gd name="csY14" fmla="*/ 369332 h 369332"/>
              <a:gd name="csX15" fmla="*/ 1253357 w 4476276"/>
              <a:gd name="csY15" fmla="*/ 369332 h 369332"/>
              <a:gd name="csX16" fmla="*/ 604297 w 4476276"/>
              <a:gd name="csY16" fmla="*/ 369332 h 369332"/>
              <a:gd name="csX17" fmla="*/ 0 w 4476276"/>
              <a:gd name="csY17" fmla="*/ 369332 h 369332"/>
              <a:gd name="csX18" fmla="*/ 0 w 4476276"/>
              <a:gd name="csY18"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476276" h="369332" extrusionOk="0">
                <a:moveTo>
                  <a:pt x="0" y="0"/>
                </a:moveTo>
                <a:cubicBezTo>
                  <a:pt x="109047" y="-41076"/>
                  <a:pt x="335711" y="27331"/>
                  <a:pt x="425246" y="0"/>
                </a:cubicBezTo>
                <a:cubicBezTo>
                  <a:pt x="514781" y="-27331"/>
                  <a:pt x="786109" y="29139"/>
                  <a:pt x="940018" y="0"/>
                </a:cubicBezTo>
                <a:cubicBezTo>
                  <a:pt x="1093927" y="-29139"/>
                  <a:pt x="1270062" y="49676"/>
                  <a:pt x="1410027" y="0"/>
                </a:cubicBezTo>
                <a:cubicBezTo>
                  <a:pt x="1549992" y="-49676"/>
                  <a:pt x="1824435" y="65851"/>
                  <a:pt x="2059087" y="0"/>
                </a:cubicBezTo>
                <a:cubicBezTo>
                  <a:pt x="2293739" y="-65851"/>
                  <a:pt x="2416727" y="53081"/>
                  <a:pt x="2573859" y="0"/>
                </a:cubicBezTo>
                <a:cubicBezTo>
                  <a:pt x="2730991" y="-53081"/>
                  <a:pt x="2897541" y="28437"/>
                  <a:pt x="2999105" y="0"/>
                </a:cubicBezTo>
                <a:cubicBezTo>
                  <a:pt x="3100669" y="-28437"/>
                  <a:pt x="3348805" y="10542"/>
                  <a:pt x="3513877" y="0"/>
                </a:cubicBezTo>
                <a:cubicBezTo>
                  <a:pt x="3678949" y="-10542"/>
                  <a:pt x="4230713" y="29187"/>
                  <a:pt x="4476276" y="0"/>
                </a:cubicBezTo>
                <a:cubicBezTo>
                  <a:pt x="4485698" y="77745"/>
                  <a:pt x="4435484" y="221769"/>
                  <a:pt x="4476276" y="369332"/>
                </a:cubicBezTo>
                <a:cubicBezTo>
                  <a:pt x="4270949" y="418956"/>
                  <a:pt x="3997403" y="367414"/>
                  <a:pt x="3827216" y="369332"/>
                </a:cubicBezTo>
                <a:cubicBezTo>
                  <a:pt x="3657029" y="371250"/>
                  <a:pt x="3411302" y="310655"/>
                  <a:pt x="3222919" y="369332"/>
                </a:cubicBezTo>
                <a:cubicBezTo>
                  <a:pt x="3034536" y="428009"/>
                  <a:pt x="2916850" y="308492"/>
                  <a:pt x="2663384" y="369332"/>
                </a:cubicBezTo>
                <a:cubicBezTo>
                  <a:pt x="2409918" y="430172"/>
                  <a:pt x="2421044" y="317937"/>
                  <a:pt x="2193375" y="369332"/>
                </a:cubicBezTo>
                <a:cubicBezTo>
                  <a:pt x="1965706" y="420727"/>
                  <a:pt x="1845897" y="345409"/>
                  <a:pt x="1723366" y="369332"/>
                </a:cubicBezTo>
                <a:cubicBezTo>
                  <a:pt x="1600835" y="393255"/>
                  <a:pt x="1361595" y="330971"/>
                  <a:pt x="1253357" y="369332"/>
                </a:cubicBezTo>
                <a:cubicBezTo>
                  <a:pt x="1145119" y="407693"/>
                  <a:pt x="883424" y="300123"/>
                  <a:pt x="604297" y="369332"/>
                </a:cubicBezTo>
                <a:cubicBezTo>
                  <a:pt x="325170" y="438541"/>
                  <a:pt x="176244" y="344791"/>
                  <a:pt x="0" y="369332"/>
                </a:cubicBezTo>
                <a:cubicBezTo>
                  <a:pt x="-6332" y="187771"/>
                  <a:pt x="35353" y="79086"/>
                  <a:pt x="0" y="0"/>
                </a:cubicBezTo>
                <a:close/>
              </a:path>
            </a:pathLst>
          </a:custGeom>
          <a:noFill/>
          <a:ln w="38100">
            <a:solidFill>
              <a:schemeClr val="tx1"/>
            </a:solidFill>
            <a:extLst>
              <a:ext uri="{C807C97D-BFC1-408E-A445-0C87EB9F89A2}">
                <ask:lineSketchStyleProps xmlns:ask="http://schemas.microsoft.com/office/drawing/2018/sketchyshapes" sd="4282613561">
                  <a:prstGeom prst="rect">
                    <a:avLst/>
                  </a:prstGeom>
                  <ask:type>
                    <ask:lineSketchScribble/>
                  </ask:type>
                </ask:lineSketchStyleProps>
              </a:ext>
            </a:extLst>
          </a:ln>
        </p:spPr>
        <p:txBody>
          <a:bodyPr wrap="square">
            <a:spAutoFit/>
          </a:bodyPr>
          <a:lstStyle/>
          <a:p>
            <a:r>
              <a:rPr lang="el-GR" b="1" dirty="0"/>
              <a:t>Αγόρασα μερικά όμορφα δώρα.</a:t>
            </a:r>
          </a:p>
        </p:txBody>
      </p:sp>
      <p:sp>
        <p:nvSpPr>
          <p:cNvPr id="27" name="TextBox 26">
            <a:extLst>
              <a:ext uri="{FF2B5EF4-FFF2-40B4-BE49-F238E27FC236}">
                <a16:creationId xmlns:a16="http://schemas.microsoft.com/office/drawing/2014/main" id="{DD8E136D-4E38-EE5C-BF43-40A1407B4525}"/>
              </a:ext>
            </a:extLst>
          </p:cNvPr>
          <p:cNvSpPr txBox="1"/>
          <p:nvPr/>
        </p:nvSpPr>
        <p:spPr>
          <a:xfrm>
            <a:off x="71484" y="6016842"/>
            <a:ext cx="6808287" cy="646331"/>
          </a:xfrm>
          <a:custGeom>
            <a:avLst/>
            <a:gdLst>
              <a:gd name="csX0" fmla="*/ 0 w 6808287"/>
              <a:gd name="csY0" fmla="*/ 0 h 646331"/>
              <a:gd name="csX1" fmla="*/ 363109 w 6808287"/>
              <a:gd name="csY1" fmla="*/ 0 h 646331"/>
              <a:gd name="csX2" fmla="*/ 862383 w 6808287"/>
              <a:gd name="csY2" fmla="*/ 0 h 646331"/>
              <a:gd name="csX3" fmla="*/ 1293575 w 6808287"/>
              <a:gd name="csY3" fmla="*/ 0 h 646331"/>
              <a:gd name="csX4" fmla="*/ 1997098 w 6808287"/>
              <a:gd name="csY4" fmla="*/ 0 h 646331"/>
              <a:gd name="csX5" fmla="*/ 2496372 w 6808287"/>
              <a:gd name="csY5" fmla="*/ 0 h 646331"/>
              <a:gd name="csX6" fmla="*/ 2859481 w 6808287"/>
              <a:gd name="csY6" fmla="*/ 0 h 646331"/>
              <a:gd name="csX7" fmla="*/ 3358755 w 6808287"/>
              <a:gd name="csY7" fmla="*/ 0 h 646331"/>
              <a:gd name="csX8" fmla="*/ 3994195 w 6808287"/>
              <a:gd name="csY8" fmla="*/ 0 h 646331"/>
              <a:gd name="csX9" fmla="*/ 4629635 w 6808287"/>
              <a:gd name="csY9" fmla="*/ 0 h 646331"/>
              <a:gd name="csX10" fmla="*/ 5196992 w 6808287"/>
              <a:gd name="csY10" fmla="*/ 0 h 646331"/>
              <a:gd name="csX11" fmla="*/ 5628184 w 6808287"/>
              <a:gd name="csY11" fmla="*/ 0 h 646331"/>
              <a:gd name="csX12" fmla="*/ 6127458 w 6808287"/>
              <a:gd name="csY12" fmla="*/ 0 h 646331"/>
              <a:gd name="csX13" fmla="*/ 6808287 w 6808287"/>
              <a:gd name="csY13" fmla="*/ 0 h 646331"/>
              <a:gd name="csX14" fmla="*/ 6808287 w 6808287"/>
              <a:gd name="csY14" fmla="*/ 336092 h 646331"/>
              <a:gd name="csX15" fmla="*/ 6808287 w 6808287"/>
              <a:gd name="csY15" fmla="*/ 646331 h 646331"/>
              <a:gd name="csX16" fmla="*/ 6240930 w 6808287"/>
              <a:gd name="csY16" fmla="*/ 646331 h 646331"/>
              <a:gd name="csX17" fmla="*/ 5877821 w 6808287"/>
              <a:gd name="csY17" fmla="*/ 646331 h 646331"/>
              <a:gd name="csX18" fmla="*/ 5310464 w 6808287"/>
              <a:gd name="csY18" fmla="*/ 646331 h 646331"/>
              <a:gd name="csX19" fmla="*/ 4947355 w 6808287"/>
              <a:gd name="csY19" fmla="*/ 646331 h 646331"/>
              <a:gd name="csX20" fmla="*/ 4243832 w 6808287"/>
              <a:gd name="csY20" fmla="*/ 646331 h 646331"/>
              <a:gd name="csX21" fmla="*/ 3880724 w 6808287"/>
              <a:gd name="csY21" fmla="*/ 646331 h 646331"/>
              <a:gd name="csX22" fmla="*/ 3177201 w 6808287"/>
              <a:gd name="csY22" fmla="*/ 646331 h 646331"/>
              <a:gd name="csX23" fmla="*/ 2609843 w 6808287"/>
              <a:gd name="csY23" fmla="*/ 646331 h 646331"/>
              <a:gd name="csX24" fmla="*/ 1906320 w 6808287"/>
              <a:gd name="csY24" fmla="*/ 646331 h 646331"/>
              <a:gd name="csX25" fmla="*/ 1407046 w 6808287"/>
              <a:gd name="csY25" fmla="*/ 646331 h 646331"/>
              <a:gd name="csX26" fmla="*/ 839689 w 6808287"/>
              <a:gd name="csY26" fmla="*/ 646331 h 646331"/>
              <a:gd name="csX27" fmla="*/ 0 w 6808287"/>
              <a:gd name="csY27" fmla="*/ 646331 h 646331"/>
              <a:gd name="csX28" fmla="*/ 0 w 6808287"/>
              <a:gd name="csY28" fmla="*/ 329629 h 646331"/>
              <a:gd name="csX29" fmla="*/ 0 w 6808287"/>
              <a:gd name="csY29"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6808287" h="646331" extrusionOk="0">
                <a:moveTo>
                  <a:pt x="0" y="0"/>
                </a:moveTo>
                <a:cubicBezTo>
                  <a:pt x="112440" y="-4062"/>
                  <a:pt x="267401" y="42165"/>
                  <a:pt x="363109" y="0"/>
                </a:cubicBezTo>
                <a:cubicBezTo>
                  <a:pt x="458817" y="-42165"/>
                  <a:pt x="705855" y="14295"/>
                  <a:pt x="862383" y="0"/>
                </a:cubicBezTo>
                <a:cubicBezTo>
                  <a:pt x="1018911" y="-14295"/>
                  <a:pt x="1175482" y="34165"/>
                  <a:pt x="1293575" y="0"/>
                </a:cubicBezTo>
                <a:cubicBezTo>
                  <a:pt x="1411668" y="-34165"/>
                  <a:pt x="1656941" y="21490"/>
                  <a:pt x="1997098" y="0"/>
                </a:cubicBezTo>
                <a:cubicBezTo>
                  <a:pt x="2337255" y="-21490"/>
                  <a:pt x="2290107" y="47251"/>
                  <a:pt x="2496372" y="0"/>
                </a:cubicBezTo>
                <a:cubicBezTo>
                  <a:pt x="2702637" y="-47251"/>
                  <a:pt x="2709262" y="2155"/>
                  <a:pt x="2859481" y="0"/>
                </a:cubicBezTo>
                <a:cubicBezTo>
                  <a:pt x="3009700" y="-2155"/>
                  <a:pt x="3141200" y="27996"/>
                  <a:pt x="3358755" y="0"/>
                </a:cubicBezTo>
                <a:cubicBezTo>
                  <a:pt x="3576310" y="-27996"/>
                  <a:pt x="3815023" y="58156"/>
                  <a:pt x="3994195" y="0"/>
                </a:cubicBezTo>
                <a:cubicBezTo>
                  <a:pt x="4173367" y="-58156"/>
                  <a:pt x="4325900" y="29563"/>
                  <a:pt x="4629635" y="0"/>
                </a:cubicBezTo>
                <a:cubicBezTo>
                  <a:pt x="4933370" y="-29563"/>
                  <a:pt x="5081504" y="42418"/>
                  <a:pt x="5196992" y="0"/>
                </a:cubicBezTo>
                <a:cubicBezTo>
                  <a:pt x="5312480" y="-42418"/>
                  <a:pt x="5489653" y="4682"/>
                  <a:pt x="5628184" y="0"/>
                </a:cubicBezTo>
                <a:cubicBezTo>
                  <a:pt x="5766715" y="-4682"/>
                  <a:pt x="5906507" y="44037"/>
                  <a:pt x="6127458" y="0"/>
                </a:cubicBezTo>
                <a:cubicBezTo>
                  <a:pt x="6348409" y="-44037"/>
                  <a:pt x="6572118" y="1322"/>
                  <a:pt x="6808287" y="0"/>
                </a:cubicBezTo>
                <a:cubicBezTo>
                  <a:pt x="6817297" y="92219"/>
                  <a:pt x="6790085" y="236149"/>
                  <a:pt x="6808287" y="336092"/>
                </a:cubicBezTo>
                <a:cubicBezTo>
                  <a:pt x="6826489" y="436035"/>
                  <a:pt x="6805042" y="520490"/>
                  <a:pt x="6808287" y="646331"/>
                </a:cubicBezTo>
                <a:cubicBezTo>
                  <a:pt x="6644791" y="688261"/>
                  <a:pt x="6376429" y="617655"/>
                  <a:pt x="6240930" y="646331"/>
                </a:cubicBezTo>
                <a:cubicBezTo>
                  <a:pt x="6105431" y="675007"/>
                  <a:pt x="5997204" y="631667"/>
                  <a:pt x="5877821" y="646331"/>
                </a:cubicBezTo>
                <a:cubicBezTo>
                  <a:pt x="5758438" y="660995"/>
                  <a:pt x="5443653" y="639495"/>
                  <a:pt x="5310464" y="646331"/>
                </a:cubicBezTo>
                <a:cubicBezTo>
                  <a:pt x="5177275" y="653167"/>
                  <a:pt x="5103269" y="613580"/>
                  <a:pt x="4947355" y="646331"/>
                </a:cubicBezTo>
                <a:cubicBezTo>
                  <a:pt x="4791441" y="679082"/>
                  <a:pt x="4594362" y="626889"/>
                  <a:pt x="4243832" y="646331"/>
                </a:cubicBezTo>
                <a:cubicBezTo>
                  <a:pt x="3893302" y="665773"/>
                  <a:pt x="4013964" y="607706"/>
                  <a:pt x="3880724" y="646331"/>
                </a:cubicBezTo>
                <a:cubicBezTo>
                  <a:pt x="3747484" y="684956"/>
                  <a:pt x="3387953" y="615924"/>
                  <a:pt x="3177201" y="646331"/>
                </a:cubicBezTo>
                <a:cubicBezTo>
                  <a:pt x="2966449" y="676738"/>
                  <a:pt x="2763243" y="602172"/>
                  <a:pt x="2609843" y="646331"/>
                </a:cubicBezTo>
                <a:cubicBezTo>
                  <a:pt x="2456443" y="690490"/>
                  <a:pt x="2144848" y="567369"/>
                  <a:pt x="1906320" y="646331"/>
                </a:cubicBezTo>
                <a:cubicBezTo>
                  <a:pt x="1667792" y="725293"/>
                  <a:pt x="1518874" y="641343"/>
                  <a:pt x="1407046" y="646331"/>
                </a:cubicBezTo>
                <a:cubicBezTo>
                  <a:pt x="1295218" y="651319"/>
                  <a:pt x="1075291" y="610115"/>
                  <a:pt x="839689" y="646331"/>
                </a:cubicBezTo>
                <a:cubicBezTo>
                  <a:pt x="604087" y="682547"/>
                  <a:pt x="301666" y="579209"/>
                  <a:pt x="0" y="646331"/>
                </a:cubicBezTo>
                <a:cubicBezTo>
                  <a:pt x="-7781" y="530573"/>
                  <a:pt x="10501" y="440246"/>
                  <a:pt x="0" y="329629"/>
                </a:cubicBezTo>
                <a:cubicBezTo>
                  <a:pt x="-10501" y="219012"/>
                  <a:pt x="2000" y="118970"/>
                  <a:pt x="0" y="0"/>
                </a:cubicBezTo>
                <a:close/>
              </a:path>
            </a:pathLst>
          </a:custGeom>
          <a:noFill/>
          <a:ln w="38100">
            <a:solidFill>
              <a:schemeClr val="tx1"/>
            </a:solidFill>
            <a:extLst>
              <a:ext uri="{C807C97D-BFC1-408E-A445-0C87EB9F89A2}">
                <ask:lineSketchStyleProps xmlns:ask="http://schemas.microsoft.com/office/drawing/2018/sketchyshapes" sd="4282613561">
                  <a:prstGeom prst="rect">
                    <a:avLst/>
                  </a:prstGeom>
                  <ask:type>
                    <ask:lineSketchScribble/>
                  </ask:type>
                </ask:lineSketchStyleProps>
              </a:ext>
            </a:extLst>
          </a:ln>
        </p:spPr>
        <p:txBody>
          <a:bodyPr wrap="square">
            <a:spAutoFit/>
          </a:bodyPr>
          <a:lstStyle/>
          <a:p>
            <a:r>
              <a:rPr lang="el-GR" b="1" dirty="0"/>
              <a:t>Στο τέλος του μήνα επέστρεψα στην πόλη μου. Ήταν ένα υπέροχο καλοκαίρι!</a:t>
            </a:r>
          </a:p>
        </p:txBody>
      </p:sp>
      <p:sp>
        <p:nvSpPr>
          <p:cNvPr id="4" name="Οβάλ 3">
            <a:extLst>
              <a:ext uri="{FF2B5EF4-FFF2-40B4-BE49-F238E27FC236}">
                <a16:creationId xmlns:a16="http://schemas.microsoft.com/office/drawing/2014/main" id="{03015BC6-E5E2-A29C-BE4B-523D63011A7D}"/>
              </a:ext>
            </a:extLst>
          </p:cNvPr>
          <p:cNvSpPr/>
          <p:nvPr/>
        </p:nvSpPr>
        <p:spPr>
          <a:xfrm>
            <a:off x="3959634" y="2326686"/>
            <a:ext cx="588126" cy="418079"/>
          </a:xfrm>
          <a:prstGeom prst="ellipse">
            <a:avLst/>
          </a:prstGeom>
          <a:ln w="76200"/>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Α</a:t>
            </a:r>
          </a:p>
        </p:txBody>
      </p:sp>
      <p:sp>
        <p:nvSpPr>
          <p:cNvPr id="8" name="Οβάλ 7">
            <a:extLst>
              <a:ext uri="{FF2B5EF4-FFF2-40B4-BE49-F238E27FC236}">
                <a16:creationId xmlns:a16="http://schemas.microsoft.com/office/drawing/2014/main" id="{963A3981-B8B3-09D4-AA8A-EBC93255A734}"/>
              </a:ext>
            </a:extLst>
          </p:cNvPr>
          <p:cNvSpPr/>
          <p:nvPr/>
        </p:nvSpPr>
        <p:spPr>
          <a:xfrm>
            <a:off x="6093382" y="6130967"/>
            <a:ext cx="588126" cy="418079"/>
          </a:xfrm>
          <a:prstGeom prst="ellipse">
            <a:avLst/>
          </a:prstGeom>
          <a:ln w="76200"/>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Γ</a:t>
            </a:r>
          </a:p>
        </p:txBody>
      </p:sp>
      <p:sp>
        <p:nvSpPr>
          <p:cNvPr id="11" name="Οβάλ 10">
            <a:extLst>
              <a:ext uri="{FF2B5EF4-FFF2-40B4-BE49-F238E27FC236}">
                <a16:creationId xmlns:a16="http://schemas.microsoft.com/office/drawing/2014/main" id="{649C2D6A-2A03-C3C3-AB07-15450BDBBB7D}"/>
              </a:ext>
            </a:extLst>
          </p:cNvPr>
          <p:cNvSpPr/>
          <p:nvPr/>
        </p:nvSpPr>
        <p:spPr>
          <a:xfrm>
            <a:off x="5801788" y="4053986"/>
            <a:ext cx="588126" cy="418079"/>
          </a:xfrm>
          <a:prstGeom prst="ellipse">
            <a:avLst/>
          </a:prstGeom>
          <a:ln w="76200"/>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Β</a:t>
            </a:r>
          </a:p>
        </p:txBody>
      </p:sp>
      <p:sp>
        <p:nvSpPr>
          <p:cNvPr id="13" name="Οβάλ 12">
            <a:extLst>
              <a:ext uri="{FF2B5EF4-FFF2-40B4-BE49-F238E27FC236}">
                <a16:creationId xmlns:a16="http://schemas.microsoft.com/office/drawing/2014/main" id="{F113E911-C335-90D9-997A-6660D4A94254}"/>
              </a:ext>
            </a:extLst>
          </p:cNvPr>
          <p:cNvSpPr/>
          <p:nvPr/>
        </p:nvSpPr>
        <p:spPr>
          <a:xfrm>
            <a:off x="8046864" y="533536"/>
            <a:ext cx="588126" cy="418079"/>
          </a:xfrm>
          <a:prstGeom prst="ellipse">
            <a:avLst/>
          </a:prstGeom>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l-GR" dirty="0"/>
          </a:p>
        </p:txBody>
      </p:sp>
      <p:sp>
        <p:nvSpPr>
          <p:cNvPr id="15" name="Οβάλ 14">
            <a:extLst>
              <a:ext uri="{FF2B5EF4-FFF2-40B4-BE49-F238E27FC236}">
                <a16:creationId xmlns:a16="http://schemas.microsoft.com/office/drawing/2014/main" id="{5AAA3141-C49A-6C7D-7E03-F84E6094039B}"/>
              </a:ext>
            </a:extLst>
          </p:cNvPr>
          <p:cNvSpPr/>
          <p:nvPr/>
        </p:nvSpPr>
        <p:spPr>
          <a:xfrm>
            <a:off x="7951810" y="2553857"/>
            <a:ext cx="588126" cy="418079"/>
          </a:xfrm>
          <a:prstGeom prst="ellipse">
            <a:avLst/>
          </a:prstGeom>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l-GR" dirty="0"/>
          </a:p>
        </p:txBody>
      </p:sp>
      <p:sp>
        <p:nvSpPr>
          <p:cNvPr id="18" name="Οβάλ 17">
            <a:extLst>
              <a:ext uri="{FF2B5EF4-FFF2-40B4-BE49-F238E27FC236}">
                <a16:creationId xmlns:a16="http://schemas.microsoft.com/office/drawing/2014/main" id="{F9573900-4B5B-C85E-99F7-BDCCC6009711}"/>
              </a:ext>
            </a:extLst>
          </p:cNvPr>
          <p:cNvSpPr/>
          <p:nvPr/>
        </p:nvSpPr>
        <p:spPr>
          <a:xfrm>
            <a:off x="7938305" y="4783217"/>
            <a:ext cx="588126" cy="418079"/>
          </a:xfrm>
          <a:prstGeom prst="ellipse">
            <a:avLst/>
          </a:prstGeom>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l-GR" dirty="0"/>
          </a:p>
        </p:txBody>
      </p:sp>
      <p:pic>
        <p:nvPicPr>
          <p:cNvPr id="19" name="Εικόνα 18" descr="Κορδέλες δώρο κουτιά 2D καρτούν αντικείμενο.: Vector στοκ (χωρίς  δικαιώματα) 2525365275 | Shutterstock">
            <a:extLst>
              <a:ext uri="{FF2B5EF4-FFF2-40B4-BE49-F238E27FC236}">
                <a16:creationId xmlns:a16="http://schemas.microsoft.com/office/drawing/2014/main" id="{FBE4A9AB-A311-F026-6830-67C2E387171F}"/>
              </a:ext>
            </a:extLst>
          </p:cNvPr>
          <p:cNvPicPr>
            <a:picLocks noChangeAspect="1"/>
          </p:cNvPicPr>
          <p:nvPr/>
        </p:nvPicPr>
        <p:blipFill>
          <a:blip r:embed="rId2"/>
          <a:srcRect b="10890"/>
          <a:stretch>
            <a:fillRect/>
          </a:stretch>
        </p:blipFill>
        <p:spPr>
          <a:xfrm>
            <a:off x="9024593" y="2139086"/>
            <a:ext cx="3095625" cy="2376565"/>
          </a:xfrm>
          <a:prstGeom prst="rect">
            <a:avLst/>
          </a:prstGeom>
        </p:spPr>
      </p:pic>
      <p:pic>
        <p:nvPicPr>
          <p:cNvPr id="20" name="Εικόνα 19" descr="Temperature cartoon - 63 χιλιάδες εικόνες, εικονογραφήσεις και φωτογραφίες  στοκ χωρίς δικαιώματα | Shutterstock">
            <a:extLst>
              <a:ext uri="{FF2B5EF4-FFF2-40B4-BE49-F238E27FC236}">
                <a16:creationId xmlns:a16="http://schemas.microsoft.com/office/drawing/2014/main" id="{9868E235-2580-68B8-9D2C-67D75405333D}"/>
              </a:ext>
            </a:extLst>
          </p:cNvPr>
          <p:cNvPicPr>
            <a:picLocks noChangeAspect="1"/>
          </p:cNvPicPr>
          <p:nvPr/>
        </p:nvPicPr>
        <p:blipFill>
          <a:blip r:embed="rId3"/>
          <a:srcRect r="49934" b="9256"/>
          <a:stretch>
            <a:fillRect/>
          </a:stretch>
        </p:blipFill>
        <p:spPr>
          <a:xfrm>
            <a:off x="9381501" y="4731842"/>
            <a:ext cx="2136425" cy="1906602"/>
          </a:xfrm>
          <a:prstGeom prst="rect">
            <a:avLst/>
          </a:prstGeom>
        </p:spPr>
      </p:pic>
      <p:pic>
        <p:nvPicPr>
          <p:cNvPr id="22" name="Εικόνα 21">
            <a:extLst>
              <a:ext uri="{FF2B5EF4-FFF2-40B4-BE49-F238E27FC236}">
                <a16:creationId xmlns:a16="http://schemas.microsoft.com/office/drawing/2014/main" id="{5EA83C18-70CD-FA4A-73B2-80DCA02EC737}"/>
              </a:ext>
            </a:extLst>
          </p:cNvPr>
          <p:cNvPicPr>
            <a:picLocks noChangeAspect="1"/>
          </p:cNvPicPr>
          <p:nvPr/>
        </p:nvPicPr>
        <p:blipFill>
          <a:blip r:embed="rId4"/>
          <a:stretch>
            <a:fillRect/>
          </a:stretch>
        </p:blipFill>
        <p:spPr>
          <a:xfrm>
            <a:off x="9133114" y="327805"/>
            <a:ext cx="2890837" cy="1762260"/>
          </a:xfrm>
          <a:prstGeom prst="rect">
            <a:avLst/>
          </a:prstGeom>
        </p:spPr>
      </p:pic>
    </p:spTree>
    <p:extLst>
      <p:ext uri="{BB962C8B-B14F-4D97-AF65-F5344CB8AC3E}">
        <p14:creationId xmlns:p14="http://schemas.microsoft.com/office/powerpoint/2010/main" val="28431757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78EE9-C9CA-BC3C-EE37-84584540BF7F}"/>
            </a:ext>
          </a:extLst>
        </p:cNvPr>
        <p:cNvGrpSpPr/>
        <p:nvPr/>
      </p:nvGrpSpPr>
      <p:grpSpPr>
        <a:xfrm>
          <a:off x="0" y="0"/>
          <a:ext cx="0" cy="0"/>
          <a:chOff x="0" y="0"/>
          <a:chExt cx="0" cy="0"/>
        </a:xfrm>
      </p:grpSpPr>
      <p:sp>
        <p:nvSpPr>
          <p:cNvPr id="5" name="Ορθογώνιο 4">
            <a:extLst>
              <a:ext uri="{FF2B5EF4-FFF2-40B4-BE49-F238E27FC236}">
                <a16:creationId xmlns:a16="http://schemas.microsoft.com/office/drawing/2014/main" id="{4B075CE8-C1E9-2304-3795-CB3D04EF71C6}"/>
              </a:ext>
            </a:extLst>
          </p:cNvPr>
          <p:cNvSpPr/>
          <p:nvPr/>
        </p:nvSpPr>
        <p:spPr>
          <a:xfrm>
            <a:off x="0" y="295275"/>
            <a:ext cx="7097486"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Κατανόηση γραπτού λόγου </a:t>
            </a:r>
          </a:p>
        </p:txBody>
      </p:sp>
      <p:sp>
        <p:nvSpPr>
          <p:cNvPr id="13" name="TextBox 12">
            <a:extLst>
              <a:ext uri="{FF2B5EF4-FFF2-40B4-BE49-F238E27FC236}">
                <a16:creationId xmlns:a16="http://schemas.microsoft.com/office/drawing/2014/main" id="{7898EE68-FC07-B8B3-0C6E-5ABA3C23B56D}"/>
              </a:ext>
            </a:extLst>
          </p:cNvPr>
          <p:cNvSpPr txBox="1"/>
          <p:nvPr/>
        </p:nvSpPr>
        <p:spPr>
          <a:xfrm>
            <a:off x="799462" y="2371815"/>
            <a:ext cx="1894370" cy="369332"/>
          </a:xfrm>
          <a:custGeom>
            <a:avLst/>
            <a:gdLst>
              <a:gd name="csX0" fmla="*/ 0 w 1894370"/>
              <a:gd name="csY0" fmla="*/ 0 h 369332"/>
              <a:gd name="csX1" fmla="*/ 416761 w 1894370"/>
              <a:gd name="csY1" fmla="*/ 0 h 369332"/>
              <a:gd name="csX2" fmla="*/ 871410 w 1894370"/>
              <a:gd name="csY2" fmla="*/ 0 h 369332"/>
              <a:gd name="csX3" fmla="*/ 1307115 w 1894370"/>
              <a:gd name="csY3" fmla="*/ 0 h 369332"/>
              <a:gd name="csX4" fmla="*/ 1894370 w 1894370"/>
              <a:gd name="csY4" fmla="*/ 0 h 369332"/>
              <a:gd name="csX5" fmla="*/ 1894370 w 1894370"/>
              <a:gd name="csY5" fmla="*/ 369332 h 369332"/>
              <a:gd name="csX6" fmla="*/ 1420778 w 1894370"/>
              <a:gd name="csY6" fmla="*/ 369332 h 369332"/>
              <a:gd name="csX7" fmla="*/ 947185 w 1894370"/>
              <a:gd name="csY7" fmla="*/ 369332 h 369332"/>
              <a:gd name="csX8" fmla="*/ 530424 w 1894370"/>
              <a:gd name="csY8" fmla="*/ 369332 h 369332"/>
              <a:gd name="csX9" fmla="*/ 0 w 1894370"/>
              <a:gd name="csY9" fmla="*/ 369332 h 369332"/>
              <a:gd name="csX10" fmla="*/ 0 w 1894370"/>
              <a:gd name="csY10"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894370" h="369332" extrusionOk="0">
                <a:moveTo>
                  <a:pt x="0" y="0"/>
                </a:moveTo>
                <a:cubicBezTo>
                  <a:pt x="162986" y="-39040"/>
                  <a:pt x="313442" y="46226"/>
                  <a:pt x="416761" y="0"/>
                </a:cubicBezTo>
                <a:cubicBezTo>
                  <a:pt x="520080" y="-46226"/>
                  <a:pt x="653833" y="53379"/>
                  <a:pt x="871410" y="0"/>
                </a:cubicBezTo>
                <a:cubicBezTo>
                  <a:pt x="1088987" y="-53379"/>
                  <a:pt x="1116438" y="10293"/>
                  <a:pt x="1307115" y="0"/>
                </a:cubicBezTo>
                <a:cubicBezTo>
                  <a:pt x="1497793" y="-10293"/>
                  <a:pt x="1661167" y="36624"/>
                  <a:pt x="1894370" y="0"/>
                </a:cubicBezTo>
                <a:cubicBezTo>
                  <a:pt x="1919578" y="179757"/>
                  <a:pt x="1881204" y="226507"/>
                  <a:pt x="1894370" y="369332"/>
                </a:cubicBezTo>
                <a:cubicBezTo>
                  <a:pt x="1799359" y="417043"/>
                  <a:pt x="1598475" y="333161"/>
                  <a:pt x="1420778" y="369332"/>
                </a:cubicBezTo>
                <a:cubicBezTo>
                  <a:pt x="1243081" y="405503"/>
                  <a:pt x="1159078" y="340072"/>
                  <a:pt x="947185" y="369332"/>
                </a:cubicBezTo>
                <a:cubicBezTo>
                  <a:pt x="735292" y="398592"/>
                  <a:pt x="700472" y="338502"/>
                  <a:pt x="530424" y="369332"/>
                </a:cubicBezTo>
                <a:cubicBezTo>
                  <a:pt x="360376" y="400162"/>
                  <a:pt x="133889" y="319288"/>
                  <a:pt x="0" y="369332"/>
                </a:cubicBezTo>
                <a:cubicBezTo>
                  <a:pt x="-20427" y="206664"/>
                  <a:pt x="42364" y="127937"/>
                  <a:pt x="0" y="0"/>
                </a:cubicBezTo>
                <a:close/>
              </a:path>
            </a:pathLst>
          </a:custGeom>
          <a:noFill/>
          <a:ln w="38100">
            <a:solidFill>
              <a:schemeClr val="tx1"/>
            </a:solidFill>
            <a:extLst>
              <a:ext uri="{C807C97D-BFC1-408E-A445-0C87EB9F89A2}">
                <ask:lineSketchStyleProps xmlns:ask="http://schemas.microsoft.com/office/drawing/2018/sketchyshapes" sd="4282613561">
                  <a:prstGeom prst="rect">
                    <a:avLst/>
                  </a:prstGeom>
                  <ask:type>
                    <ask:lineSketchScribble/>
                  </ask:type>
                </ask:lineSketchStyleProps>
              </a:ext>
            </a:extLst>
          </a:ln>
        </p:spPr>
        <p:txBody>
          <a:bodyPr wrap="square">
            <a:spAutoFit/>
          </a:bodyPr>
          <a:lstStyle/>
          <a:p>
            <a:r>
              <a:rPr lang="el-GR" b="1" dirty="0"/>
              <a:t>ζεστά φαγητά </a:t>
            </a:r>
          </a:p>
        </p:txBody>
      </p:sp>
      <p:sp>
        <p:nvSpPr>
          <p:cNvPr id="15" name="TextBox 14">
            <a:extLst>
              <a:ext uri="{FF2B5EF4-FFF2-40B4-BE49-F238E27FC236}">
                <a16:creationId xmlns:a16="http://schemas.microsoft.com/office/drawing/2014/main" id="{86AF144E-2008-B236-E7AD-D4C3006A99C5}"/>
              </a:ext>
            </a:extLst>
          </p:cNvPr>
          <p:cNvSpPr txBox="1"/>
          <p:nvPr/>
        </p:nvSpPr>
        <p:spPr>
          <a:xfrm>
            <a:off x="788958" y="3288273"/>
            <a:ext cx="2297142" cy="369332"/>
          </a:xfrm>
          <a:custGeom>
            <a:avLst/>
            <a:gdLst>
              <a:gd name="csX0" fmla="*/ 0 w 2297142"/>
              <a:gd name="csY0" fmla="*/ 0 h 369332"/>
              <a:gd name="csX1" fmla="*/ 505371 w 2297142"/>
              <a:gd name="csY1" fmla="*/ 0 h 369332"/>
              <a:gd name="csX2" fmla="*/ 1056685 w 2297142"/>
              <a:gd name="csY2" fmla="*/ 0 h 369332"/>
              <a:gd name="csX3" fmla="*/ 1585028 w 2297142"/>
              <a:gd name="csY3" fmla="*/ 0 h 369332"/>
              <a:gd name="csX4" fmla="*/ 2297142 w 2297142"/>
              <a:gd name="csY4" fmla="*/ 0 h 369332"/>
              <a:gd name="csX5" fmla="*/ 2297142 w 2297142"/>
              <a:gd name="csY5" fmla="*/ 369332 h 369332"/>
              <a:gd name="csX6" fmla="*/ 1722857 w 2297142"/>
              <a:gd name="csY6" fmla="*/ 369332 h 369332"/>
              <a:gd name="csX7" fmla="*/ 1148571 w 2297142"/>
              <a:gd name="csY7" fmla="*/ 369332 h 369332"/>
              <a:gd name="csX8" fmla="*/ 643200 w 2297142"/>
              <a:gd name="csY8" fmla="*/ 369332 h 369332"/>
              <a:gd name="csX9" fmla="*/ 0 w 2297142"/>
              <a:gd name="csY9" fmla="*/ 369332 h 369332"/>
              <a:gd name="csX10" fmla="*/ 0 w 2297142"/>
              <a:gd name="csY10"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297142" h="369332" extrusionOk="0">
                <a:moveTo>
                  <a:pt x="0" y="0"/>
                </a:moveTo>
                <a:cubicBezTo>
                  <a:pt x="242589" y="-49497"/>
                  <a:pt x="350906" y="17917"/>
                  <a:pt x="505371" y="0"/>
                </a:cubicBezTo>
                <a:cubicBezTo>
                  <a:pt x="659836" y="-17917"/>
                  <a:pt x="922917" y="12873"/>
                  <a:pt x="1056685" y="0"/>
                </a:cubicBezTo>
                <a:cubicBezTo>
                  <a:pt x="1190453" y="-12873"/>
                  <a:pt x="1401419" y="24"/>
                  <a:pt x="1585028" y="0"/>
                </a:cubicBezTo>
                <a:cubicBezTo>
                  <a:pt x="1768637" y="-24"/>
                  <a:pt x="2127741" y="57731"/>
                  <a:pt x="2297142" y="0"/>
                </a:cubicBezTo>
                <a:cubicBezTo>
                  <a:pt x="2322350" y="179757"/>
                  <a:pt x="2283976" y="226507"/>
                  <a:pt x="2297142" y="369332"/>
                </a:cubicBezTo>
                <a:cubicBezTo>
                  <a:pt x="2108852" y="379356"/>
                  <a:pt x="1931793" y="339596"/>
                  <a:pt x="1722857" y="369332"/>
                </a:cubicBezTo>
                <a:cubicBezTo>
                  <a:pt x="1513921" y="399068"/>
                  <a:pt x="1313479" y="359888"/>
                  <a:pt x="1148571" y="369332"/>
                </a:cubicBezTo>
                <a:cubicBezTo>
                  <a:pt x="983663" y="378776"/>
                  <a:pt x="754196" y="336872"/>
                  <a:pt x="643200" y="369332"/>
                </a:cubicBezTo>
                <a:cubicBezTo>
                  <a:pt x="532204" y="401792"/>
                  <a:pt x="247683" y="355651"/>
                  <a:pt x="0" y="369332"/>
                </a:cubicBezTo>
                <a:cubicBezTo>
                  <a:pt x="-20427" y="206664"/>
                  <a:pt x="42364" y="127937"/>
                  <a:pt x="0" y="0"/>
                </a:cubicBezTo>
                <a:close/>
              </a:path>
            </a:pathLst>
          </a:custGeom>
          <a:noFill/>
          <a:ln w="38100">
            <a:solidFill>
              <a:schemeClr val="tx1"/>
            </a:solidFill>
            <a:extLst>
              <a:ext uri="{C807C97D-BFC1-408E-A445-0C87EB9F89A2}">
                <ask:lineSketchStyleProps xmlns:ask="http://schemas.microsoft.com/office/drawing/2018/sketchyshapes" sd="4282613561">
                  <a:prstGeom prst="rect">
                    <a:avLst/>
                  </a:prstGeom>
                  <ask:type>
                    <ask:lineSketchScribble/>
                  </ask:type>
                </ask:lineSketchStyleProps>
              </a:ext>
            </a:extLst>
          </a:ln>
        </p:spPr>
        <p:txBody>
          <a:bodyPr wrap="square">
            <a:spAutoFit/>
          </a:bodyPr>
          <a:lstStyle/>
          <a:p>
            <a:r>
              <a:rPr lang="el-GR" b="1" dirty="0"/>
              <a:t>καυτά ροφήματα </a:t>
            </a:r>
          </a:p>
        </p:txBody>
      </p:sp>
      <p:sp>
        <p:nvSpPr>
          <p:cNvPr id="19" name="TextBox 18">
            <a:extLst>
              <a:ext uri="{FF2B5EF4-FFF2-40B4-BE49-F238E27FC236}">
                <a16:creationId xmlns:a16="http://schemas.microsoft.com/office/drawing/2014/main" id="{656D4E70-6911-D6BD-96EB-65CE6730273F}"/>
              </a:ext>
            </a:extLst>
          </p:cNvPr>
          <p:cNvSpPr txBox="1"/>
          <p:nvPr/>
        </p:nvSpPr>
        <p:spPr>
          <a:xfrm>
            <a:off x="777562" y="5475337"/>
            <a:ext cx="990856" cy="369332"/>
          </a:xfrm>
          <a:custGeom>
            <a:avLst/>
            <a:gdLst>
              <a:gd name="csX0" fmla="*/ 0 w 990856"/>
              <a:gd name="csY0" fmla="*/ 0 h 369332"/>
              <a:gd name="csX1" fmla="*/ 465702 w 990856"/>
              <a:gd name="csY1" fmla="*/ 0 h 369332"/>
              <a:gd name="csX2" fmla="*/ 990856 w 990856"/>
              <a:gd name="csY2" fmla="*/ 0 h 369332"/>
              <a:gd name="csX3" fmla="*/ 990856 w 990856"/>
              <a:gd name="csY3" fmla="*/ 369332 h 369332"/>
              <a:gd name="csX4" fmla="*/ 505337 w 990856"/>
              <a:gd name="csY4" fmla="*/ 369332 h 369332"/>
              <a:gd name="csX5" fmla="*/ 0 w 990856"/>
              <a:gd name="csY5" fmla="*/ 369332 h 369332"/>
              <a:gd name="csX6" fmla="*/ 0 w 990856"/>
              <a:gd name="csY6" fmla="*/ 0 h 369332"/>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90856" h="369332" extrusionOk="0">
                <a:moveTo>
                  <a:pt x="0" y="0"/>
                </a:moveTo>
                <a:cubicBezTo>
                  <a:pt x="158344" y="-7540"/>
                  <a:pt x="320683" y="42138"/>
                  <a:pt x="465702" y="0"/>
                </a:cubicBezTo>
                <a:cubicBezTo>
                  <a:pt x="610721" y="-42138"/>
                  <a:pt x="883778" y="12305"/>
                  <a:pt x="990856" y="0"/>
                </a:cubicBezTo>
                <a:cubicBezTo>
                  <a:pt x="1032006" y="133036"/>
                  <a:pt x="950051" y="195776"/>
                  <a:pt x="990856" y="369332"/>
                </a:cubicBezTo>
                <a:cubicBezTo>
                  <a:pt x="843891" y="389628"/>
                  <a:pt x="747061" y="313358"/>
                  <a:pt x="505337" y="369332"/>
                </a:cubicBezTo>
                <a:cubicBezTo>
                  <a:pt x="263613" y="425306"/>
                  <a:pt x="141463" y="353524"/>
                  <a:pt x="0" y="369332"/>
                </a:cubicBezTo>
                <a:cubicBezTo>
                  <a:pt x="-44233" y="212870"/>
                  <a:pt x="12846" y="156671"/>
                  <a:pt x="0" y="0"/>
                </a:cubicBezTo>
                <a:close/>
              </a:path>
            </a:pathLst>
          </a:custGeom>
          <a:noFill/>
          <a:ln w="38100">
            <a:solidFill>
              <a:schemeClr val="tx1"/>
            </a:solidFill>
            <a:extLst>
              <a:ext uri="{C807C97D-BFC1-408E-A445-0C87EB9F89A2}">
                <ask:lineSketchStyleProps xmlns:ask="http://schemas.microsoft.com/office/drawing/2018/sketchyshapes" sd="4282613561">
                  <a:prstGeom prst="rect">
                    <a:avLst/>
                  </a:prstGeom>
                  <ask:type>
                    <ask:lineSketchScribble/>
                  </ask:type>
                </ask:lineSketchStyleProps>
              </a:ext>
            </a:extLst>
          </a:ln>
        </p:spPr>
        <p:txBody>
          <a:bodyPr wrap="square">
            <a:spAutoFit/>
          </a:bodyPr>
          <a:lstStyle/>
          <a:p>
            <a:r>
              <a:rPr lang="el-GR" b="1" dirty="0"/>
              <a:t>νησί</a:t>
            </a:r>
          </a:p>
        </p:txBody>
      </p:sp>
      <p:sp>
        <p:nvSpPr>
          <p:cNvPr id="21" name="TextBox 20">
            <a:extLst>
              <a:ext uri="{FF2B5EF4-FFF2-40B4-BE49-F238E27FC236}">
                <a16:creationId xmlns:a16="http://schemas.microsoft.com/office/drawing/2014/main" id="{5DF66324-7B0E-AB5F-066E-DCE1C876729D}"/>
              </a:ext>
            </a:extLst>
          </p:cNvPr>
          <p:cNvSpPr txBox="1"/>
          <p:nvPr/>
        </p:nvSpPr>
        <p:spPr>
          <a:xfrm>
            <a:off x="788958" y="4324104"/>
            <a:ext cx="2818892" cy="369332"/>
          </a:xfrm>
          <a:custGeom>
            <a:avLst/>
            <a:gdLst>
              <a:gd name="csX0" fmla="*/ 0 w 2818892"/>
              <a:gd name="csY0" fmla="*/ 0 h 369332"/>
              <a:gd name="csX1" fmla="*/ 479212 w 2818892"/>
              <a:gd name="csY1" fmla="*/ 0 h 369332"/>
              <a:gd name="csX2" fmla="*/ 1014801 w 2818892"/>
              <a:gd name="csY2" fmla="*/ 0 h 369332"/>
              <a:gd name="csX3" fmla="*/ 1522202 w 2818892"/>
              <a:gd name="csY3" fmla="*/ 0 h 369332"/>
              <a:gd name="csX4" fmla="*/ 2142358 w 2818892"/>
              <a:gd name="csY4" fmla="*/ 0 h 369332"/>
              <a:gd name="csX5" fmla="*/ 2818892 w 2818892"/>
              <a:gd name="csY5" fmla="*/ 0 h 369332"/>
              <a:gd name="csX6" fmla="*/ 2818892 w 2818892"/>
              <a:gd name="csY6" fmla="*/ 369332 h 369332"/>
              <a:gd name="csX7" fmla="*/ 2311491 w 2818892"/>
              <a:gd name="csY7" fmla="*/ 369332 h 369332"/>
              <a:gd name="csX8" fmla="*/ 1832280 w 2818892"/>
              <a:gd name="csY8" fmla="*/ 369332 h 369332"/>
              <a:gd name="csX9" fmla="*/ 1296690 w 2818892"/>
              <a:gd name="csY9" fmla="*/ 369332 h 369332"/>
              <a:gd name="csX10" fmla="*/ 817479 w 2818892"/>
              <a:gd name="csY10" fmla="*/ 369332 h 369332"/>
              <a:gd name="csX11" fmla="*/ 0 w 2818892"/>
              <a:gd name="csY11" fmla="*/ 369332 h 369332"/>
              <a:gd name="csX12" fmla="*/ 0 w 2818892"/>
              <a:gd name="csY12"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818892" h="369332" extrusionOk="0">
                <a:moveTo>
                  <a:pt x="0" y="0"/>
                </a:moveTo>
                <a:cubicBezTo>
                  <a:pt x="195859" y="-17737"/>
                  <a:pt x="305430" y="7374"/>
                  <a:pt x="479212" y="0"/>
                </a:cubicBezTo>
                <a:cubicBezTo>
                  <a:pt x="652994" y="-7374"/>
                  <a:pt x="772812" y="8649"/>
                  <a:pt x="1014801" y="0"/>
                </a:cubicBezTo>
                <a:cubicBezTo>
                  <a:pt x="1256790" y="-8649"/>
                  <a:pt x="1310930" y="34651"/>
                  <a:pt x="1522202" y="0"/>
                </a:cubicBezTo>
                <a:cubicBezTo>
                  <a:pt x="1733474" y="-34651"/>
                  <a:pt x="1873439" y="43745"/>
                  <a:pt x="2142358" y="0"/>
                </a:cubicBezTo>
                <a:cubicBezTo>
                  <a:pt x="2411277" y="-43745"/>
                  <a:pt x="2614021" y="61083"/>
                  <a:pt x="2818892" y="0"/>
                </a:cubicBezTo>
                <a:cubicBezTo>
                  <a:pt x="2832535" y="128915"/>
                  <a:pt x="2811671" y="218345"/>
                  <a:pt x="2818892" y="369332"/>
                </a:cubicBezTo>
                <a:cubicBezTo>
                  <a:pt x="2661917" y="405367"/>
                  <a:pt x="2502425" y="327769"/>
                  <a:pt x="2311491" y="369332"/>
                </a:cubicBezTo>
                <a:cubicBezTo>
                  <a:pt x="2120557" y="410895"/>
                  <a:pt x="2004893" y="363132"/>
                  <a:pt x="1832280" y="369332"/>
                </a:cubicBezTo>
                <a:cubicBezTo>
                  <a:pt x="1659667" y="375532"/>
                  <a:pt x="1498602" y="351068"/>
                  <a:pt x="1296690" y="369332"/>
                </a:cubicBezTo>
                <a:cubicBezTo>
                  <a:pt x="1094778" y="387596"/>
                  <a:pt x="1032912" y="366086"/>
                  <a:pt x="817479" y="369332"/>
                </a:cubicBezTo>
                <a:cubicBezTo>
                  <a:pt x="602046" y="372578"/>
                  <a:pt x="165571" y="285151"/>
                  <a:pt x="0" y="369332"/>
                </a:cubicBezTo>
                <a:cubicBezTo>
                  <a:pt x="-11588" y="187795"/>
                  <a:pt x="20004" y="113284"/>
                  <a:pt x="0" y="0"/>
                </a:cubicBezTo>
                <a:close/>
              </a:path>
            </a:pathLst>
          </a:custGeom>
          <a:noFill/>
          <a:ln w="38100">
            <a:solidFill>
              <a:schemeClr val="tx1"/>
            </a:solidFill>
            <a:extLst>
              <a:ext uri="{C807C97D-BFC1-408E-A445-0C87EB9F89A2}">
                <ask:lineSketchStyleProps xmlns:ask="http://schemas.microsoft.com/office/drawing/2018/sketchyshapes" sd="4282613561">
                  <a:prstGeom prst="rect">
                    <a:avLst/>
                  </a:prstGeom>
                  <ask:type>
                    <ask:lineSketchScribble/>
                  </ask:type>
                </ask:lineSketchStyleProps>
              </a:ext>
            </a:extLst>
          </a:ln>
        </p:spPr>
        <p:txBody>
          <a:bodyPr wrap="square">
            <a:spAutoFit/>
          </a:bodyPr>
          <a:lstStyle/>
          <a:p>
            <a:r>
              <a:rPr lang="el-GR" b="1" dirty="0"/>
              <a:t>ξενοδοχείο</a:t>
            </a:r>
          </a:p>
        </p:txBody>
      </p:sp>
      <p:pic>
        <p:nvPicPr>
          <p:cNvPr id="2" name="Εικόνα 1" descr="Soup pot cartoon - 9,3 χιλιάδες εικόνες, εικονογραφήσεις και φωτογραφίες  στοκ χωρίς δικαιώματα | Shutterstock">
            <a:extLst>
              <a:ext uri="{FF2B5EF4-FFF2-40B4-BE49-F238E27FC236}">
                <a16:creationId xmlns:a16="http://schemas.microsoft.com/office/drawing/2014/main" id="{0611055B-BDA4-C601-9DE9-E2A113D2E063}"/>
              </a:ext>
            </a:extLst>
          </p:cNvPr>
          <p:cNvPicPr>
            <a:picLocks noChangeAspect="1"/>
          </p:cNvPicPr>
          <p:nvPr/>
        </p:nvPicPr>
        <p:blipFill>
          <a:blip r:embed="rId2"/>
          <a:srcRect b="15260"/>
          <a:stretch>
            <a:fillRect/>
          </a:stretch>
        </p:blipFill>
        <p:spPr>
          <a:xfrm>
            <a:off x="6362828" y="5040349"/>
            <a:ext cx="1469316" cy="1340881"/>
          </a:xfrm>
          <a:prstGeom prst="rect">
            <a:avLst/>
          </a:prstGeom>
        </p:spPr>
      </p:pic>
      <p:pic>
        <p:nvPicPr>
          <p:cNvPr id="4" name="Εικόνα 3" descr="150 Καλό μεσημερι ιδέες | εικόνες αγάπης, καλημέρα, φαγητό">
            <a:extLst>
              <a:ext uri="{FF2B5EF4-FFF2-40B4-BE49-F238E27FC236}">
                <a16:creationId xmlns:a16="http://schemas.microsoft.com/office/drawing/2014/main" id="{85A47E3A-D09B-DB1F-C575-B15BAA549E6A}"/>
              </a:ext>
            </a:extLst>
          </p:cNvPr>
          <p:cNvPicPr>
            <a:picLocks noChangeAspect="1"/>
          </p:cNvPicPr>
          <p:nvPr/>
        </p:nvPicPr>
        <p:blipFill>
          <a:blip r:embed="rId3"/>
          <a:stretch>
            <a:fillRect/>
          </a:stretch>
        </p:blipFill>
        <p:spPr>
          <a:xfrm>
            <a:off x="9289764" y="4976132"/>
            <a:ext cx="1469316" cy="1469316"/>
          </a:xfrm>
          <a:prstGeom prst="rect">
            <a:avLst/>
          </a:prstGeom>
        </p:spPr>
      </p:pic>
      <p:cxnSp>
        <p:nvCxnSpPr>
          <p:cNvPr id="8" name="Ευθεία γραμμή σύνδεσης 7">
            <a:extLst>
              <a:ext uri="{FF2B5EF4-FFF2-40B4-BE49-F238E27FC236}">
                <a16:creationId xmlns:a16="http://schemas.microsoft.com/office/drawing/2014/main" id="{10C436E6-A74C-66C1-B145-8D890C8B21E4}"/>
              </a:ext>
            </a:extLst>
          </p:cNvPr>
          <p:cNvCxnSpPr>
            <a:cxnSpLocks/>
          </p:cNvCxnSpPr>
          <p:nvPr/>
        </p:nvCxnSpPr>
        <p:spPr>
          <a:xfrm>
            <a:off x="5497413" y="1687742"/>
            <a:ext cx="66294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Ευθεία γραμμή σύνδεσης 10">
            <a:extLst>
              <a:ext uri="{FF2B5EF4-FFF2-40B4-BE49-F238E27FC236}">
                <a16:creationId xmlns:a16="http://schemas.microsoft.com/office/drawing/2014/main" id="{291C3F8E-F5A4-0932-0CE3-07C6506411D4}"/>
              </a:ext>
            </a:extLst>
          </p:cNvPr>
          <p:cNvCxnSpPr>
            <a:cxnSpLocks/>
          </p:cNvCxnSpPr>
          <p:nvPr/>
        </p:nvCxnSpPr>
        <p:spPr>
          <a:xfrm>
            <a:off x="5715000" y="4877257"/>
            <a:ext cx="66294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Ευθεία γραμμή σύνδεσης 11">
            <a:extLst>
              <a:ext uri="{FF2B5EF4-FFF2-40B4-BE49-F238E27FC236}">
                <a16:creationId xmlns:a16="http://schemas.microsoft.com/office/drawing/2014/main" id="{306ACC0F-5D5F-4CEB-E686-AE2D5D3B9232}"/>
              </a:ext>
            </a:extLst>
          </p:cNvPr>
          <p:cNvCxnSpPr>
            <a:cxnSpLocks/>
          </p:cNvCxnSpPr>
          <p:nvPr/>
        </p:nvCxnSpPr>
        <p:spPr>
          <a:xfrm>
            <a:off x="5497413" y="2841629"/>
            <a:ext cx="66294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Ευθεία γραμμή σύνδεσης 13">
            <a:extLst>
              <a:ext uri="{FF2B5EF4-FFF2-40B4-BE49-F238E27FC236}">
                <a16:creationId xmlns:a16="http://schemas.microsoft.com/office/drawing/2014/main" id="{C8330B75-E0A9-3A7A-1942-6A3D01E1B17B}"/>
              </a:ext>
            </a:extLst>
          </p:cNvPr>
          <p:cNvCxnSpPr>
            <a:cxnSpLocks/>
          </p:cNvCxnSpPr>
          <p:nvPr/>
        </p:nvCxnSpPr>
        <p:spPr>
          <a:xfrm>
            <a:off x="5562600" y="3756028"/>
            <a:ext cx="6629400" cy="0"/>
          </a:xfrm>
          <a:prstGeom prst="line">
            <a:avLst/>
          </a:prstGeom>
        </p:spPr>
        <p:style>
          <a:lnRef idx="2">
            <a:schemeClr val="accent1"/>
          </a:lnRef>
          <a:fillRef idx="0">
            <a:schemeClr val="accent1"/>
          </a:fillRef>
          <a:effectRef idx="1">
            <a:schemeClr val="accent1"/>
          </a:effectRef>
          <a:fontRef idx="minor">
            <a:schemeClr val="tx1"/>
          </a:fontRef>
        </p:style>
      </p:cxnSp>
      <p:pic>
        <p:nvPicPr>
          <p:cNvPr id="16" name="Εικόνα 15" descr="無人島 Διανύσματα Αρχείου, Royalty Free 無人島 Εικονογραφήσεις | DepositPhotos">
            <a:extLst>
              <a:ext uri="{FF2B5EF4-FFF2-40B4-BE49-F238E27FC236}">
                <a16:creationId xmlns:a16="http://schemas.microsoft.com/office/drawing/2014/main" id="{A089DCE3-B15B-F9F1-8ADA-01FC2E5C86E4}"/>
              </a:ext>
            </a:extLst>
          </p:cNvPr>
          <p:cNvPicPr>
            <a:picLocks noChangeAspect="1"/>
          </p:cNvPicPr>
          <p:nvPr/>
        </p:nvPicPr>
        <p:blipFill>
          <a:blip r:embed="rId4"/>
          <a:srcRect t="23959" b="19921"/>
          <a:stretch>
            <a:fillRect/>
          </a:stretch>
        </p:blipFill>
        <p:spPr>
          <a:xfrm>
            <a:off x="5984421" y="3878257"/>
            <a:ext cx="1700893" cy="954536"/>
          </a:xfrm>
          <a:prstGeom prst="rect">
            <a:avLst/>
          </a:prstGeom>
        </p:spPr>
      </p:pic>
      <p:pic>
        <p:nvPicPr>
          <p:cNvPr id="18" name="Εικόνα 17" descr="Cyprus map Διανύσματα Αρχείου, Royalty Free Cyprus map Εικονογραφήσεις | DepositPhotos">
            <a:extLst>
              <a:ext uri="{FF2B5EF4-FFF2-40B4-BE49-F238E27FC236}">
                <a16:creationId xmlns:a16="http://schemas.microsoft.com/office/drawing/2014/main" id="{A5B65F51-2223-732C-AF19-82A8D4BCC4CD}"/>
              </a:ext>
            </a:extLst>
          </p:cNvPr>
          <p:cNvPicPr>
            <a:picLocks noChangeAspect="1"/>
          </p:cNvPicPr>
          <p:nvPr/>
        </p:nvPicPr>
        <p:blipFill>
          <a:blip r:embed="rId5"/>
          <a:srcRect l="12116" t="23960" r="7672" b="30106"/>
          <a:stretch>
            <a:fillRect/>
          </a:stretch>
        </p:blipFill>
        <p:spPr>
          <a:xfrm>
            <a:off x="9029700" y="3962857"/>
            <a:ext cx="2084614" cy="761997"/>
          </a:xfrm>
          <a:prstGeom prst="rect">
            <a:avLst/>
          </a:prstGeom>
        </p:spPr>
      </p:pic>
      <p:pic>
        <p:nvPicPr>
          <p:cNvPr id="20" name="Εικόνα 19" descr="Ζεστά Ροφήματα διανυσματική απεικόνιση. Illustration of teabag - 21884576">
            <a:extLst>
              <a:ext uri="{FF2B5EF4-FFF2-40B4-BE49-F238E27FC236}">
                <a16:creationId xmlns:a16="http://schemas.microsoft.com/office/drawing/2014/main" id="{D2EE3C76-AE46-5B18-11E9-BCEC9ED38417}"/>
              </a:ext>
            </a:extLst>
          </p:cNvPr>
          <p:cNvPicPr>
            <a:picLocks noChangeAspect="1"/>
          </p:cNvPicPr>
          <p:nvPr/>
        </p:nvPicPr>
        <p:blipFill>
          <a:blip r:embed="rId6"/>
          <a:srcRect l="40033" t="35406" b="31986"/>
          <a:stretch>
            <a:fillRect/>
          </a:stretch>
        </p:blipFill>
        <p:spPr>
          <a:xfrm>
            <a:off x="5820937" y="1840146"/>
            <a:ext cx="1073725" cy="872554"/>
          </a:xfrm>
          <a:prstGeom prst="rect">
            <a:avLst/>
          </a:prstGeom>
        </p:spPr>
      </p:pic>
      <p:pic>
        <p:nvPicPr>
          <p:cNvPr id="24" name="Εικόνα 23" descr="Ζεστά Ροφήματα διανυσματική απεικόνιση. Illustration of teabag - 21884576">
            <a:extLst>
              <a:ext uri="{FF2B5EF4-FFF2-40B4-BE49-F238E27FC236}">
                <a16:creationId xmlns:a16="http://schemas.microsoft.com/office/drawing/2014/main" id="{F0562FBF-574F-95A4-37EE-C0589DB356D2}"/>
              </a:ext>
            </a:extLst>
          </p:cNvPr>
          <p:cNvPicPr>
            <a:picLocks noChangeAspect="1"/>
          </p:cNvPicPr>
          <p:nvPr/>
        </p:nvPicPr>
        <p:blipFill>
          <a:blip r:embed="rId6"/>
          <a:srcRect t="46623" r="47668"/>
          <a:stretch>
            <a:fillRect/>
          </a:stretch>
        </p:blipFill>
        <p:spPr>
          <a:xfrm>
            <a:off x="9697723" y="1816672"/>
            <a:ext cx="1061357" cy="872554"/>
          </a:xfrm>
          <a:prstGeom prst="rect">
            <a:avLst/>
          </a:prstGeom>
        </p:spPr>
      </p:pic>
      <p:pic>
        <p:nvPicPr>
          <p:cNvPr id="28" name="Εικόνα 27" descr="Ζεστά Ροφήματα διανυσματική απεικόνιση. Illustration of teabag - 21884576">
            <a:extLst>
              <a:ext uri="{FF2B5EF4-FFF2-40B4-BE49-F238E27FC236}">
                <a16:creationId xmlns:a16="http://schemas.microsoft.com/office/drawing/2014/main" id="{1B8BEEED-F75F-8946-6124-94B0513D8EED}"/>
              </a:ext>
            </a:extLst>
          </p:cNvPr>
          <p:cNvPicPr>
            <a:picLocks noChangeAspect="1"/>
          </p:cNvPicPr>
          <p:nvPr/>
        </p:nvPicPr>
        <p:blipFill>
          <a:blip r:embed="rId6"/>
          <a:srcRect l="40033" t="68568"/>
          <a:stretch>
            <a:fillRect/>
          </a:stretch>
        </p:blipFill>
        <p:spPr>
          <a:xfrm>
            <a:off x="7680642" y="1778363"/>
            <a:ext cx="1231101" cy="964392"/>
          </a:xfrm>
          <a:prstGeom prst="rect">
            <a:avLst/>
          </a:prstGeom>
        </p:spPr>
      </p:pic>
      <p:pic>
        <p:nvPicPr>
          <p:cNvPr id="29" name="Εικόνα 28" descr="Cartoon Resort Scene: Pool, Palm Trees, Loungers, and Sunny Day Stock  Illustration - Illustration of vacation, umbrella: 419790042">
            <a:extLst>
              <a:ext uri="{FF2B5EF4-FFF2-40B4-BE49-F238E27FC236}">
                <a16:creationId xmlns:a16="http://schemas.microsoft.com/office/drawing/2014/main" id="{88B7DF0B-D344-6DEE-310E-B7BE593A8568}"/>
              </a:ext>
            </a:extLst>
          </p:cNvPr>
          <p:cNvPicPr>
            <a:picLocks noChangeAspect="1"/>
          </p:cNvPicPr>
          <p:nvPr/>
        </p:nvPicPr>
        <p:blipFill>
          <a:blip r:embed="rId7"/>
          <a:stretch>
            <a:fillRect/>
          </a:stretch>
        </p:blipFill>
        <p:spPr>
          <a:xfrm>
            <a:off x="6247039" y="2905846"/>
            <a:ext cx="1700893" cy="751304"/>
          </a:xfrm>
          <a:prstGeom prst="rect">
            <a:avLst/>
          </a:prstGeom>
        </p:spPr>
      </p:pic>
      <p:pic>
        <p:nvPicPr>
          <p:cNvPr id="30" name="Εικόνα 29" descr="Beach promenade Stock Vector Images - Alamy">
            <a:extLst>
              <a:ext uri="{FF2B5EF4-FFF2-40B4-BE49-F238E27FC236}">
                <a16:creationId xmlns:a16="http://schemas.microsoft.com/office/drawing/2014/main" id="{66E76F19-7197-2FE8-E0A2-7966048F8EF2}"/>
              </a:ext>
            </a:extLst>
          </p:cNvPr>
          <p:cNvPicPr>
            <a:picLocks noChangeAspect="1"/>
          </p:cNvPicPr>
          <p:nvPr/>
        </p:nvPicPr>
        <p:blipFill>
          <a:blip r:embed="rId8"/>
          <a:srcRect b="10555"/>
          <a:stretch>
            <a:fillRect/>
          </a:stretch>
        </p:blipFill>
        <p:spPr>
          <a:xfrm rot="10800000" flipV="1">
            <a:off x="9029700" y="2928521"/>
            <a:ext cx="1611086" cy="751305"/>
          </a:xfrm>
          <a:prstGeom prst="rect">
            <a:avLst/>
          </a:prstGeom>
        </p:spPr>
      </p:pic>
      <p:sp>
        <p:nvSpPr>
          <p:cNvPr id="31" name="Οβάλ 30">
            <a:extLst>
              <a:ext uri="{FF2B5EF4-FFF2-40B4-BE49-F238E27FC236}">
                <a16:creationId xmlns:a16="http://schemas.microsoft.com/office/drawing/2014/main" id="{CEBD5B1C-3937-234C-43C2-9C794DD3B3EB}"/>
              </a:ext>
            </a:extLst>
          </p:cNvPr>
          <p:cNvSpPr/>
          <p:nvPr/>
        </p:nvSpPr>
        <p:spPr>
          <a:xfrm>
            <a:off x="4923941" y="1775930"/>
            <a:ext cx="924718" cy="879935"/>
          </a:xfrm>
          <a:prstGeom prst="ellipse">
            <a:avLst/>
          </a:prstGeom>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l-GR" dirty="0"/>
          </a:p>
        </p:txBody>
      </p:sp>
      <p:sp>
        <p:nvSpPr>
          <p:cNvPr id="33" name="Οβάλ 32">
            <a:extLst>
              <a:ext uri="{FF2B5EF4-FFF2-40B4-BE49-F238E27FC236}">
                <a16:creationId xmlns:a16="http://schemas.microsoft.com/office/drawing/2014/main" id="{9060EAC7-12C3-4BA4-C91E-E72F5E466302}"/>
              </a:ext>
            </a:extLst>
          </p:cNvPr>
          <p:cNvSpPr/>
          <p:nvPr/>
        </p:nvSpPr>
        <p:spPr>
          <a:xfrm>
            <a:off x="5042359" y="2886094"/>
            <a:ext cx="902603" cy="849631"/>
          </a:xfrm>
          <a:prstGeom prst="ellipse">
            <a:avLst/>
          </a:prstGeom>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l-GR" dirty="0"/>
          </a:p>
        </p:txBody>
      </p:sp>
      <p:sp>
        <p:nvSpPr>
          <p:cNvPr id="35" name="Οβάλ 34">
            <a:extLst>
              <a:ext uri="{FF2B5EF4-FFF2-40B4-BE49-F238E27FC236}">
                <a16:creationId xmlns:a16="http://schemas.microsoft.com/office/drawing/2014/main" id="{46746565-CC6A-2615-03EC-56C4966DA627}"/>
              </a:ext>
            </a:extLst>
          </p:cNvPr>
          <p:cNvSpPr/>
          <p:nvPr/>
        </p:nvSpPr>
        <p:spPr>
          <a:xfrm>
            <a:off x="5112240" y="3854907"/>
            <a:ext cx="983760" cy="953886"/>
          </a:xfrm>
          <a:prstGeom prst="ellipse">
            <a:avLst/>
          </a:prstGeom>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l-GR" dirty="0"/>
          </a:p>
        </p:txBody>
      </p:sp>
      <p:sp>
        <p:nvSpPr>
          <p:cNvPr id="37" name="Οβάλ 36">
            <a:extLst>
              <a:ext uri="{FF2B5EF4-FFF2-40B4-BE49-F238E27FC236}">
                <a16:creationId xmlns:a16="http://schemas.microsoft.com/office/drawing/2014/main" id="{E535D813-2E3F-6E85-1488-D27E9FFBBA73}"/>
              </a:ext>
            </a:extLst>
          </p:cNvPr>
          <p:cNvSpPr/>
          <p:nvPr/>
        </p:nvSpPr>
        <p:spPr>
          <a:xfrm>
            <a:off x="5127517" y="5029661"/>
            <a:ext cx="1119522" cy="1153882"/>
          </a:xfrm>
          <a:prstGeom prst="ellipse">
            <a:avLst/>
          </a:prstGeom>
          <a:ln w="76200"/>
        </p:spPr>
        <p:style>
          <a:lnRef idx="2">
            <a:schemeClr val="accent6"/>
          </a:lnRef>
          <a:fillRef idx="1">
            <a:schemeClr val="lt1"/>
          </a:fillRef>
          <a:effectRef idx="0">
            <a:schemeClr val="accent6"/>
          </a:effectRef>
          <a:fontRef idx="minor">
            <a:schemeClr val="dk1"/>
          </a:fontRef>
        </p:style>
        <p:txBody>
          <a:bodyPr rtlCol="0" anchor="ctr"/>
          <a:lstStyle/>
          <a:p>
            <a:pPr algn="ctr"/>
            <a:endParaRPr lang="el-GR" dirty="0"/>
          </a:p>
        </p:txBody>
      </p:sp>
      <p:sp>
        <p:nvSpPr>
          <p:cNvPr id="39" name="Οβάλ 38">
            <a:extLst>
              <a:ext uri="{FF2B5EF4-FFF2-40B4-BE49-F238E27FC236}">
                <a16:creationId xmlns:a16="http://schemas.microsoft.com/office/drawing/2014/main" id="{E76A3A80-3CEC-9E38-7893-D93431359BC5}"/>
              </a:ext>
            </a:extLst>
          </p:cNvPr>
          <p:cNvSpPr/>
          <p:nvPr/>
        </p:nvSpPr>
        <p:spPr>
          <a:xfrm>
            <a:off x="43138" y="2294621"/>
            <a:ext cx="588126" cy="418079"/>
          </a:xfrm>
          <a:prstGeom prst="ellipse">
            <a:avLst/>
          </a:prstGeom>
          <a:ln w="76200"/>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Α</a:t>
            </a:r>
          </a:p>
        </p:txBody>
      </p:sp>
      <p:sp>
        <p:nvSpPr>
          <p:cNvPr id="41" name="Οβάλ 40">
            <a:extLst>
              <a:ext uri="{FF2B5EF4-FFF2-40B4-BE49-F238E27FC236}">
                <a16:creationId xmlns:a16="http://schemas.microsoft.com/office/drawing/2014/main" id="{1A69FB72-00D8-797E-01FC-97C7FD157C93}"/>
              </a:ext>
            </a:extLst>
          </p:cNvPr>
          <p:cNvSpPr/>
          <p:nvPr/>
        </p:nvSpPr>
        <p:spPr>
          <a:xfrm>
            <a:off x="73647" y="3239071"/>
            <a:ext cx="588126" cy="418079"/>
          </a:xfrm>
          <a:prstGeom prst="ellipse">
            <a:avLst/>
          </a:prstGeom>
          <a:ln w="76200"/>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Β</a:t>
            </a:r>
          </a:p>
        </p:txBody>
      </p:sp>
      <p:sp>
        <p:nvSpPr>
          <p:cNvPr id="43" name="Οβάλ 42">
            <a:extLst>
              <a:ext uri="{FF2B5EF4-FFF2-40B4-BE49-F238E27FC236}">
                <a16:creationId xmlns:a16="http://schemas.microsoft.com/office/drawing/2014/main" id="{4BCDFC16-833D-EBB2-4341-AF18483B71C9}"/>
              </a:ext>
            </a:extLst>
          </p:cNvPr>
          <p:cNvSpPr/>
          <p:nvPr/>
        </p:nvSpPr>
        <p:spPr>
          <a:xfrm>
            <a:off x="73647" y="4299730"/>
            <a:ext cx="588126" cy="418079"/>
          </a:xfrm>
          <a:prstGeom prst="ellipse">
            <a:avLst/>
          </a:prstGeom>
          <a:ln w="76200"/>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Γ</a:t>
            </a:r>
          </a:p>
        </p:txBody>
      </p:sp>
      <p:sp>
        <p:nvSpPr>
          <p:cNvPr id="45" name="Οβάλ 44">
            <a:extLst>
              <a:ext uri="{FF2B5EF4-FFF2-40B4-BE49-F238E27FC236}">
                <a16:creationId xmlns:a16="http://schemas.microsoft.com/office/drawing/2014/main" id="{5E18D941-6BBE-67B1-2FDE-052D5EFDD37E}"/>
              </a:ext>
            </a:extLst>
          </p:cNvPr>
          <p:cNvSpPr/>
          <p:nvPr/>
        </p:nvSpPr>
        <p:spPr>
          <a:xfrm>
            <a:off x="73647" y="5475337"/>
            <a:ext cx="588126" cy="418079"/>
          </a:xfrm>
          <a:prstGeom prst="ellipse">
            <a:avLst/>
          </a:prstGeom>
          <a:ln w="76200"/>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Δ</a:t>
            </a:r>
          </a:p>
        </p:txBody>
      </p:sp>
    </p:spTree>
    <p:extLst>
      <p:ext uri="{BB962C8B-B14F-4D97-AF65-F5344CB8AC3E}">
        <p14:creationId xmlns:p14="http://schemas.microsoft.com/office/powerpoint/2010/main" val="18105262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9ACC7-31FE-76BB-3F85-CF2CC239622C}"/>
            </a:ext>
          </a:extLst>
        </p:cNvPr>
        <p:cNvGrpSpPr/>
        <p:nvPr/>
      </p:nvGrpSpPr>
      <p:grpSpPr>
        <a:xfrm>
          <a:off x="0" y="0"/>
          <a:ext cx="0" cy="0"/>
          <a:chOff x="0" y="0"/>
          <a:chExt cx="0" cy="0"/>
        </a:xfrm>
      </p:grpSpPr>
      <p:sp>
        <p:nvSpPr>
          <p:cNvPr id="2" name="Ορθογώνιο: Στρογγύλεμα γωνιών 1">
            <a:extLst>
              <a:ext uri="{FF2B5EF4-FFF2-40B4-BE49-F238E27FC236}">
                <a16:creationId xmlns:a16="http://schemas.microsoft.com/office/drawing/2014/main" id="{2E8BF6FD-285F-050B-45DC-36FF340F263A}"/>
              </a:ext>
            </a:extLst>
          </p:cNvPr>
          <p:cNvSpPr/>
          <p:nvPr/>
        </p:nvSpPr>
        <p:spPr>
          <a:xfrm rot="16200000">
            <a:off x="-2613598" y="3118504"/>
            <a:ext cx="6658663" cy="696686"/>
          </a:xfrm>
          <a:prstGeom prst="roundRect">
            <a:avLst/>
          </a:prstGeom>
          <a:solidFill>
            <a:schemeClr val="accent5">
              <a:lumMod val="20000"/>
              <a:lumOff val="8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Παραγωγή προφορικού λόγου</a:t>
            </a:r>
          </a:p>
        </p:txBody>
      </p:sp>
      <p:sp>
        <p:nvSpPr>
          <p:cNvPr id="19" name="Ορθογώνιο: Στρογγύλεμα γωνιών 18">
            <a:extLst>
              <a:ext uri="{FF2B5EF4-FFF2-40B4-BE49-F238E27FC236}">
                <a16:creationId xmlns:a16="http://schemas.microsoft.com/office/drawing/2014/main" id="{6DD662EA-6CD6-766C-9A5B-FA9DF81F131E}"/>
              </a:ext>
            </a:extLst>
          </p:cNvPr>
          <p:cNvSpPr/>
          <p:nvPr/>
        </p:nvSpPr>
        <p:spPr>
          <a:xfrm>
            <a:off x="1064077" y="2169205"/>
            <a:ext cx="5236028" cy="481668"/>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1600" dirty="0"/>
              <a:t>Η  χρήση  γλώσσας με  φιλικό  και τυπικό  ύψος</a:t>
            </a:r>
          </a:p>
        </p:txBody>
      </p:sp>
      <p:sp>
        <p:nvSpPr>
          <p:cNvPr id="21" name="Ορθογώνιο: Στρογγύλεμα γωνιών 20">
            <a:extLst>
              <a:ext uri="{FF2B5EF4-FFF2-40B4-BE49-F238E27FC236}">
                <a16:creationId xmlns:a16="http://schemas.microsoft.com/office/drawing/2014/main" id="{9099F4A4-5876-6882-78D4-D2F63AAA1351}"/>
              </a:ext>
            </a:extLst>
          </p:cNvPr>
          <p:cNvSpPr/>
          <p:nvPr/>
        </p:nvSpPr>
        <p:spPr>
          <a:xfrm>
            <a:off x="1088572" y="2721623"/>
            <a:ext cx="5236027" cy="559289"/>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1600" dirty="0"/>
              <a:t>Η επιλογή  ποικίλων  επικοινωνιακών  καταστάσεων  με επίκαιρη θεματική</a:t>
            </a:r>
          </a:p>
        </p:txBody>
      </p:sp>
      <p:sp>
        <p:nvSpPr>
          <p:cNvPr id="45" name="Ορθογώνιο: Στρογγύλεμα γωνιών 44">
            <a:extLst>
              <a:ext uri="{FF2B5EF4-FFF2-40B4-BE49-F238E27FC236}">
                <a16:creationId xmlns:a16="http://schemas.microsoft.com/office/drawing/2014/main" id="{B66547D8-B0FC-14B0-B54E-25493FA0FD43}"/>
              </a:ext>
            </a:extLst>
          </p:cNvPr>
          <p:cNvSpPr/>
          <p:nvPr/>
        </p:nvSpPr>
        <p:spPr>
          <a:xfrm>
            <a:off x="1064077" y="3377368"/>
            <a:ext cx="5236028" cy="751113"/>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1600" dirty="0" err="1"/>
              <a:t>Κοινωνιογλωσσική</a:t>
            </a:r>
            <a:r>
              <a:rPr lang="el-GR" sz="1600" dirty="0"/>
              <a:t>  δεξιότητα -  συμβάσεις ευγένειας </a:t>
            </a:r>
          </a:p>
        </p:txBody>
      </p:sp>
      <p:sp>
        <p:nvSpPr>
          <p:cNvPr id="49" name="Ορθογώνιο: Στρογγύλεμα γωνιών 48">
            <a:extLst>
              <a:ext uri="{FF2B5EF4-FFF2-40B4-BE49-F238E27FC236}">
                <a16:creationId xmlns:a16="http://schemas.microsoft.com/office/drawing/2014/main" id="{5A5B2242-6B62-5D7E-5641-6FAC0070738D}"/>
              </a:ext>
            </a:extLst>
          </p:cNvPr>
          <p:cNvSpPr/>
          <p:nvPr/>
        </p:nvSpPr>
        <p:spPr>
          <a:xfrm>
            <a:off x="1088572" y="4778126"/>
            <a:ext cx="5250993" cy="468089"/>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1600" dirty="0" err="1"/>
              <a:t>Εξωγλωσσικά</a:t>
            </a:r>
            <a:r>
              <a:rPr lang="el-GR" sz="1600" dirty="0"/>
              <a:t> στοιχεία</a:t>
            </a:r>
          </a:p>
        </p:txBody>
      </p:sp>
      <p:sp>
        <p:nvSpPr>
          <p:cNvPr id="7" name="Ορθογώνιο: Στρογγύλεμα γωνιών 6">
            <a:extLst>
              <a:ext uri="{FF2B5EF4-FFF2-40B4-BE49-F238E27FC236}">
                <a16:creationId xmlns:a16="http://schemas.microsoft.com/office/drawing/2014/main" id="{909BFCEE-C475-CAA6-0C81-11A58348451A}"/>
              </a:ext>
            </a:extLst>
          </p:cNvPr>
          <p:cNvSpPr/>
          <p:nvPr/>
        </p:nvSpPr>
        <p:spPr>
          <a:xfrm>
            <a:off x="1076324" y="5270066"/>
            <a:ext cx="5236028" cy="468089"/>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1600" dirty="0"/>
              <a:t>Γεωγραφική  ποικιλότητα</a:t>
            </a:r>
          </a:p>
        </p:txBody>
      </p:sp>
      <p:sp>
        <p:nvSpPr>
          <p:cNvPr id="12" name="Ορθογώνιο: Στρογγύλεμα γωνιών 11">
            <a:extLst>
              <a:ext uri="{FF2B5EF4-FFF2-40B4-BE49-F238E27FC236}">
                <a16:creationId xmlns:a16="http://schemas.microsoft.com/office/drawing/2014/main" id="{440A3A6A-774D-4E31-E553-5458F667B505}"/>
              </a:ext>
            </a:extLst>
          </p:cNvPr>
          <p:cNvSpPr/>
          <p:nvPr/>
        </p:nvSpPr>
        <p:spPr>
          <a:xfrm>
            <a:off x="1076324" y="5789324"/>
            <a:ext cx="5211533" cy="468089"/>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1600" dirty="0"/>
              <a:t>Πολιτισμικά </a:t>
            </a:r>
            <a:r>
              <a:rPr lang="el-GR" sz="1600" dirty="0" err="1"/>
              <a:t>συμφραζόμενα</a:t>
            </a:r>
            <a:r>
              <a:rPr lang="el-GR" sz="1600" dirty="0"/>
              <a:t> </a:t>
            </a:r>
          </a:p>
        </p:txBody>
      </p:sp>
      <p:sp>
        <p:nvSpPr>
          <p:cNvPr id="20" name="Ορθογώνιο: Στρογγύλεμα γωνιών 19">
            <a:extLst>
              <a:ext uri="{FF2B5EF4-FFF2-40B4-BE49-F238E27FC236}">
                <a16:creationId xmlns:a16="http://schemas.microsoft.com/office/drawing/2014/main" id="{890452F4-E2F0-A662-F3A2-80BC7E40CF8B}"/>
              </a:ext>
            </a:extLst>
          </p:cNvPr>
          <p:cNvSpPr/>
          <p:nvPr/>
        </p:nvSpPr>
        <p:spPr>
          <a:xfrm>
            <a:off x="1076324" y="4164602"/>
            <a:ext cx="5263241" cy="514407"/>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1600" dirty="0"/>
              <a:t>Διαφορετικός επιτονισμός </a:t>
            </a:r>
          </a:p>
        </p:txBody>
      </p:sp>
      <p:sp>
        <p:nvSpPr>
          <p:cNvPr id="24" name="Ορθογώνιο: Στρογγύλεμα γωνιών 23">
            <a:extLst>
              <a:ext uri="{FF2B5EF4-FFF2-40B4-BE49-F238E27FC236}">
                <a16:creationId xmlns:a16="http://schemas.microsoft.com/office/drawing/2014/main" id="{E211BFD4-03F1-D658-078B-32F3A9B312AA}"/>
              </a:ext>
            </a:extLst>
          </p:cNvPr>
          <p:cNvSpPr/>
          <p:nvPr/>
        </p:nvSpPr>
        <p:spPr>
          <a:xfrm>
            <a:off x="1088572" y="6257413"/>
            <a:ext cx="5199285" cy="538764"/>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1600" dirty="0"/>
              <a:t>Στρατηγικές επανόρθωσης  επικοινωνίας </a:t>
            </a:r>
          </a:p>
        </p:txBody>
      </p:sp>
      <p:sp>
        <p:nvSpPr>
          <p:cNvPr id="28" name="Ορθογώνιο: Στρογγύλεμα γωνιών 27">
            <a:extLst>
              <a:ext uri="{FF2B5EF4-FFF2-40B4-BE49-F238E27FC236}">
                <a16:creationId xmlns:a16="http://schemas.microsoft.com/office/drawing/2014/main" id="{B70B7347-14EF-BF09-395D-E36CC05E8019}"/>
              </a:ext>
            </a:extLst>
          </p:cNvPr>
          <p:cNvSpPr/>
          <p:nvPr/>
        </p:nvSpPr>
        <p:spPr>
          <a:xfrm>
            <a:off x="1076324" y="205481"/>
            <a:ext cx="5236028" cy="513022"/>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1600" dirty="0"/>
              <a:t>Δημιουργία προσομοιώσεων και ρόλων </a:t>
            </a:r>
          </a:p>
        </p:txBody>
      </p:sp>
      <p:sp>
        <p:nvSpPr>
          <p:cNvPr id="32" name="Ορθογώνιο: Στρογγύλεμα γωνιών 31">
            <a:extLst>
              <a:ext uri="{FF2B5EF4-FFF2-40B4-BE49-F238E27FC236}">
                <a16:creationId xmlns:a16="http://schemas.microsoft.com/office/drawing/2014/main" id="{85145A02-935E-C2CC-261D-203904975D96}"/>
              </a:ext>
            </a:extLst>
          </p:cNvPr>
          <p:cNvSpPr/>
          <p:nvPr/>
        </p:nvSpPr>
        <p:spPr>
          <a:xfrm>
            <a:off x="1064077" y="1559486"/>
            <a:ext cx="5236028" cy="559289"/>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1600" dirty="0"/>
              <a:t>Δίνουμε  βαρύτητα στο χιούμορ  και στο παιχνίδι </a:t>
            </a:r>
          </a:p>
        </p:txBody>
      </p:sp>
      <p:sp>
        <p:nvSpPr>
          <p:cNvPr id="36" name="Ορθογώνιο: Στρογγύλεμα γωνιών 35">
            <a:extLst>
              <a:ext uri="{FF2B5EF4-FFF2-40B4-BE49-F238E27FC236}">
                <a16:creationId xmlns:a16="http://schemas.microsoft.com/office/drawing/2014/main" id="{14742F3C-272B-652D-44A9-135962EAD0D7}"/>
              </a:ext>
            </a:extLst>
          </p:cNvPr>
          <p:cNvSpPr/>
          <p:nvPr/>
        </p:nvSpPr>
        <p:spPr>
          <a:xfrm>
            <a:off x="1064077" y="865535"/>
            <a:ext cx="5263241" cy="631371"/>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1600" dirty="0"/>
              <a:t>Παιχνίδι ρόλων βάσει υποδείξεων / με μορφή συζήτησης </a:t>
            </a:r>
          </a:p>
        </p:txBody>
      </p:sp>
      <p:pic>
        <p:nvPicPr>
          <p:cNvPr id="37" name="Εικόνα 36" descr="Δυο παιδιά μιλάνε. Διάνυσμα από ©kimazo 68481253">
            <a:extLst>
              <a:ext uri="{FF2B5EF4-FFF2-40B4-BE49-F238E27FC236}">
                <a16:creationId xmlns:a16="http://schemas.microsoft.com/office/drawing/2014/main" id="{D5133516-D224-609A-F44D-4DC6A6B21139}"/>
              </a:ext>
            </a:extLst>
          </p:cNvPr>
          <p:cNvPicPr>
            <a:picLocks noChangeAspect="1"/>
          </p:cNvPicPr>
          <p:nvPr/>
        </p:nvPicPr>
        <p:blipFill>
          <a:blip r:embed="rId2"/>
          <a:stretch>
            <a:fillRect/>
          </a:stretch>
        </p:blipFill>
        <p:spPr>
          <a:xfrm>
            <a:off x="6836228" y="865535"/>
            <a:ext cx="4394015" cy="5143500"/>
          </a:xfrm>
          <a:custGeom>
            <a:avLst/>
            <a:gdLst>
              <a:gd name="csX0" fmla="*/ 0 w 4394015"/>
              <a:gd name="csY0" fmla="*/ 0 h 5143500"/>
              <a:gd name="csX1" fmla="*/ 417431 w 4394015"/>
              <a:gd name="csY1" fmla="*/ 0 h 5143500"/>
              <a:gd name="csX2" fmla="*/ 834863 w 4394015"/>
              <a:gd name="csY2" fmla="*/ 0 h 5143500"/>
              <a:gd name="csX3" fmla="*/ 1471995 w 4394015"/>
              <a:gd name="csY3" fmla="*/ 0 h 5143500"/>
              <a:gd name="csX4" fmla="*/ 2109127 w 4394015"/>
              <a:gd name="csY4" fmla="*/ 0 h 5143500"/>
              <a:gd name="csX5" fmla="*/ 2570499 w 4394015"/>
              <a:gd name="csY5" fmla="*/ 0 h 5143500"/>
              <a:gd name="csX6" fmla="*/ 3031870 w 4394015"/>
              <a:gd name="csY6" fmla="*/ 0 h 5143500"/>
              <a:gd name="csX7" fmla="*/ 3581122 w 4394015"/>
              <a:gd name="csY7" fmla="*/ 0 h 5143500"/>
              <a:gd name="csX8" fmla="*/ 4394015 w 4394015"/>
              <a:gd name="csY8" fmla="*/ 0 h 5143500"/>
              <a:gd name="csX9" fmla="*/ 4394015 w 4394015"/>
              <a:gd name="csY9" fmla="*/ 571500 h 5143500"/>
              <a:gd name="csX10" fmla="*/ 4394015 w 4394015"/>
              <a:gd name="csY10" fmla="*/ 1194435 h 5143500"/>
              <a:gd name="csX11" fmla="*/ 4394015 w 4394015"/>
              <a:gd name="csY11" fmla="*/ 1663065 h 5143500"/>
              <a:gd name="csX12" fmla="*/ 4394015 w 4394015"/>
              <a:gd name="csY12" fmla="*/ 2234565 h 5143500"/>
              <a:gd name="csX13" fmla="*/ 4394015 w 4394015"/>
              <a:gd name="csY13" fmla="*/ 2754630 h 5143500"/>
              <a:gd name="csX14" fmla="*/ 4394015 w 4394015"/>
              <a:gd name="csY14" fmla="*/ 3223260 h 5143500"/>
              <a:gd name="csX15" fmla="*/ 4394015 w 4394015"/>
              <a:gd name="csY15" fmla="*/ 3691890 h 5143500"/>
              <a:gd name="csX16" fmla="*/ 4394015 w 4394015"/>
              <a:gd name="csY16" fmla="*/ 4263390 h 5143500"/>
              <a:gd name="csX17" fmla="*/ 4394015 w 4394015"/>
              <a:gd name="csY17" fmla="*/ 5143500 h 5143500"/>
              <a:gd name="csX18" fmla="*/ 3756883 w 4394015"/>
              <a:gd name="csY18" fmla="*/ 5143500 h 5143500"/>
              <a:gd name="csX19" fmla="*/ 3163691 w 4394015"/>
              <a:gd name="csY19" fmla="*/ 5143500 h 5143500"/>
              <a:gd name="csX20" fmla="*/ 2746259 w 4394015"/>
              <a:gd name="csY20" fmla="*/ 5143500 h 5143500"/>
              <a:gd name="csX21" fmla="*/ 2328828 w 4394015"/>
              <a:gd name="csY21" fmla="*/ 5143500 h 5143500"/>
              <a:gd name="csX22" fmla="*/ 1911397 w 4394015"/>
              <a:gd name="csY22" fmla="*/ 5143500 h 5143500"/>
              <a:gd name="csX23" fmla="*/ 1406085 w 4394015"/>
              <a:gd name="csY23" fmla="*/ 5143500 h 5143500"/>
              <a:gd name="csX24" fmla="*/ 812893 w 4394015"/>
              <a:gd name="csY24" fmla="*/ 5143500 h 5143500"/>
              <a:gd name="csX25" fmla="*/ 0 w 4394015"/>
              <a:gd name="csY25" fmla="*/ 5143500 h 5143500"/>
              <a:gd name="csX26" fmla="*/ 0 w 4394015"/>
              <a:gd name="csY26" fmla="*/ 4674870 h 5143500"/>
              <a:gd name="csX27" fmla="*/ 0 w 4394015"/>
              <a:gd name="csY27" fmla="*/ 4154805 h 5143500"/>
              <a:gd name="csX28" fmla="*/ 0 w 4394015"/>
              <a:gd name="csY28" fmla="*/ 3531870 h 5143500"/>
              <a:gd name="csX29" fmla="*/ 0 w 4394015"/>
              <a:gd name="csY29" fmla="*/ 3063240 h 5143500"/>
              <a:gd name="csX30" fmla="*/ 0 w 4394015"/>
              <a:gd name="csY30" fmla="*/ 2543175 h 5143500"/>
              <a:gd name="csX31" fmla="*/ 0 w 4394015"/>
              <a:gd name="csY31" fmla="*/ 1971675 h 5143500"/>
              <a:gd name="csX32" fmla="*/ 0 w 4394015"/>
              <a:gd name="csY32" fmla="*/ 1297305 h 5143500"/>
              <a:gd name="csX33" fmla="*/ 0 w 4394015"/>
              <a:gd name="csY33" fmla="*/ 674370 h 5143500"/>
              <a:gd name="csX34" fmla="*/ 0 w 4394015"/>
              <a:gd name="csY34" fmla="*/ 0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4394015" h="5143500" fill="none" extrusionOk="0">
                <a:moveTo>
                  <a:pt x="0" y="0"/>
                </a:moveTo>
                <a:cubicBezTo>
                  <a:pt x="165354" y="-45984"/>
                  <a:pt x="268030" y="37671"/>
                  <a:pt x="417431" y="0"/>
                </a:cubicBezTo>
                <a:cubicBezTo>
                  <a:pt x="566832" y="-37671"/>
                  <a:pt x="650592" y="18930"/>
                  <a:pt x="834863" y="0"/>
                </a:cubicBezTo>
                <a:cubicBezTo>
                  <a:pt x="1019134" y="-18930"/>
                  <a:pt x="1264316" y="31543"/>
                  <a:pt x="1471995" y="0"/>
                </a:cubicBezTo>
                <a:cubicBezTo>
                  <a:pt x="1679674" y="-31543"/>
                  <a:pt x="1902636" y="23492"/>
                  <a:pt x="2109127" y="0"/>
                </a:cubicBezTo>
                <a:cubicBezTo>
                  <a:pt x="2315618" y="-23492"/>
                  <a:pt x="2443013" y="44638"/>
                  <a:pt x="2570499" y="0"/>
                </a:cubicBezTo>
                <a:cubicBezTo>
                  <a:pt x="2697985" y="-44638"/>
                  <a:pt x="2905347" y="35943"/>
                  <a:pt x="3031870" y="0"/>
                </a:cubicBezTo>
                <a:cubicBezTo>
                  <a:pt x="3158393" y="-35943"/>
                  <a:pt x="3414999" y="9150"/>
                  <a:pt x="3581122" y="0"/>
                </a:cubicBezTo>
                <a:cubicBezTo>
                  <a:pt x="3747245" y="-9150"/>
                  <a:pt x="4045817" y="7536"/>
                  <a:pt x="4394015" y="0"/>
                </a:cubicBezTo>
                <a:cubicBezTo>
                  <a:pt x="4451616" y="270174"/>
                  <a:pt x="4346739" y="291876"/>
                  <a:pt x="4394015" y="571500"/>
                </a:cubicBezTo>
                <a:cubicBezTo>
                  <a:pt x="4441291" y="851124"/>
                  <a:pt x="4375812" y="932399"/>
                  <a:pt x="4394015" y="1194435"/>
                </a:cubicBezTo>
                <a:cubicBezTo>
                  <a:pt x="4412218" y="1456472"/>
                  <a:pt x="4345778" y="1460658"/>
                  <a:pt x="4394015" y="1663065"/>
                </a:cubicBezTo>
                <a:cubicBezTo>
                  <a:pt x="4442252" y="1865472"/>
                  <a:pt x="4392490" y="1965229"/>
                  <a:pt x="4394015" y="2234565"/>
                </a:cubicBezTo>
                <a:cubicBezTo>
                  <a:pt x="4395540" y="2503901"/>
                  <a:pt x="4344359" y="2558219"/>
                  <a:pt x="4394015" y="2754630"/>
                </a:cubicBezTo>
                <a:cubicBezTo>
                  <a:pt x="4443671" y="2951042"/>
                  <a:pt x="4346685" y="3101810"/>
                  <a:pt x="4394015" y="3223260"/>
                </a:cubicBezTo>
                <a:cubicBezTo>
                  <a:pt x="4441345" y="3344710"/>
                  <a:pt x="4381292" y="3535534"/>
                  <a:pt x="4394015" y="3691890"/>
                </a:cubicBezTo>
                <a:cubicBezTo>
                  <a:pt x="4406738" y="3848246"/>
                  <a:pt x="4365157" y="4105146"/>
                  <a:pt x="4394015" y="4263390"/>
                </a:cubicBezTo>
                <a:cubicBezTo>
                  <a:pt x="4422873" y="4421634"/>
                  <a:pt x="4372620" y="4775950"/>
                  <a:pt x="4394015" y="5143500"/>
                </a:cubicBezTo>
                <a:cubicBezTo>
                  <a:pt x="4106522" y="5159237"/>
                  <a:pt x="4003131" y="5119194"/>
                  <a:pt x="3756883" y="5143500"/>
                </a:cubicBezTo>
                <a:cubicBezTo>
                  <a:pt x="3510635" y="5167806"/>
                  <a:pt x="3422956" y="5138066"/>
                  <a:pt x="3163691" y="5143500"/>
                </a:cubicBezTo>
                <a:cubicBezTo>
                  <a:pt x="2904426" y="5148934"/>
                  <a:pt x="2884214" y="5115563"/>
                  <a:pt x="2746259" y="5143500"/>
                </a:cubicBezTo>
                <a:cubicBezTo>
                  <a:pt x="2608304" y="5171437"/>
                  <a:pt x="2452855" y="5109569"/>
                  <a:pt x="2328828" y="5143500"/>
                </a:cubicBezTo>
                <a:cubicBezTo>
                  <a:pt x="2204801" y="5177431"/>
                  <a:pt x="2081928" y="5133503"/>
                  <a:pt x="1911397" y="5143500"/>
                </a:cubicBezTo>
                <a:cubicBezTo>
                  <a:pt x="1740866" y="5153497"/>
                  <a:pt x="1517617" y="5128499"/>
                  <a:pt x="1406085" y="5143500"/>
                </a:cubicBezTo>
                <a:cubicBezTo>
                  <a:pt x="1294553" y="5158501"/>
                  <a:pt x="1044390" y="5126293"/>
                  <a:pt x="812893" y="5143500"/>
                </a:cubicBezTo>
                <a:cubicBezTo>
                  <a:pt x="581396" y="5160707"/>
                  <a:pt x="218193" y="5114357"/>
                  <a:pt x="0" y="5143500"/>
                </a:cubicBezTo>
                <a:cubicBezTo>
                  <a:pt x="-46159" y="4933696"/>
                  <a:pt x="2785" y="4871337"/>
                  <a:pt x="0" y="4674870"/>
                </a:cubicBezTo>
                <a:cubicBezTo>
                  <a:pt x="-2785" y="4478403"/>
                  <a:pt x="34034" y="4348231"/>
                  <a:pt x="0" y="4154805"/>
                </a:cubicBezTo>
                <a:cubicBezTo>
                  <a:pt x="-34034" y="3961380"/>
                  <a:pt x="57518" y="3663455"/>
                  <a:pt x="0" y="3531870"/>
                </a:cubicBezTo>
                <a:cubicBezTo>
                  <a:pt x="-57518" y="3400286"/>
                  <a:pt x="16059" y="3209883"/>
                  <a:pt x="0" y="3063240"/>
                </a:cubicBezTo>
                <a:cubicBezTo>
                  <a:pt x="-16059" y="2916597"/>
                  <a:pt x="514" y="2751801"/>
                  <a:pt x="0" y="2543175"/>
                </a:cubicBezTo>
                <a:cubicBezTo>
                  <a:pt x="-514" y="2334550"/>
                  <a:pt x="61607" y="2147818"/>
                  <a:pt x="0" y="1971675"/>
                </a:cubicBezTo>
                <a:cubicBezTo>
                  <a:pt x="-61607" y="1795532"/>
                  <a:pt x="44432" y="1603964"/>
                  <a:pt x="0" y="1297305"/>
                </a:cubicBezTo>
                <a:cubicBezTo>
                  <a:pt x="-44432" y="990646"/>
                  <a:pt x="2961" y="904569"/>
                  <a:pt x="0" y="674370"/>
                </a:cubicBezTo>
                <a:cubicBezTo>
                  <a:pt x="-2961" y="444171"/>
                  <a:pt x="68143" y="202889"/>
                  <a:pt x="0" y="0"/>
                </a:cubicBezTo>
                <a:close/>
              </a:path>
              <a:path w="4394015" h="5143500" stroke="0" extrusionOk="0">
                <a:moveTo>
                  <a:pt x="0" y="0"/>
                </a:moveTo>
                <a:cubicBezTo>
                  <a:pt x="152660" y="-34531"/>
                  <a:pt x="305341" y="29326"/>
                  <a:pt x="549252" y="0"/>
                </a:cubicBezTo>
                <a:cubicBezTo>
                  <a:pt x="793163" y="-29326"/>
                  <a:pt x="1051394" y="26851"/>
                  <a:pt x="1186384" y="0"/>
                </a:cubicBezTo>
                <a:cubicBezTo>
                  <a:pt x="1321374" y="-26851"/>
                  <a:pt x="1461682" y="38403"/>
                  <a:pt x="1603815" y="0"/>
                </a:cubicBezTo>
                <a:cubicBezTo>
                  <a:pt x="1745948" y="-38403"/>
                  <a:pt x="1882288" y="32421"/>
                  <a:pt x="2021247" y="0"/>
                </a:cubicBezTo>
                <a:cubicBezTo>
                  <a:pt x="2160206" y="-32421"/>
                  <a:pt x="2365926" y="35290"/>
                  <a:pt x="2570499" y="0"/>
                </a:cubicBezTo>
                <a:cubicBezTo>
                  <a:pt x="2775072" y="-35290"/>
                  <a:pt x="2930544" y="8087"/>
                  <a:pt x="3163691" y="0"/>
                </a:cubicBezTo>
                <a:cubicBezTo>
                  <a:pt x="3396838" y="-8087"/>
                  <a:pt x="3617416" y="31091"/>
                  <a:pt x="3800823" y="0"/>
                </a:cubicBezTo>
                <a:cubicBezTo>
                  <a:pt x="3984230" y="-31091"/>
                  <a:pt x="4182693" y="18280"/>
                  <a:pt x="4394015" y="0"/>
                </a:cubicBezTo>
                <a:cubicBezTo>
                  <a:pt x="4421190" y="230644"/>
                  <a:pt x="4349467" y="292677"/>
                  <a:pt x="4394015" y="571500"/>
                </a:cubicBezTo>
                <a:cubicBezTo>
                  <a:pt x="4438563" y="850323"/>
                  <a:pt x="4378352" y="914450"/>
                  <a:pt x="4394015" y="1091565"/>
                </a:cubicBezTo>
                <a:cubicBezTo>
                  <a:pt x="4409678" y="1268681"/>
                  <a:pt x="4343580" y="1439898"/>
                  <a:pt x="4394015" y="1714500"/>
                </a:cubicBezTo>
                <a:cubicBezTo>
                  <a:pt x="4444450" y="1989103"/>
                  <a:pt x="4382762" y="2067953"/>
                  <a:pt x="4394015" y="2234565"/>
                </a:cubicBezTo>
                <a:cubicBezTo>
                  <a:pt x="4405268" y="2401178"/>
                  <a:pt x="4346568" y="2500669"/>
                  <a:pt x="4394015" y="2754630"/>
                </a:cubicBezTo>
                <a:cubicBezTo>
                  <a:pt x="4441462" y="3008591"/>
                  <a:pt x="4333942" y="3119355"/>
                  <a:pt x="4394015" y="3377565"/>
                </a:cubicBezTo>
                <a:cubicBezTo>
                  <a:pt x="4454088" y="3635775"/>
                  <a:pt x="4353240" y="3722671"/>
                  <a:pt x="4394015" y="4051935"/>
                </a:cubicBezTo>
                <a:cubicBezTo>
                  <a:pt x="4434790" y="4381199"/>
                  <a:pt x="4389419" y="4452035"/>
                  <a:pt x="4394015" y="4623435"/>
                </a:cubicBezTo>
                <a:cubicBezTo>
                  <a:pt x="4398611" y="4794835"/>
                  <a:pt x="4352966" y="5003369"/>
                  <a:pt x="4394015" y="5143500"/>
                </a:cubicBezTo>
                <a:cubicBezTo>
                  <a:pt x="4221444" y="5209427"/>
                  <a:pt x="3896566" y="5113468"/>
                  <a:pt x="3756883" y="5143500"/>
                </a:cubicBezTo>
                <a:cubicBezTo>
                  <a:pt x="3617200" y="5173532"/>
                  <a:pt x="3454981" y="5093784"/>
                  <a:pt x="3163691" y="5143500"/>
                </a:cubicBezTo>
                <a:cubicBezTo>
                  <a:pt x="2872401" y="5193216"/>
                  <a:pt x="2937911" y="5135201"/>
                  <a:pt x="2746259" y="5143500"/>
                </a:cubicBezTo>
                <a:cubicBezTo>
                  <a:pt x="2554607" y="5151799"/>
                  <a:pt x="2445802" y="5122135"/>
                  <a:pt x="2284888" y="5143500"/>
                </a:cubicBezTo>
                <a:cubicBezTo>
                  <a:pt x="2123974" y="5164865"/>
                  <a:pt x="1941701" y="5119339"/>
                  <a:pt x="1779576" y="5143500"/>
                </a:cubicBezTo>
                <a:cubicBezTo>
                  <a:pt x="1617451" y="5167661"/>
                  <a:pt x="1526060" y="5106675"/>
                  <a:pt x="1318205" y="5143500"/>
                </a:cubicBezTo>
                <a:cubicBezTo>
                  <a:pt x="1110350" y="5180325"/>
                  <a:pt x="884121" y="5087242"/>
                  <a:pt x="725012" y="5143500"/>
                </a:cubicBezTo>
                <a:cubicBezTo>
                  <a:pt x="565903" y="5199758"/>
                  <a:pt x="239135" y="5136380"/>
                  <a:pt x="0" y="5143500"/>
                </a:cubicBezTo>
                <a:cubicBezTo>
                  <a:pt x="-29157" y="4948402"/>
                  <a:pt x="56372" y="4855444"/>
                  <a:pt x="0" y="4623435"/>
                </a:cubicBezTo>
                <a:cubicBezTo>
                  <a:pt x="-56372" y="4391426"/>
                  <a:pt x="28970" y="4284105"/>
                  <a:pt x="0" y="4000500"/>
                </a:cubicBezTo>
                <a:cubicBezTo>
                  <a:pt x="-28970" y="3716896"/>
                  <a:pt x="42474" y="3524621"/>
                  <a:pt x="0" y="3377565"/>
                </a:cubicBezTo>
                <a:cubicBezTo>
                  <a:pt x="-42474" y="3230509"/>
                  <a:pt x="41055" y="2956175"/>
                  <a:pt x="0" y="2754630"/>
                </a:cubicBezTo>
                <a:cubicBezTo>
                  <a:pt x="-41055" y="2553086"/>
                  <a:pt x="44040" y="2357812"/>
                  <a:pt x="0" y="2080260"/>
                </a:cubicBezTo>
                <a:cubicBezTo>
                  <a:pt x="-44040" y="1802708"/>
                  <a:pt x="16425" y="1802409"/>
                  <a:pt x="0" y="1663065"/>
                </a:cubicBezTo>
                <a:cubicBezTo>
                  <a:pt x="-16425" y="1523721"/>
                  <a:pt x="39276" y="1368371"/>
                  <a:pt x="0" y="1194435"/>
                </a:cubicBezTo>
                <a:cubicBezTo>
                  <a:pt x="-39276" y="1020499"/>
                  <a:pt x="70533" y="718050"/>
                  <a:pt x="0" y="571500"/>
                </a:cubicBezTo>
                <a:cubicBezTo>
                  <a:pt x="-70533" y="424951"/>
                  <a:pt x="52136" y="259826"/>
                  <a:pt x="0" y="0"/>
                </a:cubicBezTo>
                <a:close/>
              </a:path>
            </a:pathLst>
          </a:custGeom>
          <a:ln>
            <a:solidFill>
              <a:schemeClr val="tx1"/>
            </a:solidFill>
            <a:extLst>
              <a:ext uri="{C807C97D-BFC1-408E-A445-0C87EB9F89A2}">
                <ask:lineSketchStyleProps xmlns:ask="http://schemas.microsoft.com/office/drawing/2018/sketchyshapes" sd="265404136">
                  <a:prstGeom prst="rect">
                    <a:avLst/>
                  </a:prstGeom>
                  <ask:type>
                    <ask:lineSketchScribble/>
                  </ask:type>
                </ask:lineSketchStyleProps>
              </a:ext>
            </a:extLst>
          </a:ln>
        </p:spPr>
      </p:pic>
    </p:spTree>
    <p:extLst>
      <p:ext uri="{BB962C8B-B14F-4D97-AF65-F5344CB8AC3E}">
        <p14:creationId xmlns:p14="http://schemas.microsoft.com/office/powerpoint/2010/main" val="41568428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Στρογγύλεμα γωνιών 4">
            <a:extLst>
              <a:ext uri="{FF2B5EF4-FFF2-40B4-BE49-F238E27FC236}">
                <a16:creationId xmlns:a16="http://schemas.microsoft.com/office/drawing/2014/main" id="{291C5909-FE9A-9DDC-2E67-1FA19643C9BB}"/>
              </a:ext>
            </a:extLst>
          </p:cNvPr>
          <p:cNvSpPr/>
          <p:nvPr/>
        </p:nvSpPr>
        <p:spPr>
          <a:xfrm>
            <a:off x="163542" y="1611086"/>
            <a:ext cx="6346116" cy="2362200"/>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r>
              <a:rPr lang="el-GR" b="1" dirty="0"/>
              <a:t>Μαθητής/Μαθήτρια  Α:</a:t>
            </a:r>
            <a:endParaRPr lang="el-GR" dirty="0"/>
          </a:p>
          <a:p>
            <a:pPr lvl="0"/>
            <a:r>
              <a:rPr lang="el-GR" dirty="0"/>
              <a:t>Συναντάς τη φίλη σου / τον φίλο σου στον δρόμο.</a:t>
            </a:r>
          </a:p>
          <a:p>
            <a:pPr lvl="0"/>
            <a:r>
              <a:rPr lang="el-GR" dirty="0"/>
              <a:t>Τον/Την χαιρετάς.</a:t>
            </a:r>
          </a:p>
          <a:p>
            <a:pPr lvl="0"/>
            <a:r>
              <a:rPr lang="el-GR" dirty="0"/>
              <a:t>Του/Της προτείνεις να πάτε σε μια καφετέρια για να μιλήσετε για τις καλοκαιρινές διακοπές.</a:t>
            </a:r>
          </a:p>
          <a:p>
            <a:pPr lvl="0"/>
            <a:r>
              <a:rPr lang="el-GR" dirty="0"/>
              <a:t>Δέχεσαι την αντιπρόταση που σου κάνει.</a:t>
            </a:r>
          </a:p>
          <a:p>
            <a:pPr algn="ctr"/>
            <a:endParaRPr lang="el-GR" sz="1400" dirty="0"/>
          </a:p>
        </p:txBody>
      </p:sp>
      <p:sp>
        <p:nvSpPr>
          <p:cNvPr id="7" name="Ορθογώνιο: Στρογγύλεμα γωνιών 6">
            <a:extLst>
              <a:ext uri="{FF2B5EF4-FFF2-40B4-BE49-F238E27FC236}">
                <a16:creationId xmlns:a16="http://schemas.microsoft.com/office/drawing/2014/main" id="{EEECECDF-4A35-24B6-C787-2CBC676FCF72}"/>
              </a:ext>
            </a:extLst>
          </p:cNvPr>
          <p:cNvSpPr/>
          <p:nvPr/>
        </p:nvSpPr>
        <p:spPr>
          <a:xfrm>
            <a:off x="163541" y="4340977"/>
            <a:ext cx="6542059" cy="2220685"/>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endParaRPr lang="el-GR" b="1" dirty="0"/>
          </a:p>
          <a:p>
            <a:r>
              <a:rPr lang="el-GR" b="1" dirty="0"/>
              <a:t>Μαθητής/Μαθήτρια  Β:</a:t>
            </a:r>
            <a:endParaRPr lang="el-GR" dirty="0"/>
          </a:p>
          <a:p>
            <a:pPr lvl="0"/>
            <a:r>
              <a:rPr lang="el-GR" dirty="0"/>
              <a:t>Συναντάς τον φίλο σου / τη φίλη σου στον δρόμο.</a:t>
            </a:r>
          </a:p>
          <a:p>
            <a:pPr lvl="0"/>
            <a:r>
              <a:rPr lang="el-GR" dirty="0"/>
              <a:t>Τον/Την χαιρετάς.</a:t>
            </a:r>
          </a:p>
          <a:p>
            <a:pPr lvl="0"/>
            <a:r>
              <a:rPr lang="el-GR" dirty="0"/>
              <a:t>Δεν δέχεσαι την πρόταση για την καφετέρια (π.χ. έχει πολλή ζέστη ή φασαρία).</a:t>
            </a:r>
          </a:p>
          <a:p>
            <a:pPr lvl="0"/>
            <a:r>
              <a:rPr lang="el-GR" dirty="0"/>
              <a:t>Του/Της προτείνεις να πάτε στο πάρκο για να καθίσετε στη σκιά και να συζητήσετε εκεί για τις διακοπές σας.</a:t>
            </a:r>
          </a:p>
        </p:txBody>
      </p:sp>
      <p:sp>
        <p:nvSpPr>
          <p:cNvPr id="4" name="Ορθογώνιο 3">
            <a:extLst>
              <a:ext uri="{FF2B5EF4-FFF2-40B4-BE49-F238E27FC236}">
                <a16:creationId xmlns:a16="http://schemas.microsoft.com/office/drawing/2014/main" id="{3F0B3B07-62F4-D2B1-9DAF-0A2E5CC78170}"/>
              </a:ext>
            </a:extLst>
          </p:cNvPr>
          <p:cNvSpPr/>
          <p:nvPr/>
        </p:nvSpPr>
        <p:spPr>
          <a:xfrm>
            <a:off x="0" y="252795"/>
            <a:ext cx="6248400"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Παραγωγή προφορικού λόγου </a:t>
            </a:r>
          </a:p>
        </p:txBody>
      </p:sp>
      <p:sp>
        <p:nvSpPr>
          <p:cNvPr id="10" name="TextBox 9">
            <a:extLst>
              <a:ext uri="{FF2B5EF4-FFF2-40B4-BE49-F238E27FC236}">
                <a16:creationId xmlns:a16="http://schemas.microsoft.com/office/drawing/2014/main" id="{63FE94C4-4C6A-E93D-D895-69434AAA9C80}"/>
              </a:ext>
            </a:extLst>
          </p:cNvPr>
          <p:cNvSpPr txBox="1"/>
          <p:nvPr/>
        </p:nvSpPr>
        <p:spPr>
          <a:xfrm>
            <a:off x="9331842" y="1156885"/>
            <a:ext cx="2696617" cy="4570482"/>
          </a:xfrm>
          <a:custGeom>
            <a:avLst/>
            <a:gdLst>
              <a:gd name="csX0" fmla="*/ 0 w 2696617"/>
              <a:gd name="csY0" fmla="*/ 0 h 4570482"/>
              <a:gd name="csX1" fmla="*/ 593256 w 2696617"/>
              <a:gd name="csY1" fmla="*/ 0 h 4570482"/>
              <a:gd name="csX2" fmla="*/ 1078647 w 2696617"/>
              <a:gd name="csY2" fmla="*/ 0 h 4570482"/>
              <a:gd name="csX3" fmla="*/ 1537072 w 2696617"/>
              <a:gd name="csY3" fmla="*/ 0 h 4570482"/>
              <a:gd name="csX4" fmla="*/ 2049429 w 2696617"/>
              <a:gd name="csY4" fmla="*/ 0 h 4570482"/>
              <a:gd name="csX5" fmla="*/ 2696617 w 2696617"/>
              <a:gd name="csY5" fmla="*/ 0 h 4570482"/>
              <a:gd name="csX6" fmla="*/ 2696617 w 2696617"/>
              <a:gd name="csY6" fmla="*/ 662720 h 4570482"/>
              <a:gd name="csX7" fmla="*/ 2696617 w 2696617"/>
              <a:gd name="csY7" fmla="*/ 1234030 h 4570482"/>
              <a:gd name="csX8" fmla="*/ 2696617 w 2696617"/>
              <a:gd name="csY8" fmla="*/ 1805340 h 4570482"/>
              <a:gd name="csX9" fmla="*/ 2696617 w 2696617"/>
              <a:gd name="csY9" fmla="*/ 2376651 h 4570482"/>
              <a:gd name="csX10" fmla="*/ 2696617 w 2696617"/>
              <a:gd name="csY10" fmla="*/ 2947961 h 4570482"/>
              <a:gd name="csX11" fmla="*/ 2696617 w 2696617"/>
              <a:gd name="csY11" fmla="*/ 3427862 h 4570482"/>
              <a:gd name="csX12" fmla="*/ 2696617 w 2696617"/>
              <a:gd name="csY12" fmla="*/ 4570482 h 4570482"/>
              <a:gd name="csX13" fmla="*/ 2211226 w 2696617"/>
              <a:gd name="csY13" fmla="*/ 4570482 h 4570482"/>
              <a:gd name="csX14" fmla="*/ 1617970 w 2696617"/>
              <a:gd name="csY14" fmla="*/ 4570482 h 4570482"/>
              <a:gd name="csX15" fmla="*/ 1159545 w 2696617"/>
              <a:gd name="csY15" fmla="*/ 4570482 h 4570482"/>
              <a:gd name="csX16" fmla="*/ 593256 w 2696617"/>
              <a:gd name="csY16" fmla="*/ 4570482 h 4570482"/>
              <a:gd name="csX17" fmla="*/ 0 w 2696617"/>
              <a:gd name="csY17" fmla="*/ 4570482 h 4570482"/>
              <a:gd name="csX18" fmla="*/ 0 w 2696617"/>
              <a:gd name="csY18" fmla="*/ 3999172 h 4570482"/>
              <a:gd name="csX19" fmla="*/ 0 w 2696617"/>
              <a:gd name="csY19" fmla="*/ 3382157 h 4570482"/>
              <a:gd name="csX20" fmla="*/ 0 w 2696617"/>
              <a:gd name="csY20" fmla="*/ 2810846 h 4570482"/>
              <a:gd name="csX21" fmla="*/ 0 w 2696617"/>
              <a:gd name="csY21" fmla="*/ 2239536 h 4570482"/>
              <a:gd name="csX22" fmla="*/ 0 w 2696617"/>
              <a:gd name="csY22" fmla="*/ 1668226 h 4570482"/>
              <a:gd name="csX23" fmla="*/ 0 w 2696617"/>
              <a:gd name="csY23" fmla="*/ 1142621 h 4570482"/>
              <a:gd name="csX24" fmla="*/ 0 w 2696617"/>
              <a:gd name="csY24" fmla="*/ 0 h 45704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2696617" h="4570482" extrusionOk="0">
                <a:moveTo>
                  <a:pt x="0" y="0"/>
                </a:moveTo>
                <a:cubicBezTo>
                  <a:pt x="162616" y="-44318"/>
                  <a:pt x="444997" y="11824"/>
                  <a:pt x="593256" y="0"/>
                </a:cubicBezTo>
                <a:cubicBezTo>
                  <a:pt x="741515" y="-11824"/>
                  <a:pt x="952184" y="52153"/>
                  <a:pt x="1078647" y="0"/>
                </a:cubicBezTo>
                <a:cubicBezTo>
                  <a:pt x="1205110" y="-52153"/>
                  <a:pt x="1392709" y="7615"/>
                  <a:pt x="1537072" y="0"/>
                </a:cubicBezTo>
                <a:cubicBezTo>
                  <a:pt x="1681436" y="-7615"/>
                  <a:pt x="1815536" y="8158"/>
                  <a:pt x="2049429" y="0"/>
                </a:cubicBezTo>
                <a:cubicBezTo>
                  <a:pt x="2283322" y="-8158"/>
                  <a:pt x="2467787" y="44349"/>
                  <a:pt x="2696617" y="0"/>
                </a:cubicBezTo>
                <a:cubicBezTo>
                  <a:pt x="2707952" y="298227"/>
                  <a:pt x="2696393" y="378242"/>
                  <a:pt x="2696617" y="662720"/>
                </a:cubicBezTo>
                <a:cubicBezTo>
                  <a:pt x="2696841" y="947198"/>
                  <a:pt x="2630702" y="1017526"/>
                  <a:pt x="2696617" y="1234030"/>
                </a:cubicBezTo>
                <a:cubicBezTo>
                  <a:pt x="2762532" y="1450534"/>
                  <a:pt x="2629302" y="1563091"/>
                  <a:pt x="2696617" y="1805340"/>
                </a:cubicBezTo>
                <a:cubicBezTo>
                  <a:pt x="2763932" y="2047589"/>
                  <a:pt x="2660278" y="2259549"/>
                  <a:pt x="2696617" y="2376651"/>
                </a:cubicBezTo>
                <a:cubicBezTo>
                  <a:pt x="2732956" y="2493753"/>
                  <a:pt x="2696456" y="2806934"/>
                  <a:pt x="2696617" y="2947961"/>
                </a:cubicBezTo>
                <a:cubicBezTo>
                  <a:pt x="2696778" y="3088988"/>
                  <a:pt x="2672273" y="3306725"/>
                  <a:pt x="2696617" y="3427862"/>
                </a:cubicBezTo>
                <a:cubicBezTo>
                  <a:pt x="2720961" y="3548999"/>
                  <a:pt x="2638955" y="4070769"/>
                  <a:pt x="2696617" y="4570482"/>
                </a:cubicBezTo>
                <a:cubicBezTo>
                  <a:pt x="2569220" y="4605149"/>
                  <a:pt x="2417759" y="4529073"/>
                  <a:pt x="2211226" y="4570482"/>
                </a:cubicBezTo>
                <a:cubicBezTo>
                  <a:pt x="2004693" y="4611891"/>
                  <a:pt x="1856964" y="4545622"/>
                  <a:pt x="1617970" y="4570482"/>
                </a:cubicBezTo>
                <a:cubicBezTo>
                  <a:pt x="1378976" y="4595342"/>
                  <a:pt x="1347929" y="4534220"/>
                  <a:pt x="1159545" y="4570482"/>
                </a:cubicBezTo>
                <a:cubicBezTo>
                  <a:pt x="971161" y="4606744"/>
                  <a:pt x="763057" y="4521264"/>
                  <a:pt x="593256" y="4570482"/>
                </a:cubicBezTo>
                <a:cubicBezTo>
                  <a:pt x="423455" y="4619700"/>
                  <a:pt x="238104" y="4500283"/>
                  <a:pt x="0" y="4570482"/>
                </a:cubicBezTo>
                <a:cubicBezTo>
                  <a:pt x="-51989" y="4384163"/>
                  <a:pt x="37694" y="4270912"/>
                  <a:pt x="0" y="3999172"/>
                </a:cubicBezTo>
                <a:cubicBezTo>
                  <a:pt x="-37694" y="3727432"/>
                  <a:pt x="3974" y="3658155"/>
                  <a:pt x="0" y="3382157"/>
                </a:cubicBezTo>
                <a:cubicBezTo>
                  <a:pt x="-3974" y="3106159"/>
                  <a:pt x="35136" y="3091307"/>
                  <a:pt x="0" y="2810846"/>
                </a:cubicBezTo>
                <a:cubicBezTo>
                  <a:pt x="-35136" y="2530385"/>
                  <a:pt x="50264" y="2393596"/>
                  <a:pt x="0" y="2239536"/>
                </a:cubicBezTo>
                <a:cubicBezTo>
                  <a:pt x="-50264" y="2085476"/>
                  <a:pt x="54407" y="1887055"/>
                  <a:pt x="0" y="1668226"/>
                </a:cubicBezTo>
                <a:cubicBezTo>
                  <a:pt x="-54407" y="1449397"/>
                  <a:pt x="41075" y="1286520"/>
                  <a:pt x="0" y="1142621"/>
                </a:cubicBezTo>
                <a:cubicBezTo>
                  <a:pt x="-41075" y="998722"/>
                  <a:pt x="68502" y="333070"/>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pPr>
              <a:spcBef>
                <a:spcPts val="900"/>
              </a:spcBef>
              <a:spcAft>
                <a:spcPts val="900"/>
              </a:spcAft>
            </a:pPr>
            <a:endParaRPr lang="el-GR" sz="2800" dirty="0">
              <a:latin typeface="Google Sans"/>
            </a:endParaRPr>
          </a:p>
          <a:p>
            <a:pPr>
              <a:spcBef>
                <a:spcPts val="900"/>
              </a:spcBef>
              <a:spcAft>
                <a:spcPts val="900"/>
              </a:spcAft>
            </a:pPr>
            <a:endParaRPr lang="el-GR" sz="2000" dirty="0"/>
          </a:p>
          <a:p>
            <a:pPr>
              <a:spcBef>
                <a:spcPts val="900"/>
              </a:spcBef>
              <a:spcAft>
                <a:spcPts val="900"/>
              </a:spcAft>
            </a:pPr>
            <a:r>
              <a:rPr lang="el-GR" sz="2000" dirty="0"/>
              <a:t>Στρατηγικές  εκμάθησης  λεξιλογίου :    επαφή με  φυσικούς ομιλητές  της  γλώσσας στόχου </a:t>
            </a:r>
          </a:p>
          <a:p>
            <a:pPr marL="0" marR="0" algn="ctr">
              <a:spcBef>
                <a:spcPts val="900"/>
              </a:spcBef>
              <a:spcAft>
                <a:spcPts val="900"/>
              </a:spcAft>
            </a:pPr>
            <a:endParaRPr lang="el-GR" sz="2000" u="none" strike="noStrike" dirty="0">
              <a:effectLst/>
            </a:endParaRPr>
          </a:p>
          <a:p>
            <a:pPr marL="0" marR="0" algn="ctr">
              <a:spcBef>
                <a:spcPts val="900"/>
              </a:spcBef>
              <a:spcAft>
                <a:spcPts val="900"/>
              </a:spcAft>
            </a:pPr>
            <a:endParaRPr lang="el-GR" sz="2000" dirty="0"/>
          </a:p>
          <a:p>
            <a:pPr marL="0" marR="0" algn="ctr">
              <a:spcBef>
                <a:spcPts val="900"/>
              </a:spcBef>
              <a:spcAft>
                <a:spcPts val="900"/>
              </a:spcAft>
            </a:pPr>
            <a:endParaRPr lang="el-GR" sz="2800" u="none" strike="noStrike" dirty="0">
              <a:effectLst/>
              <a:latin typeface="Google Sans"/>
            </a:endParaRPr>
          </a:p>
        </p:txBody>
      </p:sp>
      <p:pic>
        <p:nvPicPr>
          <p:cNvPr id="12" name="Εικόνα 11" descr="27 CLIPART TEACHER ιδέες | clip art, manualidades, φανταστικοί χαρακτήρες">
            <a:extLst>
              <a:ext uri="{FF2B5EF4-FFF2-40B4-BE49-F238E27FC236}">
                <a16:creationId xmlns:a16="http://schemas.microsoft.com/office/drawing/2014/main" id="{7DA5D460-45A6-3976-9D2C-30F9962AD66D}"/>
              </a:ext>
            </a:extLst>
          </p:cNvPr>
          <p:cNvPicPr>
            <a:picLocks noChangeAspect="1"/>
          </p:cNvPicPr>
          <p:nvPr/>
        </p:nvPicPr>
        <p:blipFill>
          <a:blip r:embed="rId2"/>
          <a:srcRect l="8430" t="14252" r="41198" b="13169"/>
          <a:stretch>
            <a:fillRect/>
          </a:stretch>
        </p:blipFill>
        <p:spPr>
          <a:xfrm>
            <a:off x="9667778" y="149381"/>
            <a:ext cx="2024743" cy="11974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Εικόνα 12" descr="Colorful Coffeeshop Building. Summer Street Cafe Terrace. Cartoon Coffee  Cafe Facade With People And City Landscape. Royalty Free SVG, Cliparts,  Vectors, and Stock Illustration. Image 113897286.">
            <a:extLst>
              <a:ext uri="{FF2B5EF4-FFF2-40B4-BE49-F238E27FC236}">
                <a16:creationId xmlns:a16="http://schemas.microsoft.com/office/drawing/2014/main" id="{D307F25B-F3C3-AD32-C14A-81950BEAE480}"/>
              </a:ext>
            </a:extLst>
          </p:cNvPr>
          <p:cNvPicPr>
            <a:picLocks noChangeAspect="1"/>
          </p:cNvPicPr>
          <p:nvPr/>
        </p:nvPicPr>
        <p:blipFill>
          <a:blip r:embed="rId3"/>
          <a:srcRect l="10165" t="8723" r="13462" b="22480"/>
          <a:stretch>
            <a:fillRect/>
          </a:stretch>
        </p:blipFill>
        <p:spPr>
          <a:xfrm>
            <a:off x="6705600" y="1681844"/>
            <a:ext cx="2569029" cy="2220685"/>
          </a:xfrm>
          <a:custGeom>
            <a:avLst/>
            <a:gdLst>
              <a:gd name="csX0" fmla="*/ 0 w 2569029"/>
              <a:gd name="csY0" fmla="*/ 0 h 2220685"/>
              <a:gd name="csX1" fmla="*/ 436735 w 2569029"/>
              <a:gd name="csY1" fmla="*/ 0 h 2220685"/>
              <a:gd name="csX2" fmla="*/ 924850 w 2569029"/>
              <a:gd name="csY2" fmla="*/ 0 h 2220685"/>
              <a:gd name="csX3" fmla="*/ 1361585 w 2569029"/>
              <a:gd name="csY3" fmla="*/ 0 h 2220685"/>
              <a:gd name="csX4" fmla="*/ 1849701 w 2569029"/>
              <a:gd name="csY4" fmla="*/ 0 h 2220685"/>
              <a:gd name="csX5" fmla="*/ 2569029 w 2569029"/>
              <a:gd name="csY5" fmla="*/ 0 h 2220685"/>
              <a:gd name="csX6" fmla="*/ 2569029 w 2569029"/>
              <a:gd name="csY6" fmla="*/ 532964 h 2220685"/>
              <a:gd name="csX7" fmla="*/ 2569029 w 2569029"/>
              <a:gd name="csY7" fmla="*/ 1110343 h 2220685"/>
              <a:gd name="csX8" fmla="*/ 2569029 w 2569029"/>
              <a:gd name="csY8" fmla="*/ 1643307 h 2220685"/>
              <a:gd name="csX9" fmla="*/ 2569029 w 2569029"/>
              <a:gd name="csY9" fmla="*/ 2220685 h 2220685"/>
              <a:gd name="csX10" fmla="*/ 2003843 w 2569029"/>
              <a:gd name="csY10" fmla="*/ 2220685 h 2220685"/>
              <a:gd name="csX11" fmla="*/ 1490037 w 2569029"/>
              <a:gd name="csY11" fmla="*/ 2220685 h 2220685"/>
              <a:gd name="csX12" fmla="*/ 924850 w 2569029"/>
              <a:gd name="csY12" fmla="*/ 2220685 h 2220685"/>
              <a:gd name="csX13" fmla="*/ 462425 w 2569029"/>
              <a:gd name="csY13" fmla="*/ 2220685 h 2220685"/>
              <a:gd name="csX14" fmla="*/ 0 w 2569029"/>
              <a:gd name="csY14" fmla="*/ 2220685 h 2220685"/>
              <a:gd name="csX15" fmla="*/ 0 w 2569029"/>
              <a:gd name="csY15" fmla="*/ 1687721 h 2220685"/>
              <a:gd name="csX16" fmla="*/ 0 w 2569029"/>
              <a:gd name="csY16" fmla="*/ 1154756 h 2220685"/>
              <a:gd name="csX17" fmla="*/ 0 w 2569029"/>
              <a:gd name="csY17" fmla="*/ 599585 h 2220685"/>
              <a:gd name="csX18" fmla="*/ 0 w 2569029"/>
              <a:gd name="csY18" fmla="*/ 0 h 222068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569029" h="2220685" fill="none" extrusionOk="0">
                <a:moveTo>
                  <a:pt x="0" y="0"/>
                </a:moveTo>
                <a:cubicBezTo>
                  <a:pt x="156382" y="-45736"/>
                  <a:pt x="310203" y="26716"/>
                  <a:pt x="436735" y="0"/>
                </a:cubicBezTo>
                <a:cubicBezTo>
                  <a:pt x="563268" y="-26716"/>
                  <a:pt x="747689" y="39630"/>
                  <a:pt x="924850" y="0"/>
                </a:cubicBezTo>
                <a:cubicBezTo>
                  <a:pt x="1102012" y="-39630"/>
                  <a:pt x="1194629" y="30314"/>
                  <a:pt x="1361585" y="0"/>
                </a:cubicBezTo>
                <a:cubicBezTo>
                  <a:pt x="1528541" y="-30314"/>
                  <a:pt x="1646177" y="48167"/>
                  <a:pt x="1849701" y="0"/>
                </a:cubicBezTo>
                <a:cubicBezTo>
                  <a:pt x="2053225" y="-48167"/>
                  <a:pt x="2261683" y="78402"/>
                  <a:pt x="2569029" y="0"/>
                </a:cubicBezTo>
                <a:cubicBezTo>
                  <a:pt x="2603735" y="109215"/>
                  <a:pt x="2518625" y="334732"/>
                  <a:pt x="2569029" y="532964"/>
                </a:cubicBezTo>
                <a:cubicBezTo>
                  <a:pt x="2619433" y="731196"/>
                  <a:pt x="2537888" y="839316"/>
                  <a:pt x="2569029" y="1110343"/>
                </a:cubicBezTo>
                <a:cubicBezTo>
                  <a:pt x="2600170" y="1381370"/>
                  <a:pt x="2539733" y="1440524"/>
                  <a:pt x="2569029" y="1643307"/>
                </a:cubicBezTo>
                <a:cubicBezTo>
                  <a:pt x="2598325" y="1846090"/>
                  <a:pt x="2513065" y="1978286"/>
                  <a:pt x="2569029" y="2220685"/>
                </a:cubicBezTo>
                <a:cubicBezTo>
                  <a:pt x="2311825" y="2264212"/>
                  <a:pt x="2210276" y="2190153"/>
                  <a:pt x="2003843" y="2220685"/>
                </a:cubicBezTo>
                <a:cubicBezTo>
                  <a:pt x="1797410" y="2251217"/>
                  <a:pt x="1622700" y="2215120"/>
                  <a:pt x="1490037" y="2220685"/>
                </a:cubicBezTo>
                <a:cubicBezTo>
                  <a:pt x="1357374" y="2226250"/>
                  <a:pt x="1079783" y="2171313"/>
                  <a:pt x="924850" y="2220685"/>
                </a:cubicBezTo>
                <a:cubicBezTo>
                  <a:pt x="769917" y="2270057"/>
                  <a:pt x="691728" y="2218035"/>
                  <a:pt x="462425" y="2220685"/>
                </a:cubicBezTo>
                <a:cubicBezTo>
                  <a:pt x="233122" y="2223335"/>
                  <a:pt x="161287" y="2207787"/>
                  <a:pt x="0" y="2220685"/>
                </a:cubicBezTo>
                <a:cubicBezTo>
                  <a:pt x="-13251" y="2015922"/>
                  <a:pt x="39945" y="1949675"/>
                  <a:pt x="0" y="1687721"/>
                </a:cubicBezTo>
                <a:cubicBezTo>
                  <a:pt x="-39945" y="1425767"/>
                  <a:pt x="4626" y="1402926"/>
                  <a:pt x="0" y="1154756"/>
                </a:cubicBezTo>
                <a:cubicBezTo>
                  <a:pt x="-4626" y="906587"/>
                  <a:pt x="13221" y="836237"/>
                  <a:pt x="0" y="599585"/>
                </a:cubicBezTo>
                <a:cubicBezTo>
                  <a:pt x="-13221" y="362933"/>
                  <a:pt x="65634" y="288327"/>
                  <a:pt x="0" y="0"/>
                </a:cubicBezTo>
                <a:close/>
              </a:path>
              <a:path w="2569029" h="2220685" stroke="0" extrusionOk="0">
                <a:moveTo>
                  <a:pt x="0" y="0"/>
                </a:moveTo>
                <a:cubicBezTo>
                  <a:pt x="90605" y="-12948"/>
                  <a:pt x="227887" y="50057"/>
                  <a:pt x="436735" y="0"/>
                </a:cubicBezTo>
                <a:cubicBezTo>
                  <a:pt x="645584" y="-50057"/>
                  <a:pt x="730082" y="19874"/>
                  <a:pt x="873470" y="0"/>
                </a:cubicBezTo>
                <a:cubicBezTo>
                  <a:pt x="1016859" y="-19874"/>
                  <a:pt x="1122129" y="29558"/>
                  <a:pt x="1361585" y="0"/>
                </a:cubicBezTo>
                <a:cubicBezTo>
                  <a:pt x="1601042" y="-29558"/>
                  <a:pt x="1701263" y="38449"/>
                  <a:pt x="1798320" y="0"/>
                </a:cubicBezTo>
                <a:cubicBezTo>
                  <a:pt x="1895378" y="-38449"/>
                  <a:pt x="2188842" y="66811"/>
                  <a:pt x="2569029" y="0"/>
                </a:cubicBezTo>
                <a:cubicBezTo>
                  <a:pt x="2590355" y="252498"/>
                  <a:pt x="2525442" y="278114"/>
                  <a:pt x="2569029" y="510758"/>
                </a:cubicBezTo>
                <a:cubicBezTo>
                  <a:pt x="2612616" y="743402"/>
                  <a:pt x="2533137" y="910874"/>
                  <a:pt x="2569029" y="1065929"/>
                </a:cubicBezTo>
                <a:cubicBezTo>
                  <a:pt x="2604921" y="1220984"/>
                  <a:pt x="2513445" y="1387111"/>
                  <a:pt x="2569029" y="1643307"/>
                </a:cubicBezTo>
                <a:cubicBezTo>
                  <a:pt x="2624613" y="1899503"/>
                  <a:pt x="2551877" y="1948611"/>
                  <a:pt x="2569029" y="2220685"/>
                </a:cubicBezTo>
                <a:cubicBezTo>
                  <a:pt x="2319049" y="2284577"/>
                  <a:pt x="2142364" y="2169157"/>
                  <a:pt x="2029533" y="2220685"/>
                </a:cubicBezTo>
                <a:cubicBezTo>
                  <a:pt x="1916702" y="2272213"/>
                  <a:pt x="1734902" y="2211278"/>
                  <a:pt x="1567108" y="2220685"/>
                </a:cubicBezTo>
                <a:cubicBezTo>
                  <a:pt x="1399315" y="2230092"/>
                  <a:pt x="1328401" y="2206789"/>
                  <a:pt x="1104682" y="2220685"/>
                </a:cubicBezTo>
                <a:cubicBezTo>
                  <a:pt x="880963" y="2234581"/>
                  <a:pt x="658038" y="2187500"/>
                  <a:pt x="539496" y="2220685"/>
                </a:cubicBezTo>
                <a:cubicBezTo>
                  <a:pt x="420954" y="2253870"/>
                  <a:pt x="213216" y="2219661"/>
                  <a:pt x="0" y="2220685"/>
                </a:cubicBezTo>
                <a:cubicBezTo>
                  <a:pt x="-49762" y="1991203"/>
                  <a:pt x="39180" y="1888822"/>
                  <a:pt x="0" y="1621100"/>
                </a:cubicBezTo>
                <a:cubicBezTo>
                  <a:pt x="-39180" y="1353378"/>
                  <a:pt x="56867" y="1231962"/>
                  <a:pt x="0" y="1021515"/>
                </a:cubicBezTo>
                <a:cubicBezTo>
                  <a:pt x="-56867" y="811069"/>
                  <a:pt x="23379" y="616485"/>
                  <a:pt x="0" y="488551"/>
                </a:cubicBezTo>
                <a:cubicBezTo>
                  <a:pt x="-23379" y="360617"/>
                  <a:pt x="15077" y="190927"/>
                  <a:pt x="0" y="0"/>
                </a:cubicBezTo>
                <a:close/>
              </a:path>
            </a:pathLst>
          </a:custGeom>
          <a:ln w="38100" cap="sq">
            <a:solidFill>
              <a:srgbClr val="000000"/>
            </a:solidFill>
            <a:prstDash val="solid"/>
            <a:miter lim="800000"/>
            <a:extLst>
              <a:ext uri="{C807C97D-BFC1-408E-A445-0C87EB9F89A2}">
                <ask:lineSketchStyleProps xmlns:ask="http://schemas.microsoft.com/office/drawing/2018/sketchyshapes" sd="2226280245">
                  <a:prstGeom prst="rect">
                    <a:avLst/>
                  </a:prstGeom>
                  <ask:type>
                    <ask:lineSketchScribble/>
                  </ask:type>
                </ask:lineSketchStyleProps>
              </a:ext>
            </a:extLst>
          </a:ln>
          <a:effectLst>
            <a:outerShdw blurRad="50800" dist="38100" dir="2700000" algn="tl" rotWithShape="0">
              <a:srgbClr val="000000">
                <a:alpha val="43000"/>
              </a:srgbClr>
            </a:outerShdw>
          </a:effectLst>
        </p:spPr>
      </p:pic>
      <p:pic>
        <p:nvPicPr>
          <p:cNvPr id="14" name="Εικόνα 13" descr="Cartoon Park Vector Art, Icons, and Graphics for Free Download">
            <a:extLst>
              <a:ext uri="{FF2B5EF4-FFF2-40B4-BE49-F238E27FC236}">
                <a16:creationId xmlns:a16="http://schemas.microsoft.com/office/drawing/2014/main" id="{B3CE683A-6B80-0E51-4EE1-D1E1FE46F977}"/>
              </a:ext>
            </a:extLst>
          </p:cNvPr>
          <p:cNvPicPr>
            <a:picLocks noChangeAspect="1"/>
          </p:cNvPicPr>
          <p:nvPr/>
        </p:nvPicPr>
        <p:blipFill>
          <a:blip r:embed="rId4"/>
          <a:stretch>
            <a:fillRect/>
          </a:stretch>
        </p:blipFill>
        <p:spPr>
          <a:xfrm>
            <a:off x="6900245" y="4487253"/>
            <a:ext cx="2236951" cy="1928132"/>
          </a:xfrm>
          <a:custGeom>
            <a:avLst/>
            <a:gdLst>
              <a:gd name="csX0" fmla="*/ 0 w 2236951"/>
              <a:gd name="csY0" fmla="*/ 0 h 1928132"/>
              <a:gd name="csX1" fmla="*/ 492129 w 2236951"/>
              <a:gd name="csY1" fmla="*/ 0 h 1928132"/>
              <a:gd name="csX2" fmla="*/ 984258 w 2236951"/>
              <a:gd name="csY2" fmla="*/ 0 h 1928132"/>
              <a:gd name="csX3" fmla="*/ 1476388 w 2236951"/>
              <a:gd name="csY3" fmla="*/ 0 h 1928132"/>
              <a:gd name="csX4" fmla="*/ 2236951 w 2236951"/>
              <a:gd name="csY4" fmla="*/ 0 h 1928132"/>
              <a:gd name="csX5" fmla="*/ 2236951 w 2236951"/>
              <a:gd name="csY5" fmla="*/ 482033 h 1928132"/>
              <a:gd name="csX6" fmla="*/ 2236951 w 2236951"/>
              <a:gd name="csY6" fmla="*/ 1002629 h 1928132"/>
              <a:gd name="csX7" fmla="*/ 2236951 w 2236951"/>
              <a:gd name="csY7" fmla="*/ 1465380 h 1928132"/>
              <a:gd name="csX8" fmla="*/ 2236951 w 2236951"/>
              <a:gd name="csY8" fmla="*/ 1928132 h 1928132"/>
              <a:gd name="csX9" fmla="*/ 1744822 w 2236951"/>
              <a:gd name="csY9" fmla="*/ 1928132 h 1928132"/>
              <a:gd name="csX10" fmla="*/ 1185584 w 2236951"/>
              <a:gd name="csY10" fmla="*/ 1928132 h 1928132"/>
              <a:gd name="csX11" fmla="*/ 603977 w 2236951"/>
              <a:gd name="csY11" fmla="*/ 1928132 h 1928132"/>
              <a:gd name="csX12" fmla="*/ 0 w 2236951"/>
              <a:gd name="csY12" fmla="*/ 1928132 h 1928132"/>
              <a:gd name="csX13" fmla="*/ 0 w 2236951"/>
              <a:gd name="csY13" fmla="*/ 1426818 h 1928132"/>
              <a:gd name="csX14" fmla="*/ 0 w 2236951"/>
              <a:gd name="csY14" fmla="*/ 1002629 h 1928132"/>
              <a:gd name="csX15" fmla="*/ 0 w 2236951"/>
              <a:gd name="csY15" fmla="*/ 501314 h 1928132"/>
              <a:gd name="csX16" fmla="*/ 0 w 2236951"/>
              <a:gd name="csY16" fmla="*/ 0 h 19281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236951" h="1928132" fill="none" extrusionOk="0">
                <a:moveTo>
                  <a:pt x="0" y="0"/>
                </a:moveTo>
                <a:cubicBezTo>
                  <a:pt x="107945" y="-17177"/>
                  <a:pt x="311848" y="7143"/>
                  <a:pt x="492129" y="0"/>
                </a:cubicBezTo>
                <a:cubicBezTo>
                  <a:pt x="672410" y="-7143"/>
                  <a:pt x="823202" y="54794"/>
                  <a:pt x="984258" y="0"/>
                </a:cubicBezTo>
                <a:cubicBezTo>
                  <a:pt x="1145314" y="-54794"/>
                  <a:pt x="1280159" y="1263"/>
                  <a:pt x="1476388" y="0"/>
                </a:cubicBezTo>
                <a:cubicBezTo>
                  <a:pt x="1672617" y="-1263"/>
                  <a:pt x="1952826" y="65424"/>
                  <a:pt x="2236951" y="0"/>
                </a:cubicBezTo>
                <a:cubicBezTo>
                  <a:pt x="2262800" y="185272"/>
                  <a:pt x="2190275" y="360742"/>
                  <a:pt x="2236951" y="482033"/>
                </a:cubicBezTo>
                <a:cubicBezTo>
                  <a:pt x="2283627" y="603324"/>
                  <a:pt x="2205943" y="876822"/>
                  <a:pt x="2236951" y="1002629"/>
                </a:cubicBezTo>
                <a:cubicBezTo>
                  <a:pt x="2267959" y="1128436"/>
                  <a:pt x="2193029" y="1307557"/>
                  <a:pt x="2236951" y="1465380"/>
                </a:cubicBezTo>
                <a:cubicBezTo>
                  <a:pt x="2280873" y="1623203"/>
                  <a:pt x="2222660" y="1751852"/>
                  <a:pt x="2236951" y="1928132"/>
                </a:cubicBezTo>
                <a:cubicBezTo>
                  <a:pt x="2064751" y="1944419"/>
                  <a:pt x="1859896" y="1904878"/>
                  <a:pt x="1744822" y="1928132"/>
                </a:cubicBezTo>
                <a:cubicBezTo>
                  <a:pt x="1629748" y="1951386"/>
                  <a:pt x="1463921" y="1907790"/>
                  <a:pt x="1185584" y="1928132"/>
                </a:cubicBezTo>
                <a:cubicBezTo>
                  <a:pt x="907247" y="1948474"/>
                  <a:pt x="754441" y="1876909"/>
                  <a:pt x="603977" y="1928132"/>
                </a:cubicBezTo>
                <a:cubicBezTo>
                  <a:pt x="453513" y="1979355"/>
                  <a:pt x="186311" y="1922609"/>
                  <a:pt x="0" y="1928132"/>
                </a:cubicBezTo>
                <a:cubicBezTo>
                  <a:pt x="-8347" y="1708852"/>
                  <a:pt x="6849" y="1555219"/>
                  <a:pt x="0" y="1426818"/>
                </a:cubicBezTo>
                <a:cubicBezTo>
                  <a:pt x="-6849" y="1298417"/>
                  <a:pt x="23786" y="1144572"/>
                  <a:pt x="0" y="1002629"/>
                </a:cubicBezTo>
                <a:cubicBezTo>
                  <a:pt x="-23786" y="860686"/>
                  <a:pt x="15968" y="650497"/>
                  <a:pt x="0" y="501314"/>
                </a:cubicBezTo>
                <a:cubicBezTo>
                  <a:pt x="-15968" y="352132"/>
                  <a:pt x="28245" y="147575"/>
                  <a:pt x="0" y="0"/>
                </a:cubicBezTo>
                <a:close/>
              </a:path>
              <a:path w="2236951" h="1928132" stroke="0" extrusionOk="0">
                <a:moveTo>
                  <a:pt x="0" y="0"/>
                </a:moveTo>
                <a:cubicBezTo>
                  <a:pt x="191228" y="-31244"/>
                  <a:pt x="278351" y="30623"/>
                  <a:pt x="514499" y="0"/>
                </a:cubicBezTo>
                <a:cubicBezTo>
                  <a:pt x="750647" y="-30623"/>
                  <a:pt x="911247" y="43693"/>
                  <a:pt x="1073736" y="0"/>
                </a:cubicBezTo>
                <a:cubicBezTo>
                  <a:pt x="1236225" y="-43693"/>
                  <a:pt x="1499518" y="64073"/>
                  <a:pt x="1677713" y="0"/>
                </a:cubicBezTo>
                <a:cubicBezTo>
                  <a:pt x="1855908" y="-64073"/>
                  <a:pt x="1979161" y="37094"/>
                  <a:pt x="2236951" y="0"/>
                </a:cubicBezTo>
                <a:cubicBezTo>
                  <a:pt x="2259992" y="206180"/>
                  <a:pt x="2208175" y="331670"/>
                  <a:pt x="2236951" y="424189"/>
                </a:cubicBezTo>
                <a:cubicBezTo>
                  <a:pt x="2265727" y="516708"/>
                  <a:pt x="2205748" y="642447"/>
                  <a:pt x="2236951" y="848378"/>
                </a:cubicBezTo>
                <a:cubicBezTo>
                  <a:pt x="2268154" y="1054309"/>
                  <a:pt x="2187409" y="1211170"/>
                  <a:pt x="2236951" y="1311130"/>
                </a:cubicBezTo>
                <a:cubicBezTo>
                  <a:pt x="2286493" y="1411090"/>
                  <a:pt x="2195019" y="1704170"/>
                  <a:pt x="2236951" y="1928132"/>
                </a:cubicBezTo>
                <a:cubicBezTo>
                  <a:pt x="2121475" y="1947896"/>
                  <a:pt x="1912742" y="1917549"/>
                  <a:pt x="1744822" y="1928132"/>
                </a:cubicBezTo>
                <a:cubicBezTo>
                  <a:pt x="1576902" y="1938715"/>
                  <a:pt x="1411612" y="1921855"/>
                  <a:pt x="1252693" y="1928132"/>
                </a:cubicBezTo>
                <a:cubicBezTo>
                  <a:pt x="1093774" y="1934409"/>
                  <a:pt x="980371" y="1903942"/>
                  <a:pt x="715824" y="1928132"/>
                </a:cubicBezTo>
                <a:cubicBezTo>
                  <a:pt x="451277" y="1952322"/>
                  <a:pt x="312860" y="1842352"/>
                  <a:pt x="0" y="1928132"/>
                </a:cubicBezTo>
                <a:cubicBezTo>
                  <a:pt x="-28719" y="1678658"/>
                  <a:pt x="1132" y="1526692"/>
                  <a:pt x="0" y="1407536"/>
                </a:cubicBezTo>
                <a:cubicBezTo>
                  <a:pt x="-1132" y="1288380"/>
                  <a:pt x="11792" y="1122158"/>
                  <a:pt x="0" y="906222"/>
                </a:cubicBezTo>
                <a:cubicBezTo>
                  <a:pt x="-11792" y="690286"/>
                  <a:pt x="38374" y="409982"/>
                  <a:pt x="0" y="0"/>
                </a:cubicBezTo>
                <a:close/>
              </a:path>
            </a:pathLst>
          </a:custGeom>
          <a:ln w="38100" cap="sq">
            <a:solidFill>
              <a:srgbClr val="000000"/>
            </a:solidFill>
            <a:prstDash val="solid"/>
            <a:miter lim="800000"/>
            <a:extLst>
              <a:ext uri="{C807C97D-BFC1-408E-A445-0C87EB9F89A2}">
                <ask:lineSketchStyleProps xmlns:ask="http://schemas.microsoft.com/office/drawing/2018/sketchyshapes" sd="3863039885">
                  <a:prstGeom prst="rect">
                    <a:avLst/>
                  </a:prstGeom>
                  <ask:type>
                    <ask:lineSketchScribble/>
                  </ask:type>
                </ask:lineSketchStyleProps>
              </a:ext>
            </a:extLst>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2605032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Στρογγύλεμα γωνιών 2">
            <a:extLst>
              <a:ext uri="{FF2B5EF4-FFF2-40B4-BE49-F238E27FC236}">
                <a16:creationId xmlns:a16="http://schemas.microsoft.com/office/drawing/2014/main" id="{531638D2-2D33-B996-BCF5-EAC286E60C2F}"/>
              </a:ext>
            </a:extLst>
          </p:cNvPr>
          <p:cNvSpPr/>
          <p:nvPr/>
        </p:nvSpPr>
        <p:spPr>
          <a:xfrm rot="16200000">
            <a:off x="-2605757" y="3182695"/>
            <a:ext cx="6430704" cy="696686"/>
          </a:xfrm>
          <a:prstGeom prst="roundRect">
            <a:avLst/>
          </a:prstGeom>
          <a:solidFill>
            <a:schemeClr val="accent3">
              <a:lumMod val="20000"/>
              <a:lumOff val="80000"/>
            </a:schemeClr>
          </a:solidFill>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Παραγωγή γραπτού λόγου</a:t>
            </a:r>
          </a:p>
        </p:txBody>
      </p:sp>
      <p:sp>
        <p:nvSpPr>
          <p:cNvPr id="5" name="Ορθογώνιο: Στρογγύλεμα γωνιών 4">
            <a:extLst>
              <a:ext uri="{FF2B5EF4-FFF2-40B4-BE49-F238E27FC236}">
                <a16:creationId xmlns:a16="http://schemas.microsoft.com/office/drawing/2014/main" id="{FEB3B91B-3AD0-5977-019E-833191B7845C}"/>
              </a:ext>
            </a:extLst>
          </p:cNvPr>
          <p:cNvSpPr/>
          <p:nvPr/>
        </p:nvSpPr>
        <p:spPr>
          <a:xfrm>
            <a:off x="982430" y="4993483"/>
            <a:ext cx="4920346" cy="500750"/>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έμφαση  στη  γραμματική</a:t>
            </a:r>
          </a:p>
        </p:txBody>
      </p:sp>
      <p:sp>
        <p:nvSpPr>
          <p:cNvPr id="7" name="Ορθογώνιο: Στρογγύλεμα γωνιών 6">
            <a:extLst>
              <a:ext uri="{FF2B5EF4-FFF2-40B4-BE49-F238E27FC236}">
                <a16:creationId xmlns:a16="http://schemas.microsoft.com/office/drawing/2014/main" id="{B5D6266E-EF8F-D854-3461-EC14EE8644FF}"/>
              </a:ext>
            </a:extLst>
          </p:cNvPr>
          <p:cNvSpPr/>
          <p:nvPr/>
        </p:nvSpPr>
        <p:spPr>
          <a:xfrm>
            <a:off x="982430" y="2445398"/>
            <a:ext cx="4920346" cy="468082"/>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ασκήσεις  ορθογραφίας</a:t>
            </a:r>
          </a:p>
        </p:txBody>
      </p:sp>
      <p:sp>
        <p:nvSpPr>
          <p:cNvPr id="13" name="Ορθογώνιο: Στρογγύλεμα γωνιών 12">
            <a:extLst>
              <a:ext uri="{FF2B5EF4-FFF2-40B4-BE49-F238E27FC236}">
                <a16:creationId xmlns:a16="http://schemas.microsoft.com/office/drawing/2014/main" id="{A7E29E45-5809-63F3-FD1E-BCC19AED22E8}"/>
              </a:ext>
            </a:extLst>
          </p:cNvPr>
          <p:cNvSpPr/>
          <p:nvPr/>
        </p:nvSpPr>
        <p:spPr>
          <a:xfrm>
            <a:off x="1006924" y="326687"/>
            <a:ext cx="4871360" cy="1897431"/>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στρατηγικές  εκμάθησης  λεξιλογίου -  διεθνισμοί </a:t>
            </a:r>
          </a:p>
          <a:p>
            <a:pPr algn="ctr"/>
            <a:r>
              <a:rPr lang="el-GR" dirty="0"/>
              <a:t>λημματολόγιο   &amp;  γίνομαι  λεξικογράφος : </a:t>
            </a:r>
          </a:p>
          <a:p>
            <a:pPr algn="ctr"/>
            <a:r>
              <a:rPr lang="el-GR" dirty="0"/>
              <a:t>λεξικογραφική  πληροφορία μεταφραστικό ισοδύναμο  </a:t>
            </a:r>
          </a:p>
          <a:p>
            <a:pPr algn="ctr"/>
            <a:r>
              <a:rPr lang="el-GR" dirty="0"/>
              <a:t>φωνητική  μεταγραφή </a:t>
            </a:r>
          </a:p>
          <a:p>
            <a:pPr algn="ctr"/>
            <a:endParaRPr lang="el-GR" dirty="0"/>
          </a:p>
        </p:txBody>
      </p:sp>
      <p:sp>
        <p:nvSpPr>
          <p:cNvPr id="15" name="Ορθογώνιο: Στρογγύλεμα γωνιών 14">
            <a:extLst>
              <a:ext uri="{FF2B5EF4-FFF2-40B4-BE49-F238E27FC236}">
                <a16:creationId xmlns:a16="http://schemas.microsoft.com/office/drawing/2014/main" id="{AC9783CA-B54F-FCF0-0F3D-84F84DA8402E}"/>
              </a:ext>
            </a:extLst>
          </p:cNvPr>
          <p:cNvSpPr/>
          <p:nvPr/>
        </p:nvSpPr>
        <p:spPr>
          <a:xfrm>
            <a:off x="1006924" y="6080989"/>
            <a:ext cx="4969327" cy="665401"/>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ανάπτυξη ακαδημαϊκών δεξιοτήτων  -  ενοποίηση - υποτακτική  σύνδεση προτάσεων</a:t>
            </a:r>
          </a:p>
        </p:txBody>
      </p:sp>
      <p:sp>
        <p:nvSpPr>
          <p:cNvPr id="17" name="Ορθογώνιο: Στρογγύλεμα γωνιών 16">
            <a:extLst>
              <a:ext uri="{FF2B5EF4-FFF2-40B4-BE49-F238E27FC236}">
                <a16:creationId xmlns:a16="http://schemas.microsoft.com/office/drawing/2014/main" id="{1654BFCF-5083-3924-345F-140D1E2E275C}"/>
              </a:ext>
            </a:extLst>
          </p:cNvPr>
          <p:cNvSpPr/>
          <p:nvPr/>
        </p:nvSpPr>
        <p:spPr>
          <a:xfrm>
            <a:off x="957938" y="3124899"/>
            <a:ext cx="4920346" cy="957942"/>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Λέξεις ανακατεμένες   για  τον σχηματισμό  προτάσεων</a:t>
            </a:r>
          </a:p>
        </p:txBody>
      </p:sp>
      <p:sp>
        <p:nvSpPr>
          <p:cNvPr id="19" name="Ορθογώνιο: Στρογγύλεμα γωνιών 18">
            <a:extLst>
              <a:ext uri="{FF2B5EF4-FFF2-40B4-BE49-F238E27FC236}">
                <a16:creationId xmlns:a16="http://schemas.microsoft.com/office/drawing/2014/main" id="{F67F0887-2C10-0903-EE77-266A5F177282}"/>
              </a:ext>
            </a:extLst>
          </p:cNvPr>
          <p:cNvSpPr/>
          <p:nvPr/>
        </p:nvSpPr>
        <p:spPr>
          <a:xfrm>
            <a:off x="957939" y="4188656"/>
            <a:ext cx="4784276" cy="593197"/>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Σειρά εικόνων για την  παραγωγή  γραπτού  λόγου </a:t>
            </a:r>
          </a:p>
        </p:txBody>
      </p:sp>
      <p:sp>
        <p:nvSpPr>
          <p:cNvPr id="21" name="Ορθογώνιο: Στρογγύλεμα γωνιών 20">
            <a:extLst>
              <a:ext uri="{FF2B5EF4-FFF2-40B4-BE49-F238E27FC236}">
                <a16:creationId xmlns:a16="http://schemas.microsoft.com/office/drawing/2014/main" id="{DA5B5F85-4B92-6E42-1D29-97A415594114}"/>
              </a:ext>
            </a:extLst>
          </p:cNvPr>
          <p:cNvSpPr/>
          <p:nvPr/>
        </p:nvSpPr>
        <p:spPr>
          <a:xfrm>
            <a:off x="982430" y="5640946"/>
            <a:ext cx="4920346" cy="386250"/>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err="1"/>
              <a:t>επαναδιατύπωση</a:t>
            </a:r>
            <a:endParaRPr lang="el-GR" dirty="0"/>
          </a:p>
        </p:txBody>
      </p:sp>
      <p:pic>
        <p:nvPicPr>
          <p:cNvPr id="24" name="Εικόνα 23" descr="Χαριτωμένο σχολικό αγόρι που γράφει στο γραφείο στην τάξη Εκδοτική εικόνα -  Illustration: 84571080">
            <a:extLst>
              <a:ext uri="{FF2B5EF4-FFF2-40B4-BE49-F238E27FC236}">
                <a16:creationId xmlns:a16="http://schemas.microsoft.com/office/drawing/2014/main" id="{AFAB3CA8-1AEB-3CEB-1D46-39C7A734FE16}"/>
              </a:ext>
            </a:extLst>
          </p:cNvPr>
          <p:cNvPicPr>
            <a:picLocks noChangeAspect="1"/>
          </p:cNvPicPr>
          <p:nvPr/>
        </p:nvPicPr>
        <p:blipFill>
          <a:blip r:embed="rId2"/>
          <a:stretch>
            <a:fillRect/>
          </a:stretch>
        </p:blipFill>
        <p:spPr>
          <a:xfrm>
            <a:off x="6618922" y="1058609"/>
            <a:ext cx="4440555" cy="5143500"/>
          </a:xfrm>
          <a:custGeom>
            <a:avLst/>
            <a:gdLst>
              <a:gd name="csX0" fmla="*/ 0 w 4440555"/>
              <a:gd name="csY0" fmla="*/ 0 h 5143500"/>
              <a:gd name="csX1" fmla="*/ 555069 w 4440555"/>
              <a:gd name="csY1" fmla="*/ 0 h 5143500"/>
              <a:gd name="csX2" fmla="*/ 1198950 w 4440555"/>
              <a:gd name="csY2" fmla="*/ 0 h 5143500"/>
              <a:gd name="csX3" fmla="*/ 1620803 w 4440555"/>
              <a:gd name="csY3" fmla="*/ 0 h 5143500"/>
              <a:gd name="csX4" fmla="*/ 2042655 w 4440555"/>
              <a:gd name="csY4" fmla="*/ 0 h 5143500"/>
              <a:gd name="csX5" fmla="*/ 2642130 w 4440555"/>
              <a:gd name="csY5" fmla="*/ 0 h 5143500"/>
              <a:gd name="csX6" fmla="*/ 3197200 w 4440555"/>
              <a:gd name="csY6" fmla="*/ 0 h 5143500"/>
              <a:gd name="csX7" fmla="*/ 3841080 w 4440555"/>
              <a:gd name="csY7" fmla="*/ 0 h 5143500"/>
              <a:gd name="csX8" fmla="*/ 4440555 w 4440555"/>
              <a:gd name="csY8" fmla="*/ 0 h 5143500"/>
              <a:gd name="csX9" fmla="*/ 4440555 w 4440555"/>
              <a:gd name="csY9" fmla="*/ 622935 h 5143500"/>
              <a:gd name="csX10" fmla="*/ 4440555 w 4440555"/>
              <a:gd name="csY10" fmla="*/ 1194435 h 5143500"/>
              <a:gd name="csX11" fmla="*/ 4440555 w 4440555"/>
              <a:gd name="csY11" fmla="*/ 1817370 h 5143500"/>
              <a:gd name="csX12" fmla="*/ 4440555 w 4440555"/>
              <a:gd name="csY12" fmla="*/ 2440305 h 5143500"/>
              <a:gd name="csX13" fmla="*/ 4440555 w 4440555"/>
              <a:gd name="csY13" fmla="*/ 3114675 h 5143500"/>
              <a:gd name="csX14" fmla="*/ 4440555 w 4440555"/>
              <a:gd name="csY14" fmla="*/ 3583305 h 5143500"/>
              <a:gd name="csX15" fmla="*/ 4440555 w 4440555"/>
              <a:gd name="csY15" fmla="*/ 4000500 h 5143500"/>
              <a:gd name="csX16" fmla="*/ 4440555 w 4440555"/>
              <a:gd name="csY16" fmla="*/ 4520565 h 5143500"/>
              <a:gd name="csX17" fmla="*/ 4440555 w 4440555"/>
              <a:gd name="csY17" fmla="*/ 5143500 h 5143500"/>
              <a:gd name="csX18" fmla="*/ 3929891 w 4440555"/>
              <a:gd name="csY18" fmla="*/ 5143500 h 5143500"/>
              <a:gd name="csX19" fmla="*/ 3374822 w 4440555"/>
              <a:gd name="csY19" fmla="*/ 5143500 h 5143500"/>
              <a:gd name="csX20" fmla="*/ 2864158 w 4440555"/>
              <a:gd name="csY20" fmla="*/ 5143500 h 5143500"/>
              <a:gd name="csX21" fmla="*/ 2442305 w 4440555"/>
              <a:gd name="csY21" fmla="*/ 5143500 h 5143500"/>
              <a:gd name="csX22" fmla="*/ 2020453 w 4440555"/>
              <a:gd name="csY22" fmla="*/ 5143500 h 5143500"/>
              <a:gd name="csX23" fmla="*/ 1509789 w 4440555"/>
              <a:gd name="csY23" fmla="*/ 5143500 h 5143500"/>
              <a:gd name="csX24" fmla="*/ 954719 w 4440555"/>
              <a:gd name="csY24" fmla="*/ 5143500 h 5143500"/>
              <a:gd name="csX25" fmla="*/ 0 w 4440555"/>
              <a:gd name="csY25" fmla="*/ 5143500 h 5143500"/>
              <a:gd name="csX26" fmla="*/ 0 w 4440555"/>
              <a:gd name="csY26" fmla="*/ 4623435 h 5143500"/>
              <a:gd name="csX27" fmla="*/ 0 w 4440555"/>
              <a:gd name="csY27" fmla="*/ 4051935 h 5143500"/>
              <a:gd name="csX28" fmla="*/ 0 w 4440555"/>
              <a:gd name="csY28" fmla="*/ 3583305 h 5143500"/>
              <a:gd name="csX29" fmla="*/ 0 w 4440555"/>
              <a:gd name="csY29" fmla="*/ 2960370 h 5143500"/>
              <a:gd name="csX30" fmla="*/ 0 w 4440555"/>
              <a:gd name="csY30" fmla="*/ 2440305 h 5143500"/>
              <a:gd name="csX31" fmla="*/ 0 w 4440555"/>
              <a:gd name="csY31" fmla="*/ 2023110 h 5143500"/>
              <a:gd name="csX32" fmla="*/ 0 w 4440555"/>
              <a:gd name="csY32" fmla="*/ 1400175 h 5143500"/>
              <a:gd name="csX33" fmla="*/ 0 w 4440555"/>
              <a:gd name="csY33" fmla="*/ 880110 h 5143500"/>
              <a:gd name="csX34" fmla="*/ 0 w 4440555"/>
              <a:gd name="csY34" fmla="*/ 0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4440555" h="5143500" fill="none" extrusionOk="0">
                <a:moveTo>
                  <a:pt x="0" y="0"/>
                </a:moveTo>
                <a:cubicBezTo>
                  <a:pt x="193707" y="-47446"/>
                  <a:pt x="415901" y="65427"/>
                  <a:pt x="555069" y="0"/>
                </a:cubicBezTo>
                <a:cubicBezTo>
                  <a:pt x="694237" y="-65427"/>
                  <a:pt x="1057927" y="35583"/>
                  <a:pt x="1198950" y="0"/>
                </a:cubicBezTo>
                <a:cubicBezTo>
                  <a:pt x="1339973" y="-35583"/>
                  <a:pt x="1495137" y="39626"/>
                  <a:pt x="1620803" y="0"/>
                </a:cubicBezTo>
                <a:cubicBezTo>
                  <a:pt x="1746469" y="-39626"/>
                  <a:pt x="1907907" y="22665"/>
                  <a:pt x="2042655" y="0"/>
                </a:cubicBezTo>
                <a:cubicBezTo>
                  <a:pt x="2177403" y="-22665"/>
                  <a:pt x="2393601" y="16326"/>
                  <a:pt x="2642130" y="0"/>
                </a:cubicBezTo>
                <a:cubicBezTo>
                  <a:pt x="2890659" y="-16326"/>
                  <a:pt x="3019859" y="63976"/>
                  <a:pt x="3197200" y="0"/>
                </a:cubicBezTo>
                <a:cubicBezTo>
                  <a:pt x="3374541" y="-63976"/>
                  <a:pt x="3661078" y="3156"/>
                  <a:pt x="3841080" y="0"/>
                </a:cubicBezTo>
                <a:cubicBezTo>
                  <a:pt x="4021082" y="-3156"/>
                  <a:pt x="4320574" y="49667"/>
                  <a:pt x="4440555" y="0"/>
                </a:cubicBezTo>
                <a:cubicBezTo>
                  <a:pt x="4475249" y="281498"/>
                  <a:pt x="4436739" y="324567"/>
                  <a:pt x="4440555" y="622935"/>
                </a:cubicBezTo>
                <a:cubicBezTo>
                  <a:pt x="4444371" y="921303"/>
                  <a:pt x="4384236" y="923501"/>
                  <a:pt x="4440555" y="1194435"/>
                </a:cubicBezTo>
                <a:cubicBezTo>
                  <a:pt x="4496874" y="1465369"/>
                  <a:pt x="4416521" y="1632754"/>
                  <a:pt x="4440555" y="1817370"/>
                </a:cubicBezTo>
                <a:cubicBezTo>
                  <a:pt x="4464589" y="2001987"/>
                  <a:pt x="4403550" y="2246532"/>
                  <a:pt x="4440555" y="2440305"/>
                </a:cubicBezTo>
                <a:cubicBezTo>
                  <a:pt x="4477560" y="2634079"/>
                  <a:pt x="4424743" y="2781883"/>
                  <a:pt x="4440555" y="3114675"/>
                </a:cubicBezTo>
                <a:cubicBezTo>
                  <a:pt x="4456367" y="3447467"/>
                  <a:pt x="4428927" y="3446796"/>
                  <a:pt x="4440555" y="3583305"/>
                </a:cubicBezTo>
                <a:cubicBezTo>
                  <a:pt x="4452183" y="3719814"/>
                  <a:pt x="4429023" y="3797013"/>
                  <a:pt x="4440555" y="4000500"/>
                </a:cubicBezTo>
                <a:cubicBezTo>
                  <a:pt x="4452087" y="4203987"/>
                  <a:pt x="4399505" y="4307620"/>
                  <a:pt x="4440555" y="4520565"/>
                </a:cubicBezTo>
                <a:cubicBezTo>
                  <a:pt x="4481605" y="4733511"/>
                  <a:pt x="4420287" y="4930670"/>
                  <a:pt x="4440555" y="5143500"/>
                </a:cubicBezTo>
                <a:cubicBezTo>
                  <a:pt x="4294070" y="5149202"/>
                  <a:pt x="4062231" y="5103331"/>
                  <a:pt x="3929891" y="5143500"/>
                </a:cubicBezTo>
                <a:cubicBezTo>
                  <a:pt x="3797551" y="5183669"/>
                  <a:pt x="3561608" y="5132792"/>
                  <a:pt x="3374822" y="5143500"/>
                </a:cubicBezTo>
                <a:cubicBezTo>
                  <a:pt x="3188036" y="5154208"/>
                  <a:pt x="2968825" y="5089337"/>
                  <a:pt x="2864158" y="5143500"/>
                </a:cubicBezTo>
                <a:cubicBezTo>
                  <a:pt x="2759491" y="5197663"/>
                  <a:pt x="2597942" y="5137247"/>
                  <a:pt x="2442305" y="5143500"/>
                </a:cubicBezTo>
                <a:cubicBezTo>
                  <a:pt x="2286668" y="5149753"/>
                  <a:pt x="2209220" y="5134295"/>
                  <a:pt x="2020453" y="5143500"/>
                </a:cubicBezTo>
                <a:cubicBezTo>
                  <a:pt x="1831686" y="5152705"/>
                  <a:pt x="1754542" y="5120341"/>
                  <a:pt x="1509789" y="5143500"/>
                </a:cubicBezTo>
                <a:cubicBezTo>
                  <a:pt x="1265036" y="5166659"/>
                  <a:pt x="1121922" y="5079501"/>
                  <a:pt x="954719" y="5143500"/>
                </a:cubicBezTo>
                <a:cubicBezTo>
                  <a:pt x="787516" y="5207499"/>
                  <a:pt x="196245" y="5030771"/>
                  <a:pt x="0" y="5143500"/>
                </a:cubicBezTo>
                <a:cubicBezTo>
                  <a:pt x="-18113" y="4893405"/>
                  <a:pt x="35712" y="4752617"/>
                  <a:pt x="0" y="4623435"/>
                </a:cubicBezTo>
                <a:cubicBezTo>
                  <a:pt x="-35712" y="4494254"/>
                  <a:pt x="23267" y="4233442"/>
                  <a:pt x="0" y="4051935"/>
                </a:cubicBezTo>
                <a:cubicBezTo>
                  <a:pt x="-23267" y="3870428"/>
                  <a:pt x="45713" y="3757681"/>
                  <a:pt x="0" y="3583305"/>
                </a:cubicBezTo>
                <a:cubicBezTo>
                  <a:pt x="-45713" y="3408929"/>
                  <a:pt x="16298" y="3144542"/>
                  <a:pt x="0" y="2960370"/>
                </a:cubicBezTo>
                <a:cubicBezTo>
                  <a:pt x="-16298" y="2776198"/>
                  <a:pt x="16520" y="2638995"/>
                  <a:pt x="0" y="2440305"/>
                </a:cubicBezTo>
                <a:cubicBezTo>
                  <a:pt x="-16520" y="2241616"/>
                  <a:pt x="49916" y="2187742"/>
                  <a:pt x="0" y="2023110"/>
                </a:cubicBezTo>
                <a:cubicBezTo>
                  <a:pt x="-49916" y="1858478"/>
                  <a:pt x="39993" y="1634842"/>
                  <a:pt x="0" y="1400175"/>
                </a:cubicBezTo>
                <a:cubicBezTo>
                  <a:pt x="-39993" y="1165509"/>
                  <a:pt x="10028" y="1129209"/>
                  <a:pt x="0" y="880110"/>
                </a:cubicBezTo>
                <a:cubicBezTo>
                  <a:pt x="-10028" y="631012"/>
                  <a:pt x="24186" y="228659"/>
                  <a:pt x="0" y="0"/>
                </a:cubicBezTo>
                <a:close/>
              </a:path>
              <a:path w="4440555" h="5143500" stroke="0" extrusionOk="0">
                <a:moveTo>
                  <a:pt x="0" y="0"/>
                </a:moveTo>
                <a:cubicBezTo>
                  <a:pt x="200849" y="-46525"/>
                  <a:pt x="383719" y="11960"/>
                  <a:pt x="510664" y="0"/>
                </a:cubicBezTo>
                <a:cubicBezTo>
                  <a:pt x="637609" y="-11960"/>
                  <a:pt x="937639" y="12773"/>
                  <a:pt x="1110139" y="0"/>
                </a:cubicBezTo>
                <a:cubicBezTo>
                  <a:pt x="1282639" y="-12773"/>
                  <a:pt x="1489323" y="36666"/>
                  <a:pt x="1620803" y="0"/>
                </a:cubicBezTo>
                <a:cubicBezTo>
                  <a:pt x="1752283" y="-36666"/>
                  <a:pt x="1890469" y="11113"/>
                  <a:pt x="2042655" y="0"/>
                </a:cubicBezTo>
                <a:cubicBezTo>
                  <a:pt x="2194841" y="-11113"/>
                  <a:pt x="2394083" y="22364"/>
                  <a:pt x="2597725" y="0"/>
                </a:cubicBezTo>
                <a:cubicBezTo>
                  <a:pt x="2801367" y="-22364"/>
                  <a:pt x="3050426" y="57852"/>
                  <a:pt x="3197200" y="0"/>
                </a:cubicBezTo>
                <a:cubicBezTo>
                  <a:pt x="3343974" y="-57852"/>
                  <a:pt x="3561757" y="72817"/>
                  <a:pt x="3841080" y="0"/>
                </a:cubicBezTo>
                <a:cubicBezTo>
                  <a:pt x="4120403" y="-72817"/>
                  <a:pt x="4162120" y="69163"/>
                  <a:pt x="4440555" y="0"/>
                </a:cubicBezTo>
                <a:cubicBezTo>
                  <a:pt x="4492336" y="247180"/>
                  <a:pt x="4413230" y="397264"/>
                  <a:pt x="4440555" y="571500"/>
                </a:cubicBezTo>
                <a:cubicBezTo>
                  <a:pt x="4467880" y="745736"/>
                  <a:pt x="4426489" y="786241"/>
                  <a:pt x="4440555" y="988695"/>
                </a:cubicBezTo>
                <a:cubicBezTo>
                  <a:pt x="4454621" y="1191149"/>
                  <a:pt x="4396851" y="1396022"/>
                  <a:pt x="4440555" y="1663065"/>
                </a:cubicBezTo>
                <a:cubicBezTo>
                  <a:pt x="4484259" y="1930108"/>
                  <a:pt x="4392006" y="1924017"/>
                  <a:pt x="4440555" y="2183130"/>
                </a:cubicBezTo>
                <a:cubicBezTo>
                  <a:pt x="4489104" y="2442243"/>
                  <a:pt x="4386600" y="2541669"/>
                  <a:pt x="4440555" y="2703195"/>
                </a:cubicBezTo>
                <a:cubicBezTo>
                  <a:pt x="4494510" y="2864721"/>
                  <a:pt x="4437845" y="2985026"/>
                  <a:pt x="4440555" y="3120390"/>
                </a:cubicBezTo>
                <a:cubicBezTo>
                  <a:pt x="4443265" y="3255755"/>
                  <a:pt x="4427100" y="3408963"/>
                  <a:pt x="4440555" y="3537585"/>
                </a:cubicBezTo>
                <a:cubicBezTo>
                  <a:pt x="4454010" y="3666208"/>
                  <a:pt x="4411481" y="3837348"/>
                  <a:pt x="4440555" y="4109085"/>
                </a:cubicBezTo>
                <a:cubicBezTo>
                  <a:pt x="4469629" y="4380822"/>
                  <a:pt x="4408740" y="4410162"/>
                  <a:pt x="4440555" y="4526280"/>
                </a:cubicBezTo>
                <a:cubicBezTo>
                  <a:pt x="4472370" y="4642399"/>
                  <a:pt x="4436113" y="4944270"/>
                  <a:pt x="4440555" y="5143500"/>
                </a:cubicBezTo>
                <a:cubicBezTo>
                  <a:pt x="4211277" y="5193907"/>
                  <a:pt x="4059676" y="5117340"/>
                  <a:pt x="3885486" y="5143500"/>
                </a:cubicBezTo>
                <a:cubicBezTo>
                  <a:pt x="3711296" y="5169660"/>
                  <a:pt x="3568239" y="5126794"/>
                  <a:pt x="3419227" y="5143500"/>
                </a:cubicBezTo>
                <a:cubicBezTo>
                  <a:pt x="3270215" y="5160206"/>
                  <a:pt x="3048724" y="5112738"/>
                  <a:pt x="2908564" y="5143500"/>
                </a:cubicBezTo>
                <a:cubicBezTo>
                  <a:pt x="2768404" y="5174262"/>
                  <a:pt x="2427670" y="5110372"/>
                  <a:pt x="2264683" y="5143500"/>
                </a:cubicBezTo>
                <a:cubicBezTo>
                  <a:pt x="2101696" y="5176628"/>
                  <a:pt x="2045252" y="5107566"/>
                  <a:pt x="1842830" y="5143500"/>
                </a:cubicBezTo>
                <a:cubicBezTo>
                  <a:pt x="1640408" y="5179434"/>
                  <a:pt x="1562344" y="5143466"/>
                  <a:pt x="1420978" y="5143500"/>
                </a:cubicBezTo>
                <a:cubicBezTo>
                  <a:pt x="1279612" y="5143534"/>
                  <a:pt x="1066580" y="5098716"/>
                  <a:pt x="954719" y="5143500"/>
                </a:cubicBezTo>
                <a:cubicBezTo>
                  <a:pt x="842858" y="5188284"/>
                  <a:pt x="713612" y="5099913"/>
                  <a:pt x="532867" y="5143500"/>
                </a:cubicBezTo>
                <a:cubicBezTo>
                  <a:pt x="352122" y="5187087"/>
                  <a:pt x="138504" y="5123872"/>
                  <a:pt x="0" y="5143500"/>
                </a:cubicBezTo>
                <a:cubicBezTo>
                  <a:pt x="-59347" y="5024930"/>
                  <a:pt x="38124" y="4745118"/>
                  <a:pt x="0" y="4572000"/>
                </a:cubicBezTo>
                <a:cubicBezTo>
                  <a:pt x="-38124" y="4398882"/>
                  <a:pt x="381" y="4125296"/>
                  <a:pt x="0" y="3897630"/>
                </a:cubicBezTo>
                <a:cubicBezTo>
                  <a:pt x="-381" y="3669964"/>
                  <a:pt x="14896" y="3576299"/>
                  <a:pt x="0" y="3326130"/>
                </a:cubicBezTo>
                <a:cubicBezTo>
                  <a:pt x="-14896" y="3075961"/>
                  <a:pt x="36238" y="3090615"/>
                  <a:pt x="0" y="2857500"/>
                </a:cubicBezTo>
                <a:cubicBezTo>
                  <a:pt x="-36238" y="2624385"/>
                  <a:pt x="32085" y="2374826"/>
                  <a:pt x="0" y="2234565"/>
                </a:cubicBezTo>
                <a:cubicBezTo>
                  <a:pt x="-32085" y="2094305"/>
                  <a:pt x="29398" y="1904412"/>
                  <a:pt x="0" y="1765935"/>
                </a:cubicBezTo>
                <a:cubicBezTo>
                  <a:pt x="-29398" y="1627458"/>
                  <a:pt x="35344" y="1446252"/>
                  <a:pt x="0" y="1348740"/>
                </a:cubicBezTo>
                <a:cubicBezTo>
                  <a:pt x="-35344" y="1251228"/>
                  <a:pt x="47760" y="1038443"/>
                  <a:pt x="0" y="828675"/>
                </a:cubicBezTo>
                <a:cubicBezTo>
                  <a:pt x="-47760" y="618907"/>
                  <a:pt x="71690" y="412805"/>
                  <a:pt x="0" y="0"/>
                </a:cubicBezTo>
                <a:close/>
              </a:path>
            </a:pathLst>
          </a:custGeom>
          <a:ln>
            <a:solidFill>
              <a:schemeClr val="tx1"/>
            </a:solidFill>
            <a:extLst>
              <a:ext uri="{C807C97D-BFC1-408E-A445-0C87EB9F89A2}">
                <ask:lineSketchStyleProps xmlns:ask="http://schemas.microsoft.com/office/drawing/2018/sketchyshapes" sd="2000844642">
                  <a:prstGeom prst="rect">
                    <a:avLst/>
                  </a:prstGeom>
                  <ask:type>
                    <ask:lineSketchScribble/>
                  </ask:type>
                </ask:lineSketchStyleProps>
              </a:ext>
            </a:extLst>
          </a:ln>
        </p:spPr>
      </p:pic>
    </p:spTree>
    <p:extLst>
      <p:ext uri="{BB962C8B-B14F-4D97-AF65-F5344CB8AC3E}">
        <p14:creationId xmlns:p14="http://schemas.microsoft.com/office/powerpoint/2010/main" val="28067660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C2184-C38A-8FC3-A7C2-5CB59A3FE15B}"/>
            </a:ext>
          </a:extLst>
        </p:cNvPr>
        <p:cNvGrpSpPr/>
        <p:nvPr/>
      </p:nvGrpSpPr>
      <p:grpSpPr>
        <a:xfrm>
          <a:off x="0" y="0"/>
          <a:ext cx="0" cy="0"/>
          <a:chOff x="0" y="0"/>
          <a:chExt cx="0" cy="0"/>
        </a:xfrm>
      </p:grpSpPr>
      <p:sp>
        <p:nvSpPr>
          <p:cNvPr id="5" name="Ορθογώνιο 4">
            <a:extLst>
              <a:ext uri="{FF2B5EF4-FFF2-40B4-BE49-F238E27FC236}">
                <a16:creationId xmlns:a16="http://schemas.microsoft.com/office/drawing/2014/main" id="{79726304-5721-BC8D-551C-3D879199C784}"/>
              </a:ext>
            </a:extLst>
          </p:cNvPr>
          <p:cNvSpPr/>
          <p:nvPr/>
        </p:nvSpPr>
        <p:spPr>
          <a:xfrm>
            <a:off x="0" y="406207"/>
            <a:ext cx="4169229"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Παραγωγή  γραπτού λόγου </a:t>
            </a:r>
          </a:p>
        </p:txBody>
      </p:sp>
      <p:sp>
        <p:nvSpPr>
          <p:cNvPr id="8" name="Ορθογώνιο 7">
            <a:extLst>
              <a:ext uri="{FF2B5EF4-FFF2-40B4-BE49-F238E27FC236}">
                <a16:creationId xmlns:a16="http://schemas.microsoft.com/office/drawing/2014/main" id="{C09C0741-53F8-D784-844B-C943E4BE19C4}"/>
              </a:ext>
            </a:extLst>
          </p:cNvPr>
          <p:cNvSpPr/>
          <p:nvPr/>
        </p:nvSpPr>
        <p:spPr>
          <a:xfrm>
            <a:off x="163541" y="5855617"/>
            <a:ext cx="3015088" cy="66403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2400" dirty="0"/>
              <a:t>Πώς περάσατε το καλοκαίρι σας;</a:t>
            </a:r>
          </a:p>
        </p:txBody>
      </p:sp>
      <p:pic>
        <p:nvPicPr>
          <p:cNvPr id="3074" name="Picture 2" descr="Ανέκδοτο: Η δασκάλα λέει «γράψτε διάλογο»">
            <a:extLst>
              <a:ext uri="{FF2B5EF4-FFF2-40B4-BE49-F238E27FC236}">
                <a16:creationId xmlns:a16="http://schemas.microsoft.com/office/drawing/2014/main" id="{0927BF57-19FE-4A1F-CACC-2006B922D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536" y="2558143"/>
            <a:ext cx="2005693" cy="28629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0" name="Rectangle 5">
            <a:extLst>
              <a:ext uri="{FF2B5EF4-FFF2-40B4-BE49-F238E27FC236}">
                <a16:creationId xmlns:a16="http://schemas.microsoft.com/office/drawing/2014/main" id="{66ECBD0D-9D6C-779C-1CAA-3AC7232752A8}"/>
              </a:ext>
            </a:extLst>
          </p:cNvPr>
          <p:cNvSpPr>
            <a:spLocks noChangeArrowheads="1"/>
          </p:cNvSpPr>
          <p:nvPr/>
        </p:nvSpPr>
        <p:spPr bwMode="auto">
          <a:xfrm>
            <a:off x="0" y="0"/>
            <a:ext cx="12192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l-GR"/>
          </a:p>
        </p:txBody>
      </p:sp>
      <p:sp>
        <p:nvSpPr>
          <p:cNvPr id="3" name="TextBox 2">
            <a:extLst>
              <a:ext uri="{FF2B5EF4-FFF2-40B4-BE49-F238E27FC236}">
                <a16:creationId xmlns:a16="http://schemas.microsoft.com/office/drawing/2014/main" id="{C4FFB76A-0C97-4693-7123-E0C6EE6405F1}"/>
              </a:ext>
            </a:extLst>
          </p:cNvPr>
          <p:cNvSpPr txBox="1"/>
          <p:nvPr/>
        </p:nvSpPr>
        <p:spPr>
          <a:xfrm>
            <a:off x="9331842" y="1156885"/>
            <a:ext cx="2696617" cy="5355312"/>
          </a:xfrm>
          <a:custGeom>
            <a:avLst/>
            <a:gdLst>
              <a:gd name="csX0" fmla="*/ 0 w 2696617"/>
              <a:gd name="csY0" fmla="*/ 0 h 5355312"/>
              <a:gd name="csX1" fmla="*/ 593256 w 2696617"/>
              <a:gd name="csY1" fmla="*/ 0 h 5355312"/>
              <a:gd name="csX2" fmla="*/ 1078647 w 2696617"/>
              <a:gd name="csY2" fmla="*/ 0 h 5355312"/>
              <a:gd name="csX3" fmla="*/ 1537072 w 2696617"/>
              <a:gd name="csY3" fmla="*/ 0 h 5355312"/>
              <a:gd name="csX4" fmla="*/ 2049429 w 2696617"/>
              <a:gd name="csY4" fmla="*/ 0 h 5355312"/>
              <a:gd name="csX5" fmla="*/ 2696617 w 2696617"/>
              <a:gd name="csY5" fmla="*/ 0 h 5355312"/>
              <a:gd name="csX6" fmla="*/ 2696617 w 2696617"/>
              <a:gd name="csY6" fmla="*/ 702141 h 5355312"/>
              <a:gd name="csX7" fmla="*/ 2696617 w 2696617"/>
              <a:gd name="csY7" fmla="*/ 1297176 h 5355312"/>
              <a:gd name="csX8" fmla="*/ 2696617 w 2696617"/>
              <a:gd name="csY8" fmla="*/ 1892210 h 5355312"/>
              <a:gd name="csX9" fmla="*/ 2696617 w 2696617"/>
              <a:gd name="csY9" fmla="*/ 2487245 h 5355312"/>
              <a:gd name="csX10" fmla="*/ 2696617 w 2696617"/>
              <a:gd name="csY10" fmla="*/ 3082280 h 5355312"/>
              <a:gd name="csX11" fmla="*/ 2696617 w 2696617"/>
              <a:gd name="csY11" fmla="*/ 3570208 h 5355312"/>
              <a:gd name="csX12" fmla="*/ 2696617 w 2696617"/>
              <a:gd name="csY12" fmla="*/ 4272349 h 5355312"/>
              <a:gd name="csX13" fmla="*/ 2696617 w 2696617"/>
              <a:gd name="csY13" fmla="*/ 4760277 h 5355312"/>
              <a:gd name="csX14" fmla="*/ 2696617 w 2696617"/>
              <a:gd name="csY14" fmla="*/ 5355312 h 5355312"/>
              <a:gd name="csX15" fmla="*/ 2157294 w 2696617"/>
              <a:gd name="csY15" fmla="*/ 5355312 h 5355312"/>
              <a:gd name="csX16" fmla="*/ 1591004 w 2696617"/>
              <a:gd name="csY16" fmla="*/ 5355312 h 5355312"/>
              <a:gd name="csX17" fmla="*/ 997748 w 2696617"/>
              <a:gd name="csY17" fmla="*/ 5355312 h 5355312"/>
              <a:gd name="csX18" fmla="*/ 0 w 2696617"/>
              <a:gd name="csY18" fmla="*/ 5355312 h 5355312"/>
              <a:gd name="csX19" fmla="*/ 0 w 2696617"/>
              <a:gd name="csY19" fmla="*/ 4867384 h 5355312"/>
              <a:gd name="csX20" fmla="*/ 0 w 2696617"/>
              <a:gd name="csY20" fmla="*/ 4272349 h 5355312"/>
              <a:gd name="csX21" fmla="*/ 0 w 2696617"/>
              <a:gd name="csY21" fmla="*/ 3677314 h 5355312"/>
              <a:gd name="csX22" fmla="*/ 0 w 2696617"/>
              <a:gd name="csY22" fmla="*/ 3082280 h 5355312"/>
              <a:gd name="csX23" fmla="*/ 0 w 2696617"/>
              <a:gd name="csY23" fmla="*/ 2540798 h 5355312"/>
              <a:gd name="csX24" fmla="*/ 0 w 2696617"/>
              <a:gd name="csY24" fmla="*/ 1838657 h 5355312"/>
              <a:gd name="csX25" fmla="*/ 0 w 2696617"/>
              <a:gd name="csY25" fmla="*/ 1404282 h 5355312"/>
              <a:gd name="csX26" fmla="*/ 0 w 2696617"/>
              <a:gd name="csY26" fmla="*/ 862800 h 5355312"/>
              <a:gd name="csX27" fmla="*/ 0 w 2696617"/>
              <a:gd name="csY27" fmla="*/ 0 h 53553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2696617" h="5355312" extrusionOk="0">
                <a:moveTo>
                  <a:pt x="0" y="0"/>
                </a:moveTo>
                <a:cubicBezTo>
                  <a:pt x="162616" y="-44318"/>
                  <a:pt x="444997" y="11824"/>
                  <a:pt x="593256" y="0"/>
                </a:cubicBezTo>
                <a:cubicBezTo>
                  <a:pt x="741515" y="-11824"/>
                  <a:pt x="952184" y="52153"/>
                  <a:pt x="1078647" y="0"/>
                </a:cubicBezTo>
                <a:cubicBezTo>
                  <a:pt x="1205110" y="-52153"/>
                  <a:pt x="1392709" y="7615"/>
                  <a:pt x="1537072" y="0"/>
                </a:cubicBezTo>
                <a:cubicBezTo>
                  <a:pt x="1681436" y="-7615"/>
                  <a:pt x="1815536" y="8158"/>
                  <a:pt x="2049429" y="0"/>
                </a:cubicBezTo>
                <a:cubicBezTo>
                  <a:pt x="2283322" y="-8158"/>
                  <a:pt x="2467787" y="44349"/>
                  <a:pt x="2696617" y="0"/>
                </a:cubicBezTo>
                <a:cubicBezTo>
                  <a:pt x="2742639" y="254887"/>
                  <a:pt x="2683129" y="503377"/>
                  <a:pt x="2696617" y="702141"/>
                </a:cubicBezTo>
                <a:cubicBezTo>
                  <a:pt x="2710105" y="900905"/>
                  <a:pt x="2625680" y="1041493"/>
                  <a:pt x="2696617" y="1297176"/>
                </a:cubicBezTo>
                <a:cubicBezTo>
                  <a:pt x="2767554" y="1552860"/>
                  <a:pt x="2625419" y="1747813"/>
                  <a:pt x="2696617" y="1892210"/>
                </a:cubicBezTo>
                <a:cubicBezTo>
                  <a:pt x="2767815" y="2036607"/>
                  <a:pt x="2661978" y="2344327"/>
                  <a:pt x="2696617" y="2487245"/>
                </a:cubicBezTo>
                <a:cubicBezTo>
                  <a:pt x="2731256" y="2630163"/>
                  <a:pt x="2631118" y="2951893"/>
                  <a:pt x="2696617" y="3082280"/>
                </a:cubicBezTo>
                <a:cubicBezTo>
                  <a:pt x="2762116" y="3212667"/>
                  <a:pt x="2641132" y="3434618"/>
                  <a:pt x="2696617" y="3570208"/>
                </a:cubicBezTo>
                <a:cubicBezTo>
                  <a:pt x="2752102" y="3705798"/>
                  <a:pt x="2687404" y="4049280"/>
                  <a:pt x="2696617" y="4272349"/>
                </a:cubicBezTo>
                <a:cubicBezTo>
                  <a:pt x="2705830" y="4495418"/>
                  <a:pt x="2667674" y="4613460"/>
                  <a:pt x="2696617" y="4760277"/>
                </a:cubicBezTo>
                <a:cubicBezTo>
                  <a:pt x="2725560" y="4907094"/>
                  <a:pt x="2654393" y="5117744"/>
                  <a:pt x="2696617" y="5355312"/>
                </a:cubicBezTo>
                <a:cubicBezTo>
                  <a:pt x="2549954" y="5358335"/>
                  <a:pt x="2407421" y="5330638"/>
                  <a:pt x="2157294" y="5355312"/>
                </a:cubicBezTo>
                <a:cubicBezTo>
                  <a:pt x="1907167" y="5379986"/>
                  <a:pt x="1761987" y="5311643"/>
                  <a:pt x="1591004" y="5355312"/>
                </a:cubicBezTo>
                <a:cubicBezTo>
                  <a:pt x="1420021" y="5398981"/>
                  <a:pt x="1235852" y="5285113"/>
                  <a:pt x="997748" y="5355312"/>
                </a:cubicBezTo>
                <a:cubicBezTo>
                  <a:pt x="759644" y="5425511"/>
                  <a:pt x="287837" y="5311001"/>
                  <a:pt x="0" y="5355312"/>
                </a:cubicBezTo>
                <a:cubicBezTo>
                  <a:pt x="-7184" y="5247875"/>
                  <a:pt x="22512" y="5096756"/>
                  <a:pt x="0" y="4867384"/>
                </a:cubicBezTo>
                <a:cubicBezTo>
                  <a:pt x="-22512" y="4638012"/>
                  <a:pt x="13775" y="4513081"/>
                  <a:pt x="0" y="4272349"/>
                </a:cubicBezTo>
                <a:cubicBezTo>
                  <a:pt x="-13775" y="4031618"/>
                  <a:pt x="2243" y="3970773"/>
                  <a:pt x="0" y="3677314"/>
                </a:cubicBezTo>
                <a:cubicBezTo>
                  <a:pt x="-2243" y="3383855"/>
                  <a:pt x="2419" y="3346581"/>
                  <a:pt x="0" y="3082280"/>
                </a:cubicBezTo>
                <a:cubicBezTo>
                  <a:pt x="-2419" y="2817979"/>
                  <a:pt x="47748" y="2747292"/>
                  <a:pt x="0" y="2540798"/>
                </a:cubicBezTo>
                <a:cubicBezTo>
                  <a:pt x="-47748" y="2334304"/>
                  <a:pt x="68268" y="2179987"/>
                  <a:pt x="0" y="1838657"/>
                </a:cubicBezTo>
                <a:cubicBezTo>
                  <a:pt x="-68268" y="1497327"/>
                  <a:pt x="11606" y="1577861"/>
                  <a:pt x="0" y="1404282"/>
                </a:cubicBezTo>
                <a:cubicBezTo>
                  <a:pt x="-11606" y="1230703"/>
                  <a:pt x="17617" y="1101370"/>
                  <a:pt x="0" y="862800"/>
                </a:cubicBezTo>
                <a:cubicBezTo>
                  <a:pt x="-17617" y="624230"/>
                  <a:pt x="75674" y="182902"/>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pPr marL="0" marR="0">
              <a:spcBef>
                <a:spcPts val="900"/>
              </a:spcBef>
              <a:spcAft>
                <a:spcPts val="900"/>
              </a:spcAft>
            </a:pPr>
            <a:endParaRPr lang="el-GR" sz="2800" u="none" strike="noStrike" dirty="0">
              <a:effectLst/>
              <a:latin typeface="Google Sans"/>
            </a:endParaRPr>
          </a:p>
          <a:p>
            <a:pPr marL="0" marR="0">
              <a:spcBef>
                <a:spcPts val="900"/>
              </a:spcBef>
              <a:spcAft>
                <a:spcPts val="900"/>
              </a:spcAft>
            </a:pPr>
            <a:endParaRPr lang="el-GR" sz="2800" dirty="0">
              <a:latin typeface="Google Sans"/>
            </a:endParaRPr>
          </a:p>
          <a:p>
            <a:pPr marL="0" marR="0" algn="ctr">
              <a:spcBef>
                <a:spcPts val="900"/>
              </a:spcBef>
              <a:spcAft>
                <a:spcPts val="900"/>
              </a:spcAft>
            </a:pPr>
            <a:endParaRPr lang="el-GR" sz="2800" dirty="0">
              <a:latin typeface="Google Sans"/>
            </a:endParaRPr>
          </a:p>
          <a:p>
            <a:pPr marL="0" marR="0" algn="ctr">
              <a:spcBef>
                <a:spcPts val="900"/>
              </a:spcBef>
              <a:spcAft>
                <a:spcPts val="900"/>
              </a:spcAft>
            </a:pPr>
            <a:r>
              <a:rPr lang="el-GR" sz="2800" u="none" strike="noStrike" dirty="0">
                <a:effectLst/>
                <a:latin typeface="Google Sans"/>
              </a:rPr>
              <a:t>κοινωνική ένταξη </a:t>
            </a:r>
            <a:r>
              <a:rPr lang="en-US" sz="2800" u="none" strike="noStrike" dirty="0">
                <a:effectLst/>
                <a:latin typeface="Google Sans"/>
              </a:rPr>
              <a:t>social integration</a:t>
            </a:r>
            <a:r>
              <a:rPr lang="el-GR" sz="2800" u="none" strike="noStrike" dirty="0">
                <a:effectLst/>
                <a:latin typeface="Google Sans"/>
              </a:rPr>
              <a:t> </a:t>
            </a:r>
          </a:p>
          <a:p>
            <a:pPr marL="0" marR="0" algn="ctr">
              <a:spcBef>
                <a:spcPts val="900"/>
              </a:spcBef>
              <a:spcAft>
                <a:spcPts val="900"/>
              </a:spcAft>
            </a:pPr>
            <a:endParaRPr lang="el-GR" sz="2800" u="none" strike="noStrike" dirty="0">
              <a:effectLst/>
              <a:latin typeface="Google Sans"/>
            </a:endParaRPr>
          </a:p>
          <a:p>
            <a:pPr marL="0" marR="0" algn="ctr">
              <a:spcBef>
                <a:spcPts val="900"/>
              </a:spcBef>
              <a:spcAft>
                <a:spcPts val="900"/>
              </a:spcAft>
            </a:pPr>
            <a:endParaRPr lang="el-GR" sz="2800" u="none" strike="noStrike" dirty="0">
              <a:effectLst/>
              <a:latin typeface="Google Sans"/>
            </a:endParaRPr>
          </a:p>
          <a:p>
            <a:pPr marL="0" marR="0" algn="ctr">
              <a:spcBef>
                <a:spcPts val="900"/>
              </a:spcBef>
              <a:spcAft>
                <a:spcPts val="900"/>
              </a:spcAft>
            </a:pPr>
            <a:r>
              <a:rPr lang="el-GR" sz="2800" u="none" strike="noStrike" dirty="0">
                <a:effectLst/>
                <a:latin typeface="Google Sans"/>
              </a:rPr>
              <a:t>ακαδημαϊκή ζωή   </a:t>
            </a:r>
            <a:r>
              <a:rPr lang="en-US" sz="2800" u="none" strike="noStrike" dirty="0">
                <a:effectLst/>
                <a:latin typeface="Google Sans"/>
              </a:rPr>
              <a:t>academ</a:t>
            </a:r>
            <a:r>
              <a:rPr lang="en-US" sz="2800" dirty="0">
                <a:latin typeface="Google Sans"/>
              </a:rPr>
              <a:t>ic life </a:t>
            </a:r>
            <a:endParaRPr lang="el-GR" sz="2800" u="none" strike="noStrike" dirty="0">
              <a:effectLst/>
              <a:latin typeface="Google Sans"/>
            </a:endParaRPr>
          </a:p>
        </p:txBody>
      </p:sp>
      <p:pic>
        <p:nvPicPr>
          <p:cNvPr id="4" name="Εικόνα 3" descr="Ένα σχολείο για όλους τους μαθητές">
            <a:extLst>
              <a:ext uri="{FF2B5EF4-FFF2-40B4-BE49-F238E27FC236}">
                <a16:creationId xmlns:a16="http://schemas.microsoft.com/office/drawing/2014/main" id="{F42461FF-0634-0808-054C-9A4230135ED6}"/>
              </a:ext>
            </a:extLst>
          </p:cNvPr>
          <p:cNvPicPr>
            <a:picLocks noChangeAspect="1"/>
          </p:cNvPicPr>
          <p:nvPr/>
        </p:nvPicPr>
        <p:blipFill>
          <a:blip r:embed="rId3"/>
          <a:stretch>
            <a:fillRect/>
          </a:stretch>
        </p:blipFill>
        <p:spPr>
          <a:xfrm>
            <a:off x="9691070" y="1436914"/>
            <a:ext cx="1978159" cy="1527123"/>
          </a:xfrm>
          <a:custGeom>
            <a:avLst/>
            <a:gdLst>
              <a:gd name="csX0" fmla="*/ 0 w 1978159"/>
              <a:gd name="csY0" fmla="*/ 0 h 1527123"/>
              <a:gd name="csX1" fmla="*/ 494540 w 1978159"/>
              <a:gd name="csY1" fmla="*/ 0 h 1527123"/>
              <a:gd name="csX2" fmla="*/ 949516 w 1978159"/>
              <a:gd name="csY2" fmla="*/ 0 h 1527123"/>
              <a:gd name="csX3" fmla="*/ 1463838 w 1978159"/>
              <a:gd name="csY3" fmla="*/ 0 h 1527123"/>
              <a:gd name="csX4" fmla="*/ 1978159 w 1978159"/>
              <a:gd name="csY4" fmla="*/ 0 h 1527123"/>
              <a:gd name="csX5" fmla="*/ 1978159 w 1978159"/>
              <a:gd name="csY5" fmla="*/ 478499 h 1527123"/>
              <a:gd name="csX6" fmla="*/ 1978159 w 1978159"/>
              <a:gd name="csY6" fmla="*/ 987540 h 1527123"/>
              <a:gd name="csX7" fmla="*/ 1978159 w 1978159"/>
              <a:gd name="csY7" fmla="*/ 1527123 h 1527123"/>
              <a:gd name="csX8" fmla="*/ 1503401 w 1978159"/>
              <a:gd name="csY8" fmla="*/ 1527123 h 1527123"/>
              <a:gd name="csX9" fmla="*/ 989080 w 1978159"/>
              <a:gd name="csY9" fmla="*/ 1527123 h 1527123"/>
              <a:gd name="csX10" fmla="*/ 553885 w 1978159"/>
              <a:gd name="csY10" fmla="*/ 1527123 h 1527123"/>
              <a:gd name="csX11" fmla="*/ 0 w 1978159"/>
              <a:gd name="csY11" fmla="*/ 1527123 h 1527123"/>
              <a:gd name="csX12" fmla="*/ 0 w 1978159"/>
              <a:gd name="csY12" fmla="*/ 1033353 h 1527123"/>
              <a:gd name="csX13" fmla="*/ 0 w 1978159"/>
              <a:gd name="csY13" fmla="*/ 539583 h 1527123"/>
              <a:gd name="csX14" fmla="*/ 0 w 1978159"/>
              <a:gd name="csY14" fmla="*/ 0 h 15271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978159" h="1527123" fill="none" extrusionOk="0">
                <a:moveTo>
                  <a:pt x="0" y="0"/>
                </a:moveTo>
                <a:cubicBezTo>
                  <a:pt x="244903" y="-34103"/>
                  <a:pt x="309981" y="7497"/>
                  <a:pt x="494540" y="0"/>
                </a:cubicBezTo>
                <a:cubicBezTo>
                  <a:pt x="679099" y="-7497"/>
                  <a:pt x="727060" y="39991"/>
                  <a:pt x="949516" y="0"/>
                </a:cubicBezTo>
                <a:cubicBezTo>
                  <a:pt x="1171972" y="-39991"/>
                  <a:pt x="1232954" y="14014"/>
                  <a:pt x="1463838" y="0"/>
                </a:cubicBezTo>
                <a:cubicBezTo>
                  <a:pt x="1694722" y="-14014"/>
                  <a:pt x="1851697" y="57462"/>
                  <a:pt x="1978159" y="0"/>
                </a:cubicBezTo>
                <a:cubicBezTo>
                  <a:pt x="1980886" y="134227"/>
                  <a:pt x="1932426" y="281379"/>
                  <a:pt x="1978159" y="478499"/>
                </a:cubicBezTo>
                <a:cubicBezTo>
                  <a:pt x="2023892" y="675619"/>
                  <a:pt x="1928994" y="859058"/>
                  <a:pt x="1978159" y="987540"/>
                </a:cubicBezTo>
                <a:cubicBezTo>
                  <a:pt x="2027324" y="1116022"/>
                  <a:pt x="1943708" y="1290680"/>
                  <a:pt x="1978159" y="1527123"/>
                </a:cubicBezTo>
                <a:cubicBezTo>
                  <a:pt x="1879152" y="1556967"/>
                  <a:pt x="1644033" y="1494125"/>
                  <a:pt x="1503401" y="1527123"/>
                </a:cubicBezTo>
                <a:cubicBezTo>
                  <a:pt x="1362769" y="1560121"/>
                  <a:pt x="1168952" y="1475303"/>
                  <a:pt x="989080" y="1527123"/>
                </a:cubicBezTo>
                <a:cubicBezTo>
                  <a:pt x="809208" y="1578943"/>
                  <a:pt x="688322" y="1507361"/>
                  <a:pt x="553885" y="1527123"/>
                </a:cubicBezTo>
                <a:cubicBezTo>
                  <a:pt x="419449" y="1546885"/>
                  <a:pt x="154425" y="1526977"/>
                  <a:pt x="0" y="1527123"/>
                </a:cubicBezTo>
                <a:cubicBezTo>
                  <a:pt x="-11728" y="1311261"/>
                  <a:pt x="46799" y="1280028"/>
                  <a:pt x="0" y="1033353"/>
                </a:cubicBezTo>
                <a:cubicBezTo>
                  <a:pt x="-46799" y="786678"/>
                  <a:pt x="51665" y="693649"/>
                  <a:pt x="0" y="539583"/>
                </a:cubicBezTo>
                <a:cubicBezTo>
                  <a:pt x="-51665" y="385517"/>
                  <a:pt x="35779" y="253237"/>
                  <a:pt x="0" y="0"/>
                </a:cubicBezTo>
                <a:close/>
              </a:path>
              <a:path w="1978159" h="1527123" stroke="0" extrusionOk="0">
                <a:moveTo>
                  <a:pt x="0" y="0"/>
                </a:moveTo>
                <a:cubicBezTo>
                  <a:pt x="186418" y="-44315"/>
                  <a:pt x="377203" y="57878"/>
                  <a:pt x="494540" y="0"/>
                </a:cubicBezTo>
                <a:cubicBezTo>
                  <a:pt x="611877" y="-57878"/>
                  <a:pt x="901064" y="1084"/>
                  <a:pt x="1008861" y="0"/>
                </a:cubicBezTo>
                <a:cubicBezTo>
                  <a:pt x="1116658" y="-1084"/>
                  <a:pt x="1346691" y="34818"/>
                  <a:pt x="1444056" y="0"/>
                </a:cubicBezTo>
                <a:cubicBezTo>
                  <a:pt x="1541422" y="-34818"/>
                  <a:pt x="1830422" y="20059"/>
                  <a:pt x="1978159" y="0"/>
                </a:cubicBezTo>
                <a:cubicBezTo>
                  <a:pt x="2005084" y="114516"/>
                  <a:pt x="1935771" y="366207"/>
                  <a:pt x="1978159" y="539583"/>
                </a:cubicBezTo>
                <a:cubicBezTo>
                  <a:pt x="2020547" y="712959"/>
                  <a:pt x="1967515" y="880964"/>
                  <a:pt x="1978159" y="1048624"/>
                </a:cubicBezTo>
                <a:cubicBezTo>
                  <a:pt x="1988803" y="1216284"/>
                  <a:pt x="1946569" y="1353401"/>
                  <a:pt x="1978159" y="1527123"/>
                </a:cubicBezTo>
                <a:cubicBezTo>
                  <a:pt x="1762009" y="1557836"/>
                  <a:pt x="1616533" y="1487790"/>
                  <a:pt x="1444056" y="1527123"/>
                </a:cubicBezTo>
                <a:cubicBezTo>
                  <a:pt x="1271579" y="1566456"/>
                  <a:pt x="1067542" y="1499009"/>
                  <a:pt x="969298" y="1527123"/>
                </a:cubicBezTo>
                <a:cubicBezTo>
                  <a:pt x="871054" y="1555237"/>
                  <a:pt x="699555" y="1517894"/>
                  <a:pt x="435195" y="1527123"/>
                </a:cubicBezTo>
                <a:cubicBezTo>
                  <a:pt x="170835" y="1536352"/>
                  <a:pt x="204989" y="1510059"/>
                  <a:pt x="0" y="1527123"/>
                </a:cubicBezTo>
                <a:cubicBezTo>
                  <a:pt x="-42536" y="1344147"/>
                  <a:pt x="6118" y="1127469"/>
                  <a:pt x="0" y="1018082"/>
                </a:cubicBezTo>
                <a:cubicBezTo>
                  <a:pt x="-6118" y="908695"/>
                  <a:pt x="25926" y="742890"/>
                  <a:pt x="0" y="493770"/>
                </a:cubicBezTo>
                <a:cubicBezTo>
                  <a:pt x="-25926" y="244650"/>
                  <a:pt x="42046" y="176274"/>
                  <a:pt x="0" y="0"/>
                </a:cubicBezTo>
                <a:close/>
              </a:path>
            </a:pathLst>
          </a:custGeom>
          <a:ln>
            <a:solidFill>
              <a:schemeClr val="tx1"/>
            </a:solidFill>
            <a:extLst>
              <a:ext uri="{C807C97D-BFC1-408E-A445-0C87EB9F89A2}">
                <ask:lineSketchStyleProps xmlns:ask="http://schemas.microsoft.com/office/drawing/2018/sketchyshapes" sd="1596133835">
                  <a:prstGeom prst="rect">
                    <a:avLst/>
                  </a:prstGeom>
                  <ask:type>
                    <ask:lineSketchScribble/>
                  </ask:type>
                </ask:lineSketchStyleProps>
              </a:ext>
            </a:extLst>
          </a:ln>
        </p:spPr>
      </p:pic>
      <p:pic>
        <p:nvPicPr>
          <p:cNvPr id="6" name="Εικόνα 5" descr="3d Cute Girl Student With Graduate Hat And Degree, Hat Clipart, Student  Clipart, Graduate Clipart PNG Transparent Image and Clipart for Free  Download">
            <a:extLst>
              <a:ext uri="{FF2B5EF4-FFF2-40B4-BE49-F238E27FC236}">
                <a16:creationId xmlns:a16="http://schemas.microsoft.com/office/drawing/2014/main" id="{6C014349-199D-15A3-6D06-1487E99DD319}"/>
              </a:ext>
            </a:extLst>
          </p:cNvPr>
          <p:cNvPicPr>
            <a:picLocks noChangeAspect="1"/>
          </p:cNvPicPr>
          <p:nvPr/>
        </p:nvPicPr>
        <p:blipFill>
          <a:blip r:embed="rId4"/>
          <a:stretch>
            <a:fillRect/>
          </a:stretch>
        </p:blipFill>
        <p:spPr>
          <a:xfrm>
            <a:off x="9955499" y="4043771"/>
            <a:ext cx="1377315" cy="1377315"/>
          </a:xfrm>
          <a:custGeom>
            <a:avLst/>
            <a:gdLst>
              <a:gd name="csX0" fmla="*/ 0 w 1377315"/>
              <a:gd name="csY0" fmla="*/ 0 h 1377315"/>
              <a:gd name="csX1" fmla="*/ 417786 w 1377315"/>
              <a:gd name="csY1" fmla="*/ 0 h 1377315"/>
              <a:gd name="csX2" fmla="*/ 876891 w 1377315"/>
              <a:gd name="csY2" fmla="*/ 0 h 1377315"/>
              <a:gd name="csX3" fmla="*/ 1377315 w 1377315"/>
              <a:gd name="csY3" fmla="*/ 0 h 1377315"/>
              <a:gd name="csX4" fmla="*/ 1377315 w 1377315"/>
              <a:gd name="csY4" fmla="*/ 431559 h 1377315"/>
              <a:gd name="csX5" fmla="*/ 1377315 w 1377315"/>
              <a:gd name="csY5" fmla="*/ 918210 h 1377315"/>
              <a:gd name="csX6" fmla="*/ 1377315 w 1377315"/>
              <a:gd name="csY6" fmla="*/ 1377315 h 1377315"/>
              <a:gd name="csX7" fmla="*/ 945756 w 1377315"/>
              <a:gd name="csY7" fmla="*/ 1377315 h 1377315"/>
              <a:gd name="csX8" fmla="*/ 500424 w 1377315"/>
              <a:gd name="csY8" fmla="*/ 1377315 h 1377315"/>
              <a:gd name="csX9" fmla="*/ 0 w 1377315"/>
              <a:gd name="csY9" fmla="*/ 1377315 h 1377315"/>
              <a:gd name="csX10" fmla="*/ 0 w 1377315"/>
              <a:gd name="csY10" fmla="*/ 918210 h 1377315"/>
              <a:gd name="csX11" fmla="*/ 0 w 1377315"/>
              <a:gd name="csY11" fmla="*/ 500424 h 1377315"/>
              <a:gd name="csX12" fmla="*/ 0 w 1377315"/>
              <a:gd name="csY12" fmla="*/ 0 h 13773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377315" h="1377315" fill="none" extrusionOk="0">
                <a:moveTo>
                  <a:pt x="0" y="0"/>
                </a:moveTo>
                <a:cubicBezTo>
                  <a:pt x="94853" y="-15858"/>
                  <a:pt x="263952" y="2657"/>
                  <a:pt x="417786" y="0"/>
                </a:cubicBezTo>
                <a:cubicBezTo>
                  <a:pt x="571620" y="-2657"/>
                  <a:pt x="652704" y="45149"/>
                  <a:pt x="876891" y="0"/>
                </a:cubicBezTo>
                <a:cubicBezTo>
                  <a:pt x="1101078" y="-45149"/>
                  <a:pt x="1130858" y="4720"/>
                  <a:pt x="1377315" y="0"/>
                </a:cubicBezTo>
                <a:cubicBezTo>
                  <a:pt x="1381268" y="203728"/>
                  <a:pt x="1355274" y="298900"/>
                  <a:pt x="1377315" y="431559"/>
                </a:cubicBezTo>
                <a:cubicBezTo>
                  <a:pt x="1399356" y="564218"/>
                  <a:pt x="1327678" y="721100"/>
                  <a:pt x="1377315" y="918210"/>
                </a:cubicBezTo>
                <a:cubicBezTo>
                  <a:pt x="1426952" y="1115320"/>
                  <a:pt x="1365808" y="1152501"/>
                  <a:pt x="1377315" y="1377315"/>
                </a:cubicBezTo>
                <a:cubicBezTo>
                  <a:pt x="1267834" y="1381947"/>
                  <a:pt x="1156423" y="1356667"/>
                  <a:pt x="945756" y="1377315"/>
                </a:cubicBezTo>
                <a:cubicBezTo>
                  <a:pt x="735089" y="1397963"/>
                  <a:pt x="706322" y="1358531"/>
                  <a:pt x="500424" y="1377315"/>
                </a:cubicBezTo>
                <a:cubicBezTo>
                  <a:pt x="294526" y="1396099"/>
                  <a:pt x="177435" y="1348535"/>
                  <a:pt x="0" y="1377315"/>
                </a:cubicBezTo>
                <a:cubicBezTo>
                  <a:pt x="-46846" y="1172813"/>
                  <a:pt x="21189" y="1120305"/>
                  <a:pt x="0" y="918210"/>
                </a:cubicBezTo>
                <a:cubicBezTo>
                  <a:pt x="-21189" y="716116"/>
                  <a:pt x="49696" y="601989"/>
                  <a:pt x="0" y="500424"/>
                </a:cubicBezTo>
                <a:cubicBezTo>
                  <a:pt x="-49696" y="398859"/>
                  <a:pt x="6644" y="169539"/>
                  <a:pt x="0" y="0"/>
                </a:cubicBezTo>
                <a:close/>
              </a:path>
              <a:path w="1377315" h="1377315" stroke="0" extrusionOk="0">
                <a:moveTo>
                  <a:pt x="0" y="0"/>
                </a:moveTo>
                <a:cubicBezTo>
                  <a:pt x="204970" y="-49998"/>
                  <a:pt x="305544" y="22405"/>
                  <a:pt x="445332" y="0"/>
                </a:cubicBezTo>
                <a:cubicBezTo>
                  <a:pt x="585120" y="-22405"/>
                  <a:pt x="726809" y="26952"/>
                  <a:pt x="890664" y="0"/>
                </a:cubicBezTo>
                <a:cubicBezTo>
                  <a:pt x="1054519" y="-26952"/>
                  <a:pt x="1162889" y="39348"/>
                  <a:pt x="1377315" y="0"/>
                </a:cubicBezTo>
                <a:cubicBezTo>
                  <a:pt x="1392578" y="129301"/>
                  <a:pt x="1372276" y="308746"/>
                  <a:pt x="1377315" y="417786"/>
                </a:cubicBezTo>
                <a:cubicBezTo>
                  <a:pt x="1382354" y="526826"/>
                  <a:pt x="1329862" y="650662"/>
                  <a:pt x="1377315" y="876891"/>
                </a:cubicBezTo>
                <a:cubicBezTo>
                  <a:pt x="1424768" y="1103121"/>
                  <a:pt x="1370095" y="1131790"/>
                  <a:pt x="1377315" y="1377315"/>
                </a:cubicBezTo>
                <a:cubicBezTo>
                  <a:pt x="1183828" y="1411003"/>
                  <a:pt x="1048032" y="1338366"/>
                  <a:pt x="959529" y="1377315"/>
                </a:cubicBezTo>
                <a:cubicBezTo>
                  <a:pt x="871026" y="1416264"/>
                  <a:pt x="669724" y="1364844"/>
                  <a:pt x="486651" y="1377315"/>
                </a:cubicBezTo>
                <a:cubicBezTo>
                  <a:pt x="303578" y="1389786"/>
                  <a:pt x="205605" y="1364596"/>
                  <a:pt x="0" y="1377315"/>
                </a:cubicBezTo>
                <a:cubicBezTo>
                  <a:pt x="-28476" y="1186134"/>
                  <a:pt x="401" y="1013434"/>
                  <a:pt x="0" y="890664"/>
                </a:cubicBezTo>
                <a:cubicBezTo>
                  <a:pt x="-401" y="767894"/>
                  <a:pt x="1961" y="558543"/>
                  <a:pt x="0" y="417786"/>
                </a:cubicBezTo>
                <a:cubicBezTo>
                  <a:pt x="-1961" y="277029"/>
                  <a:pt x="25788" y="184635"/>
                  <a:pt x="0" y="0"/>
                </a:cubicBezTo>
                <a:close/>
              </a:path>
            </a:pathLst>
          </a:custGeom>
          <a:ln>
            <a:solidFill>
              <a:schemeClr val="tx1"/>
            </a:solidFill>
            <a:extLst>
              <a:ext uri="{C807C97D-BFC1-408E-A445-0C87EB9F89A2}">
                <ask:lineSketchStyleProps xmlns:ask="http://schemas.microsoft.com/office/drawing/2018/sketchyshapes" sd="4054502378">
                  <a:prstGeom prst="rect">
                    <a:avLst/>
                  </a:prstGeom>
                  <ask:type>
                    <ask:lineSketchScribble/>
                  </ask:type>
                </ask:lineSketchStyleProps>
              </a:ext>
            </a:extLst>
          </a:ln>
        </p:spPr>
      </p:pic>
      <p:sp>
        <p:nvSpPr>
          <p:cNvPr id="12" name="Ορθογώνιο: Στρογγύλεμα γωνιών 11">
            <a:extLst>
              <a:ext uri="{FF2B5EF4-FFF2-40B4-BE49-F238E27FC236}">
                <a16:creationId xmlns:a16="http://schemas.microsoft.com/office/drawing/2014/main" id="{E8E6A208-E3C6-8A9D-D417-6662FF52452B}"/>
              </a:ext>
            </a:extLst>
          </p:cNvPr>
          <p:cNvSpPr/>
          <p:nvPr/>
        </p:nvSpPr>
        <p:spPr>
          <a:xfrm>
            <a:off x="3688597" y="338353"/>
            <a:ext cx="5531192" cy="6228011"/>
          </a:xfrm>
          <a:custGeom>
            <a:avLst/>
            <a:gdLst>
              <a:gd name="csX0" fmla="*/ 0 w 5531192"/>
              <a:gd name="csY0" fmla="*/ 921884 h 6228011"/>
              <a:gd name="csX1" fmla="*/ 921884 w 5531192"/>
              <a:gd name="csY1" fmla="*/ 0 h 6228011"/>
              <a:gd name="csX2" fmla="*/ 1448659 w 5531192"/>
              <a:gd name="csY2" fmla="*/ 0 h 6228011"/>
              <a:gd name="csX3" fmla="*/ 1864811 w 5531192"/>
              <a:gd name="csY3" fmla="*/ 0 h 6228011"/>
              <a:gd name="csX4" fmla="*/ 2428460 w 5531192"/>
              <a:gd name="csY4" fmla="*/ 0 h 6228011"/>
              <a:gd name="csX5" fmla="*/ 2881486 w 5531192"/>
              <a:gd name="csY5" fmla="*/ 0 h 6228011"/>
              <a:gd name="csX6" fmla="*/ 3371387 w 5531192"/>
              <a:gd name="csY6" fmla="*/ 0 h 6228011"/>
              <a:gd name="csX7" fmla="*/ 3898162 w 5531192"/>
              <a:gd name="csY7" fmla="*/ 0 h 6228011"/>
              <a:gd name="csX8" fmla="*/ 4609308 w 5531192"/>
              <a:gd name="csY8" fmla="*/ 0 h 6228011"/>
              <a:gd name="csX9" fmla="*/ 5531192 w 5531192"/>
              <a:gd name="csY9" fmla="*/ 921884 h 6228011"/>
              <a:gd name="csX10" fmla="*/ 5531192 w 5531192"/>
              <a:gd name="csY10" fmla="*/ 1338387 h 6228011"/>
              <a:gd name="csX11" fmla="*/ 5531192 w 5531192"/>
              <a:gd name="csY11" fmla="*/ 1886417 h 6228011"/>
              <a:gd name="csX12" fmla="*/ 5531192 w 5531192"/>
              <a:gd name="csY12" fmla="*/ 2522133 h 6228011"/>
              <a:gd name="csX13" fmla="*/ 5531192 w 5531192"/>
              <a:gd name="csY13" fmla="*/ 3070163 h 6228011"/>
              <a:gd name="csX14" fmla="*/ 5531192 w 5531192"/>
              <a:gd name="csY14" fmla="*/ 3486666 h 6228011"/>
              <a:gd name="csX15" fmla="*/ 5531192 w 5531192"/>
              <a:gd name="csY15" fmla="*/ 4034697 h 6228011"/>
              <a:gd name="csX16" fmla="*/ 5531192 w 5531192"/>
              <a:gd name="csY16" fmla="*/ 4495042 h 6228011"/>
              <a:gd name="csX17" fmla="*/ 5531192 w 5531192"/>
              <a:gd name="csY17" fmla="*/ 5306127 h 6228011"/>
              <a:gd name="csX18" fmla="*/ 4609308 w 5531192"/>
              <a:gd name="csY18" fmla="*/ 6228011 h 6228011"/>
              <a:gd name="csX19" fmla="*/ 4193156 w 5531192"/>
              <a:gd name="csY19" fmla="*/ 6228011 h 6228011"/>
              <a:gd name="csX20" fmla="*/ 3740129 w 5531192"/>
              <a:gd name="csY20" fmla="*/ 6228011 h 6228011"/>
              <a:gd name="csX21" fmla="*/ 3323977 w 5531192"/>
              <a:gd name="csY21" fmla="*/ 6228011 h 6228011"/>
              <a:gd name="csX22" fmla="*/ 2797202 w 5531192"/>
              <a:gd name="csY22" fmla="*/ 6228011 h 6228011"/>
              <a:gd name="csX23" fmla="*/ 2270428 w 5531192"/>
              <a:gd name="csY23" fmla="*/ 6228011 h 6228011"/>
              <a:gd name="csX24" fmla="*/ 1743653 w 5531192"/>
              <a:gd name="csY24" fmla="*/ 6228011 h 6228011"/>
              <a:gd name="csX25" fmla="*/ 921884 w 5531192"/>
              <a:gd name="csY25" fmla="*/ 6228011 h 6228011"/>
              <a:gd name="csX26" fmla="*/ 0 w 5531192"/>
              <a:gd name="csY26" fmla="*/ 5306127 h 6228011"/>
              <a:gd name="csX27" fmla="*/ 0 w 5531192"/>
              <a:gd name="csY27" fmla="*/ 4714254 h 6228011"/>
              <a:gd name="csX28" fmla="*/ 0 w 5531192"/>
              <a:gd name="csY28" fmla="*/ 4122381 h 6228011"/>
              <a:gd name="csX29" fmla="*/ 0 w 5531192"/>
              <a:gd name="csY29" fmla="*/ 3618193 h 6228011"/>
              <a:gd name="csX30" fmla="*/ 0 w 5531192"/>
              <a:gd name="csY30" fmla="*/ 3114006 h 6228011"/>
              <a:gd name="csX31" fmla="*/ 0 w 5531192"/>
              <a:gd name="csY31" fmla="*/ 2653660 h 6228011"/>
              <a:gd name="csX32" fmla="*/ 0 w 5531192"/>
              <a:gd name="csY32" fmla="*/ 2149472 h 6228011"/>
              <a:gd name="csX33" fmla="*/ 0 w 5531192"/>
              <a:gd name="csY33" fmla="*/ 1732969 h 6228011"/>
              <a:gd name="csX34" fmla="*/ 0 w 5531192"/>
              <a:gd name="csY34" fmla="*/ 921884 h 62280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Lst>
            <a:rect l="l" t="t" r="r" b="b"/>
            <a:pathLst>
              <a:path w="5531192" h="6228011" fill="none" extrusionOk="0">
                <a:moveTo>
                  <a:pt x="0" y="921884"/>
                </a:moveTo>
                <a:cubicBezTo>
                  <a:pt x="47521" y="330463"/>
                  <a:pt x="397078" y="-48674"/>
                  <a:pt x="921884" y="0"/>
                </a:cubicBezTo>
                <a:cubicBezTo>
                  <a:pt x="1168657" y="-52122"/>
                  <a:pt x="1253132" y="22287"/>
                  <a:pt x="1448659" y="0"/>
                </a:cubicBezTo>
                <a:cubicBezTo>
                  <a:pt x="1644186" y="-22287"/>
                  <a:pt x="1688269" y="34527"/>
                  <a:pt x="1864811" y="0"/>
                </a:cubicBezTo>
                <a:cubicBezTo>
                  <a:pt x="2041353" y="-34527"/>
                  <a:pt x="2148611" y="13832"/>
                  <a:pt x="2428460" y="0"/>
                </a:cubicBezTo>
                <a:cubicBezTo>
                  <a:pt x="2708309" y="-13832"/>
                  <a:pt x="2756598" y="52842"/>
                  <a:pt x="2881486" y="0"/>
                </a:cubicBezTo>
                <a:cubicBezTo>
                  <a:pt x="3006374" y="-52842"/>
                  <a:pt x="3126581" y="30"/>
                  <a:pt x="3371387" y="0"/>
                </a:cubicBezTo>
                <a:cubicBezTo>
                  <a:pt x="3616193" y="-30"/>
                  <a:pt x="3676236" y="21986"/>
                  <a:pt x="3898162" y="0"/>
                </a:cubicBezTo>
                <a:cubicBezTo>
                  <a:pt x="4120089" y="-21986"/>
                  <a:pt x="4355844" y="60886"/>
                  <a:pt x="4609308" y="0"/>
                </a:cubicBezTo>
                <a:cubicBezTo>
                  <a:pt x="5148011" y="136424"/>
                  <a:pt x="5450670" y="456124"/>
                  <a:pt x="5531192" y="921884"/>
                </a:cubicBezTo>
                <a:cubicBezTo>
                  <a:pt x="5551250" y="1017255"/>
                  <a:pt x="5481386" y="1207101"/>
                  <a:pt x="5531192" y="1338387"/>
                </a:cubicBezTo>
                <a:cubicBezTo>
                  <a:pt x="5580998" y="1469673"/>
                  <a:pt x="5500176" y="1760800"/>
                  <a:pt x="5531192" y="1886417"/>
                </a:cubicBezTo>
                <a:cubicBezTo>
                  <a:pt x="5562208" y="2012034"/>
                  <a:pt x="5505262" y="2365072"/>
                  <a:pt x="5531192" y="2522133"/>
                </a:cubicBezTo>
                <a:cubicBezTo>
                  <a:pt x="5557122" y="2679194"/>
                  <a:pt x="5475461" y="2809586"/>
                  <a:pt x="5531192" y="3070163"/>
                </a:cubicBezTo>
                <a:cubicBezTo>
                  <a:pt x="5586923" y="3330740"/>
                  <a:pt x="5499427" y="3334763"/>
                  <a:pt x="5531192" y="3486666"/>
                </a:cubicBezTo>
                <a:cubicBezTo>
                  <a:pt x="5562957" y="3638569"/>
                  <a:pt x="5495213" y="3760761"/>
                  <a:pt x="5531192" y="4034697"/>
                </a:cubicBezTo>
                <a:cubicBezTo>
                  <a:pt x="5567171" y="4308633"/>
                  <a:pt x="5495269" y="4297548"/>
                  <a:pt x="5531192" y="4495042"/>
                </a:cubicBezTo>
                <a:cubicBezTo>
                  <a:pt x="5567115" y="4692536"/>
                  <a:pt x="5453746" y="5024787"/>
                  <a:pt x="5531192" y="5306127"/>
                </a:cubicBezTo>
                <a:cubicBezTo>
                  <a:pt x="5547287" y="5812448"/>
                  <a:pt x="5118526" y="6239498"/>
                  <a:pt x="4609308" y="6228011"/>
                </a:cubicBezTo>
                <a:cubicBezTo>
                  <a:pt x="4510392" y="6245538"/>
                  <a:pt x="4341096" y="6195523"/>
                  <a:pt x="4193156" y="6228011"/>
                </a:cubicBezTo>
                <a:cubicBezTo>
                  <a:pt x="4045216" y="6260499"/>
                  <a:pt x="3917553" y="6217093"/>
                  <a:pt x="3740129" y="6228011"/>
                </a:cubicBezTo>
                <a:cubicBezTo>
                  <a:pt x="3562705" y="6238929"/>
                  <a:pt x="3417495" y="6227503"/>
                  <a:pt x="3323977" y="6228011"/>
                </a:cubicBezTo>
                <a:cubicBezTo>
                  <a:pt x="3230459" y="6228519"/>
                  <a:pt x="2936888" y="6172779"/>
                  <a:pt x="2797202" y="6228011"/>
                </a:cubicBezTo>
                <a:cubicBezTo>
                  <a:pt x="2657516" y="6283243"/>
                  <a:pt x="2423498" y="6213280"/>
                  <a:pt x="2270428" y="6228011"/>
                </a:cubicBezTo>
                <a:cubicBezTo>
                  <a:pt x="2117358" y="6242742"/>
                  <a:pt x="1875592" y="6225445"/>
                  <a:pt x="1743653" y="6228011"/>
                </a:cubicBezTo>
                <a:cubicBezTo>
                  <a:pt x="1611714" y="6230577"/>
                  <a:pt x="1306468" y="6171554"/>
                  <a:pt x="921884" y="6228011"/>
                </a:cubicBezTo>
                <a:cubicBezTo>
                  <a:pt x="420968" y="6176410"/>
                  <a:pt x="-39354" y="5853314"/>
                  <a:pt x="0" y="5306127"/>
                </a:cubicBezTo>
                <a:cubicBezTo>
                  <a:pt x="-35170" y="5016580"/>
                  <a:pt x="23588" y="4908538"/>
                  <a:pt x="0" y="4714254"/>
                </a:cubicBezTo>
                <a:cubicBezTo>
                  <a:pt x="-23588" y="4519970"/>
                  <a:pt x="23484" y="4384877"/>
                  <a:pt x="0" y="4122381"/>
                </a:cubicBezTo>
                <a:cubicBezTo>
                  <a:pt x="-23484" y="3859885"/>
                  <a:pt x="4536" y="3746694"/>
                  <a:pt x="0" y="3618193"/>
                </a:cubicBezTo>
                <a:cubicBezTo>
                  <a:pt x="-4536" y="3489692"/>
                  <a:pt x="21763" y="3260310"/>
                  <a:pt x="0" y="3114006"/>
                </a:cubicBezTo>
                <a:cubicBezTo>
                  <a:pt x="-21763" y="2967702"/>
                  <a:pt x="14796" y="2833947"/>
                  <a:pt x="0" y="2653660"/>
                </a:cubicBezTo>
                <a:cubicBezTo>
                  <a:pt x="-14796" y="2473373"/>
                  <a:pt x="14124" y="2352230"/>
                  <a:pt x="0" y="2149472"/>
                </a:cubicBezTo>
                <a:cubicBezTo>
                  <a:pt x="-14124" y="1946714"/>
                  <a:pt x="31859" y="1931864"/>
                  <a:pt x="0" y="1732969"/>
                </a:cubicBezTo>
                <a:cubicBezTo>
                  <a:pt x="-31859" y="1534074"/>
                  <a:pt x="5243" y="1211608"/>
                  <a:pt x="0" y="921884"/>
                </a:cubicBezTo>
                <a:close/>
              </a:path>
              <a:path w="5531192" h="6228011" stroke="0" extrusionOk="0">
                <a:moveTo>
                  <a:pt x="0" y="921884"/>
                </a:moveTo>
                <a:cubicBezTo>
                  <a:pt x="37321" y="334188"/>
                  <a:pt x="441492" y="-22282"/>
                  <a:pt x="921884" y="0"/>
                </a:cubicBezTo>
                <a:cubicBezTo>
                  <a:pt x="1101378" y="-23647"/>
                  <a:pt x="1188588" y="6187"/>
                  <a:pt x="1338036" y="0"/>
                </a:cubicBezTo>
                <a:cubicBezTo>
                  <a:pt x="1487484" y="-6187"/>
                  <a:pt x="1692189" y="13350"/>
                  <a:pt x="1791063" y="0"/>
                </a:cubicBezTo>
                <a:cubicBezTo>
                  <a:pt x="1889937" y="-13350"/>
                  <a:pt x="2140735" y="18795"/>
                  <a:pt x="2391586" y="0"/>
                </a:cubicBezTo>
                <a:cubicBezTo>
                  <a:pt x="2642437" y="-18795"/>
                  <a:pt x="2650157" y="46065"/>
                  <a:pt x="2807738" y="0"/>
                </a:cubicBezTo>
                <a:cubicBezTo>
                  <a:pt x="2965319" y="-46065"/>
                  <a:pt x="3096822" y="9005"/>
                  <a:pt x="3223890" y="0"/>
                </a:cubicBezTo>
                <a:cubicBezTo>
                  <a:pt x="3350958" y="-9005"/>
                  <a:pt x="3506511" y="26934"/>
                  <a:pt x="3676917" y="0"/>
                </a:cubicBezTo>
                <a:cubicBezTo>
                  <a:pt x="3847323" y="-26934"/>
                  <a:pt x="4003246" y="39122"/>
                  <a:pt x="4129943" y="0"/>
                </a:cubicBezTo>
                <a:cubicBezTo>
                  <a:pt x="4256640" y="-39122"/>
                  <a:pt x="4392516" y="14812"/>
                  <a:pt x="4609308" y="0"/>
                </a:cubicBezTo>
                <a:cubicBezTo>
                  <a:pt x="5159851" y="-22463"/>
                  <a:pt x="5508575" y="385683"/>
                  <a:pt x="5531192" y="921884"/>
                </a:cubicBezTo>
                <a:cubicBezTo>
                  <a:pt x="5547888" y="1139140"/>
                  <a:pt x="5469483" y="1346878"/>
                  <a:pt x="5531192" y="1513757"/>
                </a:cubicBezTo>
                <a:cubicBezTo>
                  <a:pt x="5592901" y="1680636"/>
                  <a:pt x="5483361" y="1879100"/>
                  <a:pt x="5531192" y="2105630"/>
                </a:cubicBezTo>
                <a:cubicBezTo>
                  <a:pt x="5579023" y="2332160"/>
                  <a:pt x="5487877" y="2394850"/>
                  <a:pt x="5531192" y="2653660"/>
                </a:cubicBezTo>
                <a:cubicBezTo>
                  <a:pt x="5574507" y="2912470"/>
                  <a:pt x="5504185" y="3132010"/>
                  <a:pt x="5531192" y="3289375"/>
                </a:cubicBezTo>
                <a:cubicBezTo>
                  <a:pt x="5558199" y="3446741"/>
                  <a:pt x="5484961" y="3655900"/>
                  <a:pt x="5531192" y="3793563"/>
                </a:cubicBezTo>
                <a:cubicBezTo>
                  <a:pt x="5577423" y="3931226"/>
                  <a:pt x="5507132" y="4069353"/>
                  <a:pt x="5531192" y="4210066"/>
                </a:cubicBezTo>
                <a:cubicBezTo>
                  <a:pt x="5555252" y="4350779"/>
                  <a:pt x="5499997" y="4504921"/>
                  <a:pt x="5531192" y="4626569"/>
                </a:cubicBezTo>
                <a:cubicBezTo>
                  <a:pt x="5562387" y="4748217"/>
                  <a:pt x="5462774" y="5081986"/>
                  <a:pt x="5531192" y="5306127"/>
                </a:cubicBezTo>
                <a:cubicBezTo>
                  <a:pt x="5535732" y="5805111"/>
                  <a:pt x="5132654" y="6223146"/>
                  <a:pt x="4609308" y="6228011"/>
                </a:cubicBezTo>
                <a:cubicBezTo>
                  <a:pt x="4395316" y="6279326"/>
                  <a:pt x="4192537" y="6203347"/>
                  <a:pt x="4008785" y="6228011"/>
                </a:cubicBezTo>
                <a:cubicBezTo>
                  <a:pt x="3825033" y="6252675"/>
                  <a:pt x="3780222" y="6181570"/>
                  <a:pt x="3555758" y="6228011"/>
                </a:cubicBezTo>
                <a:cubicBezTo>
                  <a:pt x="3331294" y="6274452"/>
                  <a:pt x="3338277" y="6205220"/>
                  <a:pt x="3139606" y="6228011"/>
                </a:cubicBezTo>
                <a:cubicBezTo>
                  <a:pt x="2940935" y="6250802"/>
                  <a:pt x="2689404" y="6160768"/>
                  <a:pt x="2575957" y="6228011"/>
                </a:cubicBezTo>
                <a:cubicBezTo>
                  <a:pt x="2462510" y="6295254"/>
                  <a:pt x="2144785" y="6196708"/>
                  <a:pt x="2012308" y="6228011"/>
                </a:cubicBezTo>
                <a:cubicBezTo>
                  <a:pt x="1879831" y="6259314"/>
                  <a:pt x="1626258" y="6200438"/>
                  <a:pt x="1485533" y="6228011"/>
                </a:cubicBezTo>
                <a:cubicBezTo>
                  <a:pt x="1344808" y="6255584"/>
                  <a:pt x="1131744" y="6183660"/>
                  <a:pt x="921884" y="6228011"/>
                </a:cubicBezTo>
                <a:cubicBezTo>
                  <a:pt x="319663" y="6280730"/>
                  <a:pt x="-17479" y="5786264"/>
                  <a:pt x="0" y="5306127"/>
                </a:cubicBezTo>
                <a:cubicBezTo>
                  <a:pt x="-37247" y="5103108"/>
                  <a:pt x="47711" y="5019369"/>
                  <a:pt x="0" y="4889624"/>
                </a:cubicBezTo>
                <a:cubicBezTo>
                  <a:pt x="-47711" y="4759879"/>
                  <a:pt x="12801" y="4624060"/>
                  <a:pt x="0" y="4429278"/>
                </a:cubicBezTo>
                <a:cubicBezTo>
                  <a:pt x="-12801" y="4234496"/>
                  <a:pt x="10611" y="4139441"/>
                  <a:pt x="0" y="3968933"/>
                </a:cubicBezTo>
                <a:cubicBezTo>
                  <a:pt x="-10611" y="3798426"/>
                  <a:pt x="44170" y="3583217"/>
                  <a:pt x="0" y="3420903"/>
                </a:cubicBezTo>
                <a:cubicBezTo>
                  <a:pt x="-44170" y="3258589"/>
                  <a:pt x="14868" y="3042692"/>
                  <a:pt x="0" y="2916715"/>
                </a:cubicBezTo>
                <a:cubicBezTo>
                  <a:pt x="-14868" y="2790738"/>
                  <a:pt x="13442" y="2619011"/>
                  <a:pt x="0" y="2500211"/>
                </a:cubicBezTo>
                <a:cubicBezTo>
                  <a:pt x="-13442" y="2381411"/>
                  <a:pt x="29621" y="2122501"/>
                  <a:pt x="0" y="1952181"/>
                </a:cubicBezTo>
                <a:cubicBezTo>
                  <a:pt x="-29621" y="1781861"/>
                  <a:pt x="17130" y="1610337"/>
                  <a:pt x="0" y="1447993"/>
                </a:cubicBezTo>
                <a:cubicBezTo>
                  <a:pt x="-17130" y="1285649"/>
                  <a:pt x="49193" y="1059373"/>
                  <a:pt x="0" y="921884"/>
                </a:cubicBezTo>
                <a:close/>
              </a:path>
            </a:pathLst>
          </a:custGeom>
          <a:ln>
            <a:solidFill>
              <a:schemeClr val="tx1"/>
            </a:solidFill>
            <a:extLst>
              <a:ext uri="{C807C97D-BFC1-408E-A445-0C87EB9F89A2}">
                <ask:lineSketchStyleProps xmlns:ask="http://schemas.microsoft.com/office/drawing/2018/sketchyshapes" sd="3274224266">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pPr algn="ctr"/>
            <a:r>
              <a:rPr lang="el-GR" dirty="0"/>
              <a:t>Φέτος το καλοκαίρι πέρασα πολύ όμορφα. _________________________________</a:t>
            </a:r>
          </a:p>
          <a:p>
            <a:pPr algn="ctr"/>
            <a:r>
              <a:rPr lang="el-GR" dirty="0"/>
              <a:t>_________________________________ _________________________________ _________________________________ _________________________________ _________________________________ _________________________________ _________________________________ _________________________________ _________________________________</a:t>
            </a:r>
          </a:p>
          <a:p>
            <a:pPr algn="ctr"/>
            <a:r>
              <a:rPr lang="el-GR" dirty="0"/>
              <a:t>_________________________________ _________________________________ _________________________________ _________________________________ _________________________________ </a:t>
            </a:r>
          </a:p>
        </p:txBody>
      </p:sp>
      <p:pic>
        <p:nvPicPr>
          <p:cNvPr id="14" name="Εικόνα 13" descr="27 CLIPART TEACHER ιδέες | clip art, manualidades, φανταστικοί χαρακτήρες">
            <a:extLst>
              <a:ext uri="{FF2B5EF4-FFF2-40B4-BE49-F238E27FC236}">
                <a16:creationId xmlns:a16="http://schemas.microsoft.com/office/drawing/2014/main" id="{AB1C3AA9-A498-22F6-2280-1782A027CC74}"/>
              </a:ext>
            </a:extLst>
          </p:cNvPr>
          <p:cNvPicPr>
            <a:picLocks noChangeAspect="1"/>
          </p:cNvPicPr>
          <p:nvPr/>
        </p:nvPicPr>
        <p:blipFill>
          <a:blip r:embed="rId5"/>
          <a:srcRect l="8430" t="14252" r="41198" b="13169"/>
          <a:stretch>
            <a:fillRect/>
          </a:stretch>
        </p:blipFill>
        <p:spPr>
          <a:xfrm>
            <a:off x="9691070" y="99472"/>
            <a:ext cx="2024743" cy="11974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544605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E83F3-5C69-EBF6-480E-924D4B03F8BD}"/>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18585819-3445-38AD-62A2-75A6D19D5FAB}"/>
              </a:ext>
            </a:extLst>
          </p:cNvPr>
          <p:cNvSpPr>
            <a:spLocks noGrp="1"/>
          </p:cNvSpPr>
          <p:nvPr>
            <p:ph type="title"/>
          </p:nvPr>
        </p:nvSpPr>
        <p:spPr>
          <a:ln w="57150">
            <a:solidFill>
              <a:schemeClr val="tx1"/>
            </a:solidFill>
          </a:ln>
        </p:spPr>
        <p:txBody>
          <a:bodyPr/>
          <a:lstStyle/>
          <a:p>
            <a:pPr algn="ctr"/>
            <a:r>
              <a:rPr lang="el-GR" dirty="0" err="1"/>
              <a:t>Αυτοαξιολόγηση</a:t>
            </a:r>
            <a:r>
              <a:rPr lang="el-GR" dirty="0"/>
              <a:t> στο σπίτι </a:t>
            </a:r>
            <a:endParaRPr lang="el-CY" dirty="0"/>
          </a:p>
        </p:txBody>
      </p:sp>
      <p:pic>
        <p:nvPicPr>
          <p:cNvPr id="2050" name="Picture 2" descr="Αυτοαξιολόγηση: Χρειάζονται ψύχραιμες και συνετές αντιδράσεις | Alfavita">
            <a:extLst>
              <a:ext uri="{FF2B5EF4-FFF2-40B4-BE49-F238E27FC236}">
                <a16:creationId xmlns:a16="http://schemas.microsoft.com/office/drawing/2014/main" id="{22E16BBA-3FCD-3FB1-48C0-819BA4B986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027995"/>
            <a:ext cx="10515600" cy="4631221"/>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89296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descr="Με το πρώτο καλοκαιρινό αεράκι, το πρώτο μπάνιο, τις διακοπές, θα τους δεις  να γυρνάνε και την πρώτη σελίδα... Είναι οι αναγνώστες του καλοκαιριού! ☀️  Εσύ ποιος τύπος είσαι; #summer #readers #booklovers #">
            <a:extLst>
              <a:ext uri="{FF2B5EF4-FFF2-40B4-BE49-F238E27FC236}">
                <a16:creationId xmlns:a16="http://schemas.microsoft.com/office/drawing/2014/main" id="{6264C461-B3B2-F709-C9BC-C6B4EF219403}"/>
              </a:ext>
            </a:extLst>
          </p:cNvPr>
          <p:cNvPicPr>
            <a:picLocks noChangeAspect="1"/>
          </p:cNvPicPr>
          <p:nvPr/>
        </p:nvPicPr>
        <p:blipFill>
          <a:blip r:embed="rId2"/>
          <a:srcRect l="53693" b="53992"/>
          <a:stretch>
            <a:fillRect/>
          </a:stretch>
        </p:blipFill>
        <p:spPr>
          <a:xfrm>
            <a:off x="189940" y="3924878"/>
            <a:ext cx="1515204" cy="14245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Εικόνα 6" descr="Πόσο πρέπει να περπατάω για να αδυνατίσω">
            <a:extLst>
              <a:ext uri="{FF2B5EF4-FFF2-40B4-BE49-F238E27FC236}">
                <a16:creationId xmlns:a16="http://schemas.microsoft.com/office/drawing/2014/main" id="{FEAF5045-1663-220F-10E0-61044889EEF0}"/>
              </a:ext>
            </a:extLst>
          </p:cNvPr>
          <p:cNvPicPr>
            <a:picLocks noChangeAspect="1"/>
          </p:cNvPicPr>
          <p:nvPr/>
        </p:nvPicPr>
        <p:blipFill>
          <a:blip r:embed="rId3"/>
          <a:srcRect l="64785"/>
          <a:stretch>
            <a:fillRect/>
          </a:stretch>
        </p:blipFill>
        <p:spPr>
          <a:xfrm>
            <a:off x="3311946" y="3924878"/>
            <a:ext cx="1759909" cy="14111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Εικόνα 8" descr="Καρικατουρες με Αθληματα | Γελοιογραφιες με Χομπυ | Καρικατουρα Υποβρυχιο κολυμπι | Καρικατούρες Online | Καρικατούρες">
            <a:extLst>
              <a:ext uri="{FF2B5EF4-FFF2-40B4-BE49-F238E27FC236}">
                <a16:creationId xmlns:a16="http://schemas.microsoft.com/office/drawing/2014/main" id="{DC37EF77-3CEB-1F55-1E73-2F0698A5766B}"/>
              </a:ext>
            </a:extLst>
          </p:cNvPr>
          <p:cNvPicPr>
            <a:picLocks noChangeAspect="1"/>
          </p:cNvPicPr>
          <p:nvPr/>
        </p:nvPicPr>
        <p:blipFill>
          <a:blip r:embed="rId4"/>
          <a:srcRect b="11843"/>
          <a:stretch>
            <a:fillRect/>
          </a:stretch>
        </p:blipFill>
        <p:spPr>
          <a:xfrm>
            <a:off x="9781651" y="306521"/>
            <a:ext cx="1869788" cy="17626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Εικόνα 10" descr="μάγειρας Στοκ Εικονογραφήσεις, Vectors, &amp; Clipart – (536,961 Στοκ  Εικονογραφήσεις)">
            <a:extLst>
              <a:ext uri="{FF2B5EF4-FFF2-40B4-BE49-F238E27FC236}">
                <a16:creationId xmlns:a16="http://schemas.microsoft.com/office/drawing/2014/main" id="{5D2DB6CA-B16B-BDF9-E450-9D916D033998}"/>
              </a:ext>
            </a:extLst>
          </p:cNvPr>
          <p:cNvPicPr>
            <a:picLocks noChangeAspect="1"/>
          </p:cNvPicPr>
          <p:nvPr/>
        </p:nvPicPr>
        <p:blipFill>
          <a:blip r:embed="rId5"/>
          <a:stretch>
            <a:fillRect/>
          </a:stretch>
        </p:blipFill>
        <p:spPr>
          <a:xfrm>
            <a:off x="9399161" y="3926949"/>
            <a:ext cx="1339598" cy="14225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Εικόνα 12" descr="Muslim hijab woman walking dachshund dog on leash 2D cartoon character  Stock Vector Image &amp; Art - Alamy">
            <a:extLst>
              <a:ext uri="{FF2B5EF4-FFF2-40B4-BE49-F238E27FC236}">
                <a16:creationId xmlns:a16="http://schemas.microsoft.com/office/drawing/2014/main" id="{A5664FCC-F2D0-A0BF-4D65-04F777FC8444}"/>
              </a:ext>
            </a:extLst>
          </p:cNvPr>
          <p:cNvPicPr>
            <a:picLocks noChangeAspect="1"/>
          </p:cNvPicPr>
          <p:nvPr/>
        </p:nvPicPr>
        <p:blipFill>
          <a:blip r:embed="rId6"/>
          <a:srcRect b="11299"/>
          <a:stretch>
            <a:fillRect/>
          </a:stretch>
        </p:blipFill>
        <p:spPr>
          <a:xfrm>
            <a:off x="1877711" y="3938264"/>
            <a:ext cx="1261668" cy="14111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Εικόνα 14" descr="Muslim woman eating - 18 χιλιάδες εικόνες, εικονογραφήσεις και φωτογραφίες  στοκ χωρίς δικαιώματα | Shutterstock">
            <a:extLst>
              <a:ext uri="{FF2B5EF4-FFF2-40B4-BE49-F238E27FC236}">
                <a16:creationId xmlns:a16="http://schemas.microsoft.com/office/drawing/2014/main" id="{50C40EBF-74A4-6AF1-DA8D-D6CCCB803728}"/>
              </a:ext>
            </a:extLst>
          </p:cNvPr>
          <p:cNvPicPr>
            <a:picLocks noChangeAspect="1"/>
          </p:cNvPicPr>
          <p:nvPr/>
        </p:nvPicPr>
        <p:blipFill>
          <a:blip r:embed="rId7"/>
          <a:srcRect b="5918"/>
          <a:stretch>
            <a:fillRect/>
          </a:stretch>
        </p:blipFill>
        <p:spPr>
          <a:xfrm>
            <a:off x="10852402" y="3924879"/>
            <a:ext cx="1176312" cy="14111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9" name="Εικόνα 18" descr="Muslim girl holding volleyball | Free Vector">
            <a:extLst>
              <a:ext uri="{FF2B5EF4-FFF2-40B4-BE49-F238E27FC236}">
                <a16:creationId xmlns:a16="http://schemas.microsoft.com/office/drawing/2014/main" id="{FCCB1555-BFBC-0BD4-743B-C1D3B9F75C53}"/>
              </a:ext>
            </a:extLst>
          </p:cNvPr>
          <p:cNvPicPr>
            <a:picLocks noChangeAspect="1"/>
          </p:cNvPicPr>
          <p:nvPr/>
        </p:nvPicPr>
        <p:blipFill>
          <a:blip r:embed="rId8"/>
          <a:stretch>
            <a:fillRect/>
          </a:stretch>
        </p:blipFill>
        <p:spPr>
          <a:xfrm>
            <a:off x="7563925" y="3924879"/>
            <a:ext cx="1721593" cy="14245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1" name="Εικόνα 20" descr="Loading ship Images - Free Download on Magnific (formerly Freepik)">
            <a:extLst>
              <a:ext uri="{FF2B5EF4-FFF2-40B4-BE49-F238E27FC236}">
                <a16:creationId xmlns:a16="http://schemas.microsoft.com/office/drawing/2014/main" id="{32D0630A-2272-E6BC-3F7B-AB4A4B90C2FC}"/>
              </a:ext>
            </a:extLst>
          </p:cNvPr>
          <p:cNvPicPr>
            <a:picLocks noChangeAspect="1"/>
          </p:cNvPicPr>
          <p:nvPr/>
        </p:nvPicPr>
        <p:blipFill>
          <a:blip r:embed="rId9"/>
          <a:stretch>
            <a:fillRect/>
          </a:stretch>
        </p:blipFill>
        <p:spPr>
          <a:xfrm>
            <a:off x="324407" y="283026"/>
            <a:ext cx="2524713" cy="177437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7" name="Εικόνα 26" descr="Temperature cartoon - 63 χιλιάδες εικόνες, εικονογραφήσεις και φωτογραφίες  στοκ χωρίς δικαιώματα | Shutterstock">
            <a:extLst>
              <a:ext uri="{FF2B5EF4-FFF2-40B4-BE49-F238E27FC236}">
                <a16:creationId xmlns:a16="http://schemas.microsoft.com/office/drawing/2014/main" id="{F6A4C4FB-08C5-0F3C-4A46-84588EEEEFC9}"/>
              </a:ext>
            </a:extLst>
          </p:cNvPr>
          <p:cNvPicPr>
            <a:picLocks noChangeAspect="1"/>
          </p:cNvPicPr>
          <p:nvPr/>
        </p:nvPicPr>
        <p:blipFill>
          <a:blip r:embed="rId10"/>
          <a:srcRect r="49934" b="9256"/>
          <a:stretch>
            <a:fillRect/>
          </a:stretch>
        </p:blipFill>
        <p:spPr>
          <a:xfrm>
            <a:off x="5038896" y="318268"/>
            <a:ext cx="1643981" cy="17508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9" name="Εικόνα 28" descr="Κορδέλες δώρο κουτιά 2D καρτούν αντικείμενο.: Vector στοκ (χωρίς  δικαιώματα) 2525365275 | Shutterstock">
            <a:extLst>
              <a:ext uri="{FF2B5EF4-FFF2-40B4-BE49-F238E27FC236}">
                <a16:creationId xmlns:a16="http://schemas.microsoft.com/office/drawing/2014/main" id="{72FEE448-5CC8-1A5D-51F7-FB4D499F72E7}"/>
              </a:ext>
            </a:extLst>
          </p:cNvPr>
          <p:cNvPicPr>
            <a:picLocks noChangeAspect="1"/>
          </p:cNvPicPr>
          <p:nvPr/>
        </p:nvPicPr>
        <p:blipFill>
          <a:blip r:embed="rId11"/>
          <a:srcRect b="10890"/>
          <a:stretch>
            <a:fillRect/>
          </a:stretch>
        </p:blipFill>
        <p:spPr>
          <a:xfrm>
            <a:off x="5310898" y="3924879"/>
            <a:ext cx="2139384" cy="14245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1" name="Εικόνα 30" descr="Beach promenade Stock Vector Images - Alamy">
            <a:extLst>
              <a:ext uri="{FF2B5EF4-FFF2-40B4-BE49-F238E27FC236}">
                <a16:creationId xmlns:a16="http://schemas.microsoft.com/office/drawing/2014/main" id="{0439FB82-62B6-E2E3-4C1C-296B852181EB}"/>
              </a:ext>
            </a:extLst>
          </p:cNvPr>
          <p:cNvPicPr>
            <a:picLocks noChangeAspect="1"/>
          </p:cNvPicPr>
          <p:nvPr/>
        </p:nvPicPr>
        <p:blipFill>
          <a:blip r:embed="rId12"/>
          <a:srcRect b="10555"/>
          <a:stretch>
            <a:fillRect/>
          </a:stretch>
        </p:blipFill>
        <p:spPr>
          <a:xfrm rot="10800000" flipV="1">
            <a:off x="6960648" y="330439"/>
            <a:ext cx="2543232" cy="17030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2" name="Ορθογώνιο: Στρογγύλεμα γωνιών 31">
            <a:extLst>
              <a:ext uri="{FF2B5EF4-FFF2-40B4-BE49-F238E27FC236}">
                <a16:creationId xmlns:a16="http://schemas.microsoft.com/office/drawing/2014/main" id="{FC967F14-9602-3E04-E8AD-E72121242F4F}"/>
              </a:ext>
            </a:extLst>
          </p:cNvPr>
          <p:cNvSpPr/>
          <p:nvPr/>
        </p:nvSpPr>
        <p:spPr>
          <a:xfrm>
            <a:off x="261981" y="2570857"/>
            <a:ext cx="2536371" cy="92437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l-GR"/>
          </a:p>
        </p:txBody>
      </p:sp>
      <p:sp>
        <p:nvSpPr>
          <p:cNvPr id="34" name="Ορθογώνιο: Στρογγύλεμα γωνιών 33">
            <a:extLst>
              <a:ext uri="{FF2B5EF4-FFF2-40B4-BE49-F238E27FC236}">
                <a16:creationId xmlns:a16="http://schemas.microsoft.com/office/drawing/2014/main" id="{322A47FA-0FE1-5DF3-E7DB-025F7E4890EA}"/>
              </a:ext>
            </a:extLst>
          </p:cNvPr>
          <p:cNvSpPr/>
          <p:nvPr/>
        </p:nvSpPr>
        <p:spPr>
          <a:xfrm>
            <a:off x="9320727" y="2570857"/>
            <a:ext cx="2536371" cy="100148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l-GR"/>
          </a:p>
        </p:txBody>
      </p:sp>
      <p:sp>
        <p:nvSpPr>
          <p:cNvPr id="36" name="Ορθογώνιο: Στρογγύλεμα γωνιών 35">
            <a:extLst>
              <a:ext uri="{FF2B5EF4-FFF2-40B4-BE49-F238E27FC236}">
                <a16:creationId xmlns:a16="http://schemas.microsoft.com/office/drawing/2014/main" id="{A9057A78-5A2C-3711-4174-A8CA591DAB73}"/>
              </a:ext>
            </a:extLst>
          </p:cNvPr>
          <p:cNvSpPr/>
          <p:nvPr/>
        </p:nvSpPr>
        <p:spPr>
          <a:xfrm>
            <a:off x="6976392" y="2570857"/>
            <a:ext cx="2155408" cy="100148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l-GR"/>
          </a:p>
        </p:txBody>
      </p:sp>
      <p:sp>
        <p:nvSpPr>
          <p:cNvPr id="38" name="Ορθογώνιο: Στρογγύλεμα γωνιών 37">
            <a:extLst>
              <a:ext uri="{FF2B5EF4-FFF2-40B4-BE49-F238E27FC236}">
                <a16:creationId xmlns:a16="http://schemas.microsoft.com/office/drawing/2014/main" id="{0BB2AE18-DED6-BF20-EA89-47D2FAD8ED03}"/>
              </a:ext>
            </a:extLst>
          </p:cNvPr>
          <p:cNvSpPr/>
          <p:nvPr/>
        </p:nvSpPr>
        <p:spPr>
          <a:xfrm>
            <a:off x="5027555" y="2570857"/>
            <a:ext cx="1759910" cy="100148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l-GR"/>
          </a:p>
        </p:txBody>
      </p:sp>
      <p:sp>
        <p:nvSpPr>
          <p:cNvPr id="40" name="Ορθογώνιο: Στρογγύλεμα γωνιών 39">
            <a:extLst>
              <a:ext uri="{FF2B5EF4-FFF2-40B4-BE49-F238E27FC236}">
                <a16:creationId xmlns:a16="http://schemas.microsoft.com/office/drawing/2014/main" id="{3F2F8D68-5CCB-87A9-8465-556A35F69AAF}"/>
              </a:ext>
            </a:extLst>
          </p:cNvPr>
          <p:cNvSpPr/>
          <p:nvPr/>
        </p:nvSpPr>
        <p:spPr>
          <a:xfrm>
            <a:off x="2923714" y="2537285"/>
            <a:ext cx="1914915" cy="100148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l-GR" dirty="0"/>
          </a:p>
        </p:txBody>
      </p:sp>
      <p:sp>
        <p:nvSpPr>
          <p:cNvPr id="42" name="Ορθογώνιο: Στρογγύλεμα γωνιών 41">
            <a:extLst>
              <a:ext uri="{FF2B5EF4-FFF2-40B4-BE49-F238E27FC236}">
                <a16:creationId xmlns:a16="http://schemas.microsoft.com/office/drawing/2014/main" id="{891C30E4-90A1-CD51-DFDC-2F7A7C5C28FD}"/>
              </a:ext>
            </a:extLst>
          </p:cNvPr>
          <p:cNvSpPr/>
          <p:nvPr/>
        </p:nvSpPr>
        <p:spPr>
          <a:xfrm>
            <a:off x="189483" y="5662399"/>
            <a:ext cx="1688228" cy="100148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l-GR" dirty="0"/>
          </a:p>
        </p:txBody>
      </p:sp>
      <p:sp>
        <p:nvSpPr>
          <p:cNvPr id="44" name="Ορθογώνιο: Στρογγύλεμα γωνιών 43">
            <a:extLst>
              <a:ext uri="{FF2B5EF4-FFF2-40B4-BE49-F238E27FC236}">
                <a16:creationId xmlns:a16="http://schemas.microsoft.com/office/drawing/2014/main" id="{D423E704-BD32-0AF3-585F-8C89BA8520FD}"/>
              </a:ext>
            </a:extLst>
          </p:cNvPr>
          <p:cNvSpPr/>
          <p:nvPr/>
        </p:nvSpPr>
        <p:spPr>
          <a:xfrm>
            <a:off x="7715705" y="5704061"/>
            <a:ext cx="1418032" cy="100148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l-GR" dirty="0"/>
          </a:p>
        </p:txBody>
      </p:sp>
      <p:sp>
        <p:nvSpPr>
          <p:cNvPr id="46" name="Ορθογώνιο: Στρογγύλεμα γωνιών 45">
            <a:extLst>
              <a:ext uri="{FF2B5EF4-FFF2-40B4-BE49-F238E27FC236}">
                <a16:creationId xmlns:a16="http://schemas.microsoft.com/office/drawing/2014/main" id="{4307D309-A700-C918-E688-A5966D96044D}"/>
              </a:ext>
            </a:extLst>
          </p:cNvPr>
          <p:cNvSpPr/>
          <p:nvPr/>
        </p:nvSpPr>
        <p:spPr>
          <a:xfrm>
            <a:off x="9320727" y="5704061"/>
            <a:ext cx="1418032" cy="100148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l-GR" dirty="0"/>
          </a:p>
        </p:txBody>
      </p:sp>
      <p:sp>
        <p:nvSpPr>
          <p:cNvPr id="48" name="Ορθογώνιο: Στρογγύλεμα γωνιών 47">
            <a:extLst>
              <a:ext uri="{FF2B5EF4-FFF2-40B4-BE49-F238E27FC236}">
                <a16:creationId xmlns:a16="http://schemas.microsoft.com/office/drawing/2014/main" id="{9AD92C5D-C94C-AE86-0014-765639DA50D2}"/>
              </a:ext>
            </a:extLst>
          </p:cNvPr>
          <p:cNvSpPr/>
          <p:nvPr/>
        </p:nvSpPr>
        <p:spPr>
          <a:xfrm>
            <a:off x="10852401" y="5662399"/>
            <a:ext cx="1332177" cy="100148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l-GR" dirty="0"/>
          </a:p>
        </p:txBody>
      </p:sp>
      <p:sp>
        <p:nvSpPr>
          <p:cNvPr id="50" name="Ορθογώνιο: Στρογγύλεμα γωνιών 49">
            <a:extLst>
              <a:ext uri="{FF2B5EF4-FFF2-40B4-BE49-F238E27FC236}">
                <a16:creationId xmlns:a16="http://schemas.microsoft.com/office/drawing/2014/main" id="{35A12309-150E-22EE-F6DB-CAF4279E5E6E}"/>
              </a:ext>
            </a:extLst>
          </p:cNvPr>
          <p:cNvSpPr/>
          <p:nvPr/>
        </p:nvSpPr>
        <p:spPr>
          <a:xfrm>
            <a:off x="3509028" y="5694089"/>
            <a:ext cx="1688228" cy="100148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l-GR" dirty="0"/>
          </a:p>
        </p:txBody>
      </p:sp>
      <p:sp>
        <p:nvSpPr>
          <p:cNvPr id="52" name="Ορθογώνιο: Στρογγύλεμα γωνιών 51">
            <a:extLst>
              <a:ext uri="{FF2B5EF4-FFF2-40B4-BE49-F238E27FC236}">
                <a16:creationId xmlns:a16="http://schemas.microsoft.com/office/drawing/2014/main" id="{98F5F840-C942-5091-C7A5-FB0AF85D1386}"/>
              </a:ext>
            </a:extLst>
          </p:cNvPr>
          <p:cNvSpPr/>
          <p:nvPr/>
        </p:nvSpPr>
        <p:spPr>
          <a:xfrm>
            <a:off x="5310898" y="5694089"/>
            <a:ext cx="2278869" cy="100148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l-GR" dirty="0"/>
          </a:p>
        </p:txBody>
      </p:sp>
      <p:sp>
        <p:nvSpPr>
          <p:cNvPr id="54" name="Ορθογώνιο: Στρογγύλεμα γωνιών 53">
            <a:extLst>
              <a:ext uri="{FF2B5EF4-FFF2-40B4-BE49-F238E27FC236}">
                <a16:creationId xmlns:a16="http://schemas.microsoft.com/office/drawing/2014/main" id="{6C3DF8C8-69C3-B316-2AD4-188C1A3D6569}"/>
              </a:ext>
            </a:extLst>
          </p:cNvPr>
          <p:cNvSpPr/>
          <p:nvPr/>
        </p:nvSpPr>
        <p:spPr>
          <a:xfrm>
            <a:off x="1949848" y="5662399"/>
            <a:ext cx="1433242" cy="100148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l-GR" dirty="0"/>
          </a:p>
        </p:txBody>
      </p:sp>
      <p:pic>
        <p:nvPicPr>
          <p:cNvPr id="56" name="Εικόνα 55">
            <a:extLst>
              <a:ext uri="{FF2B5EF4-FFF2-40B4-BE49-F238E27FC236}">
                <a16:creationId xmlns:a16="http://schemas.microsoft.com/office/drawing/2014/main" id="{3346836E-9996-012C-9B7B-A05914C7198F}"/>
              </a:ext>
            </a:extLst>
          </p:cNvPr>
          <p:cNvPicPr>
            <a:picLocks noChangeAspect="1"/>
          </p:cNvPicPr>
          <p:nvPr/>
        </p:nvPicPr>
        <p:blipFill>
          <a:blip r:embed="rId13"/>
          <a:stretch>
            <a:fillRect/>
          </a:stretch>
        </p:blipFill>
        <p:spPr>
          <a:xfrm>
            <a:off x="3001216" y="306521"/>
            <a:ext cx="1759909" cy="177437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3055251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CD337-5141-4CAC-E46E-E68F81DA0D57}"/>
            </a:ext>
          </a:extLst>
        </p:cNvPr>
        <p:cNvGrpSpPr/>
        <p:nvPr/>
      </p:nvGrpSpPr>
      <p:grpSpPr>
        <a:xfrm>
          <a:off x="0" y="0"/>
          <a:ext cx="0" cy="0"/>
          <a:chOff x="0" y="0"/>
          <a:chExt cx="0" cy="0"/>
        </a:xfrm>
      </p:grpSpPr>
      <p:pic>
        <p:nvPicPr>
          <p:cNvPr id="5" name="Εικόνα 4" descr="Με το πρώτο καλοκαιρινό αεράκι, το πρώτο μπάνιο, τις διακοπές, θα τους δεις  να γυρνάνε και την πρώτη σελίδα... Είναι οι αναγνώστες του καλοκαιριού! ☀️  Εσύ ποιος τύπος είσαι; #summer #readers #booklovers #">
            <a:extLst>
              <a:ext uri="{FF2B5EF4-FFF2-40B4-BE49-F238E27FC236}">
                <a16:creationId xmlns:a16="http://schemas.microsoft.com/office/drawing/2014/main" id="{C95C7571-8D34-7D5D-37A6-CBBF16E62227}"/>
              </a:ext>
            </a:extLst>
          </p:cNvPr>
          <p:cNvPicPr>
            <a:picLocks noChangeAspect="1"/>
          </p:cNvPicPr>
          <p:nvPr/>
        </p:nvPicPr>
        <p:blipFill>
          <a:blip r:embed="rId2"/>
          <a:srcRect l="53693" b="53992"/>
          <a:stretch>
            <a:fillRect/>
          </a:stretch>
        </p:blipFill>
        <p:spPr>
          <a:xfrm>
            <a:off x="261980" y="3938264"/>
            <a:ext cx="1399279" cy="14111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Εικόνα 6" descr="Πόσο πρέπει να περπατάω για να αδυνατίσω">
            <a:extLst>
              <a:ext uri="{FF2B5EF4-FFF2-40B4-BE49-F238E27FC236}">
                <a16:creationId xmlns:a16="http://schemas.microsoft.com/office/drawing/2014/main" id="{2A56B7BB-81A2-1263-2AB0-C4F83A2CDCCD}"/>
              </a:ext>
            </a:extLst>
          </p:cNvPr>
          <p:cNvPicPr>
            <a:picLocks noChangeAspect="1"/>
          </p:cNvPicPr>
          <p:nvPr/>
        </p:nvPicPr>
        <p:blipFill>
          <a:blip r:embed="rId3"/>
          <a:srcRect l="64785"/>
          <a:stretch>
            <a:fillRect/>
          </a:stretch>
        </p:blipFill>
        <p:spPr>
          <a:xfrm>
            <a:off x="3311946" y="3924878"/>
            <a:ext cx="1759909" cy="14111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Εικόνα 8" descr="Καρικατουρες με Αθληματα | Γελοιογραφιες με Χομπυ | Καρικατουρα Υποβρυχιο κολυμπι | Καρικατούρες Online | Καρικατούρες">
            <a:extLst>
              <a:ext uri="{FF2B5EF4-FFF2-40B4-BE49-F238E27FC236}">
                <a16:creationId xmlns:a16="http://schemas.microsoft.com/office/drawing/2014/main" id="{B0B77567-E04D-C760-FDE1-110FC2252D7B}"/>
              </a:ext>
            </a:extLst>
          </p:cNvPr>
          <p:cNvPicPr>
            <a:picLocks noChangeAspect="1"/>
          </p:cNvPicPr>
          <p:nvPr/>
        </p:nvPicPr>
        <p:blipFill>
          <a:blip r:embed="rId4"/>
          <a:srcRect b="11843"/>
          <a:stretch>
            <a:fillRect/>
          </a:stretch>
        </p:blipFill>
        <p:spPr>
          <a:xfrm>
            <a:off x="9375304" y="304459"/>
            <a:ext cx="2481794" cy="17030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Εικόνα 10" descr="μάγειρας Στοκ Εικονογραφήσεις, Vectors, &amp; Clipart – (536,961 Στοκ  Εικονογραφήσεις)">
            <a:extLst>
              <a:ext uri="{FF2B5EF4-FFF2-40B4-BE49-F238E27FC236}">
                <a16:creationId xmlns:a16="http://schemas.microsoft.com/office/drawing/2014/main" id="{57F36A99-11D5-C354-4A31-B571F7712BD8}"/>
              </a:ext>
            </a:extLst>
          </p:cNvPr>
          <p:cNvPicPr>
            <a:picLocks noChangeAspect="1"/>
          </p:cNvPicPr>
          <p:nvPr/>
        </p:nvPicPr>
        <p:blipFill>
          <a:blip r:embed="rId5"/>
          <a:stretch>
            <a:fillRect/>
          </a:stretch>
        </p:blipFill>
        <p:spPr>
          <a:xfrm>
            <a:off x="9399161" y="3919220"/>
            <a:ext cx="1339598" cy="142250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Εικόνα 12" descr="Muslim hijab woman walking dachshund dog on leash 2D cartoon character  Stock Vector Image &amp; Art - Alamy">
            <a:extLst>
              <a:ext uri="{FF2B5EF4-FFF2-40B4-BE49-F238E27FC236}">
                <a16:creationId xmlns:a16="http://schemas.microsoft.com/office/drawing/2014/main" id="{A3087944-A03C-A030-A9D8-114ED0DCD8CA}"/>
              </a:ext>
            </a:extLst>
          </p:cNvPr>
          <p:cNvPicPr>
            <a:picLocks noChangeAspect="1"/>
          </p:cNvPicPr>
          <p:nvPr/>
        </p:nvPicPr>
        <p:blipFill>
          <a:blip r:embed="rId6"/>
          <a:srcRect b="11299"/>
          <a:stretch>
            <a:fillRect/>
          </a:stretch>
        </p:blipFill>
        <p:spPr>
          <a:xfrm>
            <a:off x="1858660" y="3938264"/>
            <a:ext cx="1300874" cy="14111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Εικόνα 14" descr="Muslim woman eating - 18 χιλιάδες εικόνες, εικονογραφήσεις και φωτογραφίες  στοκ χωρίς δικαιώματα | Shutterstock">
            <a:extLst>
              <a:ext uri="{FF2B5EF4-FFF2-40B4-BE49-F238E27FC236}">
                <a16:creationId xmlns:a16="http://schemas.microsoft.com/office/drawing/2014/main" id="{31E6306F-AAA4-C985-AA64-8DAC43EE6FAA}"/>
              </a:ext>
            </a:extLst>
          </p:cNvPr>
          <p:cNvPicPr>
            <a:picLocks noChangeAspect="1"/>
          </p:cNvPicPr>
          <p:nvPr/>
        </p:nvPicPr>
        <p:blipFill>
          <a:blip r:embed="rId7"/>
          <a:srcRect b="5918"/>
          <a:stretch>
            <a:fillRect/>
          </a:stretch>
        </p:blipFill>
        <p:spPr>
          <a:xfrm>
            <a:off x="10852402" y="3924879"/>
            <a:ext cx="1176312" cy="14111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9" name="Εικόνα 18" descr="Muslim girl holding volleyball | Free Vector">
            <a:extLst>
              <a:ext uri="{FF2B5EF4-FFF2-40B4-BE49-F238E27FC236}">
                <a16:creationId xmlns:a16="http://schemas.microsoft.com/office/drawing/2014/main" id="{57C710AA-F88A-9785-19A7-744A84312AD1}"/>
              </a:ext>
            </a:extLst>
          </p:cNvPr>
          <p:cNvPicPr>
            <a:picLocks noChangeAspect="1"/>
          </p:cNvPicPr>
          <p:nvPr/>
        </p:nvPicPr>
        <p:blipFill>
          <a:blip r:embed="rId8"/>
          <a:stretch>
            <a:fillRect/>
          </a:stretch>
        </p:blipFill>
        <p:spPr>
          <a:xfrm>
            <a:off x="7563925" y="3924879"/>
            <a:ext cx="1721593" cy="14245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1" name="Εικόνα 20" descr="Loading ship Images - Free Download on Magnific (formerly Freepik)">
            <a:extLst>
              <a:ext uri="{FF2B5EF4-FFF2-40B4-BE49-F238E27FC236}">
                <a16:creationId xmlns:a16="http://schemas.microsoft.com/office/drawing/2014/main" id="{58B7DCEE-75AB-F67B-F204-C00A407D3734}"/>
              </a:ext>
            </a:extLst>
          </p:cNvPr>
          <p:cNvPicPr>
            <a:picLocks noChangeAspect="1"/>
          </p:cNvPicPr>
          <p:nvPr/>
        </p:nvPicPr>
        <p:blipFill>
          <a:blip r:embed="rId9"/>
          <a:stretch>
            <a:fillRect/>
          </a:stretch>
        </p:blipFill>
        <p:spPr>
          <a:xfrm>
            <a:off x="373077" y="294773"/>
            <a:ext cx="2524713" cy="177437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7" name="Εικόνα 26" descr="Temperature cartoon - 63 χιλιάδες εικόνες, εικονογραφήσεις και φωτογραφίες  στοκ χωρίς δικαιώματα | Shutterstock">
            <a:extLst>
              <a:ext uri="{FF2B5EF4-FFF2-40B4-BE49-F238E27FC236}">
                <a16:creationId xmlns:a16="http://schemas.microsoft.com/office/drawing/2014/main" id="{2DBB8959-C6A2-C6C2-6FBC-94E9073A49B1}"/>
              </a:ext>
            </a:extLst>
          </p:cNvPr>
          <p:cNvPicPr>
            <a:picLocks noChangeAspect="1"/>
          </p:cNvPicPr>
          <p:nvPr/>
        </p:nvPicPr>
        <p:blipFill>
          <a:blip r:embed="rId10"/>
          <a:srcRect r="49934" b="9256"/>
          <a:stretch>
            <a:fillRect/>
          </a:stretch>
        </p:blipFill>
        <p:spPr>
          <a:xfrm>
            <a:off x="5101672" y="306521"/>
            <a:ext cx="1643981" cy="17508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9" name="Εικόνα 28" descr="Κορδέλες δώρο κουτιά 2D καρτούν αντικείμενο.: Vector στοκ (χωρίς  δικαιώματα) 2525365275 | Shutterstock">
            <a:extLst>
              <a:ext uri="{FF2B5EF4-FFF2-40B4-BE49-F238E27FC236}">
                <a16:creationId xmlns:a16="http://schemas.microsoft.com/office/drawing/2014/main" id="{D203A27C-D579-D335-9967-AD52443D638B}"/>
              </a:ext>
            </a:extLst>
          </p:cNvPr>
          <p:cNvPicPr>
            <a:picLocks noChangeAspect="1"/>
          </p:cNvPicPr>
          <p:nvPr/>
        </p:nvPicPr>
        <p:blipFill>
          <a:blip r:embed="rId11"/>
          <a:srcRect b="10890"/>
          <a:stretch>
            <a:fillRect/>
          </a:stretch>
        </p:blipFill>
        <p:spPr>
          <a:xfrm>
            <a:off x="5310898" y="3924879"/>
            <a:ext cx="2139384" cy="14245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1" name="Εικόνα 30" descr="Beach promenade Stock Vector Images - Alamy">
            <a:extLst>
              <a:ext uri="{FF2B5EF4-FFF2-40B4-BE49-F238E27FC236}">
                <a16:creationId xmlns:a16="http://schemas.microsoft.com/office/drawing/2014/main" id="{707590AD-18B2-8802-A3AA-DF4D9160175C}"/>
              </a:ext>
            </a:extLst>
          </p:cNvPr>
          <p:cNvPicPr>
            <a:picLocks noChangeAspect="1"/>
          </p:cNvPicPr>
          <p:nvPr/>
        </p:nvPicPr>
        <p:blipFill>
          <a:blip r:embed="rId12"/>
          <a:srcRect b="10555"/>
          <a:stretch>
            <a:fillRect/>
          </a:stretch>
        </p:blipFill>
        <p:spPr>
          <a:xfrm rot="10800000" flipV="1">
            <a:off x="6976392" y="304459"/>
            <a:ext cx="2155408" cy="17030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2" name="Ορθογώνιο: Στρογγύλεμα γωνιών 31">
            <a:extLst>
              <a:ext uri="{FF2B5EF4-FFF2-40B4-BE49-F238E27FC236}">
                <a16:creationId xmlns:a16="http://schemas.microsoft.com/office/drawing/2014/main" id="{A1C0A2E5-7DAF-F08A-C774-2834A3FBA94D}"/>
              </a:ext>
            </a:extLst>
          </p:cNvPr>
          <p:cNvSpPr/>
          <p:nvPr/>
        </p:nvSpPr>
        <p:spPr>
          <a:xfrm>
            <a:off x="6984550" y="2569028"/>
            <a:ext cx="2536371" cy="92437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dirty="0"/>
              <a:t>Κολύμπησα στην πισίνα του  ξενοδοχείου.</a:t>
            </a:r>
          </a:p>
        </p:txBody>
      </p:sp>
      <p:sp>
        <p:nvSpPr>
          <p:cNvPr id="34" name="Ορθογώνιο: Στρογγύλεμα γωνιών 33">
            <a:extLst>
              <a:ext uri="{FF2B5EF4-FFF2-40B4-BE49-F238E27FC236}">
                <a16:creationId xmlns:a16="http://schemas.microsoft.com/office/drawing/2014/main" id="{07B92D10-76F4-8CCB-A137-A807055331D7}"/>
              </a:ext>
            </a:extLst>
          </p:cNvPr>
          <p:cNvSpPr/>
          <p:nvPr/>
        </p:nvSpPr>
        <p:spPr>
          <a:xfrm>
            <a:off x="238302" y="2537285"/>
            <a:ext cx="2536371" cy="100148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dirty="0"/>
              <a:t>Έφτασα  στο  λιμάνι.</a:t>
            </a:r>
          </a:p>
        </p:txBody>
      </p:sp>
      <p:sp>
        <p:nvSpPr>
          <p:cNvPr id="36" name="Ορθογώνιο: Στρογγύλεμα γωνιών 35">
            <a:extLst>
              <a:ext uri="{FF2B5EF4-FFF2-40B4-BE49-F238E27FC236}">
                <a16:creationId xmlns:a16="http://schemas.microsoft.com/office/drawing/2014/main" id="{23C62C06-3F1B-1653-50AB-1459974EE5FA}"/>
              </a:ext>
            </a:extLst>
          </p:cNvPr>
          <p:cNvSpPr/>
          <p:nvPr/>
        </p:nvSpPr>
        <p:spPr>
          <a:xfrm>
            <a:off x="2945995" y="2537285"/>
            <a:ext cx="2155408" cy="100148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dirty="0"/>
              <a:t>Ταξίδεψα με πλοίο.</a:t>
            </a:r>
          </a:p>
        </p:txBody>
      </p:sp>
      <p:sp>
        <p:nvSpPr>
          <p:cNvPr id="38" name="Ορθογώνιο: Στρογγύλεμα γωνιών 37">
            <a:extLst>
              <a:ext uri="{FF2B5EF4-FFF2-40B4-BE49-F238E27FC236}">
                <a16:creationId xmlns:a16="http://schemas.microsoft.com/office/drawing/2014/main" id="{B1E94EBB-5FDB-3112-8CA8-7CF7CBCB4D81}"/>
              </a:ext>
            </a:extLst>
          </p:cNvPr>
          <p:cNvSpPr/>
          <p:nvPr/>
        </p:nvSpPr>
        <p:spPr>
          <a:xfrm>
            <a:off x="5160658" y="2537285"/>
            <a:ext cx="1759910" cy="100148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dirty="0"/>
              <a:t>Ήπια παγωμένο νερό.</a:t>
            </a:r>
          </a:p>
        </p:txBody>
      </p:sp>
      <p:sp>
        <p:nvSpPr>
          <p:cNvPr id="40" name="Ορθογώνιο: Στρογγύλεμα γωνιών 39">
            <a:extLst>
              <a:ext uri="{FF2B5EF4-FFF2-40B4-BE49-F238E27FC236}">
                <a16:creationId xmlns:a16="http://schemas.microsoft.com/office/drawing/2014/main" id="{CDB0327A-CEF1-8A25-7B02-D930E150E8C7}"/>
              </a:ext>
            </a:extLst>
          </p:cNvPr>
          <p:cNvSpPr/>
          <p:nvPr/>
        </p:nvSpPr>
        <p:spPr>
          <a:xfrm>
            <a:off x="147194" y="5662399"/>
            <a:ext cx="1914915" cy="100148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dirty="0"/>
              <a:t>Διάβασα ένα  βιβλίο στην παραλία. </a:t>
            </a:r>
          </a:p>
        </p:txBody>
      </p:sp>
      <p:sp>
        <p:nvSpPr>
          <p:cNvPr id="42" name="Ορθογώνιο: Στρογγύλεμα γωνιών 41">
            <a:extLst>
              <a:ext uri="{FF2B5EF4-FFF2-40B4-BE49-F238E27FC236}">
                <a16:creationId xmlns:a16="http://schemas.microsoft.com/office/drawing/2014/main" id="{B3CCAFD9-CEB4-A69B-85C1-E39B283A2B02}"/>
              </a:ext>
            </a:extLst>
          </p:cNvPr>
          <p:cNvSpPr/>
          <p:nvPr/>
        </p:nvSpPr>
        <p:spPr>
          <a:xfrm>
            <a:off x="2125077" y="5662399"/>
            <a:ext cx="1332177" cy="100148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dirty="0"/>
              <a:t>Έβγαλα  βόλτα  τον σκύλο.</a:t>
            </a:r>
          </a:p>
        </p:txBody>
      </p:sp>
      <p:sp>
        <p:nvSpPr>
          <p:cNvPr id="44" name="Ορθογώνιο: Στρογγύλεμα γωνιών 43">
            <a:extLst>
              <a:ext uri="{FF2B5EF4-FFF2-40B4-BE49-F238E27FC236}">
                <a16:creationId xmlns:a16="http://schemas.microsoft.com/office/drawing/2014/main" id="{2B9AC217-4ABC-273B-BCA7-A4ADB9C50DC4}"/>
              </a:ext>
            </a:extLst>
          </p:cNvPr>
          <p:cNvSpPr/>
          <p:nvPr/>
        </p:nvSpPr>
        <p:spPr>
          <a:xfrm>
            <a:off x="7715705" y="5704061"/>
            <a:ext cx="1418032" cy="100148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dirty="0"/>
              <a:t>Έπαιξα με την μπάλα.</a:t>
            </a:r>
          </a:p>
        </p:txBody>
      </p:sp>
      <p:sp>
        <p:nvSpPr>
          <p:cNvPr id="46" name="Ορθογώνιο: Στρογγύλεμα γωνιών 45">
            <a:extLst>
              <a:ext uri="{FF2B5EF4-FFF2-40B4-BE49-F238E27FC236}">
                <a16:creationId xmlns:a16="http://schemas.microsoft.com/office/drawing/2014/main" id="{82B1AED2-CC9C-C942-5EA6-165D4338996F}"/>
              </a:ext>
            </a:extLst>
          </p:cNvPr>
          <p:cNvSpPr/>
          <p:nvPr/>
        </p:nvSpPr>
        <p:spPr>
          <a:xfrm>
            <a:off x="9259675" y="5704061"/>
            <a:ext cx="1479084" cy="100148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dirty="0"/>
              <a:t>Μαγείρεψα.</a:t>
            </a:r>
          </a:p>
        </p:txBody>
      </p:sp>
      <p:sp>
        <p:nvSpPr>
          <p:cNvPr id="48" name="Ορθογώνιο: Στρογγύλεμα γωνιών 47">
            <a:extLst>
              <a:ext uri="{FF2B5EF4-FFF2-40B4-BE49-F238E27FC236}">
                <a16:creationId xmlns:a16="http://schemas.microsoft.com/office/drawing/2014/main" id="{279A1CED-3A8E-4A40-0BE2-4F39A862719D}"/>
              </a:ext>
            </a:extLst>
          </p:cNvPr>
          <p:cNvSpPr/>
          <p:nvPr/>
        </p:nvSpPr>
        <p:spPr>
          <a:xfrm>
            <a:off x="10852401" y="5662399"/>
            <a:ext cx="1332177" cy="100148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dirty="0"/>
              <a:t>Έφαγα με την οικογένειά μου.</a:t>
            </a:r>
          </a:p>
        </p:txBody>
      </p:sp>
      <p:sp>
        <p:nvSpPr>
          <p:cNvPr id="50" name="Ορθογώνιο: Στρογγύλεμα γωνιών 49">
            <a:extLst>
              <a:ext uri="{FF2B5EF4-FFF2-40B4-BE49-F238E27FC236}">
                <a16:creationId xmlns:a16="http://schemas.microsoft.com/office/drawing/2014/main" id="{E6B97E31-3591-A4D8-AC84-D129DDBAC9D6}"/>
              </a:ext>
            </a:extLst>
          </p:cNvPr>
          <p:cNvSpPr/>
          <p:nvPr/>
        </p:nvSpPr>
        <p:spPr>
          <a:xfrm>
            <a:off x="3509028" y="5694089"/>
            <a:ext cx="1688228" cy="100148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dirty="0"/>
              <a:t>Έτρεξα στο πάρκο.</a:t>
            </a:r>
          </a:p>
        </p:txBody>
      </p:sp>
      <p:sp>
        <p:nvSpPr>
          <p:cNvPr id="52" name="Ορθογώνιο: Στρογγύλεμα γωνιών 51">
            <a:extLst>
              <a:ext uri="{FF2B5EF4-FFF2-40B4-BE49-F238E27FC236}">
                <a16:creationId xmlns:a16="http://schemas.microsoft.com/office/drawing/2014/main" id="{FE07081C-D416-14C7-8B83-1A1305D1D600}"/>
              </a:ext>
            </a:extLst>
          </p:cNvPr>
          <p:cNvSpPr/>
          <p:nvPr/>
        </p:nvSpPr>
        <p:spPr>
          <a:xfrm>
            <a:off x="5310898" y="5694089"/>
            <a:ext cx="2278869" cy="100148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dirty="0"/>
              <a:t>Αγόρασα δύο  δώρα.</a:t>
            </a:r>
          </a:p>
        </p:txBody>
      </p:sp>
      <p:sp>
        <p:nvSpPr>
          <p:cNvPr id="54" name="Ορθογώνιο: Στρογγύλεμα γωνιών 53">
            <a:extLst>
              <a:ext uri="{FF2B5EF4-FFF2-40B4-BE49-F238E27FC236}">
                <a16:creationId xmlns:a16="http://schemas.microsoft.com/office/drawing/2014/main" id="{E9520FA6-CF29-8A81-630E-91E9F5E4AA54}"/>
              </a:ext>
            </a:extLst>
          </p:cNvPr>
          <p:cNvSpPr/>
          <p:nvPr/>
        </p:nvSpPr>
        <p:spPr>
          <a:xfrm>
            <a:off x="9584902" y="2504627"/>
            <a:ext cx="2368795" cy="100148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l-GR" dirty="0"/>
              <a:t>Κολύμπησα  στη θάλασσα.</a:t>
            </a:r>
          </a:p>
        </p:txBody>
      </p:sp>
      <p:pic>
        <p:nvPicPr>
          <p:cNvPr id="3" name="Εικόνα 2">
            <a:extLst>
              <a:ext uri="{FF2B5EF4-FFF2-40B4-BE49-F238E27FC236}">
                <a16:creationId xmlns:a16="http://schemas.microsoft.com/office/drawing/2014/main" id="{7F8432FC-7EB7-C8A1-C68A-778223FB3914}"/>
              </a:ext>
            </a:extLst>
          </p:cNvPr>
          <p:cNvPicPr>
            <a:picLocks noChangeAspect="1"/>
          </p:cNvPicPr>
          <p:nvPr/>
        </p:nvPicPr>
        <p:blipFill>
          <a:blip r:embed="rId13"/>
          <a:stretch>
            <a:fillRect/>
          </a:stretch>
        </p:blipFill>
        <p:spPr>
          <a:xfrm>
            <a:off x="3057691" y="283026"/>
            <a:ext cx="1780938" cy="177437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104200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0">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0">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2">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4">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6">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A0CFF-49AE-809A-0575-1E48C574492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B0AB52B-4570-CC12-44BC-722B7767ECDF}"/>
              </a:ext>
            </a:extLst>
          </p:cNvPr>
          <p:cNvSpPr txBox="1"/>
          <p:nvPr/>
        </p:nvSpPr>
        <p:spPr>
          <a:xfrm>
            <a:off x="836936" y="5725887"/>
            <a:ext cx="9232349" cy="523220"/>
          </a:xfrm>
          <a:prstGeom prst="rect">
            <a:avLst/>
          </a:prstGeom>
          <a:noFill/>
        </p:spPr>
        <p:txBody>
          <a:bodyPr wrap="square">
            <a:spAutoFit/>
          </a:bodyPr>
          <a:lstStyle/>
          <a:p>
            <a:r>
              <a:rPr lang="el-GR" sz="2800" b="1" u="none" strike="noStrike">
                <a:effectLst/>
                <a:latin typeface="+mn-lt"/>
              </a:rPr>
              <a:t>«Αν </a:t>
            </a:r>
            <a:r>
              <a:rPr lang="el-GR" sz="2800" b="1" u="none" strike="noStrike" dirty="0">
                <a:effectLst/>
                <a:latin typeface="+mn-lt"/>
              </a:rPr>
              <a:t>δεν λαλήσει ο τζίτζικας, δεν </a:t>
            </a:r>
            <a:r>
              <a:rPr lang="el-GR" sz="2800" b="1" u="none" strike="noStrike">
                <a:effectLst/>
                <a:latin typeface="+mn-lt"/>
              </a:rPr>
              <a:t>είναι _______________»</a:t>
            </a:r>
            <a:endParaRPr lang="el-GR" sz="2800" dirty="0"/>
          </a:p>
        </p:txBody>
      </p:sp>
      <p:sp>
        <p:nvSpPr>
          <p:cNvPr id="5" name="TextBox 4">
            <a:extLst>
              <a:ext uri="{FF2B5EF4-FFF2-40B4-BE49-F238E27FC236}">
                <a16:creationId xmlns:a16="http://schemas.microsoft.com/office/drawing/2014/main" id="{1D8A0FAB-6FB0-77E5-F772-C15D37358279}"/>
              </a:ext>
            </a:extLst>
          </p:cNvPr>
          <p:cNvSpPr txBox="1"/>
          <p:nvPr/>
        </p:nvSpPr>
        <p:spPr>
          <a:xfrm>
            <a:off x="9355132" y="1528479"/>
            <a:ext cx="2696617" cy="3801041"/>
          </a:xfrm>
          <a:custGeom>
            <a:avLst/>
            <a:gdLst>
              <a:gd name="csX0" fmla="*/ 0 w 2696617"/>
              <a:gd name="csY0" fmla="*/ 0 h 3801041"/>
              <a:gd name="csX1" fmla="*/ 593256 w 2696617"/>
              <a:gd name="csY1" fmla="*/ 0 h 3801041"/>
              <a:gd name="csX2" fmla="*/ 1078647 w 2696617"/>
              <a:gd name="csY2" fmla="*/ 0 h 3801041"/>
              <a:gd name="csX3" fmla="*/ 1537072 w 2696617"/>
              <a:gd name="csY3" fmla="*/ 0 h 3801041"/>
              <a:gd name="csX4" fmla="*/ 2049429 w 2696617"/>
              <a:gd name="csY4" fmla="*/ 0 h 3801041"/>
              <a:gd name="csX5" fmla="*/ 2696617 w 2696617"/>
              <a:gd name="csY5" fmla="*/ 0 h 3801041"/>
              <a:gd name="csX6" fmla="*/ 2696617 w 2696617"/>
              <a:gd name="csY6" fmla="*/ 619027 h 3801041"/>
              <a:gd name="csX7" fmla="*/ 2696617 w 2696617"/>
              <a:gd name="csY7" fmla="*/ 1162033 h 3801041"/>
              <a:gd name="csX8" fmla="*/ 2696617 w 2696617"/>
              <a:gd name="csY8" fmla="*/ 1705038 h 3801041"/>
              <a:gd name="csX9" fmla="*/ 2696617 w 2696617"/>
              <a:gd name="csY9" fmla="*/ 2248044 h 3801041"/>
              <a:gd name="csX10" fmla="*/ 2696617 w 2696617"/>
              <a:gd name="csY10" fmla="*/ 2791050 h 3801041"/>
              <a:gd name="csX11" fmla="*/ 2696617 w 2696617"/>
              <a:gd name="csY11" fmla="*/ 3258035 h 3801041"/>
              <a:gd name="csX12" fmla="*/ 2696617 w 2696617"/>
              <a:gd name="csY12" fmla="*/ 3801041 h 3801041"/>
              <a:gd name="csX13" fmla="*/ 2211226 w 2696617"/>
              <a:gd name="csY13" fmla="*/ 3801041 h 3801041"/>
              <a:gd name="csX14" fmla="*/ 1617970 w 2696617"/>
              <a:gd name="csY14" fmla="*/ 3801041 h 3801041"/>
              <a:gd name="csX15" fmla="*/ 1159545 w 2696617"/>
              <a:gd name="csY15" fmla="*/ 3801041 h 3801041"/>
              <a:gd name="csX16" fmla="*/ 593256 w 2696617"/>
              <a:gd name="csY16" fmla="*/ 3801041 h 3801041"/>
              <a:gd name="csX17" fmla="*/ 0 w 2696617"/>
              <a:gd name="csY17" fmla="*/ 3801041 h 3801041"/>
              <a:gd name="csX18" fmla="*/ 0 w 2696617"/>
              <a:gd name="csY18" fmla="*/ 3258035 h 3801041"/>
              <a:gd name="csX19" fmla="*/ 0 w 2696617"/>
              <a:gd name="csY19" fmla="*/ 2677019 h 3801041"/>
              <a:gd name="csX20" fmla="*/ 0 w 2696617"/>
              <a:gd name="csY20" fmla="*/ 2134013 h 3801041"/>
              <a:gd name="csX21" fmla="*/ 0 w 2696617"/>
              <a:gd name="csY21" fmla="*/ 1591007 h 3801041"/>
              <a:gd name="csX22" fmla="*/ 0 w 2696617"/>
              <a:gd name="csY22" fmla="*/ 1048001 h 3801041"/>
              <a:gd name="csX23" fmla="*/ 0 w 2696617"/>
              <a:gd name="csY23" fmla="*/ 543006 h 3801041"/>
              <a:gd name="csX24" fmla="*/ 0 w 2696617"/>
              <a:gd name="csY24" fmla="*/ 0 h 38010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2696617" h="3801041" extrusionOk="0">
                <a:moveTo>
                  <a:pt x="0" y="0"/>
                </a:moveTo>
                <a:cubicBezTo>
                  <a:pt x="162616" y="-44318"/>
                  <a:pt x="444997" y="11824"/>
                  <a:pt x="593256" y="0"/>
                </a:cubicBezTo>
                <a:cubicBezTo>
                  <a:pt x="741515" y="-11824"/>
                  <a:pt x="952184" y="52153"/>
                  <a:pt x="1078647" y="0"/>
                </a:cubicBezTo>
                <a:cubicBezTo>
                  <a:pt x="1205110" y="-52153"/>
                  <a:pt x="1392709" y="7615"/>
                  <a:pt x="1537072" y="0"/>
                </a:cubicBezTo>
                <a:cubicBezTo>
                  <a:pt x="1681436" y="-7615"/>
                  <a:pt x="1815536" y="8158"/>
                  <a:pt x="2049429" y="0"/>
                </a:cubicBezTo>
                <a:cubicBezTo>
                  <a:pt x="2283322" y="-8158"/>
                  <a:pt x="2467787" y="44349"/>
                  <a:pt x="2696617" y="0"/>
                </a:cubicBezTo>
                <a:cubicBezTo>
                  <a:pt x="2770114" y="263265"/>
                  <a:pt x="2633167" y="350239"/>
                  <a:pt x="2696617" y="619027"/>
                </a:cubicBezTo>
                <a:cubicBezTo>
                  <a:pt x="2760067" y="887815"/>
                  <a:pt x="2659261" y="1016389"/>
                  <a:pt x="2696617" y="1162033"/>
                </a:cubicBezTo>
                <a:cubicBezTo>
                  <a:pt x="2733973" y="1307677"/>
                  <a:pt x="2639473" y="1485059"/>
                  <a:pt x="2696617" y="1705038"/>
                </a:cubicBezTo>
                <a:cubicBezTo>
                  <a:pt x="2753761" y="1925017"/>
                  <a:pt x="2686781" y="2123334"/>
                  <a:pt x="2696617" y="2248044"/>
                </a:cubicBezTo>
                <a:cubicBezTo>
                  <a:pt x="2706453" y="2372754"/>
                  <a:pt x="2633676" y="2609310"/>
                  <a:pt x="2696617" y="2791050"/>
                </a:cubicBezTo>
                <a:cubicBezTo>
                  <a:pt x="2759558" y="2972790"/>
                  <a:pt x="2687194" y="3133440"/>
                  <a:pt x="2696617" y="3258035"/>
                </a:cubicBezTo>
                <a:cubicBezTo>
                  <a:pt x="2706040" y="3382631"/>
                  <a:pt x="2684274" y="3685892"/>
                  <a:pt x="2696617" y="3801041"/>
                </a:cubicBezTo>
                <a:cubicBezTo>
                  <a:pt x="2569220" y="3835708"/>
                  <a:pt x="2417759" y="3759632"/>
                  <a:pt x="2211226" y="3801041"/>
                </a:cubicBezTo>
                <a:cubicBezTo>
                  <a:pt x="2004693" y="3842450"/>
                  <a:pt x="1856964" y="3776181"/>
                  <a:pt x="1617970" y="3801041"/>
                </a:cubicBezTo>
                <a:cubicBezTo>
                  <a:pt x="1378976" y="3825901"/>
                  <a:pt x="1347929" y="3764779"/>
                  <a:pt x="1159545" y="3801041"/>
                </a:cubicBezTo>
                <a:cubicBezTo>
                  <a:pt x="971161" y="3837303"/>
                  <a:pt x="763057" y="3751823"/>
                  <a:pt x="593256" y="3801041"/>
                </a:cubicBezTo>
                <a:cubicBezTo>
                  <a:pt x="423455" y="3850259"/>
                  <a:pt x="238104" y="3730842"/>
                  <a:pt x="0" y="3801041"/>
                </a:cubicBezTo>
                <a:cubicBezTo>
                  <a:pt x="-65076" y="3540648"/>
                  <a:pt x="19191" y="3455105"/>
                  <a:pt x="0" y="3258035"/>
                </a:cubicBezTo>
                <a:cubicBezTo>
                  <a:pt x="-19191" y="3060965"/>
                  <a:pt x="2589" y="2869700"/>
                  <a:pt x="0" y="2677019"/>
                </a:cubicBezTo>
                <a:cubicBezTo>
                  <a:pt x="-2589" y="2484338"/>
                  <a:pt x="10769" y="2278181"/>
                  <a:pt x="0" y="2134013"/>
                </a:cubicBezTo>
                <a:cubicBezTo>
                  <a:pt x="-10769" y="1989845"/>
                  <a:pt x="34442" y="1776299"/>
                  <a:pt x="0" y="1591007"/>
                </a:cubicBezTo>
                <a:cubicBezTo>
                  <a:pt x="-34442" y="1405715"/>
                  <a:pt x="46479" y="1248152"/>
                  <a:pt x="0" y="1048001"/>
                </a:cubicBezTo>
                <a:cubicBezTo>
                  <a:pt x="-46479" y="847850"/>
                  <a:pt x="59468" y="758949"/>
                  <a:pt x="0" y="543006"/>
                </a:cubicBezTo>
                <a:cubicBezTo>
                  <a:pt x="-59468" y="327063"/>
                  <a:pt x="61053" y="164216"/>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pPr marL="0" marR="0">
              <a:spcBef>
                <a:spcPts val="900"/>
              </a:spcBef>
              <a:spcAft>
                <a:spcPts val="900"/>
              </a:spcAft>
            </a:pPr>
            <a:endParaRPr lang="el-GR" sz="2800" u="none" strike="noStrike" dirty="0">
              <a:effectLst/>
              <a:latin typeface="Google Sans"/>
            </a:endParaRPr>
          </a:p>
          <a:p>
            <a:pPr>
              <a:spcBef>
                <a:spcPts val="900"/>
              </a:spcBef>
              <a:spcAft>
                <a:spcPts val="900"/>
              </a:spcAft>
            </a:pPr>
            <a:r>
              <a:rPr lang="el-GR" sz="1400" dirty="0"/>
              <a:t>Συμπλήρωσε το νόημα  επιλέγοντας την πιο  κατάλληλη  από  τις παραπάνω  παροιμίες.</a:t>
            </a:r>
          </a:p>
          <a:p>
            <a:pPr>
              <a:spcBef>
                <a:spcPts val="900"/>
              </a:spcBef>
              <a:spcAft>
                <a:spcPts val="900"/>
              </a:spcAft>
            </a:pPr>
            <a:r>
              <a:rPr lang="el-GR" sz="1400" dirty="0"/>
              <a:t>Με ποια παροιμία  από τις  παραπάνω  μπορούν, να βρεθούν  νοηματικές  αντιστοιχίες;</a:t>
            </a:r>
          </a:p>
          <a:p>
            <a:pPr>
              <a:spcBef>
                <a:spcPts val="900"/>
              </a:spcBef>
              <a:spcAft>
                <a:spcPts val="900"/>
              </a:spcAft>
            </a:pPr>
            <a:r>
              <a:rPr lang="el-GR" sz="1400" dirty="0"/>
              <a:t>Ποια  παροιμία  από τις  παραπάνω  θα επιλέγατε αν βρισκόσασταν  σε μία  από  τις   παρακάτω  περιστάσεις επικοινωνίας;</a:t>
            </a:r>
          </a:p>
        </p:txBody>
      </p:sp>
      <p:pic>
        <p:nvPicPr>
          <p:cNvPr id="9" name="Εικόνα 8" descr="27 CLIPART TEACHER ιδέες | clip art, manualidades, φανταστικοί χαρακτήρες">
            <a:extLst>
              <a:ext uri="{FF2B5EF4-FFF2-40B4-BE49-F238E27FC236}">
                <a16:creationId xmlns:a16="http://schemas.microsoft.com/office/drawing/2014/main" id="{25422065-C9C5-A345-0B29-99BFEF493824}"/>
              </a:ext>
            </a:extLst>
          </p:cNvPr>
          <p:cNvPicPr>
            <a:picLocks noChangeAspect="1"/>
          </p:cNvPicPr>
          <p:nvPr/>
        </p:nvPicPr>
        <p:blipFill>
          <a:blip r:embed="rId2"/>
          <a:srcRect l="8430" t="14252" r="41198" b="13169"/>
          <a:stretch>
            <a:fillRect/>
          </a:stretch>
        </p:blipFill>
        <p:spPr>
          <a:xfrm>
            <a:off x="9789041" y="730844"/>
            <a:ext cx="2024743" cy="11974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Εικόνα 10" descr="Ο τζίτζικας κι ο μέρμηγκας | Οι παραμυθάδες">
            <a:extLst>
              <a:ext uri="{FF2B5EF4-FFF2-40B4-BE49-F238E27FC236}">
                <a16:creationId xmlns:a16="http://schemas.microsoft.com/office/drawing/2014/main" id="{52C279E9-8CB3-5186-3EE7-92545ACFEB02}"/>
              </a:ext>
            </a:extLst>
          </p:cNvPr>
          <p:cNvPicPr>
            <a:picLocks noChangeAspect="1"/>
          </p:cNvPicPr>
          <p:nvPr/>
        </p:nvPicPr>
        <p:blipFill>
          <a:blip r:embed="rId3"/>
          <a:srcRect b="58600"/>
          <a:stretch>
            <a:fillRect/>
          </a:stretch>
        </p:blipFill>
        <p:spPr>
          <a:xfrm>
            <a:off x="425333" y="3030563"/>
            <a:ext cx="4171950" cy="16207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Εικόνα 11" descr="Πολιτισμός και Τέχνες στην Εκπαίδευση » Blog Archive » ΥΛΙΚΟ ΓΙΑ ΤΙΣ 4  ΕΠΟΧΕΣ">
            <a:extLst>
              <a:ext uri="{FF2B5EF4-FFF2-40B4-BE49-F238E27FC236}">
                <a16:creationId xmlns:a16="http://schemas.microsoft.com/office/drawing/2014/main" id="{31302629-3EC0-309D-2F51-F9555B3F44BB}"/>
              </a:ext>
            </a:extLst>
          </p:cNvPr>
          <p:cNvPicPr>
            <a:picLocks noChangeAspect="1"/>
          </p:cNvPicPr>
          <p:nvPr/>
        </p:nvPicPr>
        <p:blipFill>
          <a:blip r:embed="rId4"/>
          <a:srcRect t="17362" b="6875"/>
          <a:stretch>
            <a:fillRect/>
          </a:stretch>
        </p:blipFill>
        <p:spPr>
          <a:xfrm>
            <a:off x="5326415" y="2541580"/>
            <a:ext cx="3748980" cy="2428711"/>
          </a:xfrm>
          <a:prstGeom prst="rect">
            <a:avLst/>
          </a:prstGeom>
        </p:spPr>
      </p:pic>
      <p:sp>
        <p:nvSpPr>
          <p:cNvPr id="24" name="TextBox 23">
            <a:extLst>
              <a:ext uri="{FF2B5EF4-FFF2-40B4-BE49-F238E27FC236}">
                <a16:creationId xmlns:a16="http://schemas.microsoft.com/office/drawing/2014/main" id="{C3550244-D4CD-B694-3DEC-580A70E34210}"/>
              </a:ext>
            </a:extLst>
          </p:cNvPr>
          <p:cNvSpPr txBox="1"/>
          <p:nvPr/>
        </p:nvSpPr>
        <p:spPr>
          <a:xfrm>
            <a:off x="425333" y="452395"/>
            <a:ext cx="8370324" cy="1754326"/>
          </a:xfrm>
          <a:custGeom>
            <a:avLst/>
            <a:gdLst>
              <a:gd name="csX0" fmla="*/ 0 w 8370324"/>
              <a:gd name="csY0" fmla="*/ 0 h 1754326"/>
              <a:gd name="csX1" fmla="*/ 430474 w 8370324"/>
              <a:gd name="csY1" fmla="*/ 0 h 1754326"/>
              <a:gd name="csX2" fmla="*/ 1195761 w 8370324"/>
              <a:gd name="csY2" fmla="*/ 0 h 1754326"/>
              <a:gd name="csX3" fmla="*/ 1542531 w 8370324"/>
              <a:gd name="csY3" fmla="*/ 0 h 1754326"/>
              <a:gd name="csX4" fmla="*/ 1973005 w 8370324"/>
              <a:gd name="csY4" fmla="*/ 0 h 1754326"/>
              <a:gd name="csX5" fmla="*/ 2654588 w 8370324"/>
              <a:gd name="csY5" fmla="*/ 0 h 1754326"/>
              <a:gd name="csX6" fmla="*/ 3252469 w 8370324"/>
              <a:gd name="csY6" fmla="*/ 0 h 1754326"/>
              <a:gd name="csX7" fmla="*/ 4017756 w 8370324"/>
              <a:gd name="csY7" fmla="*/ 0 h 1754326"/>
              <a:gd name="csX8" fmla="*/ 4699339 w 8370324"/>
              <a:gd name="csY8" fmla="*/ 0 h 1754326"/>
              <a:gd name="csX9" fmla="*/ 5297219 w 8370324"/>
              <a:gd name="csY9" fmla="*/ 0 h 1754326"/>
              <a:gd name="csX10" fmla="*/ 5727693 w 8370324"/>
              <a:gd name="csY10" fmla="*/ 0 h 1754326"/>
              <a:gd name="csX11" fmla="*/ 6074464 w 8370324"/>
              <a:gd name="csY11" fmla="*/ 0 h 1754326"/>
              <a:gd name="csX12" fmla="*/ 6839750 w 8370324"/>
              <a:gd name="csY12" fmla="*/ 0 h 1754326"/>
              <a:gd name="csX13" fmla="*/ 7437631 w 8370324"/>
              <a:gd name="csY13" fmla="*/ 0 h 1754326"/>
              <a:gd name="csX14" fmla="*/ 7784401 w 8370324"/>
              <a:gd name="csY14" fmla="*/ 0 h 1754326"/>
              <a:gd name="csX15" fmla="*/ 8370324 w 8370324"/>
              <a:gd name="csY15" fmla="*/ 0 h 1754326"/>
              <a:gd name="csX16" fmla="*/ 8370324 w 8370324"/>
              <a:gd name="csY16" fmla="*/ 584775 h 1754326"/>
              <a:gd name="csX17" fmla="*/ 8370324 w 8370324"/>
              <a:gd name="csY17" fmla="*/ 1116921 h 1754326"/>
              <a:gd name="csX18" fmla="*/ 8370324 w 8370324"/>
              <a:gd name="csY18" fmla="*/ 1754326 h 1754326"/>
              <a:gd name="csX19" fmla="*/ 8023553 w 8370324"/>
              <a:gd name="csY19" fmla="*/ 1754326 h 1754326"/>
              <a:gd name="csX20" fmla="*/ 7509376 w 8370324"/>
              <a:gd name="csY20" fmla="*/ 1754326 h 1754326"/>
              <a:gd name="csX21" fmla="*/ 7162606 w 8370324"/>
              <a:gd name="csY21" fmla="*/ 1754326 h 1754326"/>
              <a:gd name="csX22" fmla="*/ 6481022 w 8370324"/>
              <a:gd name="csY22" fmla="*/ 1754326 h 1754326"/>
              <a:gd name="csX23" fmla="*/ 5966845 w 8370324"/>
              <a:gd name="csY23" fmla="*/ 1754326 h 1754326"/>
              <a:gd name="csX24" fmla="*/ 5536371 w 8370324"/>
              <a:gd name="csY24" fmla="*/ 1754326 h 1754326"/>
              <a:gd name="csX25" fmla="*/ 5189601 w 8370324"/>
              <a:gd name="csY25" fmla="*/ 1754326 h 1754326"/>
              <a:gd name="csX26" fmla="*/ 4508017 w 8370324"/>
              <a:gd name="csY26" fmla="*/ 1754326 h 1754326"/>
              <a:gd name="csX27" fmla="*/ 3910137 w 8370324"/>
              <a:gd name="csY27" fmla="*/ 1754326 h 1754326"/>
              <a:gd name="csX28" fmla="*/ 3312257 w 8370324"/>
              <a:gd name="csY28" fmla="*/ 1754326 h 1754326"/>
              <a:gd name="csX29" fmla="*/ 2881783 w 8370324"/>
              <a:gd name="csY29" fmla="*/ 1754326 h 1754326"/>
              <a:gd name="csX30" fmla="*/ 2283903 w 8370324"/>
              <a:gd name="csY30" fmla="*/ 1754326 h 1754326"/>
              <a:gd name="csX31" fmla="*/ 1686022 w 8370324"/>
              <a:gd name="csY31" fmla="*/ 1754326 h 1754326"/>
              <a:gd name="csX32" fmla="*/ 1171845 w 8370324"/>
              <a:gd name="csY32" fmla="*/ 1754326 h 1754326"/>
              <a:gd name="csX33" fmla="*/ 657668 w 8370324"/>
              <a:gd name="csY33" fmla="*/ 1754326 h 1754326"/>
              <a:gd name="csX34" fmla="*/ 0 w 8370324"/>
              <a:gd name="csY34" fmla="*/ 1754326 h 1754326"/>
              <a:gd name="csX35" fmla="*/ 0 w 8370324"/>
              <a:gd name="csY35" fmla="*/ 1222180 h 1754326"/>
              <a:gd name="csX36" fmla="*/ 0 w 8370324"/>
              <a:gd name="csY36" fmla="*/ 654948 h 1754326"/>
              <a:gd name="csX37" fmla="*/ 0 w 8370324"/>
              <a:gd name="csY37" fmla="*/ 0 h 17543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8370324" h="1754326" extrusionOk="0">
                <a:moveTo>
                  <a:pt x="0" y="0"/>
                </a:moveTo>
                <a:cubicBezTo>
                  <a:pt x="113335" y="-49207"/>
                  <a:pt x="310481" y="13681"/>
                  <a:pt x="430474" y="0"/>
                </a:cubicBezTo>
                <a:cubicBezTo>
                  <a:pt x="550467" y="-13681"/>
                  <a:pt x="1003841" y="24998"/>
                  <a:pt x="1195761" y="0"/>
                </a:cubicBezTo>
                <a:cubicBezTo>
                  <a:pt x="1387681" y="-24998"/>
                  <a:pt x="1450809" y="31073"/>
                  <a:pt x="1542531" y="0"/>
                </a:cubicBezTo>
                <a:cubicBezTo>
                  <a:pt x="1634253" y="-31073"/>
                  <a:pt x="1778241" y="38080"/>
                  <a:pt x="1973005" y="0"/>
                </a:cubicBezTo>
                <a:cubicBezTo>
                  <a:pt x="2167769" y="-38080"/>
                  <a:pt x="2361425" y="30474"/>
                  <a:pt x="2654588" y="0"/>
                </a:cubicBezTo>
                <a:cubicBezTo>
                  <a:pt x="2947751" y="-30474"/>
                  <a:pt x="3002932" y="34811"/>
                  <a:pt x="3252469" y="0"/>
                </a:cubicBezTo>
                <a:cubicBezTo>
                  <a:pt x="3502006" y="-34811"/>
                  <a:pt x="3860324" y="72605"/>
                  <a:pt x="4017756" y="0"/>
                </a:cubicBezTo>
                <a:cubicBezTo>
                  <a:pt x="4175188" y="-72605"/>
                  <a:pt x="4410220" y="44204"/>
                  <a:pt x="4699339" y="0"/>
                </a:cubicBezTo>
                <a:cubicBezTo>
                  <a:pt x="4988458" y="-44204"/>
                  <a:pt x="5091477" y="7185"/>
                  <a:pt x="5297219" y="0"/>
                </a:cubicBezTo>
                <a:cubicBezTo>
                  <a:pt x="5502961" y="-7185"/>
                  <a:pt x="5569993" y="50662"/>
                  <a:pt x="5727693" y="0"/>
                </a:cubicBezTo>
                <a:cubicBezTo>
                  <a:pt x="5885393" y="-50662"/>
                  <a:pt x="5914673" y="24851"/>
                  <a:pt x="6074464" y="0"/>
                </a:cubicBezTo>
                <a:cubicBezTo>
                  <a:pt x="6234255" y="-24851"/>
                  <a:pt x="6576868" y="36046"/>
                  <a:pt x="6839750" y="0"/>
                </a:cubicBezTo>
                <a:cubicBezTo>
                  <a:pt x="7102632" y="-36046"/>
                  <a:pt x="7205067" y="10041"/>
                  <a:pt x="7437631" y="0"/>
                </a:cubicBezTo>
                <a:cubicBezTo>
                  <a:pt x="7670196" y="-10041"/>
                  <a:pt x="7669773" y="9"/>
                  <a:pt x="7784401" y="0"/>
                </a:cubicBezTo>
                <a:cubicBezTo>
                  <a:pt x="7899029" y="-9"/>
                  <a:pt x="8086880" y="21100"/>
                  <a:pt x="8370324" y="0"/>
                </a:cubicBezTo>
                <a:cubicBezTo>
                  <a:pt x="8388593" y="202241"/>
                  <a:pt x="8366707" y="293419"/>
                  <a:pt x="8370324" y="584775"/>
                </a:cubicBezTo>
                <a:cubicBezTo>
                  <a:pt x="8373941" y="876132"/>
                  <a:pt x="8341547" y="975710"/>
                  <a:pt x="8370324" y="1116921"/>
                </a:cubicBezTo>
                <a:cubicBezTo>
                  <a:pt x="8399101" y="1258132"/>
                  <a:pt x="8305790" y="1589607"/>
                  <a:pt x="8370324" y="1754326"/>
                </a:cubicBezTo>
                <a:cubicBezTo>
                  <a:pt x="8203364" y="1794620"/>
                  <a:pt x="8185709" y="1753062"/>
                  <a:pt x="8023553" y="1754326"/>
                </a:cubicBezTo>
                <a:cubicBezTo>
                  <a:pt x="7861397" y="1755590"/>
                  <a:pt x="7761087" y="1693550"/>
                  <a:pt x="7509376" y="1754326"/>
                </a:cubicBezTo>
                <a:cubicBezTo>
                  <a:pt x="7257665" y="1815102"/>
                  <a:pt x="7320667" y="1753345"/>
                  <a:pt x="7162606" y="1754326"/>
                </a:cubicBezTo>
                <a:cubicBezTo>
                  <a:pt x="7004545" y="1755307"/>
                  <a:pt x="6707777" y="1681284"/>
                  <a:pt x="6481022" y="1754326"/>
                </a:cubicBezTo>
                <a:cubicBezTo>
                  <a:pt x="6254267" y="1827368"/>
                  <a:pt x="6148747" y="1733132"/>
                  <a:pt x="5966845" y="1754326"/>
                </a:cubicBezTo>
                <a:cubicBezTo>
                  <a:pt x="5784943" y="1775520"/>
                  <a:pt x="5730898" y="1731826"/>
                  <a:pt x="5536371" y="1754326"/>
                </a:cubicBezTo>
                <a:cubicBezTo>
                  <a:pt x="5341844" y="1776826"/>
                  <a:pt x="5304554" y="1732784"/>
                  <a:pt x="5189601" y="1754326"/>
                </a:cubicBezTo>
                <a:cubicBezTo>
                  <a:pt x="5074648" y="1775868"/>
                  <a:pt x="4654816" y="1711980"/>
                  <a:pt x="4508017" y="1754326"/>
                </a:cubicBezTo>
                <a:cubicBezTo>
                  <a:pt x="4361218" y="1796672"/>
                  <a:pt x="4137194" y="1711212"/>
                  <a:pt x="3910137" y="1754326"/>
                </a:cubicBezTo>
                <a:cubicBezTo>
                  <a:pt x="3683080" y="1797440"/>
                  <a:pt x="3557240" y="1710381"/>
                  <a:pt x="3312257" y="1754326"/>
                </a:cubicBezTo>
                <a:cubicBezTo>
                  <a:pt x="3067274" y="1798271"/>
                  <a:pt x="3028231" y="1736069"/>
                  <a:pt x="2881783" y="1754326"/>
                </a:cubicBezTo>
                <a:cubicBezTo>
                  <a:pt x="2735335" y="1772583"/>
                  <a:pt x="2493617" y="1730772"/>
                  <a:pt x="2283903" y="1754326"/>
                </a:cubicBezTo>
                <a:cubicBezTo>
                  <a:pt x="2074189" y="1777880"/>
                  <a:pt x="1911693" y="1724395"/>
                  <a:pt x="1686022" y="1754326"/>
                </a:cubicBezTo>
                <a:cubicBezTo>
                  <a:pt x="1460351" y="1784257"/>
                  <a:pt x="1326927" y="1742779"/>
                  <a:pt x="1171845" y="1754326"/>
                </a:cubicBezTo>
                <a:cubicBezTo>
                  <a:pt x="1016763" y="1765873"/>
                  <a:pt x="848007" y="1741144"/>
                  <a:pt x="657668" y="1754326"/>
                </a:cubicBezTo>
                <a:cubicBezTo>
                  <a:pt x="467329" y="1767508"/>
                  <a:pt x="281155" y="1720748"/>
                  <a:pt x="0" y="1754326"/>
                </a:cubicBezTo>
                <a:cubicBezTo>
                  <a:pt x="-55750" y="1495586"/>
                  <a:pt x="60388" y="1487491"/>
                  <a:pt x="0" y="1222180"/>
                </a:cubicBezTo>
                <a:cubicBezTo>
                  <a:pt x="-60388" y="956869"/>
                  <a:pt x="58641" y="801091"/>
                  <a:pt x="0" y="654948"/>
                </a:cubicBezTo>
                <a:cubicBezTo>
                  <a:pt x="-58641" y="508805"/>
                  <a:pt x="4872" y="252031"/>
                  <a:pt x="0" y="0"/>
                </a:cubicBezTo>
                <a:close/>
              </a:path>
            </a:pathLst>
          </a:custGeom>
          <a:noFill/>
          <a:ln>
            <a:solidFill>
              <a:schemeClr val="tx1"/>
            </a:solidFill>
            <a:extLst>
              <a:ext uri="{C807C97D-BFC1-408E-A445-0C87EB9F89A2}">
                <ask:lineSketchStyleProps xmlns:ask="http://schemas.microsoft.com/office/drawing/2018/sketchyshapes" sd="3632931465">
                  <a:prstGeom prst="rect">
                    <a:avLst/>
                  </a:prstGeom>
                  <ask:type>
                    <ask:lineSketchScribble/>
                  </ask:type>
                </ask:lineSketchStyleProps>
              </a:ext>
            </a:extLst>
          </a:ln>
        </p:spPr>
        <p:txBody>
          <a:bodyPr wrap="square">
            <a:spAutoFit/>
          </a:bodyPr>
          <a:lstStyle/>
          <a:p>
            <a:r>
              <a:rPr lang="el-GR" b="1" dirty="0"/>
              <a:t>Κλείστε τα μάτια και  φέρτε στο μυαλό σας το καλοκαίρι, τότε που είχε πολλή ζέστη και καθόμασταν στη σκιά το μεσημέρι. Θυμάστε έναν </a:t>
            </a:r>
            <a:r>
              <a:rPr lang="el-GR" sz="1800" b="1" u="none" strike="noStrike" dirty="0">
                <a:effectLst/>
                <a:latin typeface="+mn-lt"/>
              </a:rPr>
              <a:t>παράξενο</a:t>
            </a:r>
            <a:r>
              <a:rPr lang="el-GR" b="1" dirty="0"/>
              <a:t>  </a:t>
            </a:r>
            <a:r>
              <a:rPr lang="el-GR" sz="1800" b="1" u="none" strike="noStrike" dirty="0">
                <a:effectLst/>
                <a:latin typeface="+mn-lt"/>
              </a:rPr>
              <a:t>ήχο</a:t>
            </a:r>
            <a:r>
              <a:rPr lang="el-GR" b="1" dirty="0"/>
              <a:t> που ακουγόταν συνέχεια από τα δέντρα;  </a:t>
            </a:r>
          </a:p>
          <a:p>
            <a:endParaRPr lang="el-GR" b="1" dirty="0"/>
          </a:p>
          <a:p>
            <a:r>
              <a:rPr lang="el-GR" dirty="0"/>
              <a:t>Ποιο έντομο  ήταν;</a:t>
            </a:r>
          </a:p>
          <a:p>
            <a:endParaRPr lang="el-GR" b="1" dirty="0"/>
          </a:p>
        </p:txBody>
      </p:sp>
    </p:spTree>
    <p:extLst>
      <p:ext uri="{BB962C8B-B14F-4D97-AF65-F5344CB8AC3E}">
        <p14:creationId xmlns:p14="http://schemas.microsoft.com/office/powerpoint/2010/main" val="40193272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Ωρολόγιο πρόγραμμα διδασκαλίας – ΓΥΜΝΑΣΙΟ ΑΝΩΓΕΙΩΝ">
            <a:extLst>
              <a:ext uri="{FF2B5EF4-FFF2-40B4-BE49-F238E27FC236}">
                <a16:creationId xmlns:a16="http://schemas.microsoft.com/office/drawing/2014/main" id="{9ED78206-0221-49EF-99E6-95D4A9D676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830" y="1821656"/>
            <a:ext cx="4452342" cy="3214688"/>
          </a:xfrm>
          <a:prstGeom prst="rect">
            <a:avLst/>
          </a:prstGeom>
          <a:noFill/>
          <a:extLst>
            <a:ext uri="{909E8E84-426E-40DD-AFC4-6F175D3DCCD1}">
              <a14:hiddenFill xmlns:a14="http://schemas.microsoft.com/office/drawing/2010/main">
                <a:solidFill>
                  <a:srgbClr val="FFFFFF"/>
                </a:solidFill>
              </a14:hiddenFill>
            </a:ext>
          </a:extLst>
        </p:spPr>
      </p:pic>
      <p:sp>
        <p:nvSpPr>
          <p:cNvPr id="2" name="Φυσαλίδα σκέψης: Σύννεφο 1">
            <a:extLst>
              <a:ext uri="{FF2B5EF4-FFF2-40B4-BE49-F238E27FC236}">
                <a16:creationId xmlns:a16="http://schemas.microsoft.com/office/drawing/2014/main" id="{B02FD06D-0D90-443E-B354-79DD5A59A293}"/>
              </a:ext>
            </a:extLst>
          </p:cNvPr>
          <p:cNvSpPr/>
          <p:nvPr/>
        </p:nvSpPr>
        <p:spPr>
          <a:xfrm>
            <a:off x="3465131" y="1819441"/>
            <a:ext cx="1897774" cy="727184"/>
          </a:xfrm>
          <a:prstGeom prst="cloud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4" name="Φυσαλίδα σκέψης: Σύννεφο 3">
            <a:extLst>
              <a:ext uri="{FF2B5EF4-FFF2-40B4-BE49-F238E27FC236}">
                <a16:creationId xmlns:a16="http://schemas.microsoft.com/office/drawing/2014/main" id="{F43435B4-73AC-4445-A196-E64B5D878452}"/>
              </a:ext>
            </a:extLst>
          </p:cNvPr>
          <p:cNvSpPr/>
          <p:nvPr/>
        </p:nvSpPr>
        <p:spPr>
          <a:xfrm>
            <a:off x="6033925" y="1597738"/>
            <a:ext cx="1897774" cy="727184"/>
          </a:xfrm>
          <a:prstGeom prst="cloudCallou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5" name="Φυσαλίδα σκέψης: Σύννεφο 4">
            <a:extLst>
              <a:ext uri="{FF2B5EF4-FFF2-40B4-BE49-F238E27FC236}">
                <a16:creationId xmlns:a16="http://schemas.microsoft.com/office/drawing/2014/main" id="{D1074594-855D-48FE-991D-A3E7F1F6D10B}"/>
              </a:ext>
            </a:extLst>
          </p:cNvPr>
          <p:cNvSpPr/>
          <p:nvPr/>
        </p:nvSpPr>
        <p:spPr>
          <a:xfrm>
            <a:off x="3107451" y="3584194"/>
            <a:ext cx="1897774" cy="727184"/>
          </a:xfrm>
          <a:prstGeom prst="cloudCallou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6" name="Φυσαλίδα σκέψης: Σύννεφο 5">
            <a:extLst>
              <a:ext uri="{FF2B5EF4-FFF2-40B4-BE49-F238E27FC236}">
                <a16:creationId xmlns:a16="http://schemas.microsoft.com/office/drawing/2014/main" id="{68B562CF-20CB-4B65-BF81-08EBC09E257A}"/>
              </a:ext>
            </a:extLst>
          </p:cNvPr>
          <p:cNvSpPr/>
          <p:nvPr/>
        </p:nvSpPr>
        <p:spPr>
          <a:xfrm>
            <a:off x="5235795" y="4309161"/>
            <a:ext cx="1897774" cy="727184"/>
          </a:xfrm>
          <a:prstGeom prst="cloudCallou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7" name="Φυσαλίδα σκέψης: Σύννεφο 6">
            <a:extLst>
              <a:ext uri="{FF2B5EF4-FFF2-40B4-BE49-F238E27FC236}">
                <a16:creationId xmlns:a16="http://schemas.microsoft.com/office/drawing/2014/main" id="{5E46111C-B0A5-4C23-A629-B4B88E3E5CDA}"/>
              </a:ext>
            </a:extLst>
          </p:cNvPr>
          <p:cNvSpPr/>
          <p:nvPr/>
        </p:nvSpPr>
        <p:spPr>
          <a:xfrm>
            <a:off x="7488294" y="3371359"/>
            <a:ext cx="1897774" cy="727184"/>
          </a:xfrm>
          <a:prstGeom prst="cloudCallou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Tree>
    <p:extLst>
      <p:ext uri="{BB962C8B-B14F-4D97-AF65-F5344CB8AC3E}">
        <p14:creationId xmlns:p14="http://schemas.microsoft.com/office/powerpoint/2010/main" val="4897475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πινακίδα Στοκ Εικονογραφήσεις, Vectors, &amp; Clipart – (255,426 ...">
            <a:extLst>
              <a:ext uri="{FF2B5EF4-FFF2-40B4-BE49-F238E27FC236}">
                <a16:creationId xmlns:a16="http://schemas.microsoft.com/office/drawing/2014/main" id="{26378457-6B72-1E65-55B9-E563329FB0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9676" y="1160748"/>
            <a:ext cx="5832648" cy="4212468"/>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F0AC93A7-BAFA-A153-DB01-0A405CA16016}"/>
              </a:ext>
            </a:extLst>
          </p:cNvPr>
          <p:cNvSpPr/>
          <p:nvPr/>
        </p:nvSpPr>
        <p:spPr>
          <a:xfrm>
            <a:off x="3881754" y="2672916"/>
            <a:ext cx="3348372" cy="648072"/>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100" dirty="0"/>
              <a:t>www.e-charalambous.com</a:t>
            </a:r>
            <a:endParaRPr lang="el-CY" sz="2100" dirty="0"/>
          </a:p>
        </p:txBody>
      </p:sp>
    </p:spTree>
    <p:extLst>
      <p:ext uri="{BB962C8B-B14F-4D97-AF65-F5344CB8AC3E}">
        <p14:creationId xmlns:p14="http://schemas.microsoft.com/office/powerpoint/2010/main" val="3004815513"/>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783</TotalTime>
  <Words>1075</Words>
  <Application>Microsoft Office PowerPoint</Application>
  <PresentationFormat>Ευρεία οθόνη</PresentationFormat>
  <Paragraphs>228</Paragraphs>
  <Slides>24</Slides>
  <Notes>4</Notes>
  <HiddenSlides>0</HiddenSlides>
  <MMClips>1</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24</vt:i4>
      </vt:variant>
    </vt:vector>
  </HeadingPairs>
  <TitlesOfParts>
    <vt:vector size="30" baseType="lpstr">
      <vt:lpstr>Abadi</vt:lpstr>
      <vt:lpstr>Aptos</vt:lpstr>
      <vt:lpstr>Aptos Display</vt:lpstr>
      <vt:lpstr>Arial</vt:lpstr>
      <vt:lpstr>Google Sans</vt:lpstr>
      <vt:lpstr>Θέμα του Office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Αυτοαξιολόγηση στο σπίτι </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Ελένη Χαραλάμπους</dc:creator>
  <cp:lastModifiedBy>Ελένη Χαραλάμπους</cp:lastModifiedBy>
  <cp:revision>133</cp:revision>
  <dcterms:created xsi:type="dcterms:W3CDTF">2026-07-14T13:22:46Z</dcterms:created>
  <dcterms:modified xsi:type="dcterms:W3CDTF">2026-09-20T10:17:21Z</dcterms:modified>
</cp:coreProperties>
</file>