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8"/>
  </p:notesMasterIdLst>
  <p:sldIdLst>
    <p:sldId id="375" r:id="rId2"/>
    <p:sldId id="376" r:id="rId3"/>
    <p:sldId id="377" r:id="rId4"/>
    <p:sldId id="257" r:id="rId5"/>
    <p:sldId id="284" r:id="rId6"/>
    <p:sldId id="282" r:id="rId7"/>
    <p:sldId id="285" r:id="rId8"/>
    <p:sldId id="273" r:id="rId9"/>
    <p:sldId id="264" r:id="rId10"/>
    <p:sldId id="367" r:id="rId11"/>
    <p:sldId id="333" r:id="rId12"/>
    <p:sldId id="334" r:id="rId13"/>
    <p:sldId id="469" r:id="rId14"/>
    <p:sldId id="278" r:id="rId15"/>
    <p:sldId id="265" r:id="rId16"/>
    <p:sldId id="258" r:id="rId17"/>
    <p:sldId id="335" r:id="rId18"/>
    <p:sldId id="336" r:id="rId19"/>
    <p:sldId id="266" r:id="rId20"/>
    <p:sldId id="259" r:id="rId21"/>
    <p:sldId id="378" r:id="rId22"/>
    <p:sldId id="275" r:id="rId23"/>
    <p:sldId id="276" r:id="rId24"/>
    <p:sldId id="277" r:id="rId25"/>
    <p:sldId id="280" r:id="rId26"/>
    <p:sldId id="281" r:id="rId27"/>
    <p:sldId id="338" r:id="rId28"/>
    <p:sldId id="343" r:id="rId29"/>
    <p:sldId id="366" r:id="rId30"/>
    <p:sldId id="260" r:id="rId31"/>
    <p:sldId id="270" r:id="rId32"/>
    <p:sldId id="283" r:id="rId33"/>
    <p:sldId id="279" r:id="rId34"/>
    <p:sldId id="348" r:id="rId35"/>
    <p:sldId id="349" r:id="rId36"/>
    <p:sldId id="272" r:id="rId37"/>
    <p:sldId id="267" r:id="rId38"/>
    <p:sldId id="347" r:id="rId39"/>
    <p:sldId id="268" r:id="rId40"/>
    <p:sldId id="269" r:id="rId41"/>
    <p:sldId id="379" r:id="rId42"/>
    <p:sldId id="274" r:id="rId43"/>
    <p:sldId id="262" r:id="rId44"/>
    <p:sldId id="369" r:id="rId45"/>
    <p:sldId id="380" r:id="rId46"/>
    <p:sldId id="340" r:id="rId47"/>
    <p:sldId id="381" r:id="rId48"/>
    <p:sldId id="341" r:id="rId49"/>
    <p:sldId id="342" r:id="rId50"/>
    <p:sldId id="350" r:id="rId51"/>
    <p:sldId id="361" r:id="rId52"/>
    <p:sldId id="352" r:id="rId53"/>
    <p:sldId id="354" r:id="rId54"/>
    <p:sldId id="355" r:id="rId55"/>
    <p:sldId id="351" r:id="rId56"/>
    <p:sldId id="362" r:id="rId57"/>
    <p:sldId id="370" r:id="rId58"/>
    <p:sldId id="256" r:id="rId59"/>
    <p:sldId id="371" r:id="rId60"/>
    <p:sldId id="356" r:id="rId61"/>
    <p:sldId id="372" r:id="rId62"/>
    <p:sldId id="357" r:id="rId63"/>
    <p:sldId id="373" r:id="rId64"/>
    <p:sldId id="374" r:id="rId65"/>
    <p:sldId id="468" r:id="rId66"/>
    <p:sldId id="464" r:id="rId67"/>
  </p:sldIdLst>
  <p:sldSz cx="12192000" cy="6858000"/>
  <p:notesSz cx="6858000" cy="9144000"/>
  <p:defaultTextStyle>
    <a:defPPr>
      <a:defRPr lang="el-C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Χωρίς στυλ, πλέγμα πίνακα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44" autoAdjust="0"/>
    <p:restoredTop sz="94660"/>
  </p:normalViewPr>
  <p:slideViewPr>
    <p:cSldViewPr snapToGrid="0">
      <p:cViewPr varScale="1">
        <p:scale>
          <a:sx n="59" d="100"/>
          <a:sy n="59" d="100"/>
        </p:scale>
        <p:origin x="92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CY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44F0E5-9418-4EA3-8325-6F474B934008}" type="datetimeFigureOut">
              <a:rPr lang="el-CY" smtClean="0"/>
              <a:t>09/17/2026</a:t>
            </a:fld>
            <a:endParaRPr lang="el-CY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CY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CY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619851-1D30-41A9-9E90-6EB59CA7BDA4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31896128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760C99-3B46-4079-A87F-EB9F7BD3530C}" type="slidenum">
              <a:rPr lang="el-CY" smtClean="0"/>
              <a:t>1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38768271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CY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619851-1D30-41A9-9E90-6EB59CA7BDA4}" type="slidenum">
              <a:rPr lang="el-CY" smtClean="0"/>
              <a:t>51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22097117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92423D-AC2F-40EE-9C12-15061559E47E}" type="slidenum">
              <a:rPr lang="el-CY" smtClean="0"/>
              <a:t>65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14844060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CD9314D-F4A5-CCF5-C1EC-946EEA3F5F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A5A14797-4EB2-43B0-B6AD-00CD450168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l-CY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650E768B-0324-2F5F-43EF-B934E8444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64F4-244C-4F83-9265-066FD2D3DF0E}" type="datetimeFigureOut">
              <a:rPr lang="el-CY" smtClean="0"/>
              <a:t>09/17/2026</a:t>
            </a:fld>
            <a:endParaRPr lang="el-CY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3186BA59-CF95-D374-7135-F7D3E06B31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6AB37822-B364-B92F-B81E-515EE66EA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B4E88-A9F3-443D-886B-F07B9176C694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4245084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8559690-E128-9EF8-54B2-2D2803F81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344EBA6-44E7-C5F2-3965-09315128A2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BE4B6BFA-C848-F19F-598D-46338C6AF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64F4-244C-4F83-9265-066FD2D3DF0E}" type="datetimeFigureOut">
              <a:rPr lang="el-CY" smtClean="0"/>
              <a:t>09/17/2026</a:t>
            </a:fld>
            <a:endParaRPr lang="el-CY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39ACEC73-8B64-1D69-2BE3-FF6DE8363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9DB6C0E-0F01-DB2D-62D1-5960807F5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B4E88-A9F3-443D-886B-F07B9176C694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10972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DE652A1-EF5D-3C84-6FE6-C2CC8CFA3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E44A7AF1-63FC-F350-1131-70D67C71BC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2450C761-EA0E-A988-BE25-B624F5A27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64F4-244C-4F83-9265-066FD2D3DF0E}" type="datetimeFigureOut">
              <a:rPr lang="el-CY" smtClean="0"/>
              <a:t>09/17/2026</a:t>
            </a:fld>
            <a:endParaRPr lang="el-CY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7E9F9515-331B-C30A-413E-316914B59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8565B47B-CAB7-58D3-114B-40A6CBF86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B4E88-A9F3-443D-886B-F07B9176C694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26833738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F6C51E7-294B-CD15-91D2-E40D78DBD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666BDD3-03F1-9C36-8DCE-30F11F1D51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42813C01-CCBB-E448-DB02-E8011384AD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79E1A6B0-018B-7348-5B9C-29812F1DDD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64F4-244C-4F83-9265-066FD2D3DF0E}" type="datetimeFigureOut">
              <a:rPr lang="el-CY" smtClean="0"/>
              <a:t>09/17/2026</a:t>
            </a:fld>
            <a:endParaRPr lang="el-CY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B0342237-B556-7AD4-D148-D5E13AA8B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FB5F4E80-7C5C-2799-6ADB-B5C98D0C5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B4E88-A9F3-443D-886B-F07B9176C694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3637174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9BA5D6A-9D1A-F70C-D573-6EB1A97B2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2F570ED2-B17F-E687-A2C4-1044AAC890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9D410E68-A594-6402-3452-318D293DA2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1ECC0146-D128-CE7D-4666-C80040BFBD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EAE4DE02-3F15-A5F1-D955-FE5E694FC4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C288924C-B737-0BEB-82B9-7AF5F43EB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64F4-244C-4F83-9265-066FD2D3DF0E}" type="datetimeFigureOut">
              <a:rPr lang="el-CY" smtClean="0"/>
              <a:t>09/17/2026</a:t>
            </a:fld>
            <a:endParaRPr lang="el-CY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9CAC97D4-C07F-3245-1385-3E0DC581B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3AF20B07-A291-C83A-3689-6E386E0E4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B4E88-A9F3-443D-886B-F07B9176C694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3176216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587DD25-E59C-65F2-0D3C-A4503CF1F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203AFECE-BD00-7478-82A1-FE5035210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64F4-244C-4F83-9265-066FD2D3DF0E}" type="datetimeFigureOut">
              <a:rPr lang="el-CY" smtClean="0"/>
              <a:t>09/17/2026</a:t>
            </a:fld>
            <a:endParaRPr lang="el-CY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AB43011B-BC17-61FB-A449-C2AAC95E4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B21CF8DF-AF28-BA2E-5E29-85E9C2F74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B4E88-A9F3-443D-886B-F07B9176C694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1366551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97F52C95-630B-A2A2-4487-EC3B28D6B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64F4-244C-4F83-9265-066FD2D3DF0E}" type="datetimeFigureOut">
              <a:rPr lang="el-CY" smtClean="0"/>
              <a:t>09/17/2026</a:t>
            </a:fld>
            <a:endParaRPr lang="el-CY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64CFFAE6-D1E0-C625-7467-D4F0E45CB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1AE2AB00-4447-A6DF-AD67-2D7122D81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B4E88-A9F3-443D-886B-F07B9176C694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309291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40BC957-07F0-C8E7-3AD0-EE0ED5140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B0DB612-D7E4-1345-F874-3C1E7D3E6A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4A8BEB27-0435-57CC-C358-DD430621C8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01CCDE04-F74C-57A7-BAC0-01DE9F6091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64F4-244C-4F83-9265-066FD2D3DF0E}" type="datetimeFigureOut">
              <a:rPr lang="el-CY" smtClean="0"/>
              <a:t>09/17/2026</a:t>
            </a:fld>
            <a:endParaRPr lang="el-CY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96EF83C0-2712-D062-EDFC-F99ED8416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E463ABB4-0156-3DE5-E8CF-1C7E66245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B4E88-A9F3-443D-886B-F07B9176C694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800718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44B034F-A097-7832-A6D7-58FD1A5B7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20DED503-2C7E-D344-3A68-D5D54B4B9B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CY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4C2F7AD5-8EEC-6889-550F-149B3FF287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2CF72DF2-4F91-E228-4809-314BFD9AFD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64F4-244C-4F83-9265-066FD2D3DF0E}" type="datetimeFigureOut">
              <a:rPr lang="el-CY" smtClean="0"/>
              <a:t>09/17/2026</a:t>
            </a:fld>
            <a:endParaRPr lang="el-CY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3092D27A-351E-234E-0BC2-3F7E9B241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846D9748-6146-211F-DC5F-49B49D09C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B4E88-A9F3-443D-886B-F07B9176C694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2781211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EB1CD6C-9A4D-FAA6-AC18-DAE5164F3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98CBE611-320D-5A5F-5015-8DDAD4B90E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350EBF4F-2F5B-71EB-166B-7594088F7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64F4-244C-4F83-9265-066FD2D3DF0E}" type="datetimeFigureOut">
              <a:rPr lang="el-CY" smtClean="0"/>
              <a:t>09/17/2026</a:t>
            </a:fld>
            <a:endParaRPr lang="el-CY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BB7AF278-79B6-D024-7482-DF00EB325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D10ED157-7F17-C08F-6AC1-AC998466A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B4E88-A9F3-443D-886B-F07B9176C694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35932576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37ACB3C2-BEBE-1F05-FD9E-631020E4FD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05679089-194A-935C-FA75-B39520ECAA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7E6F4F32-954D-27D6-9569-804A40792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64F4-244C-4F83-9265-066FD2D3DF0E}" type="datetimeFigureOut">
              <a:rPr lang="el-CY" smtClean="0"/>
              <a:t>09/17/2026</a:t>
            </a:fld>
            <a:endParaRPr lang="el-CY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B5E88954-1D36-8A91-088D-6F2F133F9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2C556F2F-F5B9-AD1A-5465-9B5E85038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B4E88-A9F3-443D-886B-F07B9176C694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147378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7142FB87-7495-AA99-3A32-9D4DA9E7A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99ECC264-E2DE-8F15-05F9-0300CF4BF1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A32290A9-AE70-A92E-E56F-3F9776CC6B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3BB64F4-244C-4F83-9265-066FD2D3DF0E}" type="datetimeFigureOut">
              <a:rPr lang="el-CY" smtClean="0"/>
              <a:t>09/17/2026</a:t>
            </a:fld>
            <a:endParaRPr lang="el-CY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EBF5AC82-AD18-29BC-4F62-F12BD9BA26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CY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2BDD87E0-3DEA-4C41-E2AA-C009D0EC2D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5B4E88-A9F3-443D-886B-F07B9176C694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3234070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C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elenecharalampous72@gmail.com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elenecharalampous72@gmail.com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9.jpeg"/><Relationship Id="rId7" Type="http://schemas.openxmlformats.org/officeDocument/2006/relationships/image" Target="../media/image35.jp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9.jpeg"/><Relationship Id="rId7" Type="http://schemas.openxmlformats.org/officeDocument/2006/relationships/image" Target="../media/image35.jp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>
            <a:extLst>
              <a:ext uri="{FF2B5EF4-FFF2-40B4-BE49-F238E27FC236}">
                <a16:creationId xmlns:a16="http://schemas.microsoft.com/office/drawing/2014/main" id="{A8E45CC3-76D8-85D0-E321-25D9EA0F523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309" b="15369"/>
          <a:stretch>
            <a:fillRect/>
          </a:stretch>
        </p:blipFill>
        <p:spPr>
          <a:xfrm>
            <a:off x="1639662" y="148996"/>
            <a:ext cx="10272030" cy="5634718"/>
          </a:xfrm>
          <a:custGeom>
            <a:avLst/>
            <a:gdLst>
              <a:gd name="csX0" fmla="*/ 0 w 10272030"/>
              <a:gd name="csY0" fmla="*/ 0 h 5634718"/>
              <a:gd name="csX1" fmla="*/ 467948 w 10272030"/>
              <a:gd name="csY1" fmla="*/ 0 h 5634718"/>
              <a:gd name="csX2" fmla="*/ 1038616 w 10272030"/>
              <a:gd name="csY2" fmla="*/ 0 h 5634718"/>
              <a:gd name="csX3" fmla="*/ 1506564 w 10272030"/>
              <a:gd name="csY3" fmla="*/ 0 h 5634718"/>
              <a:gd name="csX4" fmla="*/ 2077233 w 10272030"/>
              <a:gd name="csY4" fmla="*/ 0 h 5634718"/>
              <a:gd name="csX5" fmla="*/ 2339740 w 10272030"/>
              <a:gd name="csY5" fmla="*/ 0 h 5634718"/>
              <a:gd name="csX6" fmla="*/ 3115849 w 10272030"/>
              <a:gd name="csY6" fmla="*/ 0 h 5634718"/>
              <a:gd name="csX7" fmla="*/ 3481077 w 10272030"/>
              <a:gd name="csY7" fmla="*/ 0 h 5634718"/>
              <a:gd name="csX8" fmla="*/ 4257186 w 10272030"/>
              <a:gd name="csY8" fmla="*/ 0 h 5634718"/>
              <a:gd name="csX9" fmla="*/ 4622414 w 10272030"/>
              <a:gd name="csY9" fmla="*/ 0 h 5634718"/>
              <a:gd name="csX10" fmla="*/ 5295802 w 10272030"/>
              <a:gd name="csY10" fmla="*/ 0 h 5634718"/>
              <a:gd name="csX11" fmla="*/ 5763750 w 10272030"/>
              <a:gd name="csY11" fmla="*/ 0 h 5634718"/>
              <a:gd name="csX12" fmla="*/ 6539859 w 10272030"/>
              <a:gd name="csY12" fmla="*/ 0 h 5634718"/>
              <a:gd name="csX13" fmla="*/ 6802367 w 10272030"/>
              <a:gd name="csY13" fmla="*/ 0 h 5634718"/>
              <a:gd name="csX14" fmla="*/ 7270315 w 10272030"/>
              <a:gd name="csY14" fmla="*/ 0 h 5634718"/>
              <a:gd name="csX15" fmla="*/ 7532822 w 10272030"/>
              <a:gd name="csY15" fmla="*/ 0 h 5634718"/>
              <a:gd name="csX16" fmla="*/ 8308931 w 10272030"/>
              <a:gd name="csY16" fmla="*/ 0 h 5634718"/>
              <a:gd name="csX17" fmla="*/ 8879599 w 10272030"/>
              <a:gd name="csY17" fmla="*/ 0 h 5634718"/>
              <a:gd name="csX18" fmla="*/ 9655708 w 10272030"/>
              <a:gd name="csY18" fmla="*/ 0 h 5634718"/>
              <a:gd name="csX19" fmla="*/ 10272030 w 10272030"/>
              <a:gd name="csY19" fmla="*/ 0 h 5634718"/>
              <a:gd name="csX20" fmla="*/ 10272030 w 10272030"/>
              <a:gd name="csY20" fmla="*/ 619819 h 5634718"/>
              <a:gd name="csX21" fmla="*/ 10272030 w 10272030"/>
              <a:gd name="csY21" fmla="*/ 1295985 h 5634718"/>
              <a:gd name="csX22" fmla="*/ 10272030 w 10272030"/>
              <a:gd name="csY22" fmla="*/ 1915804 h 5634718"/>
              <a:gd name="csX23" fmla="*/ 10272030 w 10272030"/>
              <a:gd name="csY23" fmla="*/ 2535623 h 5634718"/>
              <a:gd name="csX24" fmla="*/ 10272030 w 10272030"/>
              <a:gd name="csY24" fmla="*/ 3099095 h 5634718"/>
              <a:gd name="csX25" fmla="*/ 10272030 w 10272030"/>
              <a:gd name="csY25" fmla="*/ 3662567 h 5634718"/>
              <a:gd name="csX26" fmla="*/ 10272030 w 10272030"/>
              <a:gd name="csY26" fmla="*/ 4226039 h 5634718"/>
              <a:gd name="csX27" fmla="*/ 10272030 w 10272030"/>
              <a:gd name="csY27" fmla="*/ 4902205 h 5634718"/>
              <a:gd name="csX28" fmla="*/ 10272030 w 10272030"/>
              <a:gd name="csY28" fmla="*/ 5634718 h 5634718"/>
              <a:gd name="csX29" fmla="*/ 9495921 w 10272030"/>
              <a:gd name="csY29" fmla="*/ 5634718 h 5634718"/>
              <a:gd name="csX30" fmla="*/ 9130693 w 10272030"/>
              <a:gd name="csY30" fmla="*/ 5634718 h 5634718"/>
              <a:gd name="csX31" fmla="*/ 8662745 w 10272030"/>
              <a:gd name="csY31" fmla="*/ 5634718 h 5634718"/>
              <a:gd name="csX32" fmla="*/ 8194797 w 10272030"/>
              <a:gd name="csY32" fmla="*/ 5634718 h 5634718"/>
              <a:gd name="csX33" fmla="*/ 7726849 w 10272030"/>
              <a:gd name="csY33" fmla="*/ 5634718 h 5634718"/>
              <a:gd name="csX34" fmla="*/ 7156181 w 10272030"/>
              <a:gd name="csY34" fmla="*/ 5634718 h 5634718"/>
              <a:gd name="csX35" fmla="*/ 6790953 w 10272030"/>
              <a:gd name="csY35" fmla="*/ 5634718 h 5634718"/>
              <a:gd name="csX36" fmla="*/ 6425725 w 10272030"/>
              <a:gd name="csY36" fmla="*/ 5634718 h 5634718"/>
              <a:gd name="csX37" fmla="*/ 5649617 w 10272030"/>
              <a:gd name="csY37" fmla="*/ 5634718 h 5634718"/>
              <a:gd name="csX38" fmla="*/ 4873508 w 10272030"/>
              <a:gd name="csY38" fmla="*/ 5634718 h 5634718"/>
              <a:gd name="csX39" fmla="*/ 4097399 w 10272030"/>
              <a:gd name="csY39" fmla="*/ 5634718 h 5634718"/>
              <a:gd name="csX40" fmla="*/ 3629451 w 10272030"/>
              <a:gd name="csY40" fmla="*/ 5634718 h 5634718"/>
              <a:gd name="csX41" fmla="*/ 3264223 w 10272030"/>
              <a:gd name="csY41" fmla="*/ 5634718 h 5634718"/>
              <a:gd name="csX42" fmla="*/ 2488114 w 10272030"/>
              <a:gd name="csY42" fmla="*/ 5634718 h 5634718"/>
              <a:gd name="csX43" fmla="*/ 2020166 w 10272030"/>
              <a:gd name="csY43" fmla="*/ 5634718 h 5634718"/>
              <a:gd name="csX44" fmla="*/ 1757658 w 10272030"/>
              <a:gd name="csY44" fmla="*/ 5634718 h 5634718"/>
              <a:gd name="csX45" fmla="*/ 1084270 w 10272030"/>
              <a:gd name="csY45" fmla="*/ 5634718 h 5634718"/>
              <a:gd name="csX46" fmla="*/ 821762 w 10272030"/>
              <a:gd name="csY46" fmla="*/ 5634718 h 5634718"/>
              <a:gd name="csX47" fmla="*/ 0 w 10272030"/>
              <a:gd name="csY47" fmla="*/ 5634718 h 5634718"/>
              <a:gd name="csX48" fmla="*/ 0 w 10272030"/>
              <a:gd name="csY48" fmla="*/ 5240288 h 5634718"/>
              <a:gd name="csX49" fmla="*/ 0 w 10272030"/>
              <a:gd name="csY49" fmla="*/ 4620469 h 5634718"/>
              <a:gd name="csX50" fmla="*/ 0 w 10272030"/>
              <a:gd name="csY50" fmla="*/ 3944303 h 5634718"/>
              <a:gd name="csX51" fmla="*/ 0 w 10272030"/>
              <a:gd name="csY51" fmla="*/ 3549872 h 5634718"/>
              <a:gd name="csX52" fmla="*/ 0 w 10272030"/>
              <a:gd name="csY52" fmla="*/ 3099095 h 5634718"/>
              <a:gd name="csX53" fmla="*/ 0 w 10272030"/>
              <a:gd name="csY53" fmla="*/ 2535623 h 5634718"/>
              <a:gd name="csX54" fmla="*/ 0 w 10272030"/>
              <a:gd name="csY54" fmla="*/ 2084846 h 5634718"/>
              <a:gd name="csX55" fmla="*/ 0 w 10272030"/>
              <a:gd name="csY55" fmla="*/ 1465027 h 5634718"/>
              <a:gd name="csX56" fmla="*/ 0 w 10272030"/>
              <a:gd name="csY56" fmla="*/ 1014249 h 5634718"/>
              <a:gd name="csX57" fmla="*/ 0 w 10272030"/>
              <a:gd name="csY57" fmla="*/ 0 h 56347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</a:cxnLst>
            <a:rect l="l" t="t" r="r" b="b"/>
            <a:pathLst>
              <a:path w="10272030" h="5634718" fill="none" extrusionOk="0">
                <a:moveTo>
                  <a:pt x="0" y="0"/>
                </a:moveTo>
                <a:cubicBezTo>
                  <a:pt x="162339" y="-34640"/>
                  <a:pt x="348882" y="20779"/>
                  <a:pt x="467948" y="0"/>
                </a:cubicBezTo>
                <a:cubicBezTo>
                  <a:pt x="587014" y="-20779"/>
                  <a:pt x="905748" y="63199"/>
                  <a:pt x="1038616" y="0"/>
                </a:cubicBezTo>
                <a:cubicBezTo>
                  <a:pt x="1171484" y="-63199"/>
                  <a:pt x="1379282" y="53062"/>
                  <a:pt x="1506564" y="0"/>
                </a:cubicBezTo>
                <a:cubicBezTo>
                  <a:pt x="1633846" y="-53062"/>
                  <a:pt x="1909336" y="9963"/>
                  <a:pt x="2077233" y="0"/>
                </a:cubicBezTo>
                <a:cubicBezTo>
                  <a:pt x="2245130" y="-9963"/>
                  <a:pt x="2238792" y="7507"/>
                  <a:pt x="2339740" y="0"/>
                </a:cubicBezTo>
                <a:cubicBezTo>
                  <a:pt x="2440688" y="-7507"/>
                  <a:pt x="2886258" y="60629"/>
                  <a:pt x="3115849" y="0"/>
                </a:cubicBezTo>
                <a:cubicBezTo>
                  <a:pt x="3345440" y="-60629"/>
                  <a:pt x="3312820" y="12140"/>
                  <a:pt x="3481077" y="0"/>
                </a:cubicBezTo>
                <a:cubicBezTo>
                  <a:pt x="3649334" y="-12140"/>
                  <a:pt x="3951050" y="80633"/>
                  <a:pt x="4257186" y="0"/>
                </a:cubicBezTo>
                <a:cubicBezTo>
                  <a:pt x="4563322" y="-80633"/>
                  <a:pt x="4459162" y="15918"/>
                  <a:pt x="4622414" y="0"/>
                </a:cubicBezTo>
                <a:cubicBezTo>
                  <a:pt x="4785666" y="-15918"/>
                  <a:pt x="5024726" y="63765"/>
                  <a:pt x="5295802" y="0"/>
                </a:cubicBezTo>
                <a:cubicBezTo>
                  <a:pt x="5566878" y="-63765"/>
                  <a:pt x="5596920" y="34011"/>
                  <a:pt x="5763750" y="0"/>
                </a:cubicBezTo>
                <a:cubicBezTo>
                  <a:pt x="5930580" y="-34011"/>
                  <a:pt x="6302271" y="2414"/>
                  <a:pt x="6539859" y="0"/>
                </a:cubicBezTo>
                <a:cubicBezTo>
                  <a:pt x="6777447" y="-2414"/>
                  <a:pt x="6725569" y="15836"/>
                  <a:pt x="6802367" y="0"/>
                </a:cubicBezTo>
                <a:cubicBezTo>
                  <a:pt x="6879165" y="-15836"/>
                  <a:pt x="7164876" y="39049"/>
                  <a:pt x="7270315" y="0"/>
                </a:cubicBezTo>
                <a:cubicBezTo>
                  <a:pt x="7375754" y="-39049"/>
                  <a:pt x="7480255" y="26362"/>
                  <a:pt x="7532822" y="0"/>
                </a:cubicBezTo>
                <a:cubicBezTo>
                  <a:pt x="7585389" y="-26362"/>
                  <a:pt x="7924777" y="66472"/>
                  <a:pt x="8308931" y="0"/>
                </a:cubicBezTo>
                <a:cubicBezTo>
                  <a:pt x="8693085" y="-66472"/>
                  <a:pt x="8678926" y="41148"/>
                  <a:pt x="8879599" y="0"/>
                </a:cubicBezTo>
                <a:cubicBezTo>
                  <a:pt x="9080272" y="-41148"/>
                  <a:pt x="9414904" y="7100"/>
                  <a:pt x="9655708" y="0"/>
                </a:cubicBezTo>
                <a:cubicBezTo>
                  <a:pt x="9896512" y="-7100"/>
                  <a:pt x="10045440" y="3376"/>
                  <a:pt x="10272030" y="0"/>
                </a:cubicBezTo>
                <a:cubicBezTo>
                  <a:pt x="10325048" y="212452"/>
                  <a:pt x="10258317" y="489076"/>
                  <a:pt x="10272030" y="619819"/>
                </a:cubicBezTo>
                <a:cubicBezTo>
                  <a:pt x="10285743" y="750562"/>
                  <a:pt x="10193981" y="969366"/>
                  <a:pt x="10272030" y="1295985"/>
                </a:cubicBezTo>
                <a:cubicBezTo>
                  <a:pt x="10350079" y="1622604"/>
                  <a:pt x="10216546" y="1710887"/>
                  <a:pt x="10272030" y="1915804"/>
                </a:cubicBezTo>
                <a:cubicBezTo>
                  <a:pt x="10327514" y="2120721"/>
                  <a:pt x="10226712" y="2241244"/>
                  <a:pt x="10272030" y="2535623"/>
                </a:cubicBezTo>
                <a:cubicBezTo>
                  <a:pt x="10317348" y="2830002"/>
                  <a:pt x="10265848" y="2933112"/>
                  <a:pt x="10272030" y="3099095"/>
                </a:cubicBezTo>
                <a:cubicBezTo>
                  <a:pt x="10278212" y="3265078"/>
                  <a:pt x="10211824" y="3407828"/>
                  <a:pt x="10272030" y="3662567"/>
                </a:cubicBezTo>
                <a:cubicBezTo>
                  <a:pt x="10332236" y="3917306"/>
                  <a:pt x="10239259" y="4099057"/>
                  <a:pt x="10272030" y="4226039"/>
                </a:cubicBezTo>
                <a:cubicBezTo>
                  <a:pt x="10304801" y="4353021"/>
                  <a:pt x="10233530" y="4624890"/>
                  <a:pt x="10272030" y="4902205"/>
                </a:cubicBezTo>
                <a:cubicBezTo>
                  <a:pt x="10310530" y="5179520"/>
                  <a:pt x="10217220" y="5291987"/>
                  <a:pt x="10272030" y="5634718"/>
                </a:cubicBezTo>
                <a:cubicBezTo>
                  <a:pt x="9939814" y="5655280"/>
                  <a:pt x="9865993" y="5552173"/>
                  <a:pt x="9495921" y="5634718"/>
                </a:cubicBezTo>
                <a:cubicBezTo>
                  <a:pt x="9125849" y="5717263"/>
                  <a:pt x="9205414" y="5634029"/>
                  <a:pt x="9130693" y="5634718"/>
                </a:cubicBezTo>
                <a:cubicBezTo>
                  <a:pt x="9055972" y="5635407"/>
                  <a:pt x="8783010" y="5606871"/>
                  <a:pt x="8662745" y="5634718"/>
                </a:cubicBezTo>
                <a:cubicBezTo>
                  <a:pt x="8542480" y="5662565"/>
                  <a:pt x="8302238" y="5593541"/>
                  <a:pt x="8194797" y="5634718"/>
                </a:cubicBezTo>
                <a:cubicBezTo>
                  <a:pt x="8087356" y="5675895"/>
                  <a:pt x="7938046" y="5632763"/>
                  <a:pt x="7726849" y="5634718"/>
                </a:cubicBezTo>
                <a:cubicBezTo>
                  <a:pt x="7515652" y="5636673"/>
                  <a:pt x="7416504" y="5628836"/>
                  <a:pt x="7156181" y="5634718"/>
                </a:cubicBezTo>
                <a:cubicBezTo>
                  <a:pt x="6895858" y="5640600"/>
                  <a:pt x="6966512" y="5633025"/>
                  <a:pt x="6790953" y="5634718"/>
                </a:cubicBezTo>
                <a:cubicBezTo>
                  <a:pt x="6615394" y="5636411"/>
                  <a:pt x="6562422" y="5614164"/>
                  <a:pt x="6425725" y="5634718"/>
                </a:cubicBezTo>
                <a:cubicBezTo>
                  <a:pt x="6289028" y="5655272"/>
                  <a:pt x="5830650" y="5571262"/>
                  <a:pt x="5649617" y="5634718"/>
                </a:cubicBezTo>
                <a:cubicBezTo>
                  <a:pt x="5468584" y="5698174"/>
                  <a:pt x="5058145" y="5581272"/>
                  <a:pt x="4873508" y="5634718"/>
                </a:cubicBezTo>
                <a:cubicBezTo>
                  <a:pt x="4688871" y="5688164"/>
                  <a:pt x="4427087" y="5546456"/>
                  <a:pt x="4097399" y="5634718"/>
                </a:cubicBezTo>
                <a:cubicBezTo>
                  <a:pt x="3767711" y="5722980"/>
                  <a:pt x="3735489" y="5627732"/>
                  <a:pt x="3629451" y="5634718"/>
                </a:cubicBezTo>
                <a:cubicBezTo>
                  <a:pt x="3523413" y="5641704"/>
                  <a:pt x="3359216" y="5625464"/>
                  <a:pt x="3264223" y="5634718"/>
                </a:cubicBezTo>
                <a:cubicBezTo>
                  <a:pt x="3169230" y="5643972"/>
                  <a:pt x="2780129" y="5560327"/>
                  <a:pt x="2488114" y="5634718"/>
                </a:cubicBezTo>
                <a:cubicBezTo>
                  <a:pt x="2196099" y="5709109"/>
                  <a:pt x="2122962" y="5606957"/>
                  <a:pt x="2020166" y="5634718"/>
                </a:cubicBezTo>
                <a:cubicBezTo>
                  <a:pt x="1917370" y="5662479"/>
                  <a:pt x="1886982" y="5618132"/>
                  <a:pt x="1757658" y="5634718"/>
                </a:cubicBezTo>
                <a:cubicBezTo>
                  <a:pt x="1628334" y="5651304"/>
                  <a:pt x="1399863" y="5565323"/>
                  <a:pt x="1084270" y="5634718"/>
                </a:cubicBezTo>
                <a:cubicBezTo>
                  <a:pt x="768677" y="5704113"/>
                  <a:pt x="914515" y="5607319"/>
                  <a:pt x="821762" y="5634718"/>
                </a:cubicBezTo>
                <a:cubicBezTo>
                  <a:pt x="729009" y="5662117"/>
                  <a:pt x="248166" y="5584852"/>
                  <a:pt x="0" y="5634718"/>
                </a:cubicBezTo>
                <a:cubicBezTo>
                  <a:pt x="-131" y="5476499"/>
                  <a:pt x="656" y="5323629"/>
                  <a:pt x="0" y="5240288"/>
                </a:cubicBezTo>
                <a:cubicBezTo>
                  <a:pt x="-656" y="5156947"/>
                  <a:pt x="33474" y="4835628"/>
                  <a:pt x="0" y="4620469"/>
                </a:cubicBezTo>
                <a:cubicBezTo>
                  <a:pt x="-33474" y="4405310"/>
                  <a:pt x="61444" y="4099869"/>
                  <a:pt x="0" y="3944303"/>
                </a:cubicBezTo>
                <a:cubicBezTo>
                  <a:pt x="-61444" y="3788737"/>
                  <a:pt x="5216" y="3668035"/>
                  <a:pt x="0" y="3549872"/>
                </a:cubicBezTo>
                <a:cubicBezTo>
                  <a:pt x="-5216" y="3431709"/>
                  <a:pt x="29092" y="3261084"/>
                  <a:pt x="0" y="3099095"/>
                </a:cubicBezTo>
                <a:cubicBezTo>
                  <a:pt x="-29092" y="2937106"/>
                  <a:pt x="61912" y="2690835"/>
                  <a:pt x="0" y="2535623"/>
                </a:cubicBezTo>
                <a:cubicBezTo>
                  <a:pt x="-61912" y="2380411"/>
                  <a:pt x="43394" y="2220970"/>
                  <a:pt x="0" y="2084846"/>
                </a:cubicBezTo>
                <a:cubicBezTo>
                  <a:pt x="-43394" y="1948722"/>
                  <a:pt x="73075" y="1634355"/>
                  <a:pt x="0" y="1465027"/>
                </a:cubicBezTo>
                <a:cubicBezTo>
                  <a:pt x="-73075" y="1295699"/>
                  <a:pt x="50831" y="1238680"/>
                  <a:pt x="0" y="1014249"/>
                </a:cubicBezTo>
                <a:cubicBezTo>
                  <a:pt x="-50831" y="789818"/>
                  <a:pt x="94112" y="414051"/>
                  <a:pt x="0" y="0"/>
                </a:cubicBezTo>
                <a:close/>
              </a:path>
              <a:path w="10272030" h="5634718" stroke="0" extrusionOk="0">
                <a:moveTo>
                  <a:pt x="0" y="0"/>
                </a:moveTo>
                <a:cubicBezTo>
                  <a:pt x="221982" y="-8418"/>
                  <a:pt x="332348" y="3208"/>
                  <a:pt x="467948" y="0"/>
                </a:cubicBezTo>
                <a:cubicBezTo>
                  <a:pt x="603548" y="-3208"/>
                  <a:pt x="608514" y="15425"/>
                  <a:pt x="730455" y="0"/>
                </a:cubicBezTo>
                <a:cubicBezTo>
                  <a:pt x="852396" y="-15425"/>
                  <a:pt x="915123" y="22926"/>
                  <a:pt x="1095683" y="0"/>
                </a:cubicBezTo>
                <a:cubicBezTo>
                  <a:pt x="1276243" y="-22926"/>
                  <a:pt x="1268472" y="11607"/>
                  <a:pt x="1358191" y="0"/>
                </a:cubicBezTo>
                <a:cubicBezTo>
                  <a:pt x="1447910" y="-11607"/>
                  <a:pt x="1533536" y="4130"/>
                  <a:pt x="1620698" y="0"/>
                </a:cubicBezTo>
                <a:cubicBezTo>
                  <a:pt x="1707860" y="-4130"/>
                  <a:pt x="1757348" y="19584"/>
                  <a:pt x="1883205" y="0"/>
                </a:cubicBezTo>
                <a:cubicBezTo>
                  <a:pt x="2009062" y="-19584"/>
                  <a:pt x="2103440" y="29623"/>
                  <a:pt x="2248433" y="0"/>
                </a:cubicBezTo>
                <a:cubicBezTo>
                  <a:pt x="2393426" y="-29623"/>
                  <a:pt x="2629357" y="66373"/>
                  <a:pt x="2921822" y="0"/>
                </a:cubicBezTo>
                <a:cubicBezTo>
                  <a:pt x="3214287" y="-66373"/>
                  <a:pt x="3182449" y="22629"/>
                  <a:pt x="3287050" y="0"/>
                </a:cubicBezTo>
                <a:cubicBezTo>
                  <a:pt x="3391651" y="-22629"/>
                  <a:pt x="3637585" y="64701"/>
                  <a:pt x="3960438" y="0"/>
                </a:cubicBezTo>
                <a:cubicBezTo>
                  <a:pt x="4283291" y="-64701"/>
                  <a:pt x="4101431" y="26051"/>
                  <a:pt x="4222946" y="0"/>
                </a:cubicBezTo>
                <a:cubicBezTo>
                  <a:pt x="4344461" y="-26051"/>
                  <a:pt x="4615987" y="63499"/>
                  <a:pt x="4793614" y="0"/>
                </a:cubicBezTo>
                <a:cubicBezTo>
                  <a:pt x="4971241" y="-63499"/>
                  <a:pt x="5000142" y="25950"/>
                  <a:pt x="5158842" y="0"/>
                </a:cubicBezTo>
                <a:cubicBezTo>
                  <a:pt x="5317542" y="-25950"/>
                  <a:pt x="5505788" y="58599"/>
                  <a:pt x="5729510" y="0"/>
                </a:cubicBezTo>
                <a:cubicBezTo>
                  <a:pt x="5953232" y="-58599"/>
                  <a:pt x="6156296" y="9973"/>
                  <a:pt x="6300178" y="0"/>
                </a:cubicBezTo>
                <a:cubicBezTo>
                  <a:pt x="6444060" y="-9973"/>
                  <a:pt x="6489221" y="35956"/>
                  <a:pt x="6665406" y="0"/>
                </a:cubicBezTo>
                <a:cubicBezTo>
                  <a:pt x="6841591" y="-35956"/>
                  <a:pt x="7120336" y="7073"/>
                  <a:pt x="7441515" y="0"/>
                </a:cubicBezTo>
                <a:cubicBezTo>
                  <a:pt x="7762694" y="-7073"/>
                  <a:pt x="7689945" y="11334"/>
                  <a:pt x="7909463" y="0"/>
                </a:cubicBezTo>
                <a:cubicBezTo>
                  <a:pt x="8128981" y="-11334"/>
                  <a:pt x="8365765" y="62775"/>
                  <a:pt x="8582852" y="0"/>
                </a:cubicBezTo>
                <a:cubicBezTo>
                  <a:pt x="8799939" y="-62775"/>
                  <a:pt x="8758079" y="23564"/>
                  <a:pt x="8845359" y="0"/>
                </a:cubicBezTo>
                <a:cubicBezTo>
                  <a:pt x="8932639" y="-23564"/>
                  <a:pt x="9334801" y="22153"/>
                  <a:pt x="9518748" y="0"/>
                </a:cubicBezTo>
                <a:cubicBezTo>
                  <a:pt x="9702695" y="-22153"/>
                  <a:pt x="9967231" y="30404"/>
                  <a:pt x="10272030" y="0"/>
                </a:cubicBezTo>
                <a:cubicBezTo>
                  <a:pt x="10324917" y="242845"/>
                  <a:pt x="10231121" y="286714"/>
                  <a:pt x="10272030" y="563472"/>
                </a:cubicBezTo>
                <a:cubicBezTo>
                  <a:pt x="10312939" y="840230"/>
                  <a:pt x="10242191" y="767903"/>
                  <a:pt x="10272030" y="957902"/>
                </a:cubicBezTo>
                <a:cubicBezTo>
                  <a:pt x="10301869" y="1147901"/>
                  <a:pt x="10262707" y="1222969"/>
                  <a:pt x="10272030" y="1408680"/>
                </a:cubicBezTo>
                <a:cubicBezTo>
                  <a:pt x="10281353" y="1594391"/>
                  <a:pt x="10260409" y="1924536"/>
                  <a:pt x="10272030" y="2084846"/>
                </a:cubicBezTo>
                <a:cubicBezTo>
                  <a:pt x="10283651" y="2245156"/>
                  <a:pt x="10218406" y="2424502"/>
                  <a:pt x="10272030" y="2704665"/>
                </a:cubicBezTo>
                <a:cubicBezTo>
                  <a:pt x="10325654" y="2984828"/>
                  <a:pt x="10198505" y="3115733"/>
                  <a:pt x="10272030" y="3324484"/>
                </a:cubicBezTo>
                <a:cubicBezTo>
                  <a:pt x="10345555" y="3533235"/>
                  <a:pt x="10242581" y="3757544"/>
                  <a:pt x="10272030" y="3887955"/>
                </a:cubicBezTo>
                <a:cubicBezTo>
                  <a:pt x="10301479" y="4018366"/>
                  <a:pt x="10232684" y="4179099"/>
                  <a:pt x="10272030" y="4338733"/>
                </a:cubicBezTo>
                <a:cubicBezTo>
                  <a:pt x="10311376" y="4498367"/>
                  <a:pt x="10245931" y="4768303"/>
                  <a:pt x="10272030" y="4902205"/>
                </a:cubicBezTo>
                <a:cubicBezTo>
                  <a:pt x="10298129" y="5036107"/>
                  <a:pt x="10231766" y="5387196"/>
                  <a:pt x="10272030" y="5634718"/>
                </a:cubicBezTo>
                <a:cubicBezTo>
                  <a:pt x="10132897" y="5664550"/>
                  <a:pt x="9803344" y="5609336"/>
                  <a:pt x="9598641" y="5634718"/>
                </a:cubicBezTo>
                <a:cubicBezTo>
                  <a:pt x="9393938" y="5660100"/>
                  <a:pt x="9198373" y="5555823"/>
                  <a:pt x="8822532" y="5634718"/>
                </a:cubicBezTo>
                <a:cubicBezTo>
                  <a:pt x="8446691" y="5713613"/>
                  <a:pt x="8294975" y="5622016"/>
                  <a:pt x="8149144" y="5634718"/>
                </a:cubicBezTo>
                <a:cubicBezTo>
                  <a:pt x="8003313" y="5647420"/>
                  <a:pt x="7612797" y="5549826"/>
                  <a:pt x="7373035" y="5634718"/>
                </a:cubicBezTo>
                <a:cubicBezTo>
                  <a:pt x="7133273" y="5719610"/>
                  <a:pt x="7109362" y="5617241"/>
                  <a:pt x="7007807" y="5634718"/>
                </a:cubicBezTo>
                <a:cubicBezTo>
                  <a:pt x="6906252" y="5652195"/>
                  <a:pt x="6756562" y="5627382"/>
                  <a:pt x="6539859" y="5634718"/>
                </a:cubicBezTo>
                <a:cubicBezTo>
                  <a:pt x="6323156" y="5642054"/>
                  <a:pt x="6394693" y="5629214"/>
                  <a:pt x="6277352" y="5634718"/>
                </a:cubicBezTo>
                <a:cubicBezTo>
                  <a:pt x="6160011" y="5640222"/>
                  <a:pt x="5764899" y="5616314"/>
                  <a:pt x="5603963" y="5634718"/>
                </a:cubicBezTo>
                <a:cubicBezTo>
                  <a:pt x="5443027" y="5653122"/>
                  <a:pt x="5268650" y="5612650"/>
                  <a:pt x="5136015" y="5634718"/>
                </a:cubicBezTo>
                <a:cubicBezTo>
                  <a:pt x="5003380" y="5656786"/>
                  <a:pt x="4590383" y="5592730"/>
                  <a:pt x="4359906" y="5634718"/>
                </a:cubicBezTo>
                <a:cubicBezTo>
                  <a:pt x="4129429" y="5676706"/>
                  <a:pt x="3948044" y="5580409"/>
                  <a:pt x="3789238" y="5634718"/>
                </a:cubicBezTo>
                <a:cubicBezTo>
                  <a:pt x="3630432" y="5689027"/>
                  <a:pt x="3310540" y="5626823"/>
                  <a:pt x="3115849" y="5634718"/>
                </a:cubicBezTo>
                <a:cubicBezTo>
                  <a:pt x="2921158" y="5642613"/>
                  <a:pt x="2909452" y="5610284"/>
                  <a:pt x="2853342" y="5634718"/>
                </a:cubicBezTo>
                <a:cubicBezTo>
                  <a:pt x="2797232" y="5659152"/>
                  <a:pt x="2672484" y="5632409"/>
                  <a:pt x="2590834" y="5634718"/>
                </a:cubicBezTo>
                <a:cubicBezTo>
                  <a:pt x="2509184" y="5637027"/>
                  <a:pt x="2304432" y="5613834"/>
                  <a:pt x="2225606" y="5634718"/>
                </a:cubicBezTo>
                <a:cubicBezTo>
                  <a:pt x="2146780" y="5655602"/>
                  <a:pt x="1734441" y="5623284"/>
                  <a:pt x="1449498" y="5634718"/>
                </a:cubicBezTo>
                <a:cubicBezTo>
                  <a:pt x="1164555" y="5646152"/>
                  <a:pt x="1211490" y="5616345"/>
                  <a:pt x="981550" y="5634718"/>
                </a:cubicBezTo>
                <a:cubicBezTo>
                  <a:pt x="751610" y="5653091"/>
                  <a:pt x="411134" y="5624917"/>
                  <a:pt x="0" y="5634718"/>
                </a:cubicBezTo>
                <a:cubicBezTo>
                  <a:pt x="-19778" y="5445299"/>
                  <a:pt x="26228" y="5285846"/>
                  <a:pt x="0" y="5127593"/>
                </a:cubicBezTo>
                <a:cubicBezTo>
                  <a:pt x="-26228" y="4969341"/>
                  <a:pt x="64389" y="4780259"/>
                  <a:pt x="0" y="4507774"/>
                </a:cubicBezTo>
                <a:cubicBezTo>
                  <a:pt x="-64389" y="4235289"/>
                  <a:pt x="35537" y="4220322"/>
                  <a:pt x="0" y="4056997"/>
                </a:cubicBezTo>
                <a:cubicBezTo>
                  <a:pt x="-35537" y="3893672"/>
                  <a:pt x="13778" y="3748224"/>
                  <a:pt x="0" y="3662567"/>
                </a:cubicBezTo>
                <a:cubicBezTo>
                  <a:pt x="-13778" y="3576910"/>
                  <a:pt x="5473" y="3449672"/>
                  <a:pt x="0" y="3268136"/>
                </a:cubicBezTo>
                <a:cubicBezTo>
                  <a:pt x="-5473" y="3086600"/>
                  <a:pt x="13797" y="2864404"/>
                  <a:pt x="0" y="2704665"/>
                </a:cubicBezTo>
                <a:cubicBezTo>
                  <a:pt x="-13797" y="2544926"/>
                  <a:pt x="5124" y="2389959"/>
                  <a:pt x="0" y="2141193"/>
                </a:cubicBezTo>
                <a:cubicBezTo>
                  <a:pt x="-5124" y="1892427"/>
                  <a:pt x="384" y="1931256"/>
                  <a:pt x="0" y="1746763"/>
                </a:cubicBezTo>
                <a:cubicBezTo>
                  <a:pt x="-384" y="1562270"/>
                  <a:pt x="61768" y="1458324"/>
                  <a:pt x="0" y="1183291"/>
                </a:cubicBezTo>
                <a:cubicBezTo>
                  <a:pt x="-61768" y="908258"/>
                  <a:pt x="35868" y="877514"/>
                  <a:pt x="0" y="619819"/>
                </a:cubicBezTo>
                <a:cubicBezTo>
                  <a:pt x="-35868" y="362124"/>
                  <a:pt x="60568" y="254128"/>
                  <a:pt x="0" y="0"/>
                </a:cubicBezTo>
                <a:close/>
              </a:path>
            </a:pathLst>
          </a:custGeom>
          <a:ln w="38100" cap="sq">
            <a:solidFill>
              <a:srgbClr val="0000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107440386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id="{47103098-D476-B187-FA30-F22D5EAB7B9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066" t="71360" r="67731"/>
          <a:stretch>
            <a:fillRect/>
          </a:stretch>
        </p:blipFill>
        <p:spPr>
          <a:xfrm>
            <a:off x="1284514" y="4696257"/>
            <a:ext cx="2810107" cy="1906859"/>
          </a:xfrm>
          <a:custGeom>
            <a:avLst/>
            <a:gdLst>
              <a:gd name="csX0" fmla="*/ 0 w 2810107"/>
              <a:gd name="csY0" fmla="*/ 0 h 1906859"/>
              <a:gd name="csX1" fmla="*/ 590122 w 2810107"/>
              <a:gd name="csY1" fmla="*/ 0 h 1906859"/>
              <a:gd name="csX2" fmla="*/ 1152144 w 2810107"/>
              <a:gd name="csY2" fmla="*/ 0 h 1906859"/>
              <a:gd name="csX3" fmla="*/ 1714165 w 2810107"/>
              <a:gd name="csY3" fmla="*/ 0 h 1906859"/>
              <a:gd name="csX4" fmla="*/ 2191883 w 2810107"/>
              <a:gd name="csY4" fmla="*/ 0 h 1906859"/>
              <a:gd name="csX5" fmla="*/ 2810107 w 2810107"/>
              <a:gd name="csY5" fmla="*/ 0 h 1906859"/>
              <a:gd name="csX6" fmla="*/ 2810107 w 2810107"/>
              <a:gd name="csY6" fmla="*/ 457646 h 1906859"/>
              <a:gd name="csX7" fmla="*/ 2810107 w 2810107"/>
              <a:gd name="csY7" fmla="*/ 953430 h 1906859"/>
              <a:gd name="csX8" fmla="*/ 2810107 w 2810107"/>
              <a:gd name="csY8" fmla="*/ 1468281 h 1906859"/>
              <a:gd name="csX9" fmla="*/ 2810107 w 2810107"/>
              <a:gd name="csY9" fmla="*/ 1906859 h 1906859"/>
              <a:gd name="csX10" fmla="*/ 2191883 w 2810107"/>
              <a:gd name="csY10" fmla="*/ 1906859 h 1906859"/>
              <a:gd name="csX11" fmla="*/ 1573660 w 2810107"/>
              <a:gd name="csY11" fmla="*/ 1906859 h 1906859"/>
              <a:gd name="csX12" fmla="*/ 983537 w 2810107"/>
              <a:gd name="csY12" fmla="*/ 1906859 h 1906859"/>
              <a:gd name="csX13" fmla="*/ 0 w 2810107"/>
              <a:gd name="csY13" fmla="*/ 1906859 h 1906859"/>
              <a:gd name="csX14" fmla="*/ 0 w 2810107"/>
              <a:gd name="csY14" fmla="*/ 1430144 h 1906859"/>
              <a:gd name="csX15" fmla="*/ 0 w 2810107"/>
              <a:gd name="csY15" fmla="*/ 934361 h 1906859"/>
              <a:gd name="csX16" fmla="*/ 0 w 2810107"/>
              <a:gd name="csY16" fmla="*/ 514852 h 1906859"/>
              <a:gd name="csX17" fmla="*/ 0 w 2810107"/>
              <a:gd name="csY17" fmla="*/ 0 h 190685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2810107" h="1906859" fill="none" extrusionOk="0">
                <a:moveTo>
                  <a:pt x="0" y="0"/>
                </a:moveTo>
                <a:cubicBezTo>
                  <a:pt x="294037" y="-22173"/>
                  <a:pt x="323174" y="26778"/>
                  <a:pt x="590122" y="0"/>
                </a:cubicBezTo>
                <a:cubicBezTo>
                  <a:pt x="857070" y="-26778"/>
                  <a:pt x="922247" y="31668"/>
                  <a:pt x="1152144" y="0"/>
                </a:cubicBezTo>
                <a:cubicBezTo>
                  <a:pt x="1382041" y="-31668"/>
                  <a:pt x="1543586" y="27237"/>
                  <a:pt x="1714165" y="0"/>
                </a:cubicBezTo>
                <a:cubicBezTo>
                  <a:pt x="1884744" y="-27237"/>
                  <a:pt x="1953380" y="18330"/>
                  <a:pt x="2191883" y="0"/>
                </a:cubicBezTo>
                <a:cubicBezTo>
                  <a:pt x="2430386" y="-18330"/>
                  <a:pt x="2685394" y="36"/>
                  <a:pt x="2810107" y="0"/>
                </a:cubicBezTo>
                <a:cubicBezTo>
                  <a:pt x="2855189" y="158005"/>
                  <a:pt x="2808062" y="303626"/>
                  <a:pt x="2810107" y="457646"/>
                </a:cubicBezTo>
                <a:cubicBezTo>
                  <a:pt x="2812152" y="611666"/>
                  <a:pt x="2763171" y="777685"/>
                  <a:pt x="2810107" y="953430"/>
                </a:cubicBezTo>
                <a:cubicBezTo>
                  <a:pt x="2857043" y="1129175"/>
                  <a:pt x="2757686" y="1259222"/>
                  <a:pt x="2810107" y="1468281"/>
                </a:cubicBezTo>
                <a:cubicBezTo>
                  <a:pt x="2862528" y="1677340"/>
                  <a:pt x="2767719" y="1781072"/>
                  <a:pt x="2810107" y="1906859"/>
                </a:cubicBezTo>
                <a:cubicBezTo>
                  <a:pt x="2572192" y="1948238"/>
                  <a:pt x="2478445" y="1849576"/>
                  <a:pt x="2191883" y="1906859"/>
                </a:cubicBezTo>
                <a:cubicBezTo>
                  <a:pt x="1905321" y="1964142"/>
                  <a:pt x="1702222" y="1875553"/>
                  <a:pt x="1573660" y="1906859"/>
                </a:cubicBezTo>
                <a:cubicBezTo>
                  <a:pt x="1445098" y="1938165"/>
                  <a:pt x="1109918" y="1885414"/>
                  <a:pt x="983537" y="1906859"/>
                </a:cubicBezTo>
                <a:cubicBezTo>
                  <a:pt x="857156" y="1928304"/>
                  <a:pt x="482418" y="1835291"/>
                  <a:pt x="0" y="1906859"/>
                </a:cubicBezTo>
                <a:cubicBezTo>
                  <a:pt x="-15349" y="1759671"/>
                  <a:pt x="14491" y="1636127"/>
                  <a:pt x="0" y="1430144"/>
                </a:cubicBezTo>
                <a:cubicBezTo>
                  <a:pt x="-14491" y="1224161"/>
                  <a:pt x="53311" y="1160275"/>
                  <a:pt x="0" y="934361"/>
                </a:cubicBezTo>
                <a:cubicBezTo>
                  <a:pt x="-53311" y="708447"/>
                  <a:pt x="20430" y="606608"/>
                  <a:pt x="0" y="514852"/>
                </a:cubicBezTo>
                <a:cubicBezTo>
                  <a:pt x="-20430" y="423096"/>
                  <a:pt x="34437" y="236717"/>
                  <a:pt x="0" y="0"/>
                </a:cubicBezTo>
                <a:close/>
              </a:path>
              <a:path w="2810107" h="1906859" stroke="0" extrusionOk="0">
                <a:moveTo>
                  <a:pt x="0" y="0"/>
                </a:moveTo>
                <a:cubicBezTo>
                  <a:pt x="119675" y="-47849"/>
                  <a:pt x="296390" y="30958"/>
                  <a:pt x="533920" y="0"/>
                </a:cubicBezTo>
                <a:cubicBezTo>
                  <a:pt x="771450" y="-30958"/>
                  <a:pt x="816919" y="58260"/>
                  <a:pt x="1067841" y="0"/>
                </a:cubicBezTo>
                <a:cubicBezTo>
                  <a:pt x="1318763" y="-58260"/>
                  <a:pt x="1393357" y="7748"/>
                  <a:pt x="1686064" y="0"/>
                </a:cubicBezTo>
                <a:cubicBezTo>
                  <a:pt x="1978771" y="-7748"/>
                  <a:pt x="1970509" y="5697"/>
                  <a:pt x="2163782" y="0"/>
                </a:cubicBezTo>
                <a:cubicBezTo>
                  <a:pt x="2357055" y="-5697"/>
                  <a:pt x="2553553" y="37372"/>
                  <a:pt x="2810107" y="0"/>
                </a:cubicBezTo>
                <a:cubicBezTo>
                  <a:pt x="2815995" y="102609"/>
                  <a:pt x="2779969" y="256636"/>
                  <a:pt x="2810107" y="438578"/>
                </a:cubicBezTo>
                <a:cubicBezTo>
                  <a:pt x="2840245" y="620520"/>
                  <a:pt x="2787000" y="764386"/>
                  <a:pt x="2810107" y="934361"/>
                </a:cubicBezTo>
                <a:cubicBezTo>
                  <a:pt x="2833214" y="1104336"/>
                  <a:pt x="2809179" y="1283481"/>
                  <a:pt x="2810107" y="1449213"/>
                </a:cubicBezTo>
                <a:cubicBezTo>
                  <a:pt x="2811035" y="1614945"/>
                  <a:pt x="2756076" y="1734190"/>
                  <a:pt x="2810107" y="1906859"/>
                </a:cubicBezTo>
                <a:cubicBezTo>
                  <a:pt x="2523177" y="1931283"/>
                  <a:pt x="2419991" y="1845082"/>
                  <a:pt x="2219985" y="1906859"/>
                </a:cubicBezTo>
                <a:cubicBezTo>
                  <a:pt x="2019979" y="1968636"/>
                  <a:pt x="1910623" y="1906673"/>
                  <a:pt x="1686064" y="1906859"/>
                </a:cubicBezTo>
                <a:cubicBezTo>
                  <a:pt x="1461505" y="1907045"/>
                  <a:pt x="1277057" y="1866143"/>
                  <a:pt x="1095942" y="1906859"/>
                </a:cubicBezTo>
                <a:cubicBezTo>
                  <a:pt x="914827" y="1947575"/>
                  <a:pt x="704791" y="1869118"/>
                  <a:pt x="505819" y="1906859"/>
                </a:cubicBezTo>
                <a:cubicBezTo>
                  <a:pt x="306847" y="1944600"/>
                  <a:pt x="226747" y="1867990"/>
                  <a:pt x="0" y="1906859"/>
                </a:cubicBezTo>
                <a:cubicBezTo>
                  <a:pt x="-54599" y="1699627"/>
                  <a:pt x="50402" y="1596333"/>
                  <a:pt x="0" y="1411076"/>
                </a:cubicBezTo>
                <a:cubicBezTo>
                  <a:pt x="-50402" y="1225819"/>
                  <a:pt x="23784" y="1105470"/>
                  <a:pt x="0" y="972498"/>
                </a:cubicBezTo>
                <a:cubicBezTo>
                  <a:pt x="-23784" y="839526"/>
                  <a:pt x="19671" y="704676"/>
                  <a:pt x="0" y="514852"/>
                </a:cubicBezTo>
                <a:cubicBezTo>
                  <a:pt x="-19671" y="325028"/>
                  <a:pt x="23223" y="179115"/>
                  <a:pt x="0" y="0"/>
                </a:cubicBezTo>
                <a:close/>
              </a:path>
            </a:pathLst>
          </a:custGeom>
          <a:ln w="38100" cap="sq">
            <a:solidFill>
              <a:srgbClr val="0000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427155013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2E31382-9EA7-0458-FB0D-0FB7952D8DBD}"/>
              </a:ext>
            </a:extLst>
          </p:cNvPr>
          <p:cNvSpPr txBox="1"/>
          <p:nvPr/>
        </p:nvSpPr>
        <p:spPr>
          <a:xfrm>
            <a:off x="8097382" y="5951988"/>
            <a:ext cx="3814310" cy="830997"/>
          </a:xfrm>
          <a:custGeom>
            <a:avLst/>
            <a:gdLst>
              <a:gd name="csX0" fmla="*/ 0 w 3814310"/>
              <a:gd name="csY0" fmla="*/ 0 h 830997"/>
              <a:gd name="csX1" fmla="*/ 583045 w 3814310"/>
              <a:gd name="csY1" fmla="*/ 0 h 830997"/>
              <a:gd name="csX2" fmla="*/ 1166089 w 3814310"/>
              <a:gd name="csY2" fmla="*/ 0 h 830997"/>
              <a:gd name="csX3" fmla="*/ 1787277 w 3814310"/>
              <a:gd name="csY3" fmla="*/ 0 h 830997"/>
              <a:gd name="csX4" fmla="*/ 2255892 w 3814310"/>
              <a:gd name="csY4" fmla="*/ 0 h 830997"/>
              <a:gd name="csX5" fmla="*/ 2762650 w 3814310"/>
              <a:gd name="csY5" fmla="*/ 0 h 830997"/>
              <a:gd name="csX6" fmla="*/ 3269409 w 3814310"/>
              <a:gd name="csY6" fmla="*/ 0 h 830997"/>
              <a:gd name="csX7" fmla="*/ 3814310 w 3814310"/>
              <a:gd name="csY7" fmla="*/ 0 h 830997"/>
              <a:gd name="csX8" fmla="*/ 3814310 w 3814310"/>
              <a:gd name="csY8" fmla="*/ 398879 h 830997"/>
              <a:gd name="csX9" fmla="*/ 3814310 w 3814310"/>
              <a:gd name="csY9" fmla="*/ 830997 h 830997"/>
              <a:gd name="csX10" fmla="*/ 3307552 w 3814310"/>
              <a:gd name="csY10" fmla="*/ 830997 h 830997"/>
              <a:gd name="csX11" fmla="*/ 2686364 w 3814310"/>
              <a:gd name="csY11" fmla="*/ 830997 h 830997"/>
              <a:gd name="csX12" fmla="*/ 2065176 w 3814310"/>
              <a:gd name="csY12" fmla="*/ 830997 h 830997"/>
              <a:gd name="csX13" fmla="*/ 1443989 w 3814310"/>
              <a:gd name="csY13" fmla="*/ 830997 h 830997"/>
              <a:gd name="csX14" fmla="*/ 899087 w 3814310"/>
              <a:gd name="csY14" fmla="*/ 830997 h 830997"/>
              <a:gd name="csX15" fmla="*/ 468615 w 3814310"/>
              <a:gd name="csY15" fmla="*/ 830997 h 830997"/>
              <a:gd name="csX16" fmla="*/ 0 w 3814310"/>
              <a:gd name="csY16" fmla="*/ 830997 h 830997"/>
              <a:gd name="csX17" fmla="*/ 0 w 3814310"/>
              <a:gd name="csY17" fmla="*/ 423808 h 830997"/>
              <a:gd name="csX18" fmla="*/ 0 w 3814310"/>
              <a:gd name="csY18" fmla="*/ 0 h 8309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3814310" h="830997" extrusionOk="0">
                <a:moveTo>
                  <a:pt x="0" y="0"/>
                </a:moveTo>
                <a:cubicBezTo>
                  <a:pt x="145572" y="-68883"/>
                  <a:pt x="443942" y="54067"/>
                  <a:pt x="583045" y="0"/>
                </a:cubicBezTo>
                <a:cubicBezTo>
                  <a:pt x="722149" y="-54067"/>
                  <a:pt x="896945" y="61801"/>
                  <a:pt x="1166089" y="0"/>
                </a:cubicBezTo>
                <a:cubicBezTo>
                  <a:pt x="1435233" y="-61801"/>
                  <a:pt x="1523308" y="54109"/>
                  <a:pt x="1787277" y="0"/>
                </a:cubicBezTo>
                <a:cubicBezTo>
                  <a:pt x="2051246" y="-54109"/>
                  <a:pt x="2157446" y="36209"/>
                  <a:pt x="2255892" y="0"/>
                </a:cubicBezTo>
                <a:cubicBezTo>
                  <a:pt x="2354338" y="-36209"/>
                  <a:pt x="2563737" y="9190"/>
                  <a:pt x="2762650" y="0"/>
                </a:cubicBezTo>
                <a:cubicBezTo>
                  <a:pt x="2961563" y="-9190"/>
                  <a:pt x="3017931" y="34632"/>
                  <a:pt x="3269409" y="0"/>
                </a:cubicBezTo>
                <a:cubicBezTo>
                  <a:pt x="3520887" y="-34632"/>
                  <a:pt x="3692469" y="7123"/>
                  <a:pt x="3814310" y="0"/>
                </a:cubicBezTo>
                <a:cubicBezTo>
                  <a:pt x="3814344" y="83396"/>
                  <a:pt x="3813726" y="235590"/>
                  <a:pt x="3814310" y="398879"/>
                </a:cubicBezTo>
                <a:cubicBezTo>
                  <a:pt x="3814894" y="562168"/>
                  <a:pt x="3788070" y="615537"/>
                  <a:pt x="3814310" y="830997"/>
                </a:cubicBezTo>
                <a:cubicBezTo>
                  <a:pt x="3629569" y="888358"/>
                  <a:pt x="3418927" y="799143"/>
                  <a:pt x="3307552" y="830997"/>
                </a:cubicBezTo>
                <a:cubicBezTo>
                  <a:pt x="3196177" y="862851"/>
                  <a:pt x="2831887" y="790254"/>
                  <a:pt x="2686364" y="830997"/>
                </a:cubicBezTo>
                <a:cubicBezTo>
                  <a:pt x="2540841" y="871740"/>
                  <a:pt x="2328155" y="777822"/>
                  <a:pt x="2065176" y="830997"/>
                </a:cubicBezTo>
                <a:cubicBezTo>
                  <a:pt x="1802197" y="884172"/>
                  <a:pt x="1600408" y="811677"/>
                  <a:pt x="1443989" y="830997"/>
                </a:cubicBezTo>
                <a:cubicBezTo>
                  <a:pt x="1287570" y="850317"/>
                  <a:pt x="1076543" y="798791"/>
                  <a:pt x="899087" y="830997"/>
                </a:cubicBezTo>
                <a:cubicBezTo>
                  <a:pt x="721631" y="863203"/>
                  <a:pt x="624604" y="825077"/>
                  <a:pt x="468615" y="830997"/>
                </a:cubicBezTo>
                <a:cubicBezTo>
                  <a:pt x="312626" y="836917"/>
                  <a:pt x="228588" y="810294"/>
                  <a:pt x="0" y="830997"/>
                </a:cubicBezTo>
                <a:cubicBezTo>
                  <a:pt x="-23363" y="641299"/>
                  <a:pt x="42160" y="591845"/>
                  <a:pt x="0" y="423808"/>
                </a:cubicBezTo>
                <a:cubicBezTo>
                  <a:pt x="-42160" y="255771"/>
                  <a:pt x="43206" y="170091"/>
                  <a:pt x="0" y="0"/>
                </a:cubicBezTo>
                <a:close/>
              </a:path>
            </a:pathLst>
          </a:custGeom>
          <a:noFill/>
          <a:ln w="57150">
            <a:solidFill>
              <a:schemeClr val="accent1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70986973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r"/>
            <a:r>
              <a:rPr lang="el-GR" sz="1600" dirty="0" err="1"/>
              <a:t>Δρ</a:t>
            </a:r>
            <a:r>
              <a:rPr lang="el-GR" sz="1600" dirty="0"/>
              <a:t> Ελένη  Χαραλάμπους</a:t>
            </a:r>
          </a:p>
          <a:p>
            <a:pPr algn="r"/>
            <a:r>
              <a:rPr lang="en-US" sz="1600" dirty="0">
                <a:solidFill>
                  <a:schemeClr val="tx1"/>
                </a:solidFill>
                <a:hlinkClick r:id="rId4"/>
              </a:rPr>
              <a:t>elenecharalampous72@gmail.com</a:t>
            </a:r>
            <a:endParaRPr lang="el-GR" sz="1600" dirty="0">
              <a:solidFill>
                <a:schemeClr val="tx1"/>
              </a:solidFill>
            </a:endParaRPr>
          </a:p>
          <a:p>
            <a:pPr algn="r"/>
            <a:r>
              <a:rPr lang="en-US" sz="1600" dirty="0"/>
              <a:t>https://www.e-charalambous.com</a:t>
            </a:r>
            <a:endParaRPr lang="el-GR" sz="1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8AE59B-646F-89C6-EA42-863E38B274B7}"/>
              </a:ext>
            </a:extLst>
          </p:cNvPr>
          <p:cNvSpPr txBox="1"/>
          <p:nvPr/>
        </p:nvSpPr>
        <p:spPr>
          <a:xfrm rot="16200000">
            <a:off x="106140" y="2359218"/>
            <a:ext cx="3814310" cy="523220"/>
          </a:xfrm>
          <a:custGeom>
            <a:avLst/>
            <a:gdLst>
              <a:gd name="csX0" fmla="*/ 0 w 3814310"/>
              <a:gd name="csY0" fmla="*/ 0 h 523220"/>
              <a:gd name="csX1" fmla="*/ 544901 w 3814310"/>
              <a:gd name="csY1" fmla="*/ 0 h 523220"/>
              <a:gd name="csX2" fmla="*/ 1013517 w 3814310"/>
              <a:gd name="csY2" fmla="*/ 0 h 523220"/>
              <a:gd name="csX3" fmla="*/ 1482132 w 3814310"/>
              <a:gd name="csY3" fmla="*/ 0 h 523220"/>
              <a:gd name="csX4" fmla="*/ 2103320 w 3814310"/>
              <a:gd name="csY4" fmla="*/ 0 h 523220"/>
              <a:gd name="csX5" fmla="*/ 2610078 w 3814310"/>
              <a:gd name="csY5" fmla="*/ 0 h 523220"/>
              <a:gd name="csX6" fmla="*/ 3231265 w 3814310"/>
              <a:gd name="csY6" fmla="*/ 0 h 523220"/>
              <a:gd name="csX7" fmla="*/ 3814310 w 3814310"/>
              <a:gd name="csY7" fmla="*/ 0 h 523220"/>
              <a:gd name="csX8" fmla="*/ 3814310 w 3814310"/>
              <a:gd name="csY8" fmla="*/ 523220 h 523220"/>
              <a:gd name="csX9" fmla="*/ 3345695 w 3814310"/>
              <a:gd name="csY9" fmla="*/ 523220 h 523220"/>
              <a:gd name="csX10" fmla="*/ 2724507 w 3814310"/>
              <a:gd name="csY10" fmla="*/ 523220 h 523220"/>
              <a:gd name="csX11" fmla="*/ 2103320 w 3814310"/>
              <a:gd name="csY11" fmla="*/ 523220 h 523220"/>
              <a:gd name="csX12" fmla="*/ 1634704 w 3814310"/>
              <a:gd name="csY12" fmla="*/ 523220 h 523220"/>
              <a:gd name="csX13" fmla="*/ 1204232 w 3814310"/>
              <a:gd name="csY13" fmla="*/ 523220 h 523220"/>
              <a:gd name="csX14" fmla="*/ 583045 w 3814310"/>
              <a:gd name="csY14" fmla="*/ 523220 h 523220"/>
              <a:gd name="csX15" fmla="*/ 0 w 3814310"/>
              <a:gd name="csY15" fmla="*/ 523220 h 523220"/>
              <a:gd name="csX16" fmla="*/ 0 w 3814310"/>
              <a:gd name="csY16" fmla="*/ 0 h 5232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3814310" h="523220" fill="none" extrusionOk="0">
                <a:moveTo>
                  <a:pt x="0" y="0"/>
                </a:moveTo>
                <a:cubicBezTo>
                  <a:pt x="128283" y="-30958"/>
                  <a:pt x="383003" y="26864"/>
                  <a:pt x="544901" y="0"/>
                </a:cubicBezTo>
                <a:cubicBezTo>
                  <a:pt x="706799" y="-26864"/>
                  <a:pt x="862612" y="18758"/>
                  <a:pt x="1013517" y="0"/>
                </a:cubicBezTo>
                <a:cubicBezTo>
                  <a:pt x="1164422" y="-18758"/>
                  <a:pt x="1333450" y="29595"/>
                  <a:pt x="1482132" y="0"/>
                </a:cubicBezTo>
                <a:cubicBezTo>
                  <a:pt x="1630815" y="-29595"/>
                  <a:pt x="1932966" y="68525"/>
                  <a:pt x="2103320" y="0"/>
                </a:cubicBezTo>
                <a:cubicBezTo>
                  <a:pt x="2273674" y="-68525"/>
                  <a:pt x="2506995" y="5369"/>
                  <a:pt x="2610078" y="0"/>
                </a:cubicBezTo>
                <a:cubicBezTo>
                  <a:pt x="2713161" y="-5369"/>
                  <a:pt x="3031364" y="28925"/>
                  <a:pt x="3231265" y="0"/>
                </a:cubicBezTo>
                <a:cubicBezTo>
                  <a:pt x="3431166" y="-28925"/>
                  <a:pt x="3612317" y="69793"/>
                  <a:pt x="3814310" y="0"/>
                </a:cubicBezTo>
                <a:cubicBezTo>
                  <a:pt x="3832999" y="237858"/>
                  <a:pt x="3785666" y="362815"/>
                  <a:pt x="3814310" y="523220"/>
                </a:cubicBezTo>
                <a:cubicBezTo>
                  <a:pt x="3695932" y="535837"/>
                  <a:pt x="3457939" y="475816"/>
                  <a:pt x="3345695" y="523220"/>
                </a:cubicBezTo>
                <a:cubicBezTo>
                  <a:pt x="3233451" y="570624"/>
                  <a:pt x="3015968" y="450539"/>
                  <a:pt x="2724507" y="523220"/>
                </a:cubicBezTo>
                <a:cubicBezTo>
                  <a:pt x="2433046" y="595901"/>
                  <a:pt x="2407083" y="457807"/>
                  <a:pt x="2103320" y="523220"/>
                </a:cubicBezTo>
                <a:cubicBezTo>
                  <a:pt x="1799557" y="588633"/>
                  <a:pt x="1766985" y="484628"/>
                  <a:pt x="1634704" y="523220"/>
                </a:cubicBezTo>
                <a:cubicBezTo>
                  <a:pt x="1502423" y="561812"/>
                  <a:pt x="1347510" y="491357"/>
                  <a:pt x="1204232" y="523220"/>
                </a:cubicBezTo>
                <a:cubicBezTo>
                  <a:pt x="1060954" y="555083"/>
                  <a:pt x="726424" y="512408"/>
                  <a:pt x="583045" y="523220"/>
                </a:cubicBezTo>
                <a:cubicBezTo>
                  <a:pt x="439666" y="534032"/>
                  <a:pt x="228011" y="492289"/>
                  <a:pt x="0" y="523220"/>
                </a:cubicBezTo>
                <a:cubicBezTo>
                  <a:pt x="-2631" y="293292"/>
                  <a:pt x="51365" y="165519"/>
                  <a:pt x="0" y="0"/>
                </a:cubicBezTo>
                <a:close/>
              </a:path>
              <a:path w="3814310" h="523220" stroke="0" extrusionOk="0">
                <a:moveTo>
                  <a:pt x="0" y="0"/>
                </a:moveTo>
                <a:cubicBezTo>
                  <a:pt x="145572" y="-68883"/>
                  <a:pt x="443942" y="54067"/>
                  <a:pt x="583045" y="0"/>
                </a:cubicBezTo>
                <a:cubicBezTo>
                  <a:pt x="722149" y="-54067"/>
                  <a:pt x="896945" y="61801"/>
                  <a:pt x="1166089" y="0"/>
                </a:cubicBezTo>
                <a:cubicBezTo>
                  <a:pt x="1435233" y="-61801"/>
                  <a:pt x="1523308" y="54109"/>
                  <a:pt x="1787277" y="0"/>
                </a:cubicBezTo>
                <a:cubicBezTo>
                  <a:pt x="2051246" y="-54109"/>
                  <a:pt x="2157446" y="36209"/>
                  <a:pt x="2255892" y="0"/>
                </a:cubicBezTo>
                <a:cubicBezTo>
                  <a:pt x="2354338" y="-36209"/>
                  <a:pt x="2563737" y="9190"/>
                  <a:pt x="2762650" y="0"/>
                </a:cubicBezTo>
                <a:cubicBezTo>
                  <a:pt x="2961563" y="-9190"/>
                  <a:pt x="3017931" y="34632"/>
                  <a:pt x="3269409" y="0"/>
                </a:cubicBezTo>
                <a:cubicBezTo>
                  <a:pt x="3520887" y="-34632"/>
                  <a:pt x="3692469" y="7123"/>
                  <a:pt x="3814310" y="0"/>
                </a:cubicBezTo>
                <a:cubicBezTo>
                  <a:pt x="3824339" y="254963"/>
                  <a:pt x="3796545" y="305774"/>
                  <a:pt x="3814310" y="523220"/>
                </a:cubicBezTo>
                <a:cubicBezTo>
                  <a:pt x="3654498" y="535361"/>
                  <a:pt x="3574974" y="486573"/>
                  <a:pt x="3383838" y="523220"/>
                </a:cubicBezTo>
                <a:cubicBezTo>
                  <a:pt x="3192702" y="559867"/>
                  <a:pt x="2985198" y="483720"/>
                  <a:pt x="2762650" y="523220"/>
                </a:cubicBezTo>
                <a:cubicBezTo>
                  <a:pt x="2540102" y="562720"/>
                  <a:pt x="2284261" y="476698"/>
                  <a:pt x="2141463" y="523220"/>
                </a:cubicBezTo>
                <a:cubicBezTo>
                  <a:pt x="1998665" y="569742"/>
                  <a:pt x="1783254" y="470045"/>
                  <a:pt x="1520275" y="523220"/>
                </a:cubicBezTo>
                <a:cubicBezTo>
                  <a:pt x="1257296" y="576395"/>
                  <a:pt x="1056687" y="509725"/>
                  <a:pt x="899087" y="523220"/>
                </a:cubicBezTo>
                <a:cubicBezTo>
                  <a:pt x="741487" y="536715"/>
                  <a:pt x="410706" y="443383"/>
                  <a:pt x="0" y="523220"/>
                </a:cubicBezTo>
                <a:cubicBezTo>
                  <a:pt x="-25603" y="341791"/>
                  <a:pt x="53701" y="206886"/>
                  <a:pt x="0" y="0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accent1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70986973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r"/>
            <a:r>
              <a:rPr lang="el-GR" sz="2800" dirty="0"/>
              <a:t>ΙΣΤΟΡΙΑ  Α’ ΓΥΜΝΑΣΙΟΥ</a:t>
            </a:r>
          </a:p>
        </p:txBody>
      </p:sp>
    </p:spTree>
    <p:extLst>
      <p:ext uri="{BB962C8B-B14F-4D97-AF65-F5344CB8AC3E}">
        <p14:creationId xmlns:p14="http://schemas.microsoft.com/office/powerpoint/2010/main" val="1929096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5375D-F3B0-7888-6F33-792ADE5E41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>
            <a:extLst>
              <a:ext uri="{FF2B5EF4-FFF2-40B4-BE49-F238E27FC236}">
                <a16:creationId xmlns:a16="http://schemas.microsoft.com/office/drawing/2014/main" id="{F5505448-E005-42A9-6123-86948ABE7A6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177" b="15369"/>
          <a:stretch>
            <a:fillRect/>
          </a:stretch>
        </p:blipFill>
        <p:spPr>
          <a:xfrm>
            <a:off x="794658" y="216038"/>
            <a:ext cx="11117034" cy="5634718"/>
          </a:xfrm>
          <a:custGeom>
            <a:avLst/>
            <a:gdLst>
              <a:gd name="csX0" fmla="*/ 0 w 11117034"/>
              <a:gd name="csY0" fmla="*/ 0 h 5634718"/>
              <a:gd name="csX1" fmla="*/ 362766 w 11117034"/>
              <a:gd name="csY1" fmla="*/ 0 h 5634718"/>
              <a:gd name="csX2" fmla="*/ 614362 w 11117034"/>
              <a:gd name="csY2" fmla="*/ 0 h 5634718"/>
              <a:gd name="csX3" fmla="*/ 1421810 w 11117034"/>
              <a:gd name="csY3" fmla="*/ 0 h 5634718"/>
              <a:gd name="csX4" fmla="*/ 1784577 w 11117034"/>
              <a:gd name="csY4" fmla="*/ 0 h 5634718"/>
              <a:gd name="csX5" fmla="*/ 2592024 w 11117034"/>
              <a:gd name="csY5" fmla="*/ 0 h 5634718"/>
              <a:gd name="csX6" fmla="*/ 2954791 w 11117034"/>
              <a:gd name="csY6" fmla="*/ 0 h 5634718"/>
              <a:gd name="csX7" fmla="*/ 3651068 w 11117034"/>
              <a:gd name="csY7" fmla="*/ 0 h 5634718"/>
              <a:gd name="csX8" fmla="*/ 4125005 w 11117034"/>
              <a:gd name="csY8" fmla="*/ 0 h 5634718"/>
              <a:gd name="csX9" fmla="*/ 4932452 w 11117034"/>
              <a:gd name="csY9" fmla="*/ 0 h 5634718"/>
              <a:gd name="csX10" fmla="*/ 5184048 w 11117034"/>
              <a:gd name="csY10" fmla="*/ 0 h 5634718"/>
              <a:gd name="csX11" fmla="*/ 5657985 w 11117034"/>
              <a:gd name="csY11" fmla="*/ 0 h 5634718"/>
              <a:gd name="csX12" fmla="*/ 5909581 w 11117034"/>
              <a:gd name="csY12" fmla="*/ 0 h 5634718"/>
              <a:gd name="csX13" fmla="*/ 6717029 w 11117034"/>
              <a:gd name="csY13" fmla="*/ 0 h 5634718"/>
              <a:gd name="csX14" fmla="*/ 7302136 w 11117034"/>
              <a:gd name="csY14" fmla="*/ 0 h 5634718"/>
              <a:gd name="csX15" fmla="*/ 8109584 w 11117034"/>
              <a:gd name="csY15" fmla="*/ 0 h 5634718"/>
              <a:gd name="csX16" fmla="*/ 8472350 w 11117034"/>
              <a:gd name="csY16" fmla="*/ 0 h 5634718"/>
              <a:gd name="csX17" fmla="*/ 9168628 w 11117034"/>
              <a:gd name="csY17" fmla="*/ 0 h 5634718"/>
              <a:gd name="csX18" fmla="*/ 9420224 w 11117034"/>
              <a:gd name="csY18" fmla="*/ 0 h 5634718"/>
              <a:gd name="csX19" fmla="*/ 10116501 w 11117034"/>
              <a:gd name="csY19" fmla="*/ 0 h 5634718"/>
              <a:gd name="csX20" fmla="*/ 11117034 w 11117034"/>
              <a:gd name="csY20" fmla="*/ 0 h 5634718"/>
              <a:gd name="csX21" fmla="*/ 11117034 w 11117034"/>
              <a:gd name="csY21" fmla="*/ 507125 h 5634718"/>
              <a:gd name="csX22" fmla="*/ 11117034 w 11117034"/>
              <a:gd name="csY22" fmla="*/ 1070596 h 5634718"/>
              <a:gd name="csX23" fmla="*/ 11117034 w 11117034"/>
              <a:gd name="csY23" fmla="*/ 1634068 h 5634718"/>
              <a:gd name="csX24" fmla="*/ 11117034 w 11117034"/>
              <a:gd name="csY24" fmla="*/ 2310234 h 5634718"/>
              <a:gd name="csX25" fmla="*/ 11117034 w 11117034"/>
              <a:gd name="csY25" fmla="*/ 2817359 h 5634718"/>
              <a:gd name="csX26" fmla="*/ 11117034 w 11117034"/>
              <a:gd name="csY26" fmla="*/ 3493525 h 5634718"/>
              <a:gd name="csX27" fmla="*/ 11117034 w 11117034"/>
              <a:gd name="csY27" fmla="*/ 4113344 h 5634718"/>
              <a:gd name="csX28" fmla="*/ 11117034 w 11117034"/>
              <a:gd name="csY28" fmla="*/ 4507774 h 5634718"/>
              <a:gd name="csX29" fmla="*/ 11117034 w 11117034"/>
              <a:gd name="csY29" fmla="*/ 4958552 h 5634718"/>
              <a:gd name="csX30" fmla="*/ 11117034 w 11117034"/>
              <a:gd name="csY30" fmla="*/ 5634718 h 5634718"/>
              <a:gd name="csX31" fmla="*/ 10643097 w 11117034"/>
              <a:gd name="csY31" fmla="*/ 5634718 h 5634718"/>
              <a:gd name="csX32" fmla="*/ 10280331 w 11117034"/>
              <a:gd name="csY32" fmla="*/ 5634718 h 5634718"/>
              <a:gd name="csX33" fmla="*/ 9917565 w 11117034"/>
              <a:gd name="csY33" fmla="*/ 5634718 h 5634718"/>
              <a:gd name="csX34" fmla="*/ 9110117 w 11117034"/>
              <a:gd name="csY34" fmla="*/ 5634718 h 5634718"/>
              <a:gd name="csX35" fmla="*/ 8302669 w 11117034"/>
              <a:gd name="csY35" fmla="*/ 5634718 h 5634718"/>
              <a:gd name="csX36" fmla="*/ 7495221 w 11117034"/>
              <a:gd name="csY36" fmla="*/ 5634718 h 5634718"/>
              <a:gd name="csX37" fmla="*/ 7021285 w 11117034"/>
              <a:gd name="csY37" fmla="*/ 5634718 h 5634718"/>
              <a:gd name="csX38" fmla="*/ 6658518 w 11117034"/>
              <a:gd name="csY38" fmla="*/ 5634718 h 5634718"/>
              <a:gd name="csX39" fmla="*/ 5851071 w 11117034"/>
              <a:gd name="csY39" fmla="*/ 5634718 h 5634718"/>
              <a:gd name="csX40" fmla="*/ 5377134 w 11117034"/>
              <a:gd name="csY40" fmla="*/ 5634718 h 5634718"/>
              <a:gd name="csX41" fmla="*/ 5125538 w 11117034"/>
              <a:gd name="csY41" fmla="*/ 5634718 h 5634718"/>
              <a:gd name="csX42" fmla="*/ 4429260 w 11117034"/>
              <a:gd name="csY42" fmla="*/ 5634718 h 5634718"/>
              <a:gd name="csX43" fmla="*/ 4177664 w 11117034"/>
              <a:gd name="csY43" fmla="*/ 5634718 h 5634718"/>
              <a:gd name="csX44" fmla="*/ 3370217 w 11117034"/>
              <a:gd name="csY44" fmla="*/ 5634718 h 5634718"/>
              <a:gd name="csX45" fmla="*/ 3118621 w 11117034"/>
              <a:gd name="csY45" fmla="*/ 5634718 h 5634718"/>
              <a:gd name="csX46" fmla="*/ 2422343 w 11117034"/>
              <a:gd name="csY46" fmla="*/ 5634718 h 5634718"/>
              <a:gd name="csX47" fmla="*/ 1837236 w 11117034"/>
              <a:gd name="csY47" fmla="*/ 5634718 h 5634718"/>
              <a:gd name="csX48" fmla="*/ 1585640 w 11117034"/>
              <a:gd name="csY48" fmla="*/ 5634718 h 5634718"/>
              <a:gd name="csX49" fmla="*/ 1111703 w 11117034"/>
              <a:gd name="csY49" fmla="*/ 5634718 h 5634718"/>
              <a:gd name="csX50" fmla="*/ 748937 w 11117034"/>
              <a:gd name="csY50" fmla="*/ 5634718 h 5634718"/>
              <a:gd name="csX51" fmla="*/ 0 w 11117034"/>
              <a:gd name="csY51" fmla="*/ 5634718 h 5634718"/>
              <a:gd name="csX52" fmla="*/ 0 w 11117034"/>
              <a:gd name="csY52" fmla="*/ 4958552 h 5634718"/>
              <a:gd name="csX53" fmla="*/ 0 w 11117034"/>
              <a:gd name="csY53" fmla="*/ 4507774 h 5634718"/>
              <a:gd name="csX54" fmla="*/ 0 w 11117034"/>
              <a:gd name="csY54" fmla="*/ 3831608 h 5634718"/>
              <a:gd name="csX55" fmla="*/ 0 w 11117034"/>
              <a:gd name="csY55" fmla="*/ 3211789 h 5634718"/>
              <a:gd name="csX56" fmla="*/ 0 w 11117034"/>
              <a:gd name="csY56" fmla="*/ 2817359 h 5634718"/>
              <a:gd name="csX57" fmla="*/ 0 w 11117034"/>
              <a:gd name="csY57" fmla="*/ 2197540 h 5634718"/>
              <a:gd name="csX58" fmla="*/ 0 w 11117034"/>
              <a:gd name="csY58" fmla="*/ 1746763 h 5634718"/>
              <a:gd name="csX59" fmla="*/ 0 w 11117034"/>
              <a:gd name="csY59" fmla="*/ 1352332 h 5634718"/>
              <a:gd name="csX60" fmla="*/ 0 w 11117034"/>
              <a:gd name="csY60" fmla="*/ 788861 h 5634718"/>
              <a:gd name="csX61" fmla="*/ 0 w 11117034"/>
              <a:gd name="csY61" fmla="*/ 0 h 56347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</a:cxnLst>
            <a:rect l="l" t="t" r="r" b="b"/>
            <a:pathLst>
              <a:path w="11117034" h="5634718" fill="none" extrusionOk="0">
                <a:moveTo>
                  <a:pt x="0" y="0"/>
                </a:moveTo>
                <a:cubicBezTo>
                  <a:pt x="128008" y="-11051"/>
                  <a:pt x="212685" y="10163"/>
                  <a:pt x="362766" y="0"/>
                </a:cubicBezTo>
                <a:cubicBezTo>
                  <a:pt x="512847" y="-10163"/>
                  <a:pt x="556004" y="13507"/>
                  <a:pt x="614362" y="0"/>
                </a:cubicBezTo>
                <a:cubicBezTo>
                  <a:pt x="672720" y="-13507"/>
                  <a:pt x="1161270" y="79594"/>
                  <a:pt x="1421810" y="0"/>
                </a:cubicBezTo>
                <a:cubicBezTo>
                  <a:pt x="1682350" y="-79594"/>
                  <a:pt x="1677126" y="3914"/>
                  <a:pt x="1784577" y="0"/>
                </a:cubicBezTo>
                <a:cubicBezTo>
                  <a:pt x="1892028" y="-3914"/>
                  <a:pt x="2282510" y="42396"/>
                  <a:pt x="2592024" y="0"/>
                </a:cubicBezTo>
                <a:cubicBezTo>
                  <a:pt x="2901538" y="-42396"/>
                  <a:pt x="2791884" y="19280"/>
                  <a:pt x="2954791" y="0"/>
                </a:cubicBezTo>
                <a:cubicBezTo>
                  <a:pt x="3117698" y="-19280"/>
                  <a:pt x="3471383" y="57509"/>
                  <a:pt x="3651068" y="0"/>
                </a:cubicBezTo>
                <a:cubicBezTo>
                  <a:pt x="3830753" y="-57509"/>
                  <a:pt x="3988881" y="282"/>
                  <a:pt x="4125005" y="0"/>
                </a:cubicBezTo>
                <a:cubicBezTo>
                  <a:pt x="4261129" y="-282"/>
                  <a:pt x="4759406" y="15487"/>
                  <a:pt x="4932452" y="0"/>
                </a:cubicBezTo>
                <a:cubicBezTo>
                  <a:pt x="5105498" y="-15487"/>
                  <a:pt x="5112636" y="1997"/>
                  <a:pt x="5184048" y="0"/>
                </a:cubicBezTo>
                <a:cubicBezTo>
                  <a:pt x="5255460" y="-1997"/>
                  <a:pt x="5498273" y="13962"/>
                  <a:pt x="5657985" y="0"/>
                </a:cubicBezTo>
                <a:cubicBezTo>
                  <a:pt x="5817697" y="-13962"/>
                  <a:pt x="5819670" y="28945"/>
                  <a:pt x="5909581" y="0"/>
                </a:cubicBezTo>
                <a:cubicBezTo>
                  <a:pt x="5999492" y="-28945"/>
                  <a:pt x="6498905" y="95497"/>
                  <a:pt x="6717029" y="0"/>
                </a:cubicBezTo>
                <a:cubicBezTo>
                  <a:pt x="6935153" y="-95497"/>
                  <a:pt x="7060199" y="7281"/>
                  <a:pt x="7302136" y="0"/>
                </a:cubicBezTo>
                <a:cubicBezTo>
                  <a:pt x="7544073" y="-7281"/>
                  <a:pt x="7919105" y="56423"/>
                  <a:pt x="8109584" y="0"/>
                </a:cubicBezTo>
                <a:cubicBezTo>
                  <a:pt x="8300063" y="-56423"/>
                  <a:pt x="8315808" y="14712"/>
                  <a:pt x="8472350" y="0"/>
                </a:cubicBezTo>
                <a:cubicBezTo>
                  <a:pt x="8628892" y="-14712"/>
                  <a:pt x="8992510" y="30313"/>
                  <a:pt x="9168628" y="0"/>
                </a:cubicBezTo>
                <a:cubicBezTo>
                  <a:pt x="9344746" y="-30313"/>
                  <a:pt x="9298578" y="2153"/>
                  <a:pt x="9420224" y="0"/>
                </a:cubicBezTo>
                <a:cubicBezTo>
                  <a:pt x="9541870" y="-2153"/>
                  <a:pt x="9840476" y="73332"/>
                  <a:pt x="10116501" y="0"/>
                </a:cubicBezTo>
                <a:cubicBezTo>
                  <a:pt x="10392526" y="-73332"/>
                  <a:pt x="10661660" y="45121"/>
                  <a:pt x="11117034" y="0"/>
                </a:cubicBezTo>
                <a:cubicBezTo>
                  <a:pt x="11136312" y="160237"/>
                  <a:pt x="11104695" y="335167"/>
                  <a:pt x="11117034" y="507125"/>
                </a:cubicBezTo>
                <a:cubicBezTo>
                  <a:pt x="11129373" y="679084"/>
                  <a:pt x="11116959" y="817166"/>
                  <a:pt x="11117034" y="1070596"/>
                </a:cubicBezTo>
                <a:cubicBezTo>
                  <a:pt x="11117109" y="1324026"/>
                  <a:pt x="11084263" y="1507086"/>
                  <a:pt x="11117034" y="1634068"/>
                </a:cubicBezTo>
                <a:cubicBezTo>
                  <a:pt x="11149805" y="1761050"/>
                  <a:pt x="11078534" y="2032919"/>
                  <a:pt x="11117034" y="2310234"/>
                </a:cubicBezTo>
                <a:cubicBezTo>
                  <a:pt x="11155534" y="2587549"/>
                  <a:pt x="11065649" y="2599883"/>
                  <a:pt x="11117034" y="2817359"/>
                </a:cubicBezTo>
                <a:cubicBezTo>
                  <a:pt x="11168419" y="3034836"/>
                  <a:pt x="11055747" y="3337316"/>
                  <a:pt x="11117034" y="3493525"/>
                </a:cubicBezTo>
                <a:cubicBezTo>
                  <a:pt x="11178321" y="3649734"/>
                  <a:pt x="11085885" y="3847182"/>
                  <a:pt x="11117034" y="4113344"/>
                </a:cubicBezTo>
                <a:cubicBezTo>
                  <a:pt x="11148183" y="4379506"/>
                  <a:pt x="11079268" y="4361940"/>
                  <a:pt x="11117034" y="4507774"/>
                </a:cubicBezTo>
                <a:cubicBezTo>
                  <a:pt x="11154800" y="4653608"/>
                  <a:pt x="11113954" y="4797073"/>
                  <a:pt x="11117034" y="4958552"/>
                </a:cubicBezTo>
                <a:cubicBezTo>
                  <a:pt x="11120114" y="5120031"/>
                  <a:pt x="11097711" y="5462663"/>
                  <a:pt x="11117034" y="5634718"/>
                </a:cubicBezTo>
                <a:cubicBezTo>
                  <a:pt x="10937283" y="5687130"/>
                  <a:pt x="10793346" y="5612657"/>
                  <a:pt x="10643097" y="5634718"/>
                </a:cubicBezTo>
                <a:cubicBezTo>
                  <a:pt x="10492848" y="5656779"/>
                  <a:pt x="10355009" y="5596855"/>
                  <a:pt x="10280331" y="5634718"/>
                </a:cubicBezTo>
                <a:cubicBezTo>
                  <a:pt x="10205653" y="5672581"/>
                  <a:pt x="10005515" y="5625160"/>
                  <a:pt x="9917565" y="5634718"/>
                </a:cubicBezTo>
                <a:cubicBezTo>
                  <a:pt x="9829615" y="5644276"/>
                  <a:pt x="9348161" y="5553705"/>
                  <a:pt x="9110117" y="5634718"/>
                </a:cubicBezTo>
                <a:cubicBezTo>
                  <a:pt x="8872073" y="5715731"/>
                  <a:pt x="8703181" y="5573766"/>
                  <a:pt x="8302669" y="5634718"/>
                </a:cubicBezTo>
                <a:cubicBezTo>
                  <a:pt x="7902157" y="5695670"/>
                  <a:pt x="7878122" y="5547983"/>
                  <a:pt x="7495221" y="5634718"/>
                </a:cubicBezTo>
                <a:cubicBezTo>
                  <a:pt x="7112320" y="5721453"/>
                  <a:pt x="7254793" y="5629168"/>
                  <a:pt x="7021285" y="5634718"/>
                </a:cubicBezTo>
                <a:cubicBezTo>
                  <a:pt x="6787777" y="5640268"/>
                  <a:pt x="6756040" y="5596460"/>
                  <a:pt x="6658518" y="5634718"/>
                </a:cubicBezTo>
                <a:cubicBezTo>
                  <a:pt x="6560996" y="5672976"/>
                  <a:pt x="6149581" y="5624272"/>
                  <a:pt x="5851071" y="5634718"/>
                </a:cubicBezTo>
                <a:cubicBezTo>
                  <a:pt x="5552561" y="5645164"/>
                  <a:pt x="5517305" y="5621629"/>
                  <a:pt x="5377134" y="5634718"/>
                </a:cubicBezTo>
                <a:cubicBezTo>
                  <a:pt x="5236963" y="5647807"/>
                  <a:pt x="5229492" y="5624426"/>
                  <a:pt x="5125538" y="5634718"/>
                </a:cubicBezTo>
                <a:cubicBezTo>
                  <a:pt x="5021584" y="5645010"/>
                  <a:pt x="4581515" y="5606009"/>
                  <a:pt x="4429260" y="5634718"/>
                </a:cubicBezTo>
                <a:cubicBezTo>
                  <a:pt x="4277005" y="5663427"/>
                  <a:pt x="4270628" y="5631826"/>
                  <a:pt x="4177664" y="5634718"/>
                </a:cubicBezTo>
                <a:cubicBezTo>
                  <a:pt x="4084700" y="5637610"/>
                  <a:pt x="3711446" y="5607554"/>
                  <a:pt x="3370217" y="5634718"/>
                </a:cubicBezTo>
                <a:cubicBezTo>
                  <a:pt x="3028988" y="5661882"/>
                  <a:pt x="3212743" y="5633604"/>
                  <a:pt x="3118621" y="5634718"/>
                </a:cubicBezTo>
                <a:cubicBezTo>
                  <a:pt x="3024499" y="5635832"/>
                  <a:pt x="2629922" y="5579810"/>
                  <a:pt x="2422343" y="5634718"/>
                </a:cubicBezTo>
                <a:cubicBezTo>
                  <a:pt x="2214764" y="5689626"/>
                  <a:pt x="2015020" y="5603128"/>
                  <a:pt x="1837236" y="5634718"/>
                </a:cubicBezTo>
                <a:cubicBezTo>
                  <a:pt x="1659452" y="5666308"/>
                  <a:pt x="1676585" y="5624662"/>
                  <a:pt x="1585640" y="5634718"/>
                </a:cubicBezTo>
                <a:cubicBezTo>
                  <a:pt x="1494695" y="5644774"/>
                  <a:pt x="1242375" y="5610683"/>
                  <a:pt x="1111703" y="5634718"/>
                </a:cubicBezTo>
                <a:cubicBezTo>
                  <a:pt x="981031" y="5658753"/>
                  <a:pt x="922196" y="5612205"/>
                  <a:pt x="748937" y="5634718"/>
                </a:cubicBezTo>
                <a:cubicBezTo>
                  <a:pt x="575678" y="5657231"/>
                  <a:pt x="278782" y="5599338"/>
                  <a:pt x="0" y="5634718"/>
                </a:cubicBezTo>
                <a:cubicBezTo>
                  <a:pt x="-31814" y="5462280"/>
                  <a:pt x="67296" y="5171228"/>
                  <a:pt x="0" y="4958552"/>
                </a:cubicBezTo>
                <a:cubicBezTo>
                  <a:pt x="-67296" y="4745876"/>
                  <a:pt x="50831" y="4732205"/>
                  <a:pt x="0" y="4507774"/>
                </a:cubicBezTo>
                <a:cubicBezTo>
                  <a:pt x="-50831" y="4283343"/>
                  <a:pt x="12972" y="4081343"/>
                  <a:pt x="0" y="3831608"/>
                </a:cubicBezTo>
                <a:cubicBezTo>
                  <a:pt x="-12972" y="3581873"/>
                  <a:pt x="44895" y="3442987"/>
                  <a:pt x="0" y="3211789"/>
                </a:cubicBezTo>
                <a:cubicBezTo>
                  <a:pt x="-44895" y="2980591"/>
                  <a:pt x="28685" y="3014069"/>
                  <a:pt x="0" y="2817359"/>
                </a:cubicBezTo>
                <a:cubicBezTo>
                  <a:pt x="-28685" y="2620649"/>
                  <a:pt x="11845" y="2421575"/>
                  <a:pt x="0" y="2197540"/>
                </a:cubicBezTo>
                <a:cubicBezTo>
                  <a:pt x="-11845" y="1973505"/>
                  <a:pt x="5573" y="1881289"/>
                  <a:pt x="0" y="1746763"/>
                </a:cubicBezTo>
                <a:cubicBezTo>
                  <a:pt x="-5573" y="1612237"/>
                  <a:pt x="23350" y="1519208"/>
                  <a:pt x="0" y="1352332"/>
                </a:cubicBezTo>
                <a:cubicBezTo>
                  <a:pt x="-23350" y="1185456"/>
                  <a:pt x="4559" y="1060711"/>
                  <a:pt x="0" y="788861"/>
                </a:cubicBezTo>
                <a:cubicBezTo>
                  <a:pt x="-4559" y="517011"/>
                  <a:pt x="17950" y="330040"/>
                  <a:pt x="0" y="0"/>
                </a:cubicBezTo>
                <a:close/>
              </a:path>
              <a:path w="11117034" h="5634718" stroke="0" extrusionOk="0">
                <a:moveTo>
                  <a:pt x="0" y="0"/>
                </a:moveTo>
                <a:cubicBezTo>
                  <a:pt x="136453" y="-46792"/>
                  <a:pt x="285035" y="22734"/>
                  <a:pt x="473937" y="0"/>
                </a:cubicBezTo>
                <a:cubicBezTo>
                  <a:pt x="662839" y="-22734"/>
                  <a:pt x="622881" y="30036"/>
                  <a:pt x="725533" y="0"/>
                </a:cubicBezTo>
                <a:cubicBezTo>
                  <a:pt x="828185" y="-30036"/>
                  <a:pt x="967597" y="43258"/>
                  <a:pt x="1088299" y="0"/>
                </a:cubicBezTo>
                <a:cubicBezTo>
                  <a:pt x="1209001" y="-43258"/>
                  <a:pt x="1262050" y="4063"/>
                  <a:pt x="1339895" y="0"/>
                </a:cubicBezTo>
                <a:cubicBezTo>
                  <a:pt x="1417740" y="-4063"/>
                  <a:pt x="1472072" y="26274"/>
                  <a:pt x="1591491" y="0"/>
                </a:cubicBezTo>
                <a:cubicBezTo>
                  <a:pt x="1710910" y="-26274"/>
                  <a:pt x="1722334" y="9788"/>
                  <a:pt x="1843087" y="0"/>
                </a:cubicBezTo>
                <a:cubicBezTo>
                  <a:pt x="1963840" y="-9788"/>
                  <a:pt x="2087534" y="7664"/>
                  <a:pt x="2205854" y="0"/>
                </a:cubicBezTo>
                <a:cubicBezTo>
                  <a:pt x="2324174" y="-7664"/>
                  <a:pt x="2746858" y="53066"/>
                  <a:pt x="2902131" y="0"/>
                </a:cubicBezTo>
                <a:cubicBezTo>
                  <a:pt x="3057404" y="-53066"/>
                  <a:pt x="3094183" y="14782"/>
                  <a:pt x="3264897" y="0"/>
                </a:cubicBezTo>
                <a:cubicBezTo>
                  <a:pt x="3435611" y="-14782"/>
                  <a:pt x="3641950" y="75545"/>
                  <a:pt x="3961175" y="0"/>
                </a:cubicBezTo>
                <a:cubicBezTo>
                  <a:pt x="4280400" y="-75545"/>
                  <a:pt x="4152204" y="17852"/>
                  <a:pt x="4212771" y="0"/>
                </a:cubicBezTo>
                <a:cubicBezTo>
                  <a:pt x="4273338" y="-17852"/>
                  <a:pt x="4599816" y="58858"/>
                  <a:pt x="4797878" y="0"/>
                </a:cubicBezTo>
                <a:cubicBezTo>
                  <a:pt x="4995940" y="-58858"/>
                  <a:pt x="4996227" y="10394"/>
                  <a:pt x="5160644" y="0"/>
                </a:cubicBezTo>
                <a:cubicBezTo>
                  <a:pt x="5325061" y="-10394"/>
                  <a:pt x="5472289" y="27186"/>
                  <a:pt x="5745751" y="0"/>
                </a:cubicBezTo>
                <a:cubicBezTo>
                  <a:pt x="6019213" y="-27186"/>
                  <a:pt x="6072086" y="40275"/>
                  <a:pt x="6330858" y="0"/>
                </a:cubicBezTo>
                <a:cubicBezTo>
                  <a:pt x="6589630" y="-40275"/>
                  <a:pt x="6595788" y="8622"/>
                  <a:pt x="6693625" y="0"/>
                </a:cubicBezTo>
                <a:cubicBezTo>
                  <a:pt x="6791462" y="-8622"/>
                  <a:pt x="7314557" y="41375"/>
                  <a:pt x="7501072" y="0"/>
                </a:cubicBezTo>
                <a:cubicBezTo>
                  <a:pt x="7687587" y="-41375"/>
                  <a:pt x="7775805" y="55486"/>
                  <a:pt x="7975009" y="0"/>
                </a:cubicBezTo>
                <a:cubicBezTo>
                  <a:pt x="8174213" y="-55486"/>
                  <a:pt x="8356836" y="32819"/>
                  <a:pt x="8671287" y="0"/>
                </a:cubicBezTo>
                <a:cubicBezTo>
                  <a:pt x="8985738" y="-32819"/>
                  <a:pt x="8823874" y="27145"/>
                  <a:pt x="8922883" y="0"/>
                </a:cubicBezTo>
                <a:cubicBezTo>
                  <a:pt x="9021892" y="-27145"/>
                  <a:pt x="9283774" y="40945"/>
                  <a:pt x="9619160" y="0"/>
                </a:cubicBezTo>
                <a:cubicBezTo>
                  <a:pt x="9954546" y="-40945"/>
                  <a:pt x="10202429" y="29978"/>
                  <a:pt x="10426608" y="0"/>
                </a:cubicBezTo>
                <a:cubicBezTo>
                  <a:pt x="10650787" y="-29978"/>
                  <a:pt x="10968996" y="75153"/>
                  <a:pt x="11117034" y="0"/>
                </a:cubicBezTo>
                <a:cubicBezTo>
                  <a:pt x="11158770" y="133511"/>
                  <a:pt x="11067052" y="363348"/>
                  <a:pt x="11117034" y="507125"/>
                </a:cubicBezTo>
                <a:cubicBezTo>
                  <a:pt x="11167016" y="650902"/>
                  <a:pt x="11100364" y="778920"/>
                  <a:pt x="11117034" y="957902"/>
                </a:cubicBezTo>
                <a:cubicBezTo>
                  <a:pt x="11133704" y="1136884"/>
                  <a:pt x="11105413" y="1473758"/>
                  <a:pt x="11117034" y="1634068"/>
                </a:cubicBezTo>
                <a:cubicBezTo>
                  <a:pt x="11128655" y="1794378"/>
                  <a:pt x="11063410" y="1973724"/>
                  <a:pt x="11117034" y="2253887"/>
                </a:cubicBezTo>
                <a:cubicBezTo>
                  <a:pt x="11170658" y="2534050"/>
                  <a:pt x="11043509" y="2664955"/>
                  <a:pt x="11117034" y="2873706"/>
                </a:cubicBezTo>
                <a:cubicBezTo>
                  <a:pt x="11190559" y="3082457"/>
                  <a:pt x="11094175" y="3304000"/>
                  <a:pt x="11117034" y="3437178"/>
                </a:cubicBezTo>
                <a:cubicBezTo>
                  <a:pt x="11139893" y="3570356"/>
                  <a:pt x="11069484" y="3735411"/>
                  <a:pt x="11117034" y="3887955"/>
                </a:cubicBezTo>
                <a:cubicBezTo>
                  <a:pt x="11164584" y="4040499"/>
                  <a:pt x="11090935" y="4317525"/>
                  <a:pt x="11117034" y="4451427"/>
                </a:cubicBezTo>
                <a:cubicBezTo>
                  <a:pt x="11143133" y="4585329"/>
                  <a:pt x="11090313" y="4923012"/>
                  <a:pt x="11117034" y="5127593"/>
                </a:cubicBezTo>
                <a:cubicBezTo>
                  <a:pt x="11143755" y="5332174"/>
                  <a:pt x="11107823" y="5526532"/>
                  <a:pt x="11117034" y="5634718"/>
                </a:cubicBezTo>
                <a:cubicBezTo>
                  <a:pt x="11027127" y="5638235"/>
                  <a:pt x="10960880" y="5630938"/>
                  <a:pt x="10865438" y="5634718"/>
                </a:cubicBezTo>
                <a:cubicBezTo>
                  <a:pt x="10769996" y="5638498"/>
                  <a:pt x="10408883" y="5588609"/>
                  <a:pt x="10169161" y="5634718"/>
                </a:cubicBezTo>
                <a:cubicBezTo>
                  <a:pt x="9929439" y="5680827"/>
                  <a:pt x="9576025" y="5598908"/>
                  <a:pt x="9361713" y="5634718"/>
                </a:cubicBezTo>
                <a:cubicBezTo>
                  <a:pt x="9147401" y="5670528"/>
                  <a:pt x="9079978" y="5628155"/>
                  <a:pt x="8998946" y="5634718"/>
                </a:cubicBezTo>
                <a:cubicBezTo>
                  <a:pt x="8917914" y="5641281"/>
                  <a:pt x="8737378" y="5632342"/>
                  <a:pt x="8525010" y="5634718"/>
                </a:cubicBezTo>
                <a:cubicBezTo>
                  <a:pt x="8312642" y="5637094"/>
                  <a:pt x="8354439" y="5612706"/>
                  <a:pt x="8273414" y="5634718"/>
                </a:cubicBezTo>
                <a:cubicBezTo>
                  <a:pt x="8192389" y="5656730"/>
                  <a:pt x="7902731" y="5557414"/>
                  <a:pt x="7577136" y="5634718"/>
                </a:cubicBezTo>
                <a:cubicBezTo>
                  <a:pt x="7251541" y="5712022"/>
                  <a:pt x="7233286" y="5599780"/>
                  <a:pt x="7103200" y="5634718"/>
                </a:cubicBezTo>
                <a:cubicBezTo>
                  <a:pt x="6973114" y="5669656"/>
                  <a:pt x="6575478" y="5594915"/>
                  <a:pt x="6295752" y="5634718"/>
                </a:cubicBezTo>
                <a:cubicBezTo>
                  <a:pt x="6016026" y="5674521"/>
                  <a:pt x="5995117" y="5624701"/>
                  <a:pt x="5710645" y="5634718"/>
                </a:cubicBezTo>
                <a:cubicBezTo>
                  <a:pt x="5426173" y="5644735"/>
                  <a:pt x="5348722" y="5576872"/>
                  <a:pt x="5014367" y="5634718"/>
                </a:cubicBezTo>
                <a:cubicBezTo>
                  <a:pt x="4680012" y="5692564"/>
                  <a:pt x="4839716" y="5619164"/>
                  <a:pt x="4762771" y="5634718"/>
                </a:cubicBezTo>
                <a:cubicBezTo>
                  <a:pt x="4685826" y="5650272"/>
                  <a:pt x="4571465" y="5628704"/>
                  <a:pt x="4511175" y="5634718"/>
                </a:cubicBezTo>
                <a:cubicBezTo>
                  <a:pt x="4450885" y="5640732"/>
                  <a:pt x="4298074" y="5629944"/>
                  <a:pt x="4148409" y="5634718"/>
                </a:cubicBezTo>
                <a:cubicBezTo>
                  <a:pt x="3998744" y="5639492"/>
                  <a:pt x="3601462" y="5560445"/>
                  <a:pt x="3340961" y="5634718"/>
                </a:cubicBezTo>
                <a:cubicBezTo>
                  <a:pt x="3080460" y="5708991"/>
                  <a:pt x="3086240" y="5609075"/>
                  <a:pt x="2867025" y="5634718"/>
                </a:cubicBezTo>
                <a:cubicBezTo>
                  <a:pt x="2647810" y="5660361"/>
                  <a:pt x="2350102" y="5591581"/>
                  <a:pt x="2170747" y="5634718"/>
                </a:cubicBezTo>
                <a:cubicBezTo>
                  <a:pt x="1991392" y="5677855"/>
                  <a:pt x="1842029" y="5628382"/>
                  <a:pt x="1696810" y="5634718"/>
                </a:cubicBezTo>
                <a:cubicBezTo>
                  <a:pt x="1551591" y="5641054"/>
                  <a:pt x="1270455" y="5570881"/>
                  <a:pt x="889363" y="5634718"/>
                </a:cubicBezTo>
                <a:cubicBezTo>
                  <a:pt x="508271" y="5698555"/>
                  <a:pt x="754682" y="5614715"/>
                  <a:pt x="637767" y="5634718"/>
                </a:cubicBezTo>
                <a:cubicBezTo>
                  <a:pt x="520852" y="5654721"/>
                  <a:pt x="205071" y="5597933"/>
                  <a:pt x="0" y="5634718"/>
                </a:cubicBezTo>
                <a:cubicBezTo>
                  <a:pt x="-21844" y="5496900"/>
                  <a:pt x="13204" y="5412751"/>
                  <a:pt x="0" y="5240288"/>
                </a:cubicBezTo>
                <a:cubicBezTo>
                  <a:pt x="-13204" y="5067825"/>
                  <a:pt x="6340" y="4838722"/>
                  <a:pt x="0" y="4676816"/>
                </a:cubicBezTo>
                <a:cubicBezTo>
                  <a:pt x="-6340" y="4514910"/>
                  <a:pt x="5124" y="4362110"/>
                  <a:pt x="0" y="4113344"/>
                </a:cubicBezTo>
                <a:cubicBezTo>
                  <a:pt x="-5124" y="3864578"/>
                  <a:pt x="384" y="3903407"/>
                  <a:pt x="0" y="3718914"/>
                </a:cubicBezTo>
                <a:cubicBezTo>
                  <a:pt x="-384" y="3534421"/>
                  <a:pt x="61768" y="3430475"/>
                  <a:pt x="0" y="3155442"/>
                </a:cubicBezTo>
                <a:cubicBezTo>
                  <a:pt x="-61768" y="2880409"/>
                  <a:pt x="35868" y="2849665"/>
                  <a:pt x="0" y="2591970"/>
                </a:cubicBezTo>
                <a:cubicBezTo>
                  <a:pt x="-35868" y="2334275"/>
                  <a:pt x="60568" y="2226279"/>
                  <a:pt x="0" y="1972151"/>
                </a:cubicBezTo>
                <a:cubicBezTo>
                  <a:pt x="-60568" y="1718023"/>
                  <a:pt x="1130" y="1568244"/>
                  <a:pt x="0" y="1465027"/>
                </a:cubicBezTo>
                <a:cubicBezTo>
                  <a:pt x="-1130" y="1361810"/>
                  <a:pt x="60363" y="1068295"/>
                  <a:pt x="0" y="957902"/>
                </a:cubicBezTo>
                <a:cubicBezTo>
                  <a:pt x="-60363" y="847510"/>
                  <a:pt x="68936" y="349339"/>
                  <a:pt x="0" y="0"/>
                </a:cubicBezTo>
                <a:close/>
              </a:path>
            </a:pathLst>
          </a:custGeom>
          <a:ln w="38100" cap="sq">
            <a:solidFill>
              <a:srgbClr val="0000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107440386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id="{4DB416EE-691C-7ACD-E235-A270BDFFA02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066" t="71360" r="67731"/>
          <a:stretch>
            <a:fillRect/>
          </a:stretch>
        </p:blipFill>
        <p:spPr>
          <a:xfrm>
            <a:off x="391886" y="4876126"/>
            <a:ext cx="2810107" cy="1906859"/>
          </a:xfrm>
          <a:custGeom>
            <a:avLst/>
            <a:gdLst>
              <a:gd name="csX0" fmla="*/ 0 w 2810107"/>
              <a:gd name="csY0" fmla="*/ 0 h 1906859"/>
              <a:gd name="csX1" fmla="*/ 590122 w 2810107"/>
              <a:gd name="csY1" fmla="*/ 0 h 1906859"/>
              <a:gd name="csX2" fmla="*/ 1152144 w 2810107"/>
              <a:gd name="csY2" fmla="*/ 0 h 1906859"/>
              <a:gd name="csX3" fmla="*/ 1714165 w 2810107"/>
              <a:gd name="csY3" fmla="*/ 0 h 1906859"/>
              <a:gd name="csX4" fmla="*/ 2191883 w 2810107"/>
              <a:gd name="csY4" fmla="*/ 0 h 1906859"/>
              <a:gd name="csX5" fmla="*/ 2810107 w 2810107"/>
              <a:gd name="csY5" fmla="*/ 0 h 1906859"/>
              <a:gd name="csX6" fmla="*/ 2810107 w 2810107"/>
              <a:gd name="csY6" fmla="*/ 457646 h 1906859"/>
              <a:gd name="csX7" fmla="*/ 2810107 w 2810107"/>
              <a:gd name="csY7" fmla="*/ 953430 h 1906859"/>
              <a:gd name="csX8" fmla="*/ 2810107 w 2810107"/>
              <a:gd name="csY8" fmla="*/ 1468281 h 1906859"/>
              <a:gd name="csX9" fmla="*/ 2810107 w 2810107"/>
              <a:gd name="csY9" fmla="*/ 1906859 h 1906859"/>
              <a:gd name="csX10" fmla="*/ 2191883 w 2810107"/>
              <a:gd name="csY10" fmla="*/ 1906859 h 1906859"/>
              <a:gd name="csX11" fmla="*/ 1573660 w 2810107"/>
              <a:gd name="csY11" fmla="*/ 1906859 h 1906859"/>
              <a:gd name="csX12" fmla="*/ 983537 w 2810107"/>
              <a:gd name="csY12" fmla="*/ 1906859 h 1906859"/>
              <a:gd name="csX13" fmla="*/ 0 w 2810107"/>
              <a:gd name="csY13" fmla="*/ 1906859 h 1906859"/>
              <a:gd name="csX14" fmla="*/ 0 w 2810107"/>
              <a:gd name="csY14" fmla="*/ 1430144 h 1906859"/>
              <a:gd name="csX15" fmla="*/ 0 w 2810107"/>
              <a:gd name="csY15" fmla="*/ 934361 h 1906859"/>
              <a:gd name="csX16" fmla="*/ 0 w 2810107"/>
              <a:gd name="csY16" fmla="*/ 514852 h 1906859"/>
              <a:gd name="csX17" fmla="*/ 0 w 2810107"/>
              <a:gd name="csY17" fmla="*/ 0 h 190685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2810107" h="1906859" fill="none" extrusionOk="0">
                <a:moveTo>
                  <a:pt x="0" y="0"/>
                </a:moveTo>
                <a:cubicBezTo>
                  <a:pt x="294037" y="-22173"/>
                  <a:pt x="323174" y="26778"/>
                  <a:pt x="590122" y="0"/>
                </a:cubicBezTo>
                <a:cubicBezTo>
                  <a:pt x="857070" y="-26778"/>
                  <a:pt x="922247" y="31668"/>
                  <a:pt x="1152144" y="0"/>
                </a:cubicBezTo>
                <a:cubicBezTo>
                  <a:pt x="1382041" y="-31668"/>
                  <a:pt x="1543586" y="27237"/>
                  <a:pt x="1714165" y="0"/>
                </a:cubicBezTo>
                <a:cubicBezTo>
                  <a:pt x="1884744" y="-27237"/>
                  <a:pt x="1953380" y="18330"/>
                  <a:pt x="2191883" y="0"/>
                </a:cubicBezTo>
                <a:cubicBezTo>
                  <a:pt x="2430386" y="-18330"/>
                  <a:pt x="2685394" y="36"/>
                  <a:pt x="2810107" y="0"/>
                </a:cubicBezTo>
                <a:cubicBezTo>
                  <a:pt x="2855189" y="158005"/>
                  <a:pt x="2808062" y="303626"/>
                  <a:pt x="2810107" y="457646"/>
                </a:cubicBezTo>
                <a:cubicBezTo>
                  <a:pt x="2812152" y="611666"/>
                  <a:pt x="2763171" y="777685"/>
                  <a:pt x="2810107" y="953430"/>
                </a:cubicBezTo>
                <a:cubicBezTo>
                  <a:pt x="2857043" y="1129175"/>
                  <a:pt x="2757686" y="1259222"/>
                  <a:pt x="2810107" y="1468281"/>
                </a:cubicBezTo>
                <a:cubicBezTo>
                  <a:pt x="2862528" y="1677340"/>
                  <a:pt x="2767719" y="1781072"/>
                  <a:pt x="2810107" y="1906859"/>
                </a:cubicBezTo>
                <a:cubicBezTo>
                  <a:pt x="2572192" y="1948238"/>
                  <a:pt x="2478445" y="1849576"/>
                  <a:pt x="2191883" y="1906859"/>
                </a:cubicBezTo>
                <a:cubicBezTo>
                  <a:pt x="1905321" y="1964142"/>
                  <a:pt x="1702222" y="1875553"/>
                  <a:pt x="1573660" y="1906859"/>
                </a:cubicBezTo>
                <a:cubicBezTo>
                  <a:pt x="1445098" y="1938165"/>
                  <a:pt x="1109918" y="1885414"/>
                  <a:pt x="983537" y="1906859"/>
                </a:cubicBezTo>
                <a:cubicBezTo>
                  <a:pt x="857156" y="1928304"/>
                  <a:pt x="482418" y="1835291"/>
                  <a:pt x="0" y="1906859"/>
                </a:cubicBezTo>
                <a:cubicBezTo>
                  <a:pt x="-15349" y="1759671"/>
                  <a:pt x="14491" y="1636127"/>
                  <a:pt x="0" y="1430144"/>
                </a:cubicBezTo>
                <a:cubicBezTo>
                  <a:pt x="-14491" y="1224161"/>
                  <a:pt x="53311" y="1160275"/>
                  <a:pt x="0" y="934361"/>
                </a:cubicBezTo>
                <a:cubicBezTo>
                  <a:pt x="-53311" y="708447"/>
                  <a:pt x="20430" y="606608"/>
                  <a:pt x="0" y="514852"/>
                </a:cubicBezTo>
                <a:cubicBezTo>
                  <a:pt x="-20430" y="423096"/>
                  <a:pt x="34437" y="236717"/>
                  <a:pt x="0" y="0"/>
                </a:cubicBezTo>
                <a:close/>
              </a:path>
              <a:path w="2810107" h="1906859" stroke="0" extrusionOk="0">
                <a:moveTo>
                  <a:pt x="0" y="0"/>
                </a:moveTo>
                <a:cubicBezTo>
                  <a:pt x="119675" y="-47849"/>
                  <a:pt x="296390" y="30958"/>
                  <a:pt x="533920" y="0"/>
                </a:cubicBezTo>
                <a:cubicBezTo>
                  <a:pt x="771450" y="-30958"/>
                  <a:pt x="816919" y="58260"/>
                  <a:pt x="1067841" y="0"/>
                </a:cubicBezTo>
                <a:cubicBezTo>
                  <a:pt x="1318763" y="-58260"/>
                  <a:pt x="1393357" y="7748"/>
                  <a:pt x="1686064" y="0"/>
                </a:cubicBezTo>
                <a:cubicBezTo>
                  <a:pt x="1978771" y="-7748"/>
                  <a:pt x="1970509" y="5697"/>
                  <a:pt x="2163782" y="0"/>
                </a:cubicBezTo>
                <a:cubicBezTo>
                  <a:pt x="2357055" y="-5697"/>
                  <a:pt x="2553553" y="37372"/>
                  <a:pt x="2810107" y="0"/>
                </a:cubicBezTo>
                <a:cubicBezTo>
                  <a:pt x="2815995" y="102609"/>
                  <a:pt x="2779969" y="256636"/>
                  <a:pt x="2810107" y="438578"/>
                </a:cubicBezTo>
                <a:cubicBezTo>
                  <a:pt x="2840245" y="620520"/>
                  <a:pt x="2787000" y="764386"/>
                  <a:pt x="2810107" y="934361"/>
                </a:cubicBezTo>
                <a:cubicBezTo>
                  <a:pt x="2833214" y="1104336"/>
                  <a:pt x="2809179" y="1283481"/>
                  <a:pt x="2810107" y="1449213"/>
                </a:cubicBezTo>
                <a:cubicBezTo>
                  <a:pt x="2811035" y="1614945"/>
                  <a:pt x="2756076" y="1734190"/>
                  <a:pt x="2810107" y="1906859"/>
                </a:cubicBezTo>
                <a:cubicBezTo>
                  <a:pt x="2523177" y="1931283"/>
                  <a:pt x="2419991" y="1845082"/>
                  <a:pt x="2219985" y="1906859"/>
                </a:cubicBezTo>
                <a:cubicBezTo>
                  <a:pt x="2019979" y="1968636"/>
                  <a:pt x="1910623" y="1906673"/>
                  <a:pt x="1686064" y="1906859"/>
                </a:cubicBezTo>
                <a:cubicBezTo>
                  <a:pt x="1461505" y="1907045"/>
                  <a:pt x="1277057" y="1866143"/>
                  <a:pt x="1095942" y="1906859"/>
                </a:cubicBezTo>
                <a:cubicBezTo>
                  <a:pt x="914827" y="1947575"/>
                  <a:pt x="704791" y="1869118"/>
                  <a:pt x="505819" y="1906859"/>
                </a:cubicBezTo>
                <a:cubicBezTo>
                  <a:pt x="306847" y="1944600"/>
                  <a:pt x="226747" y="1867990"/>
                  <a:pt x="0" y="1906859"/>
                </a:cubicBezTo>
                <a:cubicBezTo>
                  <a:pt x="-54599" y="1699627"/>
                  <a:pt x="50402" y="1596333"/>
                  <a:pt x="0" y="1411076"/>
                </a:cubicBezTo>
                <a:cubicBezTo>
                  <a:pt x="-50402" y="1225819"/>
                  <a:pt x="23784" y="1105470"/>
                  <a:pt x="0" y="972498"/>
                </a:cubicBezTo>
                <a:cubicBezTo>
                  <a:pt x="-23784" y="839526"/>
                  <a:pt x="19671" y="704676"/>
                  <a:pt x="0" y="514852"/>
                </a:cubicBezTo>
                <a:cubicBezTo>
                  <a:pt x="-19671" y="325028"/>
                  <a:pt x="23223" y="179115"/>
                  <a:pt x="0" y="0"/>
                </a:cubicBezTo>
                <a:close/>
              </a:path>
            </a:pathLst>
          </a:custGeom>
          <a:ln w="38100" cap="sq">
            <a:solidFill>
              <a:srgbClr val="0000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427155013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DCFD28B-B2F3-88B1-1E7D-E2E6D49ECE30}"/>
              </a:ext>
            </a:extLst>
          </p:cNvPr>
          <p:cNvSpPr txBox="1"/>
          <p:nvPr/>
        </p:nvSpPr>
        <p:spPr>
          <a:xfrm>
            <a:off x="8097382" y="5951988"/>
            <a:ext cx="3814310" cy="830997"/>
          </a:xfrm>
          <a:custGeom>
            <a:avLst/>
            <a:gdLst>
              <a:gd name="csX0" fmla="*/ 0 w 3814310"/>
              <a:gd name="csY0" fmla="*/ 0 h 830997"/>
              <a:gd name="csX1" fmla="*/ 583045 w 3814310"/>
              <a:gd name="csY1" fmla="*/ 0 h 830997"/>
              <a:gd name="csX2" fmla="*/ 1166089 w 3814310"/>
              <a:gd name="csY2" fmla="*/ 0 h 830997"/>
              <a:gd name="csX3" fmla="*/ 1787277 w 3814310"/>
              <a:gd name="csY3" fmla="*/ 0 h 830997"/>
              <a:gd name="csX4" fmla="*/ 2255892 w 3814310"/>
              <a:gd name="csY4" fmla="*/ 0 h 830997"/>
              <a:gd name="csX5" fmla="*/ 2762650 w 3814310"/>
              <a:gd name="csY5" fmla="*/ 0 h 830997"/>
              <a:gd name="csX6" fmla="*/ 3269409 w 3814310"/>
              <a:gd name="csY6" fmla="*/ 0 h 830997"/>
              <a:gd name="csX7" fmla="*/ 3814310 w 3814310"/>
              <a:gd name="csY7" fmla="*/ 0 h 830997"/>
              <a:gd name="csX8" fmla="*/ 3814310 w 3814310"/>
              <a:gd name="csY8" fmla="*/ 398879 h 830997"/>
              <a:gd name="csX9" fmla="*/ 3814310 w 3814310"/>
              <a:gd name="csY9" fmla="*/ 830997 h 830997"/>
              <a:gd name="csX10" fmla="*/ 3307552 w 3814310"/>
              <a:gd name="csY10" fmla="*/ 830997 h 830997"/>
              <a:gd name="csX11" fmla="*/ 2686364 w 3814310"/>
              <a:gd name="csY11" fmla="*/ 830997 h 830997"/>
              <a:gd name="csX12" fmla="*/ 2065176 w 3814310"/>
              <a:gd name="csY12" fmla="*/ 830997 h 830997"/>
              <a:gd name="csX13" fmla="*/ 1443989 w 3814310"/>
              <a:gd name="csY13" fmla="*/ 830997 h 830997"/>
              <a:gd name="csX14" fmla="*/ 899087 w 3814310"/>
              <a:gd name="csY14" fmla="*/ 830997 h 830997"/>
              <a:gd name="csX15" fmla="*/ 468615 w 3814310"/>
              <a:gd name="csY15" fmla="*/ 830997 h 830997"/>
              <a:gd name="csX16" fmla="*/ 0 w 3814310"/>
              <a:gd name="csY16" fmla="*/ 830997 h 830997"/>
              <a:gd name="csX17" fmla="*/ 0 w 3814310"/>
              <a:gd name="csY17" fmla="*/ 423808 h 830997"/>
              <a:gd name="csX18" fmla="*/ 0 w 3814310"/>
              <a:gd name="csY18" fmla="*/ 0 h 8309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3814310" h="830997" extrusionOk="0">
                <a:moveTo>
                  <a:pt x="0" y="0"/>
                </a:moveTo>
                <a:cubicBezTo>
                  <a:pt x="145572" y="-68883"/>
                  <a:pt x="443942" y="54067"/>
                  <a:pt x="583045" y="0"/>
                </a:cubicBezTo>
                <a:cubicBezTo>
                  <a:pt x="722149" y="-54067"/>
                  <a:pt x="896945" y="61801"/>
                  <a:pt x="1166089" y="0"/>
                </a:cubicBezTo>
                <a:cubicBezTo>
                  <a:pt x="1435233" y="-61801"/>
                  <a:pt x="1523308" y="54109"/>
                  <a:pt x="1787277" y="0"/>
                </a:cubicBezTo>
                <a:cubicBezTo>
                  <a:pt x="2051246" y="-54109"/>
                  <a:pt x="2157446" y="36209"/>
                  <a:pt x="2255892" y="0"/>
                </a:cubicBezTo>
                <a:cubicBezTo>
                  <a:pt x="2354338" y="-36209"/>
                  <a:pt x="2563737" y="9190"/>
                  <a:pt x="2762650" y="0"/>
                </a:cubicBezTo>
                <a:cubicBezTo>
                  <a:pt x="2961563" y="-9190"/>
                  <a:pt x="3017931" y="34632"/>
                  <a:pt x="3269409" y="0"/>
                </a:cubicBezTo>
                <a:cubicBezTo>
                  <a:pt x="3520887" y="-34632"/>
                  <a:pt x="3692469" y="7123"/>
                  <a:pt x="3814310" y="0"/>
                </a:cubicBezTo>
                <a:cubicBezTo>
                  <a:pt x="3814344" y="83396"/>
                  <a:pt x="3813726" y="235590"/>
                  <a:pt x="3814310" y="398879"/>
                </a:cubicBezTo>
                <a:cubicBezTo>
                  <a:pt x="3814894" y="562168"/>
                  <a:pt x="3788070" y="615537"/>
                  <a:pt x="3814310" y="830997"/>
                </a:cubicBezTo>
                <a:cubicBezTo>
                  <a:pt x="3629569" y="888358"/>
                  <a:pt x="3418927" y="799143"/>
                  <a:pt x="3307552" y="830997"/>
                </a:cubicBezTo>
                <a:cubicBezTo>
                  <a:pt x="3196177" y="862851"/>
                  <a:pt x="2831887" y="790254"/>
                  <a:pt x="2686364" y="830997"/>
                </a:cubicBezTo>
                <a:cubicBezTo>
                  <a:pt x="2540841" y="871740"/>
                  <a:pt x="2328155" y="777822"/>
                  <a:pt x="2065176" y="830997"/>
                </a:cubicBezTo>
                <a:cubicBezTo>
                  <a:pt x="1802197" y="884172"/>
                  <a:pt x="1600408" y="811677"/>
                  <a:pt x="1443989" y="830997"/>
                </a:cubicBezTo>
                <a:cubicBezTo>
                  <a:pt x="1287570" y="850317"/>
                  <a:pt x="1076543" y="798791"/>
                  <a:pt x="899087" y="830997"/>
                </a:cubicBezTo>
                <a:cubicBezTo>
                  <a:pt x="721631" y="863203"/>
                  <a:pt x="624604" y="825077"/>
                  <a:pt x="468615" y="830997"/>
                </a:cubicBezTo>
                <a:cubicBezTo>
                  <a:pt x="312626" y="836917"/>
                  <a:pt x="228588" y="810294"/>
                  <a:pt x="0" y="830997"/>
                </a:cubicBezTo>
                <a:cubicBezTo>
                  <a:pt x="-23363" y="641299"/>
                  <a:pt x="42160" y="591845"/>
                  <a:pt x="0" y="423808"/>
                </a:cubicBezTo>
                <a:cubicBezTo>
                  <a:pt x="-42160" y="255771"/>
                  <a:pt x="43206" y="170091"/>
                  <a:pt x="0" y="0"/>
                </a:cubicBezTo>
                <a:close/>
              </a:path>
            </a:pathLst>
          </a:custGeom>
          <a:noFill/>
          <a:ln w="57150">
            <a:solidFill>
              <a:schemeClr val="accent1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70986973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r"/>
            <a:r>
              <a:rPr lang="el-GR" sz="1600" dirty="0" err="1"/>
              <a:t>Δρ</a:t>
            </a:r>
            <a:r>
              <a:rPr lang="el-GR" sz="1600" dirty="0"/>
              <a:t> Ελένη  Χαραλάμπους</a:t>
            </a:r>
          </a:p>
          <a:p>
            <a:pPr algn="r"/>
            <a:r>
              <a:rPr lang="en-US" sz="1600" dirty="0">
                <a:solidFill>
                  <a:schemeClr val="tx1"/>
                </a:solidFill>
                <a:hlinkClick r:id="rId3"/>
              </a:rPr>
              <a:t>elenecharalampous72@gmail.com</a:t>
            </a:r>
            <a:endParaRPr lang="el-GR" sz="1600" dirty="0">
              <a:solidFill>
                <a:schemeClr val="tx1"/>
              </a:solidFill>
            </a:endParaRPr>
          </a:p>
          <a:p>
            <a:pPr algn="r"/>
            <a:r>
              <a:rPr lang="en-US" sz="1600" dirty="0"/>
              <a:t>https://www.e-charalambous.com</a:t>
            </a:r>
            <a:endParaRPr lang="el-GR" sz="1600" dirty="0"/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EF518E09-D5D8-16B7-7B5B-C0A2ECCE1387}"/>
              </a:ext>
            </a:extLst>
          </p:cNvPr>
          <p:cNvSpPr/>
          <p:nvPr/>
        </p:nvSpPr>
        <p:spPr>
          <a:xfrm>
            <a:off x="2495780" y="623563"/>
            <a:ext cx="8140686" cy="418435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6A3633-81D9-3F43-E4EC-4E3BB70D0FAF}"/>
              </a:ext>
            </a:extLst>
          </p:cNvPr>
          <p:cNvSpPr txBox="1"/>
          <p:nvPr/>
        </p:nvSpPr>
        <p:spPr>
          <a:xfrm>
            <a:off x="2941180" y="915392"/>
            <a:ext cx="7249886" cy="4062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1600" b="1" dirty="0"/>
              <a:t>3</a:t>
            </a:r>
            <a:r>
              <a:rPr lang="el-GR" sz="1600" b="1" baseline="30000" dirty="0"/>
              <a:t>ο</a:t>
            </a:r>
            <a:r>
              <a:rPr lang="el-GR" sz="1600" b="1" dirty="0"/>
              <a:t>  ΜΑΘΗΜΑ : Νεολιθική Εποχή - Αρχιτεκτονική </a:t>
            </a:r>
          </a:p>
          <a:p>
            <a:pPr algn="ctr"/>
            <a:endParaRPr lang="el-GR" sz="1600" b="1" dirty="0"/>
          </a:p>
          <a:p>
            <a:pPr algn="ctr"/>
            <a:r>
              <a:rPr lang="el-GR" sz="1600" b="1" dirty="0"/>
              <a:t>Νεολιθική εποχή  </a:t>
            </a:r>
            <a:r>
              <a:rPr lang="el-GR" sz="1600" b="1" dirty="0">
                <a:sym typeface="Wingdings" panose="05000000000000000000" pitchFamily="2" charset="2"/>
              </a:rPr>
              <a:t> </a:t>
            </a:r>
            <a:r>
              <a:rPr lang="el-GR" sz="1600" b="1" dirty="0"/>
              <a:t>νεολιθικοί οικισμοί</a:t>
            </a:r>
            <a:r>
              <a:rPr lang="el-GR" sz="1600" dirty="0"/>
              <a:t>  π.χ. </a:t>
            </a:r>
            <a:r>
              <a:rPr lang="el-GR" sz="1600" dirty="0" err="1"/>
              <a:t>Χοιροκοιτία</a:t>
            </a:r>
            <a:r>
              <a:rPr lang="el-GR" sz="1600" dirty="0"/>
              <a:t>, </a:t>
            </a:r>
            <a:r>
              <a:rPr lang="el-GR" sz="1600" dirty="0" err="1"/>
              <a:t>Καλαβασός</a:t>
            </a:r>
            <a:r>
              <a:rPr lang="el-GR" sz="1600" dirty="0"/>
              <a:t>, Σωτήρα </a:t>
            </a:r>
          </a:p>
          <a:p>
            <a:pPr algn="ctr"/>
            <a:r>
              <a:rPr lang="en-US" sz="1600" b="1" dirty="0">
                <a:sym typeface="Wingdings" panose="05000000000000000000" pitchFamily="2" charset="2"/>
              </a:rPr>
              <a:t>		</a:t>
            </a:r>
            <a:r>
              <a:rPr lang="el-GR" sz="1600" b="1" dirty="0">
                <a:sym typeface="Wingdings" panose="05000000000000000000" pitchFamily="2" charset="2"/>
              </a:rPr>
              <a:t>  Χαρακτηριστικά  : </a:t>
            </a:r>
            <a:r>
              <a:rPr lang="el-GR" sz="1600" dirty="0">
                <a:sym typeface="Wingdings" panose="05000000000000000000" pitchFamily="2" charset="2"/>
              </a:rPr>
              <a:t>μόνιμη εγκατάσταση,  καλλιέργεια  γης, εξημέρωση ζώων, παράγουν οι ίδιοι την τροφή τους, χρήση της κεραμικής</a:t>
            </a:r>
            <a:endParaRPr lang="el-GR" sz="1600" dirty="0"/>
          </a:p>
          <a:p>
            <a:pPr algn="ctr"/>
            <a:r>
              <a:rPr lang="el-GR" sz="1600" dirty="0"/>
              <a:t> </a:t>
            </a:r>
          </a:p>
          <a:p>
            <a:pPr algn="ctr"/>
            <a:r>
              <a:rPr lang="el-GR" sz="1600" b="1" dirty="0" err="1"/>
              <a:t>Χαλκολιθική</a:t>
            </a:r>
            <a:r>
              <a:rPr lang="el-GR" sz="1600" b="1" dirty="0"/>
              <a:t>  οικισμοί  :  </a:t>
            </a:r>
            <a:r>
              <a:rPr lang="el-GR" sz="1600" dirty="0" err="1"/>
              <a:t>Αμπελίκου</a:t>
            </a:r>
            <a:r>
              <a:rPr lang="el-GR" sz="1600" dirty="0"/>
              <a:t>, </a:t>
            </a:r>
            <a:r>
              <a:rPr lang="el-GR" sz="1600" dirty="0" err="1"/>
              <a:t>Κισσόνεργα</a:t>
            </a:r>
            <a:r>
              <a:rPr lang="el-GR" sz="1600" dirty="0"/>
              <a:t>, </a:t>
            </a:r>
            <a:r>
              <a:rPr lang="el-GR" sz="1600" dirty="0" err="1"/>
              <a:t>Λέμπα</a:t>
            </a:r>
            <a:r>
              <a:rPr lang="el-GR" sz="1600" dirty="0"/>
              <a:t>, </a:t>
            </a:r>
            <a:r>
              <a:rPr lang="el-GR" sz="1600" dirty="0" err="1"/>
              <a:t>Σουσκιού</a:t>
            </a:r>
            <a:r>
              <a:rPr lang="el-GR" sz="1600" dirty="0"/>
              <a:t>, </a:t>
            </a:r>
            <a:r>
              <a:rPr lang="el-GR" sz="1600" dirty="0" err="1"/>
              <a:t>Ερήμη</a:t>
            </a:r>
            <a:endParaRPr lang="el-GR" sz="1600" dirty="0"/>
          </a:p>
          <a:p>
            <a:pPr algn="ctr"/>
            <a:r>
              <a:rPr lang="el-GR" sz="1600" dirty="0"/>
              <a:t> </a:t>
            </a:r>
          </a:p>
          <a:p>
            <a:pPr algn="ctr"/>
            <a:r>
              <a:rPr lang="el-GR" sz="1600" b="1" dirty="0"/>
              <a:t>Στη Νεολιθική Εποχή  </a:t>
            </a:r>
            <a:r>
              <a:rPr lang="el-GR" sz="1600" dirty="0"/>
              <a:t>ο  άνθρωπος  αποκτά μόνιμη  κατοικία. </a:t>
            </a:r>
          </a:p>
          <a:p>
            <a:pPr algn="ctr"/>
            <a:r>
              <a:rPr lang="el-GR" sz="1600" dirty="0">
                <a:sym typeface="Wingdings" panose="05000000000000000000" pitchFamily="2" charset="2"/>
              </a:rPr>
              <a:t> </a:t>
            </a:r>
            <a:r>
              <a:rPr lang="el-GR" sz="1600" dirty="0"/>
              <a:t>Πού οικοδομούν τα σπίτια τους; </a:t>
            </a:r>
          </a:p>
          <a:p>
            <a:pPr algn="ctr"/>
            <a:r>
              <a:rPr lang="el-GR" sz="1600" dirty="0"/>
              <a:t>Κοντά σε λόφους </a:t>
            </a:r>
          </a:p>
          <a:p>
            <a:pPr algn="ctr"/>
            <a:r>
              <a:rPr lang="el-GR" sz="1600" dirty="0"/>
              <a:t>Κοντά  σε ποταμούς </a:t>
            </a:r>
            <a:endParaRPr lang="el-CY" sz="1600" dirty="0"/>
          </a:p>
          <a:p>
            <a:pPr algn="ctr"/>
            <a:r>
              <a:rPr lang="el-GR" sz="1600" b="1" dirty="0"/>
              <a:t>Γιατί;  </a:t>
            </a:r>
          </a:p>
          <a:p>
            <a:pPr algn="ctr"/>
            <a:r>
              <a:rPr lang="el-GR" sz="1600" dirty="0"/>
              <a:t>Προστασία  από τα θηρία και  από τη φύση </a:t>
            </a:r>
          </a:p>
          <a:p>
            <a:pPr algn="ctr"/>
            <a:r>
              <a:rPr lang="el-GR" sz="1600" dirty="0"/>
              <a:t>Καλλιέργεια – τροφή </a:t>
            </a:r>
            <a:endParaRPr lang="el-CY" sz="1600" dirty="0"/>
          </a:p>
          <a:p>
            <a:pPr algn="ctr"/>
            <a:endParaRPr lang="el-GR" sz="1800" b="1" dirty="0"/>
          </a:p>
        </p:txBody>
      </p:sp>
    </p:spTree>
    <p:extLst>
      <p:ext uri="{BB962C8B-B14F-4D97-AF65-F5344CB8AC3E}">
        <p14:creationId xmlns:p14="http://schemas.microsoft.com/office/powerpoint/2010/main" val="2234294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BEEB95-8B81-7533-D8B9-14E25C6805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>
            <a:extLst>
              <a:ext uri="{FF2B5EF4-FFF2-40B4-BE49-F238E27FC236}">
                <a16:creationId xmlns:a16="http://schemas.microsoft.com/office/drawing/2014/main" id="{14C7A6A1-BE63-6193-65C4-9CDE319F9E0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177" b="15369"/>
          <a:stretch>
            <a:fillRect/>
          </a:stretch>
        </p:blipFill>
        <p:spPr>
          <a:xfrm>
            <a:off x="794658" y="216038"/>
            <a:ext cx="11117034" cy="5634718"/>
          </a:xfrm>
          <a:custGeom>
            <a:avLst/>
            <a:gdLst>
              <a:gd name="csX0" fmla="*/ 0 w 11117034"/>
              <a:gd name="csY0" fmla="*/ 0 h 5634718"/>
              <a:gd name="csX1" fmla="*/ 362766 w 11117034"/>
              <a:gd name="csY1" fmla="*/ 0 h 5634718"/>
              <a:gd name="csX2" fmla="*/ 614362 w 11117034"/>
              <a:gd name="csY2" fmla="*/ 0 h 5634718"/>
              <a:gd name="csX3" fmla="*/ 1421810 w 11117034"/>
              <a:gd name="csY3" fmla="*/ 0 h 5634718"/>
              <a:gd name="csX4" fmla="*/ 1784577 w 11117034"/>
              <a:gd name="csY4" fmla="*/ 0 h 5634718"/>
              <a:gd name="csX5" fmla="*/ 2592024 w 11117034"/>
              <a:gd name="csY5" fmla="*/ 0 h 5634718"/>
              <a:gd name="csX6" fmla="*/ 2954791 w 11117034"/>
              <a:gd name="csY6" fmla="*/ 0 h 5634718"/>
              <a:gd name="csX7" fmla="*/ 3651068 w 11117034"/>
              <a:gd name="csY7" fmla="*/ 0 h 5634718"/>
              <a:gd name="csX8" fmla="*/ 4125005 w 11117034"/>
              <a:gd name="csY8" fmla="*/ 0 h 5634718"/>
              <a:gd name="csX9" fmla="*/ 4932452 w 11117034"/>
              <a:gd name="csY9" fmla="*/ 0 h 5634718"/>
              <a:gd name="csX10" fmla="*/ 5184048 w 11117034"/>
              <a:gd name="csY10" fmla="*/ 0 h 5634718"/>
              <a:gd name="csX11" fmla="*/ 5657985 w 11117034"/>
              <a:gd name="csY11" fmla="*/ 0 h 5634718"/>
              <a:gd name="csX12" fmla="*/ 5909581 w 11117034"/>
              <a:gd name="csY12" fmla="*/ 0 h 5634718"/>
              <a:gd name="csX13" fmla="*/ 6717029 w 11117034"/>
              <a:gd name="csY13" fmla="*/ 0 h 5634718"/>
              <a:gd name="csX14" fmla="*/ 7302136 w 11117034"/>
              <a:gd name="csY14" fmla="*/ 0 h 5634718"/>
              <a:gd name="csX15" fmla="*/ 8109584 w 11117034"/>
              <a:gd name="csY15" fmla="*/ 0 h 5634718"/>
              <a:gd name="csX16" fmla="*/ 8472350 w 11117034"/>
              <a:gd name="csY16" fmla="*/ 0 h 5634718"/>
              <a:gd name="csX17" fmla="*/ 9168628 w 11117034"/>
              <a:gd name="csY17" fmla="*/ 0 h 5634718"/>
              <a:gd name="csX18" fmla="*/ 9420224 w 11117034"/>
              <a:gd name="csY18" fmla="*/ 0 h 5634718"/>
              <a:gd name="csX19" fmla="*/ 10116501 w 11117034"/>
              <a:gd name="csY19" fmla="*/ 0 h 5634718"/>
              <a:gd name="csX20" fmla="*/ 11117034 w 11117034"/>
              <a:gd name="csY20" fmla="*/ 0 h 5634718"/>
              <a:gd name="csX21" fmla="*/ 11117034 w 11117034"/>
              <a:gd name="csY21" fmla="*/ 507125 h 5634718"/>
              <a:gd name="csX22" fmla="*/ 11117034 w 11117034"/>
              <a:gd name="csY22" fmla="*/ 1070596 h 5634718"/>
              <a:gd name="csX23" fmla="*/ 11117034 w 11117034"/>
              <a:gd name="csY23" fmla="*/ 1634068 h 5634718"/>
              <a:gd name="csX24" fmla="*/ 11117034 w 11117034"/>
              <a:gd name="csY24" fmla="*/ 2310234 h 5634718"/>
              <a:gd name="csX25" fmla="*/ 11117034 w 11117034"/>
              <a:gd name="csY25" fmla="*/ 2817359 h 5634718"/>
              <a:gd name="csX26" fmla="*/ 11117034 w 11117034"/>
              <a:gd name="csY26" fmla="*/ 3493525 h 5634718"/>
              <a:gd name="csX27" fmla="*/ 11117034 w 11117034"/>
              <a:gd name="csY27" fmla="*/ 4113344 h 5634718"/>
              <a:gd name="csX28" fmla="*/ 11117034 w 11117034"/>
              <a:gd name="csY28" fmla="*/ 4507774 h 5634718"/>
              <a:gd name="csX29" fmla="*/ 11117034 w 11117034"/>
              <a:gd name="csY29" fmla="*/ 4958552 h 5634718"/>
              <a:gd name="csX30" fmla="*/ 11117034 w 11117034"/>
              <a:gd name="csY30" fmla="*/ 5634718 h 5634718"/>
              <a:gd name="csX31" fmla="*/ 10643097 w 11117034"/>
              <a:gd name="csY31" fmla="*/ 5634718 h 5634718"/>
              <a:gd name="csX32" fmla="*/ 10280331 w 11117034"/>
              <a:gd name="csY32" fmla="*/ 5634718 h 5634718"/>
              <a:gd name="csX33" fmla="*/ 9917565 w 11117034"/>
              <a:gd name="csY33" fmla="*/ 5634718 h 5634718"/>
              <a:gd name="csX34" fmla="*/ 9110117 w 11117034"/>
              <a:gd name="csY34" fmla="*/ 5634718 h 5634718"/>
              <a:gd name="csX35" fmla="*/ 8302669 w 11117034"/>
              <a:gd name="csY35" fmla="*/ 5634718 h 5634718"/>
              <a:gd name="csX36" fmla="*/ 7495221 w 11117034"/>
              <a:gd name="csY36" fmla="*/ 5634718 h 5634718"/>
              <a:gd name="csX37" fmla="*/ 7021285 w 11117034"/>
              <a:gd name="csY37" fmla="*/ 5634718 h 5634718"/>
              <a:gd name="csX38" fmla="*/ 6658518 w 11117034"/>
              <a:gd name="csY38" fmla="*/ 5634718 h 5634718"/>
              <a:gd name="csX39" fmla="*/ 5851071 w 11117034"/>
              <a:gd name="csY39" fmla="*/ 5634718 h 5634718"/>
              <a:gd name="csX40" fmla="*/ 5377134 w 11117034"/>
              <a:gd name="csY40" fmla="*/ 5634718 h 5634718"/>
              <a:gd name="csX41" fmla="*/ 5125538 w 11117034"/>
              <a:gd name="csY41" fmla="*/ 5634718 h 5634718"/>
              <a:gd name="csX42" fmla="*/ 4429260 w 11117034"/>
              <a:gd name="csY42" fmla="*/ 5634718 h 5634718"/>
              <a:gd name="csX43" fmla="*/ 4177664 w 11117034"/>
              <a:gd name="csY43" fmla="*/ 5634718 h 5634718"/>
              <a:gd name="csX44" fmla="*/ 3370217 w 11117034"/>
              <a:gd name="csY44" fmla="*/ 5634718 h 5634718"/>
              <a:gd name="csX45" fmla="*/ 3118621 w 11117034"/>
              <a:gd name="csY45" fmla="*/ 5634718 h 5634718"/>
              <a:gd name="csX46" fmla="*/ 2422343 w 11117034"/>
              <a:gd name="csY46" fmla="*/ 5634718 h 5634718"/>
              <a:gd name="csX47" fmla="*/ 1837236 w 11117034"/>
              <a:gd name="csY47" fmla="*/ 5634718 h 5634718"/>
              <a:gd name="csX48" fmla="*/ 1585640 w 11117034"/>
              <a:gd name="csY48" fmla="*/ 5634718 h 5634718"/>
              <a:gd name="csX49" fmla="*/ 1111703 w 11117034"/>
              <a:gd name="csY49" fmla="*/ 5634718 h 5634718"/>
              <a:gd name="csX50" fmla="*/ 748937 w 11117034"/>
              <a:gd name="csY50" fmla="*/ 5634718 h 5634718"/>
              <a:gd name="csX51" fmla="*/ 0 w 11117034"/>
              <a:gd name="csY51" fmla="*/ 5634718 h 5634718"/>
              <a:gd name="csX52" fmla="*/ 0 w 11117034"/>
              <a:gd name="csY52" fmla="*/ 4958552 h 5634718"/>
              <a:gd name="csX53" fmla="*/ 0 w 11117034"/>
              <a:gd name="csY53" fmla="*/ 4507774 h 5634718"/>
              <a:gd name="csX54" fmla="*/ 0 w 11117034"/>
              <a:gd name="csY54" fmla="*/ 3831608 h 5634718"/>
              <a:gd name="csX55" fmla="*/ 0 w 11117034"/>
              <a:gd name="csY55" fmla="*/ 3211789 h 5634718"/>
              <a:gd name="csX56" fmla="*/ 0 w 11117034"/>
              <a:gd name="csY56" fmla="*/ 2817359 h 5634718"/>
              <a:gd name="csX57" fmla="*/ 0 w 11117034"/>
              <a:gd name="csY57" fmla="*/ 2197540 h 5634718"/>
              <a:gd name="csX58" fmla="*/ 0 w 11117034"/>
              <a:gd name="csY58" fmla="*/ 1746763 h 5634718"/>
              <a:gd name="csX59" fmla="*/ 0 w 11117034"/>
              <a:gd name="csY59" fmla="*/ 1352332 h 5634718"/>
              <a:gd name="csX60" fmla="*/ 0 w 11117034"/>
              <a:gd name="csY60" fmla="*/ 788861 h 5634718"/>
              <a:gd name="csX61" fmla="*/ 0 w 11117034"/>
              <a:gd name="csY61" fmla="*/ 0 h 56347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</a:cxnLst>
            <a:rect l="l" t="t" r="r" b="b"/>
            <a:pathLst>
              <a:path w="11117034" h="5634718" fill="none" extrusionOk="0">
                <a:moveTo>
                  <a:pt x="0" y="0"/>
                </a:moveTo>
                <a:cubicBezTo>
                  <a:pt x="128008" y="-11051"/>
                  <a:pt x="212685" y="10163"/>
                  <a:pt x="362766" y="0"/>
                </a:cubicBezTo>
                <a:cubicBezTo>
                  <a:pt x="512847" y="-10163"/>
                  <a:pt x="556004" y="13507"/>
                  <a:pt x="614362" y="0"/>
                </a:cubicBezTo>
                <a:cubicBezTo>
                  <a:pt x="672720" y="-13507"/>
                  <a:pt x="1161270" y="79594"/>
                  <a:pt x="1421810" y="0"/>
                </a:cubicBezTo>
                <a:cubicBezTo>
                  <a:pt x="1682350" y="-79594"/>
                  <a:pt x="1677126" y="3914"/>
                  <a:pt x="1784577" y="0"/>
                </a:cubicBezTo>
                <a:cubicBezTo>
                  <a:pt x="1892028" y="-3914"/>
                  <a:pt x="2282510" y="42396"/>
                  <a:pt x="2592024" y="0"/>
                </a:cubicBezTo>
                <a:cubicBezTo>
                  <a:pt x="2901538" y="-42396"/>
                  <a:pt x="2791884" y="19280"/>
                  <a:pt x="2954791" y="0"/>
                </a:cubicBezTo>
                <a:cubicBezTo>
                  <a:pt x="3117698" y="-19280"/>
                  <a:pt x="3471383" y="57509"/>
                  <a:pt x="3651068" y="0"/>
                </a:cubicBezTo>
                <a:cubicBezTo>
                  <a:pt x="3830753" y="-57509"/>
                  <a:pt x="3988881" y="282"/>
                  <a:pt x="4125005" y="0"/>
                </a:cubicBezTo>
                <a:cubicBezTo>
                  <a:pt x="4261129" y="-282"/>
                  <a:pt x="4759406" y="15487"/>
                  <a:pt x="4932452" y="0"/>
                </a:cubicBezTo>
                <a:cubicBezTo>
                  <a:pt x="5105498" y="-15487"/>
                  <a:pt x="5112636" y="1997"/>
                  <a:pt x="5184048" y="0"/>
                </a:cubicBezTo>
                <a:cubicBezTo>
                  <a:pt x="5255460" y="-1997"/>
                  <a:pt x="5498273" y="13962"/>
                  <a:pt x="5657985" y="0"/>
                </a:cubicBezTo>
                <a:cubicBezTo>
                  <a:pt x="5817697" y="-13962"/>
                  <a:pt x="5819670" y="28945"/>
                  <a:pt x="5909581" y="0"/>
                </a:cubicBezTo>
                <a:cubicBezTo>
                  <a:pt x="5999492" y="-28945"/>
                  <a:pt x="6498905" y="95497"/>
                  <a:pt x="6717029" y="0"/>
                </a:cubicBezTo>
                <a:cubicBezTo>
                  <a:pt x="6935153" y="-95497"/>
                  <a:pt x="7060199" y="7281"/>
                  <a:pt x="7302136" y="0"/>
                </a:cubicBezTo>
                <a:cubicBezTo>
                  <a:pt x="7544073" y="-7281"/>
                  <a:pt x="7919105" y="56423"/>
                  <a:pt x="8109584" y="0"/>
                </a:cubicBezTo>
                <a:cubicBezTo>
                  <a:pt x="8300063" y="-56423"/>
                  <a:pt x="8315808" y="14712"/>
                  <a:pt x="8472350" y="0"/>
                </a:cubicBezTo>
                <a:cubicBezTo>
                  <a:pt x="8628892" y="-14712"/>
                  <a:pt x="8992510" y="30313"/>
                  <a:pt x="9168628" y="0"/>
                </a:cubicBezTo>
                <a:cubicBezTo>
                  <a:pt x="9344746" y="-30313"/>
                  <a:pt x="9298578" y="2153"/>
                  <a:pt x="9420224" y="0"/>
                </a:cubicBezTo>
                <a:cubicBezTo>
                  <a:pt x="9541870" y="-2153"/>
                  <a:pt x="9840476" y="73332"/>
                  <a:pt x="10116501" y="0"/>
                </a:cubicBezTo>
                <a:cubicBezTo>
                  <a:pt x="10392526" y="-73332"/>
                  <a:pt x="10661660" y="45121"/>
                  <a:pt x="11117034" y="0"/>
                </a:cubicBezTo>
                <a:cubicBezTo>
                  <a:pt x="11136312" y="160237"/>
                  <a:pt x="11104695" y="335167"/>
                  <a:pt x="11117034" y="507125"/>
                </a:cubicBezTo>
                <a:cubicBezTo>
                  <a:pt x="11129373" y="679084"/>
                  <a:pt x="11116959" y="817166"/>
                  <a:pt x="11117034" y="1070596"/>
                </a:cubicBezTo>
                <a:cubicBezTo>
                  <a:pt x="11117109" y="1324026"/>
                  <a:pt x="11084263" y="1507086"/>
                  <a:pt x="11117034" y="1634068"/>
                </a:cubicBezTo>
                <a:cubicBezTo>
                  <a:pt x="11149805" y="1761050"/>
                  <a:pt x="11078534" y="2032919"/>
                  <a:pt x="11117034" y="2310234"/>
                </a:cubicBezTo>
                <a:cubicBezTo>
                  <a:pt x="11155534" y="2587549"/>
                  <a:pt x="11065649" y="2599883"/>
                  <a:pt x="11117034" y="2817359"/>
                </a:cubicBezTo>
                <a:cubicBezTo>
                  <a:pt x="11168419" y="3034836"/>
                  <a:pt x="11055747" y="3337316"/>
                  <a:pt x="11117034" y="3493525"/>
                </a:cubicBezTo>
                <a:cubicBezTo>
                  <a:pt x="11178321" y="3649734"/>
                  <a:pt x="11085885" y="3847182"/>
                  <a:pt x="11117034" y="4113344"/>
                </a:cubicBezTo>
                <a:cubicBezTo>
                  <a:pt x="11148183" y="4379506"/>
                  <a:pt x="11079268" y="4361940"/>
                  <a:pt x="11117034" y="4507774"/>
                </a:cubicBezTo>
                <a:cubicBezTo>
                  <a:pt x="11154800" y="4653608"/>
                  <a:pt x="11113954" y="4797073"/>
                  <a:pt x="11117034" y="4958552"/>
                </a:cubicBezTo>
                <a:cubicBezTo>
                  <a:pt x="11120114" y="5120031"/>
                  <a:pt x="11097711" y="5462663"/>
                  <a:pt x="11117034" y="5634718"/>
                </a:cubicBezTo>
                <a:cubicBezTo>
                  <a:pt x="10937283" y="5687130"/>
                  <a:pt x="10793346" y="5612657"/>
                  <a:pt x="10643097" y="5634718"/>
                </a:cubicBezTo>
                <a:cubicBezTo>
                  <a:pt x="10492848" y="5656779"/>
                  <a:pt x="10355009" y="5596855"/>
                  <a:pt x="10280331" y="5634718"/>
                </a:cubicBezTo>
                <a:cubicBezTo>
                  <a:pt x="10205653" y="5672581"/>
                  <a:pt x="10005515" y="5625160"/>
                  <a:pt x="9917565" y="5634718"/>
                </a:cubicBezTo>
                <a:cubicBezTo>
                  <a:pt x="9829615" y="5644276"/>
                  <a:pt x="9348161" y="5553705"/>
                  <a:pt x="9110117" y="5634718"/>
                </a:cubicBezTo>
                <a:cubicBezTo>
                  <a:pt x="8872073" y="5715731"/>
                  <a:pt x="8703181" y="5573766"/>
                  <a:pt x="8302669" y="5634718"/>
                </a:cubicBezTo>
                <a:cubicBezTo>
                  <a:pt x="7902157" y="5695670"/>
                  <a:pt x="7878122" y="5547983"/>
                  <a:pt x="7495221" y="5634718"/>
                </a:cubicBezTo>
                <a:cubicBezTo>
                  <a:pt x="7112320" y="5721453"/>
                  <a:pt x="7254793" y="5629168"/>
                  <a:pt x="7021285" y="5634718"/>
                </a:cubicBezTo>
                <a:cubicBezTo>
                  <a:pt x="6787777" y="5640268"/>
                  <a:pt x="6756040" y="5596460"/>
                  <a:pt x="6658518" y="5634718"/>
                </a:cubicBezTo>
                <a:cubicBezTo>
                  <a:pt x="6560996" y="5672976"/>
                  <a:pt x="6149581" y="5624272"/>
                  <a:pt x="5851071" y="5634718"/>
                </a:cubicBezTo>
                <a:cubicBezTo>
                  <a:pt x="5552561" y="5645164"/>
                  <a:pt x="5517305" y="5621629"/>
                  <a:pt x="5377134" y="5634718"/>
                </a:cubicBezTo>
                <a:cubicBezTo>
                  <a:pt x="5236963" y="5647807"/>
                  <a:pt x="5229492" y="5624426"/>
                  <a:pt x="5125538" y="5634718"/>
                </a:cubicBezTo>
                <a:cubicBezTo>
                  <a:pt x="5021584" y="5645010"/>
                  <a:pt x="4581515" y="5606009"/>
                  <a:pt x="4429260" y="5634718"/>
                </a:cubicBezTo>
                <a:cubicBezTo>
                  <a:pt x="4277005" y="5663427"/>
                  <a:pt x="4270628" y="5631826"/>
                  <a:pt x="4177664" y="5634718"/>
                </a:cubicBezTo>
                <a:cubicBezTo>
                  <a:pt x="4084700" y="5637610"/>
                  <a:pt x="3711446" y="5607554"/>
                  <a:pt x="3370217" y="5634718"/>
                </a:cubicBezTo>
                <a:cubicBezTo>
                  <a:pt x="3028988" y="5661882"/>
                  <a:pt x="3212743" y="5633604"/>
                  <a:pt x="3118621" y="5634718"/>
                </a:cubicBezTo>
                <a:cubicBezTo>
                  <a:pt x="3024499" y="5635832"/>
                  <a:pt x="2629922" y="5579810"/>
                  <a:pt x="2422343" y="5634718"/>
                </a:cubicBezTo>
                <a:cubicBezTo>
                  <a:pt x="2214764" y="5689626"/>
                  <a:pt x="2015020" y="5603128"/>
                  <a:pt x="1837236" y="5634718"/>
                </a:cubicBezTo>
                <a:cubicBezTo>
                  <a:pt x="1659452" y="5666308"/>
                  <a:pt x="1676585" y="5624662"/>
                  <a:pt x="1585640" y="5634718"/>
                </a:cubicBezTo>
                <a:cubicBezTo>
                  <a:pt x="1494695" y="5644774"/>
                  <a:pt x="1242375" y="5610683"/>
                  <a:pt x="1111703" y="5634718"/>
                </a:cubicBezTo>
                <a:cubicBezTo>
                  <a:pt x="981031" y="5658753"/>
                  <a:pt x="922196" y="5612205"/>
                  <a:pt x="748937" y="5634718"/>
                </a:cubicBezTo>
                <a:cubicBezTo>
                  <a:pt x="575678" y="5657231"/>
                  <a:pt x="278782" y="5599338"/>
                  <a:pt x="0" y="5634718"/>
                </a:cubicBezTo>
                <a:cubicBezTo>
                  <a:pt x="-31814" y="5462280"/>
                  <a:pt x="67296" y="5171228"/>
                  <a:pt x="0" y="4958552"/>
                </a:cubicBezTo>
                <a:cubicBezTo>
                  <a:pt x="-67296" y="4745876"/>
                  <a:pt x="50831" y="4732205"/>
                  <a:pt x="0" y="4507774"/>
                </a:cubicBezTo>
                <a:cubicBezTo>
                  <a:pt x="-50831" y="4283343"/>
                  <a:pt x="12972" y="4081343"/>
                  <a:pt x="0" y="3831608"/>
                </a:cubicBezTo>
                <a:cubicBezTo>
                  <a:pt x="-12972" y="3581873"/>
                  <a:pt x="44895" y="3442987"/>
                  <a:pt x="0" y="3211789"/>
                </a:cubicBezTo>
                <a:cubicBezTo>
                  <a:pt x="-44895" y="2980591"/>
                  <a:pt x="28685" y="3014069"/>
                  <a:pt x="0" y="2817359"/>
                </a:cubicBezTo>
                <a:cubicBezTo>
                  <a:pt x="-28685" y="2620649"/>
                  <a:pt x="11845" y="2421575"/>
                  <a:pt x="0" y="2197540"/>
                </a:cubicBezTo>
                <a:cubicBezTo>
                  <a:pt x="-11845" y="1973505"/>
                  <a:pt x="5573" y="1881289"/>
                  <a:pt x="0" y="1746763"/>
                </a:cubicBezTo>
                <a:cubicBezTo>
                  <a:pt x="-5573" y="1612237"/>
                  <a:pt x="23350" y="1519208"/>
                  <a:pt x="0" y="1352332"/>
                </a:cubicBezTo>
                <a:cubicBezTo>
                  <a:pt x="-23350" y="1185456"/>
                  <a:pt x="4559" y="1060711"/>
                  <a:pt x="0" y="788861"/>
                </a:cubicBezTo>
                <a:cubicBezTo>
                  <a:pt x="-4559" y="517011"/>
                  <a:pt x="17950" y="330040"/>
                  <a:pt x="0" y="0"/>
                </a:cubicBezTo>
                <a:close/>
              </a:path>
              <a:path w="11117034" h="5634718" stroke="0" extrusionOk="0">
                <a:moveTo>
                  <a:pt x="0" y="0"/>
                </a:moveTo>
                <a:cubicBezTo>
                  <a:pt x="136453" y="-46792"/>
                  <a:pt x="285035" y="22734"/>
                  <a:pt x="473937" y="0"/>
                </a:cubicBezTo>
                <a:cubicBezTo>
                  <a:pt x="662839" y="-22734"/>
                  <a:pt x="622881" y="30036"/>
                  <a:pt x="725533" y="0"/>
                </a:cubicBezTo>
                <a:cubicBezTo>
                  <a:pt x="828185" y="-30036"/>
                  <a:pt x="967597" y="43258"/>
                  <a:pt x="1088299" y="0"/>
                </a:cubicBezTo>
                <a:cubicBezTo>
                  <a:pt x="1209001" y="-43258"/>
                  <a:pt x="1262050" y="4063"/>
                  <a:pt x="1339895" y="0"/>
                </a:cubicBezTo>
                <a:cubicBezTo>
                  <a:pt x="1417740" y="-4063"/>
                  <a:pt x="1472072" y="26274"/>
                  <a:pt x="1591491" y="0"/>
                </a:cubicBezTo>
                <a:cubicBezTo>
                  <a:pt x="1710910" y="-26274"/>
                  <a:pt x="1722334" y="9788"/>
                  <a:pt x="1843087" y="0"/>
                </a:cubicBezTo>
                <a:cubicBezTo>
                  <a:pt x="1963840" y="-9788"/>
                  <a:pt x="2087534" y="7664"/>
                  <a:pt x="2205854" y="0"/>
                </a:cubicBezTo>
                <a:cubicBezTo>
                  <a:pt x="2324174" y="-7664"/>
                  <a:pt x="2746858" y="53066"/>
                  <a:pt x="2902131" y="0"/>
                </a:cubicBezTo>
                <a:cubicBezTo>
                  <a:pt x="3057404" y="-53066"/>
                  <a:pt x="3094183" y="14782"/>
                  <a:pt x="3264897" y="0"/>
                </a:cubicBezTo>
                <a:cubicBezTo>
                  <a:pt x="3435611" y="-14782"/>
                  <a:pt x="3641950" y="75545"/>
                  <a:pt x="3961175" y="0"/>
                </a:cubicBezTo>
                <a:cubicBezTo>
                  <a:pt x="4280400" y="-75545"/>
                  <a:pt x="4152204" y="17852"/>
                  <a:pt x="4212771" y="0"/>
                </a:cubicBezTo>
                <a:cubicBezTo>
                  <a:pt x="4273338" y="-17852"/>
                  <a:pt x="4599816" y="58858"/>
                  <a:pt x="4797878" y="0"/>
                </a:cubicBezTo>
                <a:cubicBezTo>
                  <a:pt x="4995940" y="-58858"/>
                  <a:pt x="4996227" y="10394"/>
                  <a:pt x="5160644" y="0"/>
                </a:cubicBezTo>
                <a:cubicBezTo>
                  <a:pt x="5325061" y="-10394"/>
                  <a:pt x="5472289" y="27186"/>
                  <a:pt x="5745751" y="0"/>
                </a:cubicBezTo>
                <a:cubicBezTo>
                  <a:pt x="6019213" y="-27186"/>
                  <a:pt x="6072086" y="40275"/>
                  <a:pt x="6330858" y="0"/>
                </a:cubicBezTo>
                <a:cubicBezTo>
                  <a:pt x="6589630" y="-40275"/>
                  <a:pt x="6595788" y="8622"/>
                  <a:pt x="6693625" y="0"/>
                </a:cubicBezTo>
                <a:cubicBezTo>
                  <a:pt x="6791462" y="-8622"/>
                  <a:pt x="7314557" y="41375"/>
                  <a:pt x="7501072" y="0"/>
                </a:cubicBezTo>
                <a:cubicBezTo>
                  <a:pt x="7687587" y="-41375"/>
                  <a:pt x="7775805" y="55486"/>
                  <a:pt x="7975009" y="0"/>
                </a:cubicBezTo>
                <a:cubicBezTo>
                  <a:pt x="8174213" y="-55486"/>
                  <a:pt x="8356836" y="32819"/>
                  <a:pt x="8671287" y="0"/>
                </a:cubicBezTo>
                <a:cubicBezTo>
                  <a:pt x="8985738" y="-32819"/>
                  <a:pt x="8823874" y="27145"/>
                  <a:pt x="8922883" y="0"/>
                </a:cubicBezTo>
                <a:cubicBezTo>
                  <a:pt x="9021892" y="-27145"/>
                  <a:pt x="9283774" y="40945"/>
                  <a:pt x="9619160" y="0"/>
                </a:cubicBezTo>
                <a:cubicBezTo>
                  <a:pt x="9954546" y="-40945"/>
                  <a:pt x="10202429" y="29978"/>
                  <a:pt x="10426608" y="0"/>
                </a:cubicBezTo>
                <a:cubicBezTo>
                  <a:pt x="10650787" y="-29978"/>
                  <a:pt x="10968996" y="75153"/>
                  <a:pt x="11117034" y="0"/>
                </a:cubicBezTo>
                <a:cubicBezTo>
                  <a:pt x="11158770" y="133511"/>
                  <a:pt x="11067052" y="363348"/>
                  <a:pt x="11117034" y="507125"/>
                </a:cubicBezTo>
                <a:cubicBezTo>
                  <a:pt x="11167016" y="650902"/>
                  <a:pt x="11100364" y="778920"/>
                  <a:pt x="11117034" y="957902"/>
                </a:cubicBezTo>
                <a:cubicBezTo>
                  <a:pt x="11133704" y="1136884"/>
                  <a:pt x="11105413" y="1473758"/>
                  <a:pt x="11117034" y="1634068"/>
                </a:cubicBezTo>
                <a:cubicBezTo>
                  <a:pt x="11128655" y="1794378"/>
                  <a:pt x="11063410" y="1973724"/>
                  <a:pt x="11117034" y="2253887"/>
                </a:cubicBezTo>
                <a:cubicBezTo>
                  <a:pt x="11170658" y="2534050"/>
                  <a:pt x="11043509" y="2664955"/>
                  <a:pt x="11117034" y="2873706"/>
                </a:cubicBezTo>
                <a:cubicBezTo>
                  <a:pt x="11190559" y="3082457"/>
                  <a:pt x="11094175" y="3304000"/>
                  <a:pt x="11117034" y="3437178"/>
                </a:cubicBezTo>
                <a:cubicBezTo>
                  <a:pt x="11139893" y="3570356"/>
                  <a:pt x="11069484" y="3735411"/>
                  <a:pt x="11117034" y="3887955"/>
                </a:cubicBezTo>
                <a:cubicBezTo>
                  <a:pt x="11164584" y="4040499"/>
                  <a:pt x="11090935" y="4317525"/>
                  <a:pt x="11117034" y="4451427"/>
                </a:cubicBezTo>
                <a:cubicBezTo>
                  <a:pt x="11143133" y="4585329"/>
                  <a:pt x="11090313" y="4923012"/>
                  <a:pt x="11117034" y="5127593"/>
                </a:cubicBezTo>
                <a:cubicBezTo>
                  <a:pt x="11143755" y="5332174"/>
                  <a:pt x="11107823" y="5526532"/>
                  <a:pt x="11117034" y="5634718"/>
                </a:cubicBezTo>
                <a:cubicBezTo>
                  <a:pt x="11027127" y="5638235"/>
                  <a:pt x="10960880" y="5630938"/>
                  <a:pt x="10865438" y="5634718"/>
                </a:cubicBezTo>
                <a:cubicBezTo>
                  <a:pt x="10769996" y="5638498"/>
                  <a:pt x="10408883" y="5588609"/>
                  <a:pt x="10169161" y="5634718"/>
                </a:cubicBezTo>
                <a:cubicBezTo>
                  <a:pt x="9929439" y="5680827"/>
                  <a:pt x="9576025" y="5598908"/>
                  <a:pt x="9361713" y="5634718"/>
                </a:cubicBezTo>
                <a:cubicBezTo>
                  <a:pt x="9147401" y="5670528"/>
                  <a:pt x="9079978" y="5628155"/>
                  <a:pt x="8998946" y="5634718"/>
                </a:cubicBezTo>
                <a:cubicBezTo>
                  <a:pt x="8917914" y="5641281"/>
                  <a:pt x="8737378" y="5632342"/>
                  <a:pt x="8525010" y="5634718"/>
                </a:cubicBezTo>
                <a:cubicBezTo>
                  <a:pt x="8312642" y="5637094"/>
                  <a:pt x="8354439" y="5612706"/>
                  <a:pt x="8273414" y="5634718"/>
                </a:cubicBezTo>
                <a:cubicBezTo>
                  <a:pt x="8192389" y="5656730"/>
                  <a:pt x="7902731" y="5557414"/>
                  <a:pt x="7577136" y="5634718"/>
                </a:cubicBezTo>
                <a:cubicBezTo>
                  <a:pt x="7251541" y="5712022"/>
                  <a:pt x="7233286" y="5599780"/>
                  <a:pt x="7103200" y="5634718"/>
                </a:cubicBezTo>
                <a:cubicBezTo>
                  <a:pt x="6973114" y="5669656"/>
                  <a:pt x="6575478" y="5594915"/>
                  <a:pt x="6295752" y="5634718"/>
                </a:cubicBezTo>
                <a:cubicBezTo>
                  <a:pt x="6016026" y="5674521"/>
                  <a:pt x="5995117" y="5624701"/>
                  <a:pt x="5710645" y="5634718"/>
                </a:cubicBezTo>
                <a:cubicBezTo>
                  <a:pt x="5426173" y="5644735"/>
                  <a:pt x="5348722" y="5576872"/>
                  <a:pt x="5014367" y="5634718"/>
                </a:cubicBezTo>
                <a:cubicBezTo>
                  <a:pt x="4680012" y="5692564"/>
                  <a:pt x="4839716" y="5619164"/>
                  <a:pt x="4762771" y="5634718"/>
                </a:cubicBezTo>
                <a:cubicBezTo>
                  <a:pt x="4685826" y="5650272"/>
                  <a:pt x="4571465" y="5628704"/>
                  <a:pt x="4511175" y="5634718"/>
                </a:cubicBezTo>
                <a:cubicBezTo>
                  <a:pt x="4450885" y="5640732"/>
                  <a:pt x="4298074" y="5629944"/>
                  <a:pt x="4148409" y="5634718"/>
                </a:cubicBezTo>
                <a:cubicBezTo>
                  <a:pt x="3998744" y="5639492"/>
                  <a:pt x="3601462" y="5560445"/>
                  <a:pt x="3340961" y="5634718"/>
                </a:cubicBezTo>
                <a:cubicBezTo>
                  <a:pt x="3080460" y="5708991"/>
                  <a:pt x="3086240" y="5609075"/>
                  <a:pt x="2867025" y="5634718"/>
                </a:cubicBezTo>
                <a:cubicBezTo>
                  <a:pt x="2647810" y="5660361"/>
                  <a:pt x="2350102" y="5591581"/>
                  <a:pt x="2170747" y="5634718"/>
                </a:cubicBezTo>
                <a:cubicBezTo>
                  <a:pt x="1991392" y="5677855"/>
                  <a:pt x="1842029" y="5628382"/>
                  <a:pt x="1696810" y="5634718"/>
                </a:cubicBezTo>
                <a:cubicBezTo>
                  <a:pt x="1551591" y="5641054"/>
                  <a:pt x="1270455" y="5570881"/>
                  <a:pt x="889363" y="5634718"/>
                </a:cubicBezTo>
                <a:cubicBezTo>
                  <a:pt x="508271" y="5698555"/>
                  <a:pt x="754682" y="5614715"/>
                  <a:pt x="637767" y="5634718"/>
                </a:cubicBezTo>
                <a:cubicBezTo>
                  <a:pt x="520852" y="5654721"/>
                  <a:pt x="205071" y="5597933"/>
                  <a:pt x="0" y="5634718"/>
                </a:cubicBezTo>
                <a:cubicBezTo>
                  <a:pt x="-21844" y="5496900"/>
                  <a:pt x="13204" y="5412751"/>
                  <a:pt x="0" y="5240288"/>
                </a:cubicBezTo>
                <a:cubicBezTo>
                  <a:pt x="-13204" y="5067825"/>
                  <a:pt x="6340" y="4838722"/>
                  <a:pt x="0" y="4676816"/>
                </a:cubicBezTo>
                <a:cubicBezTo>
                  <a:pt x="-6340" y="4514910"/>
                  <a:pt x="5124" y="4362110"/>
                  <a:pt x="0" y="4113344"/>
                </a:cubicBezTo>
                <a:cubicBezTo>
                  <a:pt x="-5124" y="3864578"/>
                  <a:pt x="384" y="3903407"/>
                  <a:pt x="0" y="3718914"/>
                </a:cubicBezTo>
                <a:cubicBezTo>
                  <a:pt x="-384" y="3534421"/>
                  <a:pt x="61768" y="3430475"/>
                  <a:pt x="0" y="3155442"/>
                </a:cubicBezTo>
                <a:cubicBezTo>
                  <a:pt x="-61768" y="2880409"/>
                  <a:pt x="35868" y="2849665"/>
                  <a:pt x="0" y="2591970"/>
                </a:cubicBezTo>
                <a:cubicBezTo>
                  <a:pt x="-35868" y="2334275"/>
                  <a:pt x="60568" y="2226279"/>
                  <a:pt x="0" y="1972151"/>
                </a:cubicBezTo>
                <a:cubicBezTo>
                  <a:pt x="-60568" y="1718023"/>
                  <a:pt x="1130" y="1568244"/>
                  <a:pt x="0" y="1465027"/>
                </a:cubicBezTo>
                <a:cubicBezTo>
                  <a:pt x="-1130" y="1361810"/>
                  <a:pt x="60363" y="1068295"/>
                  <a:pt x="0" y="957902"/>
                </a:cubicBezTo>
                <a:cubicBezTo>
                  <a:pt x="-60363" y="847510"/>
                  <a:pt x="68936" y="349339"/>
                  <a:pt x="0" y="0"/>
                </a:cubicBezTo>
                <a:close/>
              </a:path>
            </a:pathLst>
          </a:custGeom>
          <a:ln w="38100" cap="sq">
            <a:solidFill>
              <a:srgbClr val="0000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107440386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id="{25FEABBD-93D9-B4CF-D17B-7EB3A1912A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066" t="71360" r="67731"/>
          <a:stretch>
            <a:fillRect/>
          </a:stretch>
        </p:blipFill>
        <p:spPr>
          <a:xfrm>
            <a:off x="391886" y="4876126"/>
            <a:ext cx="2810107" cy="1906859"/>
          </a:xfrm>
          <a:custGeom>
            <a:avLst/>
            <a:gdLst>
              <a:gd name="csX0" fmla="*/ 0 w 2810107"/>
              <a:gd name="csY0" fmla="*/ 0 h 1906859"/>
              <a:gd name="csX1" fmla="*/ 590122 w 2810107"/>
              <a:gd name="csY1" fmla="*/ 0 h 1906859"/>
              <a:gd name="csX2" fmla="*/ 1152144 w 2810107"/>
              <a:gd name="csY2" fmla="*/ 0 h 1906859"/>
              <a:gd name="csX3" fmla="*/ 1714165 w 2810107"/>
              <a:gd name="csY3" fmla="*/ 0 h 1906859"/>
              <a:gd name="csX4" fmla="*/ 2191883 w 2810107"/>
              <a:gd name="csY4" fmla="*/ 0 h 1906859"/>
              <a:gd name="csX5" fmla="*/ 2810107 w 2810107"/>
              <a:gd name="csY5" fmla="*/ 0 h 1906859"/>
              <a:gd name="csX6" fmla="*/ 2810107 w 2810107"/>
              <a:gd name="csY6" fmla="*/ 457646 h 1906859"/>
              <a:gd name="csX7" fmla="*/ 2810107 w 2810107"/>
              <a:gd name="csY7" fmla="*/ 953430 h 1906859"/>
              <a:gd name="csX8" fmla="*/ 2810107 w 2810107"/>
              <a:gd name="csY8" fmla="*/ 1468281 h 1906859"/>
              <a:gd name="csX9" fmla="*/ 2810107 w 2810107"/>
              <a:gd name="csY9" fmla="*/ 1906859 h 1906859"/>
              <a:gd name="csX10" fmla="*/ 2191883 w 2810107"/>
              <a:gd name="csY10" fmla="*/ 1906859 h 1906859"/>
              <a:gd name="csX11" fmla="*/ 1573660 w 2810107"/>
              <a:gd name="csY11" fmla="*/ 1906859 h 1906859"/>
              <a:gd name="csX12" fmla="*/ 983537 w 2810107"/>
              <a:gd name="csY12" fmla="*/ 1906859 h 1906859"/>
              <a:gd name="csX13" fmla="*/ 0 w 2810107"/>
              <a:gd name="csY13" fmla="*/ 1906859 h 1906859"/>
              <a:gd name="csX14" fmla="*/ 0 w 2810107"/>
              <a:gd name="csY14" fmla="*/ 1430144 h 1906859"/>
              <a:gd name="csX15" fmla="*/ 0 w 2810107"/>
              <a:gd name="csY15" fmla="*/ 934361 h 1906859"/>
              <a:gd name="csX16" fmla="*/ 0 w 2810107"/>
              <a:gd name="csY16" fmla="*/ 514852 h 1906859"/>
              <a:gd name="csX17" fmla="*/ 0 w 2810107"/>
              <a:gd name="csY17" fmla="*/ 0 h 190685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2810107" h="1906859" fill="none" extrusionOk="0">
                <a:moveTo>
                  <a:pt x="0" y="0"/>
                </a:moveTo>
                <a:cubicBezTo>
                  <a:pt x="294037" y="-22173"/>
                  <a:pt x="323174" y="26778"/>
                  <a:pt x="590122" y="0"/>
                </a:cubicBezTo>
                <a:cubicBezTo>
                  <a:pt x="857070" y="-26778"/>
                  <a:pt x="922247" y="31668"/>
                  <a:pt x="1152144" y="0"/>
                </a:cubicBezTo>
                <a:cubicBezTo>
                  <a:pt x="1382041" y="-31668"/>
                  <a:pt x="1543586" y="27237"/>
                  <a:pt x="1714165" y="0"/>
                </a:cubicBezTo>
                <a:cubicBezTo>
                  <a:pt x="1884744" y="-27237"/>
                  <a:pt x="1953380" y="18330"/>
                  <a:pt x="2191883" y="0"/>
                </a:cubicBezTo>
                <a:cubicBezTo>
                  <a:pt x="2430386" y="-18330"/>
                  <a:pt x="2685394" y="36"/>
                  <a:pt x="2810107" y="0"/>
                </a:cubicBezTo>
                <a:cubicBezTo>
                  <a:pt x="2855189" y="158005"/>
                  <a:pt x="2808062" y="303626"/>
                  <a:pt x="2810107" y="457646"/>
                </a:cubicBezTo>
                <a:cubicBezTo>
                  <a:pt x="2812152" y="611666"/>
                  <a:pt x="2763171" y="777685"/>
                  <a:pt x="2810107" y="953430"/>
                </a:cubicBezTo>
                <a:cubicBezTo>
                  <a:pt x="2857043" y="1129175"/>
                  <a:pt x="2757686" y="1259222"/>
                  <a:pt x="2810107" y="1468281"/>
                </a:cubicBezTo>
                <a:cubicBezTo>
                  <a:pt x="2862528" y="1677340"/>
                  <a:pt x="2767719" y="1781072"/>
                  <a:pt x="2810107" y="1906859"/>
                </a:cubicBezTo>
                <a:cubicBezTo>
                  <a:pt x="2572192" y="1948238"/>
                  <a:pt x="2478445" y="1849576"/>
                  <a:pt x="2191883" y="1906859"/>
                </a:cubicBezTo>
                <a:cubicBezTo>
                  <a:pt x="1905321" y="1964142"/>
                  <a:pt x="1702222" y="1875553"/>
                  <a:pt x="1573660" y="1906859"/>
                </a:cubicBezTo>
                <a:cubicBezTo>
                  <a:pt x="1445098" y="1938165"/>
                  <a:pt x="1109918" y="1885414"/>
                  <a:pt x="983537" y="1906859"/>
                </a:cubicBezTo>
                <a:cubicBezTo>
                  <a:pt x="857156" y="1928304"/>
                  <a:pt x="482418" y="1835291"/>
                  <a:pt x="0" y="1906859"/>
                </a:cubicBezTo>
                <a:cubicBezTo>
                  <a:pt x="-15349" y="1759671"/>
                  <a:pt x="14491" y="1636127"/>
                  <a:pt x="0" y="1430144"/>
                </a:cubicBezTo>
                <a:cubicBezTo>
                  <a:pt x="-14491" y="1224161"/>
                  <a:pt x="53311" y="1160275"/>
                  <a:pt x="0" y="934361"/>
                </a:cubicBezTo>
                <a:cubicBezTo>
                  <a:pt x="-53311" y="708447"/>
                  <a:pt x="20430" y="606608"/>
                  <a:pt x="0" y="514852"/>
                </a:cubicBezTo>
                <a:cubicBezTo>
                  <a:pt x="-20430" y="423096"/>
                  <a:pt x="34437" y="236717"/>
                  <a:pt x="0" y="0"/>
                </a:cubicBezTo>
                <a:close/>
              </a:path>
              <a:path w="2810107" h="1906859" stroke="0" extrusionOk="0">
                <a:moveTo>
                  <a:pt x="0" y="0"/>
                </a:moveTo>
                <a:cubicBezTo>
                  <a:pt x="119675" y="-47849"/>
                  <a:pt x="296390" y="30958"/>
                  <a:pt x="533920" y="0"/>
                </a:cubicBezTo>
                <a:cubicBezTo>
                  <a:pt x="771450" y="-30958"/>
                  <a:pt x="816919" y="58260"/>
                  <a:pt x="1067841" y="0"/>
                </a:cubicBezTo>
                <a:cubicBezTo>
                  <a:pt x="1318763" y="-58260"/>
                  <a:pt x="1393357" y="7748"/>
                  <a:pt x="1686064" y="0"/>
                </a:cubicBezTo>
                <a:cubicBezTo>
                  <a:pt x="1978771" y="-7748"/>
                  <a:pt x="1970509" y="5697"/>
                  <a:pt x="2163782" y="0"/>
                </a:cubicBezTo>
                <a:cubicBezTo>
                  <a:pt x="2357055" y="-5697"/>
                  <a:pt x="2553553" y="37372"/>
                  <a:pt x="2810107" y="0"/>
                </a:cubicBezTo>
                <a:cubicBezTo>
                  <a:pt x="2815995" y="102609"/>
                  <a:pt x="2779969" y="256636"/>
                  <a:pt x="2810107" y="438578"/>
                </a:cubicBezTo>
                <a:cubicBezTo>
                  <a:pt x="2840245" y="620520"/>
                  <a:pt x="2787000" y="764386"/>
                  <a:pt x="2810107" y="934361"/>
                </a:cubicBezTo>
                <a:cubicBezTo>
                  <a:pt x="2833214" y="1104336"/>
                  <a:pt x="2809179" y="1283481"/>
                  <a:pt x="2810107" y="1449213"/>
                </a:cubicBezTo>
                <a:cubicBezTo>
                  <a:pt x="2811035" y="1614945"/>
                  <a:pt x="2756076" y="1734190"/>
                  <a:pt x="2810107" y="1906859"/>
                </a:cubicBezTo>
                <a:cubicBezTo>
                  <a:pt x="2523177" y="1931283"/>
                  <a:pt x="2419991" y="1845082"/>
                  <a:pt x="2219985" y="1906859"/>
                </a:cubicBezTo>
                <a:cubicBezTo>
                  <a:pt x="2019979" y="1968636"/>
                  <a:pt x="1910623" y="1906673"/>
                  <a:pt x="1686064" y="1906859"/>
                </a:cubicBezTo>
                <a:cubicBezTo>
                  <a:pt x="1461505" y="1907045"/>
                  <a:pt x="1277057" y="1866143"/>
                  <a:pt x="1095942" y="1906859"/>
                </a:cubicBezTo>
                <a:cubicBezTo>
                  <a:pt x="914827" y="1947575"/>
                  <a:pt x="704791" y="1869118"/>
                  <a:pt x="505819" y="1906859"/>
                </a:cubicBezTo>
                <a:cubicBezTo>
                  <a:pt x="306847" y="1944600"/>
                  <a:pt x="226747" y="1867990"/>
                  <a:pt x="0" y="1906859"/>
                </a:cubicBezTo>
                <a:cubicBezTo>
                  <a:pt x="-54599" y="1699627"/>
                  <a:pt x="50402" y="1596333"/>
                  <a:pt x="0" y="1411076"/>
                </a:cubicBezTo>
                <a:cubicBezTo>
                  <a:pt x="-50402" y="1225819"/>
                  <a:pt x="23784" y="1105470"/>
                  <a:pt x="0" y="972498"/>
                </a:cubicBezTo>
                <a:cubicBezTo>
                  <a:pt x="-23784" y="839526"/>
                  <a:pt x="19671" y="704676"/>
                  <a:pt x="0" y="514852"/>
                </a:cubicBezTo>
                <a:cubicBezTo>
                  <a:pt x="-19671" y="325028"/>
                  <a:pt x="23223" y="179115"/>
                  <a:pt x="0" y="0"/>
                </a:cubicBezTo>
                <a:close/>
              </a:path>
            </a:pathLst>
          </a:custGeom>
          <a:ln w="38100" cap="sq">
            <a:solidFill>
              <a:srgbClr val="0000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427155013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3119D8F6-60CF-26E4-B705-3EA2206B5B37}"/>
              </a:ext>
            </a:extLst>
          </p:cNvPr>
          <p:cNvSpPr/>
          <p:nvPr/>
        </p:nvSpPr>
        <p:spPr>
          <a:xfrm>
            <a:off x="3201993" y="590906"/>
            <a:ext cx="8140686" cy="418435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b="1" dirty="0"/>
          </a:p>
          <a:p>
            <a:pPr algn="ctr"/>
            <a:r>
              <a:rPr lang="el-GR" b="1" dirty="0"/>
              <a:t>Οικισμοί : </a:t>
            </a:r>
          </a:p>
          <a:p>
            <a:pPr algn="ctr"/>
            <a:r>
              <a:rPr lang="el-GR" dirty="0"/>
              <a:t>Τα σπίτια   ήταν κτισμένα   το ένα δίπλα  στο άλλο.</a:t>
            </a:r>
          </a:p>
          <a:p>
            <a:pPr algn="ctr"/>
            <a:r>
              <a:rPr lang="el-GR" dirty="0"/>
              <a:t>Είχαν κυκλικό σχήμα  και ένα  μόνο δωμάτιο.</a:t>
            </a:r>
          </a:p>
          <a:p>
            <a:pPr algn="ctr"/>
            <a:r>
              <a:rPr lang="el-GR" dirty="0"/>
              <a:t>Στο  κέντρο του δωματίου  υπήρχε  η εστία.</a:t>
            </a:r>
          </a:p>
          <a:p>
            <a:pPr algn="ctr"/>
            <a:r>
              <a:rPr lang="el-GR" dirty="0"/>
              <a:t>Η  στέγη ήταν θολωτή  ή επίπεδη.</a:t>
            </a:r>
          </a:p>
          <a:p>
            <a:pPr algn="ctr"/>
            <a:r>
              <a:rPr lang="el-GR" dirty="0"/>
              <a:t>Κάποια  σπίτια  υποδιαιρούνται  σε μικρότερα  δωμάτια.</a:t>
            </a:r>
          </a:p>
          <a:p>
            <a:pPr algn="ctr"/>
            <a:r>
              <a:rPr lang="el-GR" dirty="0"/>
              <a:t>Κάποια  σπίτια  είναι τετράπλευρα.</a:t>
            </a:r>
          </a:p>
          <a:p>
            <a:pPr algn="ctr"/>
            <a:r>
              <a:rPr lang="el-GR" b="1" dirty="0"/>
              <a:t>Υλικά οικίας </a:t>
            </a:r>
            <a:r>
              <a:rPr lang="el-GR" dirty="0"/>
              <a:t>:  πέτρα, </a:t>
            </a:r>
            <a:r>
              <a:rPr lang="el-GR" dirty="0" err="1"/>
              <a:t>πλιθάρια</a:t>
            </a:r>
            <a:r>
              <a:rPr lang="el-GR" dirty="0"/>
              <a:t>, κλαδιά, καλάμια</a:t>
            </a:r>
          </a:p>
          <a:p>
            <a:pPr algn="ctr"/>
            <a:endParaRPr lang="el-GR" dirty="0"/>
          </a:p>
          <a:p>
            <a:pPr algn="ctr"/>
            <a:r>
              <a:rPr lang="el-GR" dirty="0"/>
              <a:t>Η ανθρώπινη δραστηριότητα στη σπηλιά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el-GR" dirty="0" err="1"/>
              <a:t>Αετόκρεμνός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el-GR" dirty="0"/>
              <a:t>  στο Ακρωτήρι Λεμεσού  τοποθετείται  σε μια  εποχή  πριν  από τη Νεολιθική Εποχή, τη λεγόμενη 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el-GR" dirty="0" err="1"/>
              <a:t>Πρόνεολιθικη</a:t>
            </a:r>
            <a:r>
              <a:rPr lang="el-GR" dirty="0"/>
              <a:t> εποχή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el-GR" dirty="0"/>
              <a:t>  (10000 π.Χ.)</a:t>
            </a:r>
          </a:p>
          <a:p>
            <a:pPr algn="ctr"/>
            <a:r>
              <a:rPr lang="el-GR" b="1" dirty="0" err="1"/>
              <a:t>Πρόνεολιθική</a:t>
            </a:r>
            <a:r>
              <a:rPr lang="el-GR" b="1" dirty="0"/>
              <a:t> Εποχή  :  (α)</a:t>
            </a:r>
            <a:r>
              <a:rPr lang="el-GR" dirty="0"/>
              <a:t>Κυνήγι πυγμαίων  ιπποπόταμων και νάνων   ελεφάντων</a:t>
            </a:r>
          </a:p>
          <a:p>
            <a:pPr algn="ctr"/>
            <a:r>
              <a:rPr lang="el-GR" b="1" dirty="0"/>
              <a:t>(β)</a:t>
            </a:r>
            <a:r>
              <a:rPr lang="el-GR" dirty="0"/>
              <a:t> Δεν εντοπίστηκαν  οικισμοί  </a:t>
            </a:r>
            <a:endParaRPr lang="el-CY" dirty="0"/>
          </a:p>
          <a:p>
            <a:pPr algn="ctr"/>
            <a:endParaRPr lang="el-CY" sz="2000" dirty="0"/>
          </a:p>
        </p:txBody>
      </p:sp>
    </p:spTree>
    <p:extLst>
      <p:ext uri="{BB962C8B-B14F-4D97-AF65-F5344CB8AC3E}">
        <p14:creationId xmlns:p14="http://schemas.microsoft.com/office/powerpoint/2010/main" val="16825404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 descr="Εικόνα που περιέχει κείμενο, αφίσα, εξωτερικός χώρος/ύπαιθρος, βιβλίο&#10;&#10;Περιγραφή που δημιουργήθηκε αυτόματα">
            <a:extLst>
              <a:ext uri="{FF2B5EF4-FFF2-40B4-BE49-F238E27FC236}">
                <a16:creationId xmlns:a16="http://schemas.microsoft.com/office/drawing/2014/main" id="{D0C24B52-0892-0980-545F-90ACE10C00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1724" y="227286"/>
            <a:ext cx="2943970" cy="3497089"/>
          </a:xfrm>
          <a:custGeom>
            <a:avLst/>
            <a:gdLst>
              <a:gd name="csX0" fmla="*/ 0 w 2943970"/>
              <a:gd name="csY0" fmla="*/ 0 h 3497089"/>
              <a:gd name="csX1" fmla="*/ 618234 w 2943970"/>
              <a:gd name="csY1" fmla="*/ 0 h 3497089"/>
              <a:gd name="csX2" fmla="*/ 1148148 w 2943970"/>
              <a:gd name="csY2" fmla="*/ 0 h 3497089"/>
              <a:gd name="csX3" fmla="*/ 1678063 w 2943970"/>
              <a:gd name="csY3" fmla="*/ 0 h 3497089"/>
              <a:gd name="csX4" fmla="*/ 2178538 w 2943970"/>
              <a:gd name="csY4" fmla="*/ 0 h 3497089"/>
              <a:gd name="csX5" fmla="*/ 2943970 w 2943970"/>
              <a:gd name="csY5" fmla="*/ 0 h 3497089"/>
              <a:gd name="csX6" fmla="*/ 2943970 w 2943970"/>
              <a:gd name="csY6" fmla="*/ 582848 h 3497089"/>
              <a:gd name="csX7" fmla="*/ 2943970 w 2943970"/>
              <a:gd name="csY7" fmla="*/ 1060784 h 3497089"/>
              <a:gd name="csX8" fmla="*/ 2943970 w 2943970"/>
              <a:gd name="csY8" fmla="*/ 1643632 h 3497089"/>
              <a:gd name="csX9" fmla="*/ 2943970 w 2943970"/>
              <a:gd name="csY9" fmla="*/ 2296422 h 3497089"/>
              <a:gd name="csX10" fmla="*/ 2943970 w 2943970"/>
              <a:gd name="csY10" fmla="*/ 2844299 h 3497089"/>
              <a:gd name="csX11" fmla="*/ 2943970 w 2943970"/>
              <a:gd name="csY11" fmla="*/ 3497089 h 3497089"/>
              <a:gd name="csX12" fmla="*/ 2443495 w 2943970"/>
              <a:gd name="csY12" fmla="*/ 3497089 h 3497089"/>
              <a:gd name="csX13" fmla="*/ 1943020 w 2943970"/>
              <a:gd name="csY13" fmla="*/ 3497089 h 3497089"/>
              <a:gd name="csX14" fmla="*/ 1383666 w 2943970"/>
              <a:gd name="csY14" fmla="*/ 3497089 h 3497089"/>
              <a:gd name="csX15" fmla="*/ 824312 w 2943970"/>
              <a:gd name="csY15" fmla="*/ 3497089 h 3497089"/>
              <a:gd name="csX16" fmla="*/ 0 w 2943970"/>
              <a:gd name="csY16" fmla="*/ 3497089 h 3497089"/>
              <a:gd name="csX17" fmla="*/ 0 w 2943970"/>
              <a:gd name="csY17" fmla="*/ 2844299 h 3497089"/>
              <a:gd name="csX18" fmla="*/ 0 w 2943970"/>
              <a:gd name="csY18" fmla="*/ 2296422 h 3497089"/>
              <a:gd name="csX19" fmla="*/ 0 w 2943970"/>
              <a:gd name="csY19" fmla="*/ 1678603 h 3497089"/>
              <a:gd name="csX20" fmla="*/ 0 w 2943970"/>
              <a:gd name="csY20" fmla="*/ 1200667 h 3497089"/>
              <a:gd name="csX21" fmla="*/ 0 w 2943970"/>
              <a:gd name="csY21" fmla="*/ 652790 h 3497089"/>
              <a:gd name="csX22" fmla="*/ 0 w 2943970"/>
              <a:gd name="csY22" fmla="*/ 0 h 34970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2943970" h="3497089" fill="none" extrusionOk="0">
                <a:moveTo>
                  <a:pt x="0" y="0"/>
                </a:moveTo>
                <a:cubicBezTo>
                  <a:pt x="246118" y="-49189"/>
                  <a:pt x="454831" y="1531"/>
                  <a:pt x="618234" y="0"/>
                </a:cubicBezTo>
                <a:cubicBezTo>
                  <a:pt x="781637" y="-1531"/>
                  <a:pt x="926354" y="9588"/>
                  <a:pt x="1148148" y="0"/>
                </a:cubicBezTo>
                <a:cubicBezTo>
                  <a:pt x="1369942" y="-9588"/>
                  <a:pt x="1523209" y="30813"/>
                  <a:pt x="1678063" y="0"/>
                </a:cubicBezTo>
                <a:cubicBezTo>
                  <a:pt x="1832917" y="-30813"/>
                  <a:pt x="2072084" y="7126"/>
                  <a:pt x="2178538" y="0"/>
                </a:cubicBezTo>
                <a:cubicBezTo>
                  <a:pt x="2284992" y="-7126"/>
                  <a:pt x="2704766" y="2321"/>
                  <a:pt x="2943970" y="0"/>
                </a:cubicBezTo>
                <a:cubicBezTo>
                  <a:pt x="2963327" y="271580"/>
                  <a:pt x="2893919" y="313029"/>
                  <a:pt x="2943970" y="582848"/>
                </a:cubicBezTo>
                <a:cubicBezTo>
                  <a:pt x="2994021" y="852667"/>
                  <a:pt x="2890655" y="947326"/>
                  <a:pt x="2943970" y="1060784"/>
                </a:cubicBezTo>
                <a:cubicBezTo>
                  <a:pt x="2997285" y="1174242"/>
                  <a:pt x="2913773" y="1494956"/>
                  <a:pt x="2943970" y="1643632"/>
                </a:cubicBezTo>
                <a:cubicBezTo>
                  <a:pt x="2974167" y="1792308"/>
                  <a:pt x="2879101" y="2015144"/>
                  <a:pt x="2943970" y="2296422"/>
                </a:cubicBezTo>
                <a:cubicBezTo>
                  <a:pt x="3008839" y="2577700"/>
                  <a:pt x="2897854" y="2571919"/>
                  <a:pt x="2943970" y="2844299"/>
                </a:cubicBezTo>
                <a:cubicBezTo>
                  <a:pt x="2990086" y="3116679"/>
                  <a:pt x="2884344" y="3329864"/>
                  <a:pt x="2943970" y="3497089"/>
                </a:cubicBezTo>
                <a:cubicBezTo>
                  <a:pt x="2778253" y="3519534"/>
                  <a:pt x="2649362" y="3484259"/>
                  <a:pt x="2443495" y="3497089"/>
                </a:cubicBezTo>
                <a:cubicBezTo>
                  <a:pt x="2237629" y="3509919"/>
                  <a:pt x="2049294" y="3462407"/>
                  <a:pt x="1943020" y="3497089"/>
                </a:cubicBezTo>
                <a:cubicBezTo>
                  <a:pt x="1836746" y="3531771"/>
                  <a:pt x="1576547" y="3430073"/>
                  <a:pt x="1383666" y="3497089"/>
                </a:cubicBezTo>
                <a:cubicBezTo>
                  <a:pt x="1190785" y="3564105"/>
                  <a:pt x="964745" y="3496745"/>
                  <a:pt x="824312" y="3497089"/>
                </a:cubicBezTo>
                <a:cubicBezTo>
                  <a:pt x="683879" y="3497433"/>
                  <a:pt x="410408" y="3443742"/>
                  <a:pt x="0" y="3497089"/>
                </a:cubicBezTo>
                <a:cubicBezTo>
                  <a:pt x="-26112" y="3293583"/>
                  <a:pt x="77016" y="3076838"/>
                  <a:pt x="0" y="2844299"/>
                </a:cubicBezTo>
                <a:cubicBezTo>
                  <a:pt x="-77016" y="2611760"/>
                  <a:pt x="58567" y="2448341"/>
                  <a:pt x="0" y="2296422"/>
                </a:cubicBezTo>
                <a:cubicBezTo>
                  <a:pt x="-58567" y="2144503"/>
                  <a:pt x="73371" y="1803030"/>
                  <a:pt x="0" y="1678603"/>
                </a:cubicBezTo>
                <a:cubicBezTo>
                  <a:pt x="-73371" y="1554176"/>
                  <a:pt x="28999" y="1342272"/>
                  <a:pt x="0" y="1200667"/>
                </a:cubicBezTo>
                <a:cubicBezTo>
                  <a:pt x="-28999" y="1059062"/>
                  <a:pt x="58002" y="776537"/>
                  <a:pt x="0" y="652790"/>
                </a:cubicBezTo>
                <a:cubicBezTo>
                  <a:pt x="-58002" y="529043"/>
                  <a:pt x="25550" y="170508"/>
                  <a:pt x="0" y="0"/>
                </a:cubicBezTo>
                <a:close/>
              </a:path>
              <a:path w="2943970" h="3497089" stroke="0" extrusionOk="0">
                <a:moveTo>
                  <a:pt x="0" y="0"/>
                </a:moveTo>
                <a:cubicBezTo>
                  <a:pt x="260327" y="-45699"/>
                  <a:pt x="358171" y="17019"/>
                  <a:pt x="529915" y="0"/>
                </a:cubicBezTo>
                <a:cubicBezTo>
                  <a:pt x="701659" y="-17019"/>
                  <a:pt x="897204" y="65726"/>
                  <a:pt x="1177588" y="0"/>
                </a:cubicBezTo>
                <a:cubicBezTo>
                  <a:pt x="1457972" y="-65726"/>
                  <a:pt x="1561338" y="31563"/>
                  <a:pt x="1678063" y="0"/>
                </a:cubicBezTo>
                <a:cubicBezTo>
                  <a:pt x="1794788" y="-31563"/>
                  <a:pt x="2030684" y="9813"/>
                  <a:pt x="2237417" y="0"/>
                </a:cubicBezTo>
                <a:cubicBezTo>
                  <a:pt x="2444150" y="-9813"/>
                  <a:pt x="2794857" y="80657"/>
                  <a:pt x="2943970" y="0"/>
                </a:cubicBezTo>
                <a:cubicBezTo>
                  <a:pt x="2998101" y="128637"/>
                  <a:pt x="2936880" y="352179"/>
                  <a:pt x="2943970" y="512906"/>
                </a:cubicBezTo>
                <a:cubicBezTo>
                  <a:pt x="2951060" y="673633"/>
                  <a:pt x="2903568" y="877632"/>
                  <a:pt x="2943970" y="1025813"/>
                </a:cubicBezTo>
                <a:cubicBezTo>
                  <a:pt x="2984372" y="1173994"/>
                  <a:pt x="2896809" y="1450187"/>
                  <a:pt x="2943970" y="1643632"/>
                </a:cubicBezTo>
                <a:cubicBezTo>
                  <a:pt x="2991131" y="1837077"/>
                  <a:pt x="2931571" y="1996812"/>
                  <a:pt x="2943970" y="2226480"/>
                </a:cubicBezTo>
                <a:cubicBezTo>
                  <a:pt x="2956369" y="2456148"/>
                  <a:pt x="2873034" y="2656210"/>
                  <a:pt x="2943970" y="2844299"/>
                </a:cubicBezTo>
                <a:cubicBezTo>
                  <a:pt x="3014906" y="3032388"/>
                  <a:pt x="2890483" y="3277300"/>
                  <a:pt x="2943970" y="3497089"/>
                </a:cubicBezTo>
                <a:cubicBezTo>
                  <a:pt x="2814905" y="3504013"/>
                  <a:pt x="2613007" y="3480992"/>
                  <a:pt x="2443495" y="3497089"/>
                </a:cubicBezTo>
                <a:cubicBezTo>
                  <a:pt x="2273983" y="3513186"/>
                  <a:pt x="2002532" y="3473971"/>
                  <a:pt x="1854701" y="3497089"/>
                </a:cubicBezTo>
                <a:cubicBezTo>
                  <a:pt x="1706870" y="3520207"/>
                  <a:pt x="1490753" y="3435681"/>
                  <a:pt x="1207028" y="3497089"/>
                </a:cubicBezTo>
                <a:cubicBezTo>
                  <a:pt x="923303" y="3558497"/>
                  <a:pt x="870568" y="3434649"/>
                  <a:pt x="588794" y="3497089"/>
                </a:cubicBezTo>
                <a:cubicBezTo>
                  <a:pt x="307020" y="3559529"/>
                  <a:pt x="221689" y="3455957"/>
                  <a:pt x="0" y="3497089"/>
                </a:cubicBezTo>
                <a:cubicBezTo>
                  <a:pt x="-7487" y="3306770"/>
                  <a:pt x="18096" y="3046621"/>
                  <a:pt x="0" y="2879270"/>
                </a:cubicBezTo>
                <a:cubicBezTo>
                  <a:pt x="-18096" y="2711919"/>
                  <a:pt x="61500" y="2533974"/>
                  <a:pt x="0" y="2226480"/>
                </a:cubicBezTo>
                <a:cubicBezTo>
                  <a:pt x="-61500" y="1918986"/>
                  <a:pt x="49006" y="1934774"/>
                  <a:pt x="0" y="1713574"/>
                </a:cubicBezTo>
                <a:cubicBezTo>
                  <a:pt x="-49006" y="1492374"/>
                  <a:pt x="11061" y="1404312"/>
                  <a:pt x="0" y="1200667"/>
                </a:cubicBezTo>
                <a:cubicBezTo>
                  <a:pt x="-11061" y="997022"/>
                  <a:pt x="21164" y="961278"/>
                  <a:pt x="0" y="722732"/>
                </a:cubicBezTo>
                <a:cubicBezTo>
                  <a:pt x="-21164" y="484187"/>
                  <a:pt x="59006" y="258739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74597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BEB21652-2C6F-97ED-A37E-5D4E52F554CD}"/>
              </a:ext>
            </a:extLst>
          </p:cNvPr>
          <p:cNvSpPr/>
          <p:nvPr/>
        </p:nvSpPr>
        <p:spPr>
          <a:xfrm rot="20175779">
            <a:off x="2598269" y="4424621"/>
            <a:ext cx="4624017" cy="11157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800" b="1" i="0" dirty="0" err="1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οἶδα</a:t>
            </a:r>
            <a:r>
              <a:rPr lang="el-GR" sz="4800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 γνωρίζω</a:t>
            </a:r>
            <a:endParaRPr lang="el-CY" sz="4800" dirty="0"/>
          </a:p>
        </p:txBody>
      </p:sp>
      <p:sp>
        <p:nvSpPr>
          <p:cNvPr id="7" name="Επεξήγηση: Επάνω βέλος 6">
            <a:extLst>
              <a:ext uri="{FF2B5EF4-FFF2-40B4-BE49-F238E27FC236}">
                <a16:creationId xmlns:a16="http://schemas.microsoft.com/office/drawing/2014/main" id="{B2B5B5E6-4387-B7F1-7225-7DCF148932FD}"/>
              </a:ext>
            </a:extLst>
          </p:cNvPr>
          <p:cNvSpPr/>
          <p:nvPr/>
        </p:nvSpPr>
        <p:spPr>
          <a:xfrm rot="20111280">
            <a:off x="6594307" y="3961085"/>
            <a:ext cx="4855028" cy="1730828"/>
          </a:xfrm>
          <a:prstGeom prst="upArrowCallo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000" dirty="0"/>
              <a:t>Ιστορία </a:t>
            </a:r>
            <a:endParaRPr lang="el-CY" sz="4000" dirty="0"/>
          </a:p>
        </p:txBody>
      </p:sp>
      <p:pic>
        <p:nvPicPr>
          <p:cNvPr id="1026" name="Picture 2" descr="Μετά το κουδούνι: Ιστορία Α΄ Γυμνασίου (1) - διδακτέα ύλη και τρόπος ...">
            <a:extLst>
              <a:ext uri="{FF2B5EF4-FFF2-40B4-BE49-F238E27FC236}">
                <a16:creationId xmlns:a16="http://schemas.microsoft.com/office/drawing/2014/main" id="{F57437B7-F553-4A96-9EAE-542F52E9F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0707" y="440359"/>
            <a:ext cx="3399529" cy="3284016"/>
          </a:xfrm>
          <a:custGeom>
            <a:avLst/>
            <a:gdLst>
              <a:gd name="csX0" fmla="*/ 0 w 3399529"/>
              <a:gd name="csY0" fmla="*/ 0 h 3284016"/>
              <a:gd name="csX1" fmla="*/ 634579 w 3399529"/>
              <a:gd name="csY1" fmla="*/ 0 h 3284016"/>
              <a:gd name="csX2" fmla="*/ 1201167 w 3399529"/>
              <a:gd name="csY2" fmla="*/ 0 h 3284016"/>
              <a:gd name="csX3" fmla="*/ 1733760 w 3399529"/>
              <a:gd name="csY3" fmla="*/ 0 h 3284016"/>
              <a:gd name="csX4" fmla="*/ 2300348 w 3399529"/>
              <a:gd name="csY4" fmla="*/ 0 h 3284016"/>
              <a:gd name="csX5" fmla="*/ 2832941 w 3399529"/>
              <a:gd name="csY5" fmla="*/ 0 h 3284016"/>
              <a:gd name="csX6" fmla="*/ 3399529 w 3399529"/>
              <a:gd name="csY6" fmla="*/ 0 h 3284016"/>
              <a:gd name="csX7" fmla="*/ 3399529 w 3399529"/>
              <a:gd name="csY7" fmla="*/ 613016 h 3284016"/>
              <a:gd name="csX8" fmla="*/ 3399529 w 3399529"/>
              <a:gd name="csY8" fmla="*/ 1094672 h 3284016"/>
              <a:gd name="csX9" fmla="*/ 3399529 w 3399529"/>
              <a:gd name="csY9" fmla="*/ 1609168 h 3284016"/>
              <a:gd name="csX10" fmla="*/ 3399529 w 3399529"/>
              <a:gd name="csY10" fmla="*/ 2090824 h 3284016"/>
              <a:gd name="csX11" fmla="*/ 3399529 w 3399529"/>
              <a:gd name="csY11" fmla="*/ 2572479 h 3284016"/>
              <a:gd name="csX12" fmla="*/ 3399529 w 3399529"/>
              <a:gd name="csY12" fmla="*/ 3284016 h 3284016"/>
              <a:gd name="csX13" fmla="*/ 2866936 w 3399529"/>
              <a:gd name="csY13" fmla="*/ 3284016 h 3284016"/>
              <a:gd name="csX14" fmla="*/ 2368339 w 3399529"/>
              <a:gd name="csY14" fmla="*/ 3284016 h 3284016"/>
              <a:gd name="csX15" fmla="*/ 1801750 w 3399529"/>
              <a:gd name="csY15" fmla="*/ 3284016 h 3284016"/>
              <a:gd name="csX16" fmla="*/ 1269157 w 3399529"/>
              <a:gd name="csY16" fmla="*/ 3284016 h 3284016"/>
              <a:gd name="csX17" fmla="*/ 804555 w 3399529"/>
              <a:gd name="csY17" fmla="*/ 3284016 h 3284016"/>
              <a:gd name="csX18" fmla="*/ 0 w 3399529"/>
              <a:gd name="csY18" fmla="*/ 3284016 h 3284016"/>
              <a:gd name="csX19" fmla="*/ 0 w 3399529"/>
              <a:gd name="csY19" fmla="*/ 2703840 h 3284016"/>
              <a:gd name="csX20" fmla="*/ 0 w 3399529"/>
              <a:gd name="csY20" fmla="*/ 2156504 h 3284016"/>
              <a:gd name="csX21" fmla="*/ 0 w 3399529"/>
              <a:gd name="csY21" fmla="*/ 1674848 h 3284016"/>
              <a:gd name="csX22" fmla="*/ 0 w 3399529"/>
              <a:gd name="csY22" fmla="*/ 1061832 h 3284016"/>
              <a:gd name="csX23" fmla="*/ 0 w 3399529"/>
              <a:gd name="csY23" fmla="*/ 547336 h 3284016"/>
              <a:gd name="csX24" fmla="*/ 0 w 3399529"/>
              <a:gd name="csY24" fmla="*/ 0 h 32840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3399529" h="3284016" extrusionOk="0">
                <a:moveTo>
                  <a:pt x="0" y="0"/>
                </a:moveTo>
                <a:cubicBezTo>
                  <a:pt x="288966" y="-51153"/>
                  <a:pt x="484798" y="23819"/>
                  <a:pt x="634579" y="0"/>
                </a:cubicBezTo>
                <a:cubicBezTo>
                  <a:pt x="784360" y="-23819"/>
                  <a:pt x="1067239" y="10419"/>
                  <a:pt x="1201167" y="0"/>
                </a:cubicBezTo>
                <a:cubicBezTo>
                  <a:pt x="1335095" y="-10419"/>
                  <a:pt x="1622835" y="35783"/>
                  <a:pt x="1733760" y="0"/>
                </a:cubicBezTo>
                <a:cubicBezTo>
                  <a:pt x="1844685" y="-35783"/>
                  <a:pt x="2066514" y="43587"/>
                  <a:pt x="2300348" y="0"/>
                </a:cubicBezTo>
                <a:cubicBezTo>
                  <a:pt x="2534182" y="-43587"/>
                  <a:pt x="2615641" y="29918"/>
                  <a:pt x="2832941" y="0"/>
                </a:cubicBezTo>
                <a:cubicBezTo>
                  <a:pt x="3050241" y="-29918"/>
                  <a:pt x="3117302" y="928"/>
                  <a:pt x="3399529" y="0"/>
                </a:cubicBezTo>
                <a:cubicBezTo>
                  <a:pt x="3417147" y="250168"/>
                  <a:pt x="3363200" y="425547"/>
                  <a:pt x="3399529" y="613016"/>
                </a:cubicBezTo>
                <a:cubicBezTo>
                  <a:pt x="3435858" y="800485"/>
                  <a:pt x="3391846" y="981026"/>
                  <a:pt x="3399529" y="1094672"/>
                </a:cubicBezTo>
                <a:cubicBezTo>
                  <a:pt x="3407212" y="1208318"/>
                  <a:pt x="3349503" y="1501435"/>
                  <a:pt x="3399529" y="1609168"/>
                </a:cubicBezTo>
                <a:cubicBezTo>
                  <a:pt x="3449555" y="1716901"/>
                  <a:pt x="3378064" y="1949427"/>
                  <a:pt x="3399529" y="2090824"/>
                </a:cubicBezTo>
                <a:cubicBezTo>
                  <a:pt x="3420994" y="2232221"/>
                  <a:pt x="3368856" y="2392106"/>
                  <a:pt x="3399529" y="2572479"/>
                </a:cubicBezTo>
                <a:cubicBezTo>
                  <a:pt x="3430202" y="2752853"/>
                  <a:pt x="3396407" y="2981701"/>
                  <a:pt x="3399529" y="3284016"/>
                </a:cubicBezTo>
                <a:cubicBezTo>
                  <a:pt x="3217792" y="3289282"/>
                  <a:pt x="2983844" y="3242946"/>
                  <a:pt x="2866936" y="3284016"/>
                </a:cubicBezTo>
                <a:cubicBezTo>
                  <a:pt x="2750028" y="3325086"/>
                  <a:pt x="2560791" y="3283521"/>
                  <a:pt x="2368339" y="3284016"/>
                </a:cubicBezTo>
                <a:cubicBezTo>
                  <a:pt x="2175887" y="3284511"/>
                  <a:pt x="2010432" y="3220985"/>
                  <a:pt x="1801750" y="3284016"/>
                </a:cubicBezTo>
                <a:cubicBezTo>
                  <a:pt x="1593068" y="3347047"/>
                  <a:pt x="1521902" y="3269918"/>
                  <a:pt x="1269157" y="3284016"/>
                </a:cubicBezTo>
                <a:cubicBezTo>
                  <a:pt x="1016412" y="3298114"/>
                  <a:pt x="1028325" y="3238257"/>
                  <a:pt x="804555" y="3284016"/>
                </a:cubicBezTo>
                <a:cubicBezTo>
                  <a:pt x="580785" y="3329775"/>
                  <a:pt x="307073" y="3263582"/>
                  <a:pt x="0" y="3284016"/>
                </a:cubicBezTo>
                <a:cubicBezTo>
                  <a:pt x="-10743" y="3029567"/>
                  <a:pt x="5541" y="2981335"/>
                  <a:pt x="0" y="2703840"/>
                </a:cubicBezTo>
                <a:cubicBezTo>
                  <a:pt x="-5541" y="2426345"/>
                  <a:pt x="38096" y="2373560"/>
                  <a:pt x="0" y="2156504"/>
                </a:cubicBezTo>
                <a:cubicBezTo>
                  <a:pt x="-38096" y="1939448"/>
                  <a:pt x="2362" y="1890748"/>
                  <a:pt x="0" y="1674848"/>
                </a:cubicBezTo>
                <a:cubicBezTo>
                  <a:pt x="-2362" y="1458948"/>
                  <a:pt x="72661" y="1343133"/>
                  <a:pt x="0" y="1061832"/>
                </a:cubicBezTo>
                <a:cubicBezTo>
                  <a:pt x="-72661" y="780531"/>
                  <a:pt x="39720" y="804582"/>
                  <a:pt x="0" y="547336"/>
                </a:cubicBezTo>
                <a:cubicBezTo>
                  <a:pt x="-39720" y="290090"/>
                  <a:pt x="3850" y="223527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50714378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791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Η ΠΑΛΑΙΟΛΙΘΙΚΗ ΕΠΟΧΗ ΚΑΙ Η ΜΕΣΟΛΙΘΙΚΗ ΕΠΟΧΗ. ΠΡΟΪΣΤΟΡΙΚΟΙ ΧΡΟΝΟΙ ( π.Χ. –  π.Χ.) Α. Εποχή του Λίθου Παλαιολιθική &amp; Μεσολιθική Εποχή ( ppt κατέβασμα">
            <a:extLst>
              <a:ext uri="{FF2B5EF4-FFF2-40B4-BE49-F238E27FC236}">
                <a16:creationId xmlns:a16="http://schemas.microsoft.com/office/drawing/2014/main" id="{DFCBC8F9-EE55-AB57-96A7-BF92367979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30"/>
          <a:stretch/>
        </p:blipFill>
        <p:spPr bwMode="auto">
          <a:xfrm>
            <a:off x="859971" y="637510"/>
            <a:ext cx="10047516" cy="5582979"/>
          </a:xfrm>
          <a:custGeom>
            <a:avLst/>
            <a:gdLst>
              <a:gd name="csX0" fmla="*/ 0 w 10047516"/>
              <a:gd name="csY0" fmla="*/ 0 h 5582979"/>
              <a:gd name="csX1" fmla="*/ 691506 w 10047516"/>
              <a:gd name="csY1" fmla="*/ 0 h 5582979"/>
              <a:gd name="csX2" fmla="*/ 981110 w 10047516"/>
              <a:gd name="csY2" fmla="*/ 0 h 5582979"/>
              <a:gd name="csX3" fmla="*/ 1371190 w 10047516"/>
              <a:gd name="csY3" fmla="*/ 0 h 5582979"/>
              <a:gd name="csX4" fmla="*/ 2163171 w 10047516"/>
              <a:gd name="csY4" fmla="*/ 0 h 5582979"/>
              <a:gd name="csX5" fmla="*/ 2553251 w 10047516"/>
              <a:gd name="csY5" fmla="*/ 0 h 5582979"/>
              <a:gd name="csX6" fmla="*/ 2842856 w 10047516"/>
              <a:gd name="csY6" fmla="*/ 0 h 5582979"/>
              <a:gd name="csX7" fmla="*/ 3333411 w 10047516"/>
              <a:gd name="csY7" fmla="*/ 0 h 5582979"/>
              <a:gd name="csX8" fmla="*/ 3623016 w 10047516"/>
              <a:gd name="csY8" fmla="*/ 0 h 5582979"/>
              <a:gd name="csX9" fmla="*/ 4013096 w 10047516"/>
              <a:gd name="csY9" fmla="*/ 0 h 5582979"/>
              <a:gd name="csX10" fmla="*/ 4704602 w 10047516"/>
              <a:gd name="csY10" fmla="*/ 0 h 5582979"/>
              <a:gd name="csX11" fmla="*/ 5396107 w 10047516"/>
              <a:gd name="csY11" fmla="*/ 0 h 5582979"/>
              <a:gd name="csX12" fmla="*/ 6188088 w 10047516"/>
              <a:gd name="csY12" fmla="*/ 0 h 5582979"/>
              <a:gd name="csX13" fmla="*/ 6578168 w 10047516"/>
              <a:gd name="csY13" fmla="*/ 0 h 5582979"/>
              <a:gd name="csX14" fmla="*/ 6867773 w 10047516"/>
              <a:gd name="csY14" fmla="*/ 0 h 5582979"/>
              <a:gd name="csX15" fmla="*/ 7659753 w 10047516"/>
              <a:gd name="csY15" fmla="*/ 0 h 5582979"/>
              <a:gd name="csX16" fmla="*/ 8250784 w 10047516"/>
              <a:gd name="csY16" fmla="*/ 0 h 5582979"/>
              <a:gd name="csX17" fmla="*/ 8640864 w 10047516"/>
              <a:gd name="csY17" fmla="*/ 0 h 5582979"/>
              <a:gd name="csX18" fmla="*/ 9332369 w 10047516"/>
              <a:gd name="csY18" fmla="*/ 0 h 5582979"/>
              <a:gd name="csX19" fmla="*/ 10047516 w 10047516"/>
              <a:gd name="csY19" fmla="*/ 0 h 5582979"/>
              <a:gd name="csX20" fmla="*/ 10047516 w 10047516"/>
              <a:gd name="csY20" fmla="*/ 558298 h 5582979"/>
              <a:gd name="csX21" fmla="*/ 10047516 w 10047516"/>
              <a:gd name="csY21" fmla="*/ 1172426 h 5582979"/>
              <a:gd name="csX22" fmla="*/ 10047516 w 10047516"/>
              <a:gd name="csY22" fmla="*/ 1563234 h 5582979"/>
              <a:gd name="csX23" fmla="*/ 10047516 w 10047516"/>
              <a:gd name="csY23" fmla="*/ 2065702 h 5582979"/>
              <a:gd name="csX24" fmla="*/ 10047516 w 10047516"/>
              <a:gd name="csY24" fmla="*/ 2735660 h 5582979"/>
              <a:gd name="csX25" fmla="*/ 10047516 w 10047516"/>
              <a:gd name="csY25" fmla="*/ 3182298 h 5582979"/>
              <a:gd name="csX26" fmla="*/ 10047516 w 10047516"/>
              <a:gd name="csY26" fmla="*/ 3573107 h 5582979"/>
              <a:gd name="csX27" fmla="*/ 10047516 w 10047516"/>
              <a:gd name="csY27" fmla="*/ 4019745 h 5582979"/>
              <a:gd name="csX28" fmla="*/ 10047516 w 10047516"/>
              <a:gd name="csY28" fmla="*/ 4689702 h 5582979"/>
              <a:gd name="csX29" fmla="*/ 10047516 w 10047516"/>
              <a:gd name="csY29" fmla="*/ 5582979 h 5582979"/>
              <a:gd name="csX30" fmla="*/ 9255535 w 10047516"/>
              <a:gd name="csY30" fmla="*/ 5582979 h 5582979"/>
              <a:gd name="csX31" fmla="*/ 8463555 w 10047516"/>
              <a:gd name="csY31" fmla="*/ 5582979 h 5582979"/>
              <a:gd name="csX32" fmla="*/ 7772049 w 10047516"/>
              <a:gd name="csY32" fmla="*/ 5582979 h 5582979"/>
              <a:gd name="csX33" fmla="*/ 7381969 w 10047516"/>
              <a:gd name="csY33" fmla="*/ 5582979 h 5582979"/>
              <a:gd name="csX34" fmla="*/ 7092364 w 10047516"/>
              <a:gd name="csY34" fmla="*/ 5582979 h 5582979"/>
              <a:gd name="csX35" fmla="*/ 6400859 w 10047516"/>
              <a:gd name="csY35" fmla="*/ 5582979 h 5582979"/>
              <a:gd name="csX36" fmla="*/ 5809828 w 10047516"/>
              <a:gd name="csY36" fmla="*/ 5582979 h 5582979"/>
              <a:gd name="csX37" fmla="*/ 5218798 w 10047516"/>
              <a:gd name="csY37" fmla="*/ 5582979 h 5582979"/>
              <a:gd name="csX38" fmla="*/ 4426817 w 10047516"/>
              <a:gd name="csY38" fmla="*/ 5582979 h 5582979"/>
              <a:gd name="csX39" fmla="*/ 3936262 w 10047516"/>
              <a:gd name="csY39" fmla="*/ 5582979 h 5582979"/>
              <a:gd name="csX40" fmla="*/ 3345232 w 10047516"/>
              <a:gd name="csY40" fmla="*/ 5582979 h 5582979"/>
              <a:gd name="csX41" fmla="*/ 2854677 w 10047516"/>
              <a:gd name="csY41" fmla="*/ 5582979 h 5582979"/>
              <a:gd name="csX42" fmla="*/ 2464597 w 10047516"/>
              <a:gd name="csY42" fmla="*/ 5582979 h 5582979"/>
              <a:gd name="csX43" fmla="*/ 1672616 w 10047516"/>
              <a:gd name="csY43" fmla="*/ 5582979 h 5582979"/>
              <a:gd name="csX44" fmla="*/ 1081586 w 10047516"/>
              <a:gd name="csY44" fmla="*/ 5582979 h 5582979"/>
              <a:gd name="csX45" fmla="*/ 791981 w 10047516"/>
              <a:gd name="csY45" fmla="*/ 5582979 h 5582979"/>
              <a:gd name="csX46" fmla="*/ 0 w 10047516"/>
              <a:gd name="csY46" fmla="*/ 5582979 h 5582979"/>
              <a:gd name="csX47" fmla="*/ 0 w 10047516"/>
              <a:gd name="csY47" fmla="*/ 5080511 h 5582979"/>
              <a:gd name="csX48" fmla="*/ 0 w 10047516"/>
              <a:gd name="csY48" fmla="*/ 4522213 h 5582979"/>
              <a:gd name="csX49" fmla="*/ 0 w 10047516"/>
              <a:gd name="csY49" fmla="*/ 3852256 h 5582979"/>
              <a:gd name="csX50" fmla="*/ 0 w 10047516"/>
              <a:gd name="csY50" fmla="*/ 3349787 h 5582979"/>
              <a:gd name="csX51" fmla="*/ 0 w 10047516"/>
              <a:gd name="csY51" fmla="*/ 2847319 h 5582979"/>
              <a:gd name="csX52" fmla="*/ 0 w 10047516"/>
              <a:gd name="csY52" fmla="*/ 2289021 h 5582979"/>
              <a:gd name="csX53" fmla="*/ 0 w 10047516"/>
              <a:gd name="csY53" fmla="*/ 1619064 h 5582979"/>
              <a:gd name="csX54" fmla="*/ 0 w 10047516"/>
              <a:gd name="csY54" fmla="*/ 1172426 h 5582979"/>
              <a:gd name="csX55" fmla="*/ 0 w 10047516"/>
              <a:gd name="csY55" fmla="*/ 781617 h 5582979"/>
              <a:gd name="csX56" fmla="*/ 0 w 10047516"/>
              <a:gd name="csY56" fmla="*/ 0 h 558297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</a:cxnLst>
            <a:rect l="l" t="t" r="r" b="b"/>
            <a:pathLst>
              <a:path w="10047516" h="5582979" extrusionOk="0">
                <a:moveTo>
                  <a:pt x="0" y="0"/>
                </a:moveTo>
                <a:cubicBezTo>
                  <a:pt x="306651" y="-50532"/>
                  <a:pt x="407272" y="55710"/>
                  <a:pt x="691506" y="0"/>
                </a:cubicBezTo>
                <a:cubicBezTo>
                  <a:pt x="975740" y="-55710"/>
                  <a:pt x="849852" y="1960"/>
                  <a:pt x="981110" y="0"/>
                </a:cubicBezTo>
                <a:cubicBezTo>
                  <a:pt x="1112368" y="-1960"/>
                  <a:pt x="1186836" y="37049"/>
                  <a:pt x="1371190" y="0"/>
                </a:cubicBezTo>
                <a:cubicBezTo>
                  <a:pt x="1555544" y="-37049"/>
                  <a:pt x="1904669" y="10374"/>
                  <a:pt x="2163171" y="0"/>
                </a:cubicBezTo>
                <a:cubicBezTo>
                  <a:pt x="2421673" y="-10374"/>
                  <a:pt x="2422634" y="24214"/>
                  <a:pt x="2553251" y="0"/>
                </a:cubicBezTo>
                <a:cubicBezTo>
                  <a:pt x="2683868" y="-24214"/>
                  <a:pt x="2763882" y="6824"/>
                  <a:pt x="2842856" y="0"/>
                </a:cubicBezTo>
                <a:cubicBezTo>
                  <a:pt x="2921831" y="-6824"/>
                  <a:pt x="3139064" y="24881"/>
                  <a:pt x="3333411" y="0"/>
                </a:cubicBezTo>
                <a:cubicBezTo>
                  <a:pt x="3527758" y="-24881"/>
                  <a:pt x="3480878" y="10262"/>
                  <a:pt x="3623016" y="0"/>
                </a:cubicBezTo>
                <a:cubicBezTo>
                  <a:pt x="3765155" y="-10262"/>
                  <a:pt x="3880171" y="24881"/>
                  <a:pt x="4013096" y="0"/>
                </a:cubicBezTo>
                <a:cubicBezTo>
                  <a:pt x="4146021" y="-24881"/>
                  <a:pt x="4551862" y="19297"/>
                  <a:pt x="4704602" y="0"/>
                </a:cubicBezTo>
                <a:cubicBezTo>
                  <a:pt x="4857342" y="-19297"/>
                  <a:pt x="5192282" y="59277"/>
                  <a:pt x="5396107" y="0"/>
                </a:cubicBezTo>
                <a:cubicBezTo>
                  <a:pt x="5599933" y="-59277"/>
                  <a:pt x="5795462" y="55036"/>
                  <a:pt x="6188088" y="0"/>
                </a:cubicBezTo>
                <a:cubicBezTo>
                  <a:pt x="6580714" y="-55036"/>
                  <a:pt x="6432506" y="38439"/>
                  <a:pt x="6578168" y="0"/>
                </a:cubicBezTo>
                <a:cubicBezTo>
                  <a:pt x="6723830" y="-38439"/>
                  <a:pt x="6804992" y="25840"/>
                  <a:pt x="6867773" y="0"/>
                </a:cubicBezTo>
                <a:cubicBezTo>
                  <a:pt x="6930555" y="-25840"/>
                  <a:pt x="7317629" y="25275"/>
                  <a:pt x="7659753" y="0"/>
                </a:cubicBezTo>
                <a:cubicBezTo>
                  <a:pt x="8001877" y="-25275"/>
                  <a:pt x="7999478" y="49028"/>
                  <a:pt x="8250784" y="0"/>
                </a:cubicBezTo>
                <a:cubicBezTo>
                  <a:pt x="8502090" y="-49028"/>
                  <a:pt x="8496216" y="2036"/>
                  <a:pt x="8640864" y="0"/>
                </a:cubicBezTo>
                <a:cubicBezTo>
                  <a:pt x="8785512" y="-2036"/>
                  <a:pt x="9044726" y="55536"/>
                  <a:pt x="9332369" y="0"/>
                </a:cubicBezTo>
                <a:cubicBezTo>
                  <a:pt x="9620012" y="-55536"/>
                  <a:pt x="9867704" y="43147"/>
                  <a:pt x="10047516" y="0"/>
                </a:cubicBezTo>
                <a:cubicBezTo>
                  <a:pt x="10077694" y="259754"/>
                  <a:pt x="9995925" y="313051"/>
                  <a:pt x="10047516" y="558298"/>
                </a:cubicBezTo>
                <a:cubicBezTo>
                  <a:pt x="10099107" y="803545"/>
                  <a:pt x="10005914" y="917110"/>
                  <a:pt x="10047516" y="1172426"/>
                </a:cubicBezTo>
                <a:cubicBezTo>
                  <a:pt x="10089118" y="1427742"/>
                  <a:pt x="10013080" y="1428778"/>
                  <a:pt x="10047516" y="1563234"/>
                </a:cubicBezTo>
                <a:cubicBezTo>
                  <a:pt x="10081952" y="1697690"/>
                  <a:pt x="10045935" y="1935576"/>
                  <a:pt x="10047516" y="2065702"/>
                </a:cubicBezTo>
                <a:cubicBezTo>
                  <a:pt x="10049097" y="2195828"/>
                  <a:pt x="10038696" y="2461049"/>
                  <a:pt x="10047516" y="2735660"/>
                </a:cubicBezTo>
                <a:cubicBezTo>
                  <a:pt x="10056336" y="3010271"/>
                  <a:pt x="10018878" y="3002883"/>
                  <a:pt x="10047516" y="3182298"/>
                </a:cubicBezTo>
                <a:cubicBezTo>
                  <a:pt x="10076154" y="3361713"/>
                  <a:pt x="10034236" y="3472338"/>
                  <a:pt x="10047516" y="3573107"/>
                </a:cubicBezTo>
                <a:cubicBezTo>
                  <a:pt x="10060796" y="3673876"/>
                  <a:pt x="10017215" y="3892211"/>
                  <a:pt x="10047516" y="4019745"/>
                </a:cubicBezTo>
                <a:cubicBezTo>
                  <a:pt x="10077817" y="4147279"/>
                  <a:pt x="10029996" y="4463735"/>
                  <a:pt x="10047516" y="4689702"/>
                </a:cubicBezTo>
                <a:cubicBezTo>
                  <a:pt x="10065036" y="4915669"/>
                  <a:pt x="10036249" y="5231655"/>
                  <a:pt x="10047516" y="5582979"/>
                </a:cubicBezTo>
                <a:cubicBezTo>
                  <a:pt x="9796929" y="5653008"/>
                  <a:pt x="9586564" y="5573458"/>
                  <a:pt x="9255535" y="5582979"/>
                </a:cubicBezTo>
                <a:cubicBezTo>
                  <a:pt x="8924506" y="5592500"/>
                  <a:pt x="8765979" y="5494830"/>
                  <a:pt x="8463555" y="5582979"/>
                </a:cubicBezTo>
                <a:cubicBezTo>
                  <a:pt x="8161131" y="5671128"/>
                  <a:pt x="8059807" y="5560041"/>
                  <a:pt x="7772049" y="5582979"/>
                </a:cubicBezTo>
                <a:cubicBezTo>
                  <a:pt x="7484291" y="5605917"/>
                  <a:pt x="7500090" y="5580393"/>
                  <a:pt x="7381969" y="5582979"/>
                </a:cubicBezTo>
                <a:cubicBezTo>
                  <a:pt x="7263848" y="5585565"/>
                  <a:pt x="7215217" y="5566140"/>
                  <a:pt x="7092364" y="5582979"/>
                </a:cubicBezTo>
                <a:cubicBezTo>
                  <a:pt x="6969512" y="5599818"/>
                  <a:pt x="6620284" y="5568979"/>
                  <a:pt x="6400859" y="5582979"/>
                </a:cubicBezTo>
                <a:cubicBezTo>
                  <a:pt x="6181435" y="5596979"/>
                  <a:pt x="5957375" y="5581275"/>
                  <a:pt x="5809828" y="5582979"/>
                </a:cubicBezTo>
                <a:cubicBezTo>
                  <a:pt x="5662281" y="5584683"/>
                  <a:pt x="5482486" y="5558443"/>
                  <a:pt x="5218798" y="5582979"/>
                </a:cubicBezTo>
                <a:cubicBezTo>
                  <a:pt x="4955110" y="5607515"/>
                  <a:pt x="4720450" y="5553488"/>
                  <a:pt x="4426817" y="5582979"/>
                </a:cubicBezTo>
                <a:cubicBezTo>
                  <a:pt x="4133184" y="5612470"/>
                  <a:pt x="4105814" y="5557462"/>
                  <a:pt x="3936262" y="5582979"/>
                </a:cubicBezTo>
                <a:cubicBezTo>
                  <a:pt x="3766710" y="5608496"/>
                  <a:pt x="3471837" y="5565916"/>
                  <a:pt x="3345232" y="5582979"/>
                </a:cubicBezTo>
                <a:cubicBezTo>
                  <a:pt x="3218627" y="5600042"/>
                  <a:pt x="3096279" y="5567012"/>
                  <a:pt x="2854677" y="5582979"/>
                </a:cubicBezTo>
                <a:cubicBezTo>
                  <a:pt x="2613076" y="5598946"/>
                  <a:pt x="2642238" y="5547976"/>
                  <a:pt x="2464597" y="5582979"/>
                </a:cubicBezTo>
                <a:cubicBezTo>
                  <a:pt x="2286956" y="5617982"/>
                  <a:pt x="1890702" y="5488554"/>
                  <a:pt x="1672616" y="5582979"/>
                </a:cubicBezTo>
                <a:cubicBezTo>
                  <a:pt x="1454530" y="5677404"/>
                  <a:pt x="1265597" y="5567522"/>
                  <a:pt x="1081586" y="5582979"/>
                </a:cubicBezTo>
                <a:cubicBezTo>
                  <a:pt x="897575" y="5598436"/>
                  <a:pt x="852766" y="5562151"/>
                  <a:pt x="791981" y="5582979"/>
                </a:cubicBezTo>
                <a:cubicBezTo>
                  <a:pt x="731196" y="5603807"/>
                  <a:pt x="385131" y="5544370"/>
                  <a:pt x="0" y="5582979"/>
                </a:cubicBezTo>
                <a:cubicBezTo>
                  <a:pt x="-47781" y="5390401"/>
                  <a:pt x="9954" y="5323864"/>
                  <a:pt x="0" y="5080511"/>
                </a:cubicBezTo>
                <a:cubicBezTo>
                  <a:pt x="-9954" y="4837158"/>
                  <a:pt x="37289" y="4720852"/>
                  <a:pt x="0" y="4522213"/>
                </a:cubicBezTo>
                <a:cubicBezTo>
                  <a:pt x="-37289" y="4323574"/>
                  <a:pt x="33827" y="3993810"/>
                  <a:pt x="0" y="3852256"/>
                </a:cubicBezTo>
                <a:cubicBezTo>
                  <a:pt x="-33827" y="3710702"/>
                  <a:pt x="29518" y="3487511"/>
                  <a:pt x="0" y="3349787"/>
                </a:cubicBezTo>
                <a:cubicBezTo>
                  <a:pt x="-29518" y="3212063"/>
                  <a:pt x="10029" y="3025490"/>
                  <a:pt x="0" y="2847319"/>
                </a:cubicBezTo>
                <a:cubicBezTo>
                  <a:pt x="-10029" y="2669148"/>
                  <a:pt x="4737" y="2472328"/>
                  <a:pt x="0" y="2289021"/>
                </a:cubicBezTo>
                <a:cubicBezTo>
                  <a:pt x="-4737" y="2105714"/>
                  <a:pt x="70146" y="1778695"/>
                  <a:pt x="0" y="1619064"/>
                </a:cubicBezTo>
                <a:cubicBezTo>
                  <a:pt x="-70146" y="1459433"/>
                  <a:pt x="10705" y="1393545"/>
                  <a:pt x="0" y="1172426"/>
                </a:cubicBezTo>
                <a:cubicBezTo>
                  <a:pt x="-10705" y="951307"/>
                  <a:pt x="13893" y="953229"/>
                  <a:pt x="0" y="781617"/>
                </a:cubicBezTo>
                <a:cubicBezTo>
                  <a:pt x="-13893" y="610005"/>
                  <a:pt x="73519" y="194415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841674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09836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Τοξοβολία - 153 χιλιάδες εικόνες, εικονογραφήσεις και φωτογραφίες στοκ  χωρίς δικαιώματα | Shutterstock">
            <a:extLst>
              <a:ext uri="{FF2B5EF4-FFF2-40B4-BE49-F238E27FC236}">
                <a16:creationId xmlns:a16="http://schemas.microsoft.com/office/drawing/2014/main" id="{EC158563-8EDE-7181-A51E-6A06674435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83"/>
          <a:stretch>
            <a:fillRect/>
          </a:stretch>
        </p:blipFill>
        <p:spPr bwMode="auto">
          <a:xfrm>
            <a:off x="1871312" y="206830"/>
            <a:ext cx="2745115" cy="1828800"/>
          </a:xfrm>
          <a:custGeom>
            <a:avLst/>
            <a:gdLst>
              <a:gd name="csX0" fmla="*/ 0 w 2745115"/>
              <a:gd name="csY0" fmla="*/ 0 h 1828800"/>
              <a:gd name="csX1" fmla="*/ 521572 w 2745115"/>
              <a:gd name="csY1" fmla="*/ 0 h 1828800"/>
              <a:gd name="csX2" fmla="*/ 1125497 w 2745115"/>
              <a:gd name="csY2" fmla="*/ 0 h 1828800"/>
              <a:gd name="csX3" fmla="*/ 1647069 w 2745115"/>
              <a:gd name="csY3" fmla="*/ 0 h 1828800"/>
              <a:gd name="csX4" fmla="*/ 2113739 w 2745115"/>
              <a:gd name="csY4" fmla="*/ 0 h 1828800"/>
              <a:gd name="csX5" fmla="*/ 2745115 w 2745115"/>
              <a:gd name="csY5" fmla="*/ 0 h 1828800"/>
              <a:gd name="csX6" fmla="*/ 2745115 w 2745115"/>
              <a:gd name="csY6" fmla="*/ 438912 h 1828800"/>
              <a:gd name="csX7" fmla="*/ 2745115 w 2745115"/>
              <a:gd name="csY7" fmla="*/ 877824 h 1828800"/>
              <a:gd name="csX8" fmla="*/ 2745115 w 2745115"/>
              <a:gd name="csY8" fmla="*/ 1371600 h 1828800"/>
              <a:gd name="csX9" fmla="*/ 2745115 w 2745115"/>
              <a:gd name="csY9" fmla="*/ 1828800 h 1828800"/>
              <a:gd name="csX10" fmla="*/ 2250994 w 2745115"/>
              <a:gd name="csY10" fmla="*/ 1828800 h 1828800"/>
              <a:gd name="csX11" fmla="*/ 1674520 w 2745115"/>
              <a:gd name="csY11" fmla="*/ 1828800 h 1828800"/>
              <a:gd name="csX12" fmla="*/ 1125497 w 2745115"/>
              <a:gd name="csY12" fmla="*/ 1828800 h 1828800"/>
              <a:gd name="csX13" fmla="*/ 658828 w 2745115"/>
              <a:gd name="csY13" fmla="*/ 1828800 h 1828800"/>
              <a:gd name="csX14" fmla="*/ 0 w 2745115"/>
              <a:gd name="csY14" fmla="*/ 1828800 h 1828800"/>
              <a:gd name="csX15" fmla="*/ 0 w 2745115"/>
              <a:gd name="csY15" fmla="*/ 1371600 h 1828800"/>
              <a:gd name="csX16" fmla="*/ 0 w 2745115"/>
              <a:gd name="csY16" fmla="*/ 914400 h 1828800"/>
              <a:gd name="csX17" fmla="*/ 0 w 2745115"/>
              <a:gd name="csY17" fmla="*/ 420624 h 1828800"/>
              <a:gd name="csX18" fmla="*/ 0 w 2745115"/>
              <a:gd name="csY18" fmla="*/ 0 h 18288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2745115" h="1828800" fill="none" extrusionOk="0">
                <a:moveTo>
                  <a:pt x="0" y="0"/>
                </a:moveTo>
                <a:cubicBezTo>
                  <a:pt x="233199" y="-46293"/>
                  <a:pt x="354666" y="24204"/>
                  <a:pt x="521572" y="0"/>
                </a:cubicBezTo>
                <a:cubicBezTo>
                  <a:pt x="688478" y="-24204"/>
                  <a:pt x="950345" y="48504"/>
                  <a:pt x="1125497" y="0"/>
                </a:cubicBezTo>
                <a:cubicBezTo>
                  <a:pt x="1300650" y="-48504"/>
                  <a:pt x="1499957" y="18833"/>
                  <a:pt x="1647069" y="0"/>
                </a:cubicBezTo>
                <a:cubicBezTo>
                  <a:pt x="1794181" y="-18833"/>
                  <a:pt x="1944410" y="53788"/>
                  <a:pt x="2113739" y="0"/>
                </a:cubicBezTo>
                <a:cubicBezTo>
                  <a:pt x="2283068" y="-53788"/>
                  <a:pt x="2515375" y="24575"/>
                  <a:pt x="2745115" y="0"/>
                </a:cubicBezTo>
                <a:cubicBezTo>
                  <a:pt x="2769853" y="205407"/>
                  <a:pt x="2703134" y="274247"/>
                  <a:pt x="2745115" y="438912"/>
                </a:cubicBezTo>
                <a:cubicBezTo>
                  <a:pt x="2787096" y="603577"/>
                  <a:pt x="2728440" y="705884"/>
                  <a:pt x="2745115" y="877824"/>
                </a:cubicBezTo>
                <a:cubicBezTo>
                  <a:pt x="2761790" y="1049764"/>
                  <a:pt x="2735164" y="1226796"/>
                  <a:pt x="2745115" y="1371600"/>
                </a:cubicBezTo>
                <a:cubicBezTo>
                  <a:pt x="2755066" y="1516404"/>
                  <a:pt x="2717797" y="1671067"/>
                  <a:pt x="2745115" y="1828800"/>
                </a:cubicBezTo>
                <a:cubicBezTo>
                  <a:pt x="2546475" y="1837854"/>
                  <a:pt x="2467648" y="1796331"/>
                  <a:pt x="2250994" y="1828800"/>
                </a:cubicBezTo>
                <a:cubicBezTo>
                  <a:pt x="2034340" y="1861269"/>
                  <a:pt x="1923091" y="1797927"/>
                  <a:pt x="1674520" y="1828800"/>
                </a:cubicBezTo>
                <a:cubicBezTo>
                  <a:pt x="1425949" y="1859673"/>
                  <a:pt x="1248534" y="1811496"/>
                  <a:pt x="1125497" y="1828800"/>
                </a:cubicBezTo>
                <a:cubicBezTo>
                  <a:pt x="1002460" y="1846104"/>
                  <a:pt x="862058" y="1781767"/>
                  <a:pt x="658828" y="1828800"/>
                </a:cubicBezTo>
                <a:cubicBezTo>
                  <a:pt x="455598" y="1875833"/>
                  <a:pt x="176889" y="1754729"/>
                  <a:pt x="0" y="1828800"/>
                </a:cubicBezTo>
                <a:cubicBezTo>
                  <a:pt x="-28628" y="1663560"/>
                  <a:pt x="37441" y="1570460"/>
                  <a:pt x="0" y="1371600"/>
                </a:cubicBezTo>
                <a:cubicBezTo>
                  <a:pt x="-37441" y="1172740"/>
                  <a:pt x="12674" y="1056057"/>
                  <a:pt x="0" y="914400"/>
                </a:cubicBezTo>
                <a:cubicBezTo>
                  <a:pt x="-12674" y="772743"/>
                  <a:pt x="5537" y="588081"/>
                  <a:pt x="0" y="420624"/>
                </a:cubicBezTo>
                <a:cubicBezTo>
                  <a:pt x="-5537" y="253167"/>
                  <a:pt x="26251" y="142161"/>
                  <a:pt x="0" y="0"/>
                </a:cubicBezTo>
                <a:close/>
              </a:path>
              <a:path w="2745115" h="1828800" stroke="0" extrusionOk="0">
                <a:moveTo>
                  <a:pt x="0" y="0"/>
                </a:moveTo>
                <a:cubicBezTo>
                  <a:pt x="123485" y="-6074"/>
                  <a:pt x="310147" y="27910"/>
                  <a:pt x="494121" y="0"/>
                </a:cubicBezTo>
                <a:cubicBezTo>
                  <a:pt x="678095" y="-27910"/>
                  <a:pt x="854030" y="54696"/>
                  <a:pt x="988241" y="0"/>
                </a:cubicBezTo>
                <a:cubicBezTo>
                  <a:pt x="1122452" y="-54696"/>
                  <a:pt x="1357033" y="37346"/>
                  <a:pt x="1454911" y="0"/>
                </a:cubicBezTo>
                <a:cubicBezTo>
                  <a:pt x="1552789" y="-37346"/>
                  <a:pt x="1878031" y="46586"/>
                  <a:pt x="2031385" y="0"/>
                </a:cubicBezTo>
                <a:cubicBezTo>
                  <a:pt x="2184739" y="-46586"/>
                  <a:pt x="2392010" y="79106"/>
                  <a:pt x="2745115" y="0"/>
                </a:cubicBezTo>
                <a:cubicBezTo>
                  <a:pt x="2771890" y="175897"/>
                  <a:pt x="2688479" y="299892"/>
                  <a:pt x="2745115" y="475488"/>
                </a:cubicBezTo>
                <a:cubicBezTo>
                  <a:pt x="2801751" y="651084"/>
                  <a:pt x="2734523" y="743331"/>
                  <a:pt x="2745115" y="969264"/>
                </a:cubicBezTo>
                <a:cubicBezTo>
                  <a:pt x="2755707" y="1195197"/>
                  <a:pt x="2704488" y="1316373"/>
                  <a:pt x="2745115" y="1408176"/>
                </a:cubicBezTo>
                <a:cubicBezTo>
                  <a:pt x="2785742" y="1499979"/>
                  <a:pt x="2718998" y="1655011"/>
                  <a:pt x="2745115" y="1828800"/>
                </a:cubicBezTo>
                <a:cubicBezTo>
                  <a:pt x="2526924" y="1866501"/>
                  <a:pt x="2422815" y="1814534"/>
                  <a:pt x="2223543" y="1828800"/>
                </a:cubicBezTo>
                <a:cubicBezTo>
                  <a:pt x="2024271" y="1843066"/>
                  <a:pt x="1943328" y="1796376"/>
                  <a:pt x="1701971" y="1828800"/>
                </a:cubicBezTo>
                <a:cubicBezTo>
                  <a:pt x="1460614" y="1861224"/>
                  <a:pt x="1374817" y="1783101"/>
                  <a:pt x="1125497" y="1828800"/>
                </a:cubicBezTo>
                <a:cubicBezTo>
                  <a:pt x="876177" y="1874499"/>
                  <a:pt x="877525" y="1789905"/>
                  <a:pt x="631376" y="1828800"/>
                </a:cubicBezTo>
                <a:cubicBezTo>
                  <a:pt x="385227" y="1867695"/>
                  <a:pt x="218271" y="1765128"/>
                  <a:pt x="0" y="1828800"/>
                </a:cubicBezTo>
                <a:cubicBezTo>
                  <a:pt x="-26610" y="1666093"/>
                  <a:pt x="43888" y="1566618"/>
                  <a:pt x="0" y="1408176"/>
                </a:cubicBezTo>
                <a:cubicBezTo>
                  <a:pt x="-43888" y="1249734"/>
                  <a:pt x="54468" y="1044410"/>
                  <a:pt x="0" y="914400"/>
                </a:cubicBezTo>
                <a:cubicBezTo>
                  <a:pt x="-54468" y="784390"/>
                  <a:pt x="30259" y="660347"/>
                  <a:pt x="0" y="475488"/>
                </a:cubicBezTo>
                <a:cubicBezTo>
                  <a:pt x="-30259" y="290629"/>
                  <a:pt x="35158" y="96583"/>
                  <a:pt x="0" y="0"/>
                </a:cubicBezTo>
                <a:close/>
              </a:path>
            </a:pathLst>
          </a:custGeom>
          <a:ln w="38100" cap="sq">
            <a:solidFill>
              <a:srgbClr val="0000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39099643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BE64554C-144B-5E19-7705-31AC0AD8557E}"/>
              </a:ext>
            </a:extLst>
          </p:cNvPr>
          <p:cNvSpPr/>
          <p:nvPr/>
        </p:nvSpPr>
        <p:spPr>
          <a:xfrm>
            <a:off x="5638800" y="419101"/>
            <a:ext cx="3363686" cy="1404258"/>
          </a:xfrm>
          <a:custGeom>
            <a:avLst/>
            <a:gdLst>
              <a:gd name="csX0" fmla="*/ 0 w 3363686"/>
              <a:gd name="csY0" fmla="*/ 0 h 1404258"/>
              <a:gd name="csX1" fmla="*/ 560614 w 3363686"/>
              <a:gd name="csY1" fmla="*/ 0 h 1404258"/>
              <a:gd name="csX2" fmla="*/ 1053955 w 3363686"/>
              <a:gd name="csY2" fmla="*/ 0 h 1404258"/>
              <a:gd name="csX3" fmla="*/ 1513659 w 3363686"/>
              <a:gd name="csY3" fmla="*/ 0 h 1404258"/>
              <a:gd name="csX4" fmla="*/ 2074273 w 3363686"/>
              <a:gd name="csY4" fmla="*/ 0 h 1404258"/>
              <a:gd name="csX5" fmla="*/ 2567614 w 3363686"/>
              <a:gd name="csY5" fmla="*/ 0 h 1404258"/>
              <a:gd name="csX6" fmla="*/ 3363686 w 3363686"/>
              <a:gd name="csY6" fmla="*/ 0 h 1404258"/>
              <a:gd name="csX7" fmla="*/ 3363686 w 3363686"/>
              <a:gd name="csY7" fmla="*/ 468086 h 1404258"/>
              <a:gd name="csX8" fmla="*/ 3363686 w 3363686"/>
              <a:gd name="csY8" fmla="*/ 936172 h 1404258"/>
              <a:gd name="csX9" fmla="*/ 3363686 w 3363686"/>
              <a:gd name="csY9" fmla="*/ 1404258 h 1404258"/>
              <a:gd name="csX10" fmla="*/ 2769435 w 3363686"/>
              <a:gd name="csY10" fmla="*/ 1404258 h 1404258"/>
              <a:gd name="csX11" fmla="*/ 2208820 w 3363686"/>
              <a:gd name="csY11" fmla="*/ 1404258 h 1404258"/>
              <a:gd name="csX12" fmla="*/ 1580932 w 3363686"/>
              <a:gd name="csY12" fmla="*/ 1404258 h 1404258"/>
              <a:gd name="csX13" fmla="*/ 1020318 w 3363686"/>
              <a:gd name="csY13" fmla="*/ 1404258 h 1404258"/>
              <a:gd name="csX14" fmla="*/ 0 w 3363686"/>
              <a:gd name="csY14" fmla="*/ 1404258 h 1404258"/>
              <a:gd name="csX15" fmla="*/ 0 w 3363686"/>
              <a:gd name="csY15" fmla="*/ 964257 h 1404258"/>
              <a:gd name="csX16" fmla="*/ 0 w 3363686"/>
              <a:gd name="csY16" fmla="*/ 468086 h 1404258"/>
              <a:gd name="csX17" fmla="*/ 0 w 3363686"/>
              <a:gd name="csY17" fmla="*/ 0 h 14042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3363686" h="1404258" fill="none" extrusionOk="0">
                <a:moveTo>
                  <a:pt x="0" y="0"/>
                </a:moveTo>
                <a:cubicBezTo>
                  <a:pt x="142824" y="-43933"/>
                  <a:pt x="337382" y="35611"/>
                  <a:pt x="560614" y="0"/>
                </a:cubicBezTo>
                <a:cubicBezTo>
                  <a:pt x="783846" y="-35611"/>
                  <a:pt x="884337" y="35661"/>
                  <a:pt x="1053955" y="0"/>
                </a:cubicBezTo>
                <a:cubicBezTo>
                  <a:pt x="1223573" y="-35661"/>
                  <a:pt x="1338246" y="1240"/>
                  <a:pt x="1513659" y="0"/>
                </a:cubicBezTo>
                <a:cubicBezTo>
                  <a:pt x="1689072" y="-1240"/>
                  <a:pt x="1840398" y="49413"/>
                  <a:pt x="2074273" y="0"/>
                </a:cubicBezTo>
                <a:cubicBezTo>
                  <a:pt x="2308148" y="-49413"/>
                  <a:pt x="2356728" y="45076"/>
                  <a:pt x="2567614" y="0"/>
                </a:cubicBezTo>
                <a:cubicBezTo>
                  <a:pt x="2778500" y="-45076"/>
                  <a:pt x="3068752" y="48495"/>
                  <a:pt x="3363686" y="0"/>
                </a:cubicBezTo>
                <a:cubicBezTo>
                  <a:pt x="3381025" y="226712"/>
                  <a:pt x="3318226" y="281454"/>
                  <a:pt x="3363686" y="468086"/>
                </a:cubicBezTo>
                <a:cubicBezTo>
                  <a:pt x="3409146" y="654718"/>
                  <a:pt x="3360041" y="791255"/>
                  <a:pt x="3363686" y="936172"/>
                </a:cubicBezTo>
                <a:cubicBezTo>
                  <a:pt x="3367331" y="1081089"/>
                  <a:pt x="3356370" y="1300851"/>
                  <a:pt x="3363686" y="1404258"/>
                </a:cubicBezTo>
                <a:cubicBezTo>
                  <a:pt x="3217967" y="1462320"/>
                  <a:pt x="3000389" y="1387047"/>
                  <a:pt x="2769435" y="1404258"/>
                </a:cubicBezTo>
                <a:cubicBezTo>
                  <a:pt x="2538481" y="1421469"/>
                  <a:pt x="2423070" y="1355578"/>
                  <a:pt x="2208820" y="1404258"/>
                </a:cubicBezTo>
                <a:cubicBezTo>
                  <a:pt x="1994571" y="1452938"/>
                  <a:pt x="1790477" y="1352479"/>
                  <a:pt x="1580932" y="1404258"/>
                </a:cubicBezTo>
                <a:cubicBezTo>
                  <a:pt x="1371387" y="1456037"/>
                  <a:pt x="1162289" y="1373187"/>
                  <a:pt x="1020318" y="1404258"/>
                </a:cubicBezTo>
                <a:cubicBezTo>
                  <a:pt x="878347" y="1435329"/>
                  <a:pt x="282806" y="1391899"/>
                  <a:pt x="0" y="1404258"/>
                </a:cubicBezTo>
                <a:cubicBezTo>
                  <a:pt x="-4497" y="1294744"/>
                  <a:pt x="51797" y="1119850"/>
                  <a:pt x="0" y="964257"/>
                </a:cubicBezTo>
                <a:cubicBezTo>
                  <a:pt x="-51797" y="808664"/>
                  <a:pt x="41695" y="676085"/>
                  <a:pt x="0" y="468086"/>
                </a:cubicBezTo>
                <a:cubicBezTo>
                  <a:pt x="-41695" y="260087"/>
                  <a:pt x="35828" y="195833"/>
                  <a:pt x="0" y="0"/>
                </a:cubicBezTo>
                <a:close/>
              </a:path>
              <a:path w="3363686" h="1404258" stroke="0" extrusionOk="0">
                <a:moveTo>
                  <a:pt x="0" y="0"/>
                </a:moveTo>
                <a:cubicBezTo>
                  <a:pt x="140818" y="-16916"/>
                  <a:pt x="486172" y="60332"/>
                  <a:pt x="627888" y="0"/>
                </a:cubicBezTo>
                <a:cubicBezTo>
                  <a:pt x="769604" y="-60332"/>
                  <a:pt x="884228" y="13793"/>
                  <a:pt x="1121229" y="0"/>
                </a:cubicBezTo>
                <a:cubicBezTo>
                  <a:pt x="1358230" y="-13793"/>
                  <a:pt x="1495766" y="12258"/>
                  <a:pt x="1614569" y="0"/>
                </a:cubicBezTo>
                <a:cubicBezTo>
                  <a:pt x="1733372" y="-12258"/>
                  <a:pt x="1960693" y="53300"/>
                  <a:pt x="2175184" y="0"/>
                </a:cubicBezTo>
                <a:cubicBezTo>
                  <a:pt x="2389676" y="-53300"/>
                  <a:pt x="2514363" y="44433"/>
                  <a:pt x="2702161" y="0"/>
                </a:cubicBezTo>
                <a:cubicBezTo>
                  <a:pt x="2889959" y="-44433"/>
                  <a:pt x="3206633" y="45072"/>
                  <a:pt x="3363686" y="0"/>
                </a:cubicBezTo>
                <a:cubicBezTo>
                  <a:pt x="3404138" y="192794"/>
                  <a:pt x="3357740" y="303535"/>
                  <a:pt x="3363686" y="425958"/>
                </a:cubicBezTo>
                <a:cubicBezTo>
                  <a:pt x="3369632" y="548381"/>
                  <a:pt x="3324166" y="726853"/>
                  <a:pt x="3363686" y="851917"/>
                </a:cubicBezTo>
                <a:cubicBezTo>
                  <a:pt x="3403206" y="976981"/>
                  <a:pt x="3331492" y="1235079"/>
                  <a:pt x="3363686" y="1404258"/>
                </a:cubicBezTo>
                <a:cubicBezTo>
                  <a:pt x="3137478" y="1419601"/>
                  <a:pt x="2927529" y="1365090"/>
                  <a:pt x="2735798" y="1404258"/>
                </a:cubicBezTo>
                <a:cubicBezTo>
                  <a:pt x="2544067" y="1443426"/>
                  <a:pt x="2377859" y="1379408"/>
                  <a:pt x="2107910" y="1404258"/>
                </a:cubicBezTo>
                <a:cubicBezTo>
                  <a:pt x="1837961" y="1429108"/>
                  <a:pt x="1783052" y="1394570"/>
                  <a:pt x="1513659" y="1404258"/>
                </a:cubicBezTo>
                <a:cubicBezTo>
                  <a:pt x="1244266" y="1413946"/>
                  <a:pt x="1223118" y="1384989"/>
                  <a:pt x="1053955" y="1404258"/>
                </a:cubicBezTo>
                <a:cubicBezTo>
                  <a:pt x="884792" y="1423527"/>
                  <a:pt x="521476" y="1343644"/>
                  <a:pt x="0" y="1404258"/>
                </a:cubicBezTo>
                <a:cubicBezTo>
                  <a:pt x="-45661" y="1266645"/>
                  <a:pt x="26361" y="1088874"/>
                  <a:pt x="0" y="922129"/>
                </a:cubicBezTo>
                <a:cubicBezTo>
                  <a:pt x="-26361" y="755384"/>
                  <a:pt x="47771" y="537818"/>
                  <a:pt x="0" y="440001"/>
                </a:cubicBezTo>
                <a:cubicBezTo>
                  <a:pt x="-47771" y="342184"/>
                  <a:pt x="9118" y="154488"/>
                  <a:pt x="0" y="0"/>
                </a:cubicBezTo>
                <a:close/>
              </a:path>
            </a:pathLst>
          </a:custGeom>
          <a:ln w="76200">
            <a:extLst>
              <a:ext uri="{C807C97D-BFC1-408E-A445-0C87EB9F89A2}">
                <ask:lineSketchStyleProps xmlns:ask="http://schemas.microsoft.com/office/drawing/2018/sketchyshapes" sd="345174962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 </a:t>
            </a:r>
          </a:p>
          <a:p>
            <a:pPr algn="ctr"/>
            <a:r>
              <a:rPr lang="el-GR" b="1" dirty="0">
                <a:solidFill>
                  <a:srgbClr val="FF0000"/>
                </a:solidFill>
              </a:rPr>
              <a:t>ΣΤΟΧΟΣ  :</a:t>
            </a:r>
          </a:p>
          <a:p>
            <a:pPr algn="ctr"/>
            <a:r>
              <a:rPr lang="el-GR" dirty="0"/>
              <a:t>Η εμφάνιση των πρώτων ανθρώπων- Προϊστορία </a:t>
            </a:r>
            <a:endParaRPr lang="el-CY" dirty="0"/>
          </a:p>
          <a:p>
            <a:pPr algn="ctr"/>
            <a:endParaRPr lang="el-GR" dirty="0"/>
          </a:p>
        </p:txBody>
      </p:sp>
      <p:pic>
        <p:nvPicPr>
          <p:cNvPr id="9" name="Εικόνα 8">
            <a:extLst>
              <a:ext uri="{FF2B5EF4-FFF2-40B4-BE49-F238E27FC236}">
                <a16:creationId xmlns:a16="http://schemas.microsoft.com/office/drawing/2014/main" id="{4DF5A1E9-D9EB-6E43-46CE-A27527AE9C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9141" y="419101"/>
            <a:ext cx="1819418" cy="1734322"/>
          </a:xfrm>
          <a:custGeom>
            <a:avLst/>
            <a:gdLst>
              <a:gd name="csX0" fmla="*/ 0 w 1819418"/>
              <a:gd name="csY0" fmla="*/ 0 h 1734322"/>
              <a:gd name="csX1" fmla="*/ 491243 w 1819418"/>
              <a:gd name="csY1" fmla="*/ 0 h 1734322"/>
              <a:gd name="csX2" fmla="*/ 909709 w 1819418"/>
              <a:gd name="csY2" fmla="*/ 0 h 1734322"/>
              <a:gd name="csX3" fmla="*/ 1328175 w 1819418"/>
              <a:gd name="csY3" fmla="*/ 0 h 1734322"/>
              <a:gd name="csX4" fmla="*/ 1819418 w 1819418"/>
              <a:gd name="csY4" fmla="*/ 0 h 1734322"/>
              <a:gd name="csX5" fmla="*/ 1819418 w 1819418"/>
              <a:gd name="csY5" fmla="*/ 526078 h 1734322"/>
              <a:gd name="csX6" fmla="*/ 1819418 w 1819418"/>
              <a:gd name="csY6" fmla="*/ 1069499 h 1734322"/>
              <a:gd name="csX7" fmla="*/ 1819418 w 1819418"/>
              <a:gd name="csY7" fmla="*/ 1734322 h 1734322"/>
              <a:gd name="csX8" fmla="*/ 1400952 w 1819418"/>
              <a:gd name="csY8" fmla="*/ 1734322 h 1734322"/>
              <a:gd name="csX9" fmla="*/ 909709 w 1819418"/>
              <a:gd name="csY9" fmla="*/ 1734322 h 1734322"/>
              <a:gd name="csX10" fmla="*/ 418466 w 1819418"/>
              <a:gd name="csY10" fmla="*/ 1734322 h 1734322"/>
              <a:gd name="csX11" fmla="*/ 0 w 1819418"/>
              <a:gd name="csY11" fmla="*/ 1734322 h 1734322"/>
              <a:gd name="csX12" fmla="*/ 0 w 1819418"/>
              <a:gd name="csY12" fmla="*/ 1190901 h 1734322"/>
              <a:gd name="csX13" fmla="*/ 0 w 1819418"/>
              <a:gd name="csY13" fmla="*/ 612794 h 1734322"/>
              <a:gd name="csX14" fmla="*/ 0 w 1819418"/>
              <a:gd name="csY14" fmla="*/ 0 h 17343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819418" h="1734322" fill="none" extrusionOk="0">
                <a:moveTo>
                  <a:pt x="0" y="0"/>
                </a:moveTo>
                <a:cubicBezTo>
                  <a:pt x="114275" y="-39240"/>
                  <a:pt x="263474" y="31455"/>
                  <a:pt x="491243" y="0"/>
                </a:cubicBezTo>
                <a:cubicBezTo>
                  <a:pt x="719012" y="-31455"/>
                  <a:pt x="797989" y="4580"/>
                  <a:pt x="909709" y="0"/>
                </a:cubicBezTo>
                <a:cubicBezTo>
                  <a:pt x="1021429" y="-4580"/>
                  <a:pt x="1197753" y="35595"/>
                  <a:pt x="1328175" y="0"/>
                </a:cubicBezTo>
                <a:cubicBezTo>
                  <a:pt x="1458597" y="-35595"/>
                  <a:pt x="1677273" y="46325"/>
                  <a:pt x="1819418" y="0"/>
                </a:cubicBezTo>
                <a:cubicBezTo>
                  <a:pt x="1858858" y="170228"/>
                  <a:pt x="1813188" y="265761"/>
                  <a:pt x="1819418" y="526078"/>
                </a:cubicBezTo>
                <a:cubicBezTo>
                  <a:pt x="1825648" y="786395"/>
                  <a:pt x="1779896" y="826527"/>
                  <a:pt x="1819418" y="1069499"/>
                </a:cubicBezTo>
                <a:cubicBezTo>
                  <a:pt x="1858940" y="1312471"/>
                  <a:pt x="1745431" y="1468736"/>
                  <a:pt x="1819418" y="1734322"/>
                </a:cubicBezTo>
                <a:cubicBezTo>
                  <a:pt x="1688199" y="1773993"/>
                  <a:pt x="1578987" y="1725264"/>
                  <a:pt x="1400952" y="1734322"/>
                </a:cubicBezTo>
                <a:cubicBezTo>
                  <a:pt x="1222917" y="1743380"/>
                  <a:pt x="1009349" y="1720328"/>
                  <a:pt x="909709" y="1734322"/>
                </a:cubicBezTo>
                <a:cubicBezTo>
                  <a:pt x="810069" y="1748316"/>
                  <a:pt x="575180" y="1706421"/>
                  <a:pt x="418466" y="1734322"/>
                </a:cubicBezTo>
                <a:cubicBezTo>
                  <a:pt x="261752" y="1762223"/>
                  <a:pt x="108343" y="1686851"/>
                  <a:pt x="0" y="1734322"/>
                </a:cubicBezTo>
                <a:cubicBezTo>
                  <a:pt x="-64764" y="1572723"/>
                  <a:pt x="24514" y="1451438"/>
                  <a:pt x="0" y="1190901"/>
                </a:cubicBezTo>
                <a:cubicBezTo>
                  <a:pt x="-24514" y="930364"/>
                  <a:pt x="40826" y="844887"/>
                  <a:pt x="0" y="612794"/>
                </a:cubicBezTo>
                <a:cubicBezTo>
                  <a:pt x="-40826" y="380701"/>
                  <a:pt x="19699" y="230100"/>
                  <a:pt x="0" y="0"/>
                </a:cubicBezTo>
                <a:close/>
              </a:path>
              <a:path w="1819418" h="1734322" stroke="0" extrusionOk="0">
                <a:moveTo>
                  <a:pt x="0" y="0"/>
                </a:moveTo>
                <a:cubicBezTo>
                  <a:pt x="219930" y="-55637"/>
                  <a:pt x="309070" y="924"/>
                  <a:pt x="473049" y="0"/>
                </a:cubicBezTo>
                <a:cubicBezTo>
                  <a:pt x="637028" y="-924"/>
                  <a:pt x="815903" y="6667"/>
                  <a:pt x="909709" y="0"/>
                </a:cubicBezTo>
                <a:cubicBezTo>
                  <a:pt x="1003515" y="-6667"/>
                  <a:pt x="1282144" y="571"/>
                  <a:pt x="1400952" y="0"/>
                </a:cubicBezTo>
                <a:cubicBezTo>
                  <a:pt x="1519760" y="-571"/>
                  <a:pt x="1700697" y="40473"/>
                  <a:pt x="1819418" y="0"/>
                </a:cubicBezTo>
                <a:cubicBezTo>
                  <a:pt x="1863541" y="269165"/>
                  <a:pt x="1764330" y="380291"/>
                  <a:pt x="1819418" y="578107"/>
                </a:cubicBezTo>
                <a:cubicBezTo>
                  <a:pt x="1874506" y="775923"/>
                  <a:pt x="1762925" y="923109"/>
                  <a:pt x="1819418" y="1138871"/>
                </a:cubicBezTo>
                <a:cubicBezTo>
                  <a:pt x="1875911" y="1354633"/>
                  <a:pt x="1782033" y="1596877"/>
                  <a:pt x="1819418" y="1734322"/>
                </a:cubicBezTo>
                <a:cubicBezTo>
                  <a:pt x="1610443" y="1762644"/>
                  <a:pt x="1472709" y="1693016"/>
                  <a:pt x="1328175" y="1734322"/>
                </a:cubicBezTo>
                <a:cubicBezTo>
                  <a:pt x="1183641" y="1775628"/>
                  <a:pt x="936266" y="1710782"/>
                  <a:pt x="836932" y="1734322"/>
                </a:cubicBezTo>
                <a:cubicBezTo>
                  <a:pt x="737598" y="1757862"/>
                  <a:pt x="330745" y="1690316"/>
                  <a:pt x="0" y="1734322"/>
                </a:cubicBezTo>
                <a:cubicBezTo>
                  <a:pt x="-63171" y="1530023"/>
                  <a:pt x="59720" y="1368067"/>
                  <a:pt x="0" y="1138871"/>
                </a:cubicBezTo>
                <a:cubicBezTo>
                  <a:pt x="-59720" y="909675"/>
                  <a:pt x="48065" y="834784"/>
                  <a:pt x="0" y="612794"/>
                </a:cubicBezTo>
                <a:cubicBezTo>
                  <a:pt x="-48065" y="390804"/>
                  <a:pt x="38926" y="286342"/>
                  <a:pt x="0" y="0"/>
                </a:cubicBezTo>
                <a:close/>
              </a:path>
            </a:pathLst>
          </a:custGeom>
          <a:ln w="38100" cap="sq">
            <a:solidFill>
              <a:srgbClr val="0000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340466308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Εικόνα 2" descr="Εικόνα που περιέχει κείμενο, διάγραμμα, γραμματοσειρά, χάρτης&#10;&#10;Περιγραφή που δημιουργήθηκε αυτόματα">
            <a:extLst>
              <a:ext uri="{FF2B5EF4-FFF2-40B4-BE49-F238E27FC236}">
                <a16:creationId xmlns:a16="http://schemas.microsoft.com/office/drawing/2014/main" id="{D1963EF8-8AE0-E4EC-E051-3B1FB65689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63" r="48048" b="70476"/>
          <a:stretch/>
        </p:blipFill>
        <p:spPr>
          <a:xfrm>
            <a:off x="152697" y="3941970"/>
            <a:ext cx="3698640" cy="203562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Εικόνα 5" descr="Εικόνα που περιέχει κείμενο, διάγραμμα, γραμματοσειρά, χάρτης&#10;&#10;Περιγραφή που δημιουργήθηκε αυτόματα">
            <a:extLst>
              <a:ext uri="{FF2B5EF4-FFF2-40B4-BE49-F238E27FC236}">
                <a16:creationId xmlns:a16="http://schemas.microsoft.com/office/drawing/2014/main" id="{A33F41DE-E199-EC84-7847-AA2BCBA809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62" t="13663" r="27269" b="70476"/>
          <a:stretch/>
        </p:blipFill>
        <p:spPr>
          <a:xfrm>
            <a:off x="4140422" y="3941970"/>
            <a:ext cx="2147797" cy="203562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Εικόνα 9" descr="Εικόνα που περιέχει κείμενο, διάγραμμα, γραμματοσειρά, χάρτης&#10;&#10;Περιγραφή που δημιουργήθηκε αυτόματα">
            <a:extLst>
              <a:ext uri="{FF2B5EF4-FFF2-40B4-BE49-F238E27FC236}">
                <a16:creationId xmlns:a16="http://schemas.microsoft.com/office/drawing/2014/main" id="{65E8A378-6C79-0394-23A1-12238F7D0D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248" t="13663" r="3742" b="70476"/>
          <a:stretch/>
        </p:blipFill>
        <p:spPr>
          <a:xfrm>
            <a:off x="6744653" y="3941969"/>
            <a:ext cx="2350063" cy="203562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915098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 descr="Εικόνα που περιέχει κείμενο, διάγραμμα, γραμματοσειρά, χάρτης&#10;&#10;Περιγραφή που δημιουργήθηκε αυτόματα">
            <a:extLst>
              <a:ext uri="{FF2B5EF4-FFF2-40B4-BE49-F238E27FC236}">
                <a16:creationId xmlns:a16="http://schemas.microsoft.com/office/drawing/2014/main" id="{0463E3D0-C9A7-036F-4E61-82394883A3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90" b="70476"/>
          <a:stretch/>
        </p:blipFill>
        <p:spPr>
          <a:xfrm>
            <a:off x="185058" y="348342"/>
            <a:ext cx="10461169" cy="2699657"/>
          </a:xfrm>
          <a:prstGeom prst="rect">
            <a:avLst/>
          </a:prstGeom>
        </p:spPr>
      </p:pic>
      <p:cxnSp>
        <p:nvCxnSpPr>
          <p:cNvPr id="4" name="Ευθεία γραμμή σύνδεσης 3">
            <a:extLst>
              <a:ext uri="{FF2B5EF4-FFF2-40B4-BE49-F238E27FC236}">
                <a16:creationId xmlns:a16="http://schemas.microsoft.com/office/drawing/2014/main" id="{3F2688BF-4927-03CB-5071-37855491DA49}"/>
              </a:ext>
            </a:extLst>
          </p:cNvPr>
          <p:cNvCxnSpPr>
            <a:cxnSpLocks/>
          </p:cNvCxnSpPr>
          <p:nvPr/>
        </p:nvCxnSpPr>
        <p:spPr>
          <a:xfrm>
            <a:off x="10265229" y="642257"/>
            <a:ext cx="0" cy="278674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Οβάλ 5">
            <a:extLst>
              <a:ext uri="{FF2B5EF4-FFF2-40B4-BE49-F238E27FC236}">
                <a16:creationId xmlns:a16="http://schemas.microsoft.com/office/drawing/2014/main" id="{EE753ABF-31E2-156A-ABD6-FE67A1579328}"/>
              </a:ext>
            </a:extLst>
          </p:cNvPr>
          <p:cNvSpPr/>
          <p:nvPr/>
        </p:nvSpPr>
        <p:spPr>
          <a:xfrm>
            <a:off x="9737270" y="3657601"/>
            <a:ext cx="1077685" cy="115388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0</a:t>
            </a:r>
            <a:endParaRPr lang="el-CY" dirty="0"/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C8D18DEA-3586-A543-21A7-CE062769AF99}"/>
              </a:ext>
            </a:extLst>
          </p:cNvPr>
          <p:cNvSpPr/>
          <p:nvPr/>
        </p:nvSpPr>
        <p:spPr>
          <a:xfrm>
            <a:off x="10439403" y="1943100"/>
            <a:ext cx="1752598" cy="64225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 ………</a:t>
            </a:r>
            <a:r>
              <a:rPr lang="el-GR" sz="1400" b="1" dirty="0"/>
              <a:t>2026 μ.Χ.</a:t>
            </a:r>
            <a:endParaRPr lang="el-CY" sz="1400" b="1" dirty="0"/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A0379DAA-3A16-8CA7-D15F-610B2C86BEE6}"/>
              </a:ext>
            </a:extLst>
          </p:cNvPr>
          <p:cNvSpPr/>
          <p:nvPr/>
        </p:nvSpPr>
        <p:spPr>
          <a:xfrm>
            <a:off x="9296400" y="1698171"/>
            <a:ext cx="881740" cy="13498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pic>
        <p:nvPicPr>
          <p:cNvPr id="2050" name="Picture 2" descr="ΣΧΟΛΙΚΕΣ ΔΡΑΣΕΙΣ 2022-2023 - ΓΥΜΝΑΣΙΟ ΠΑΛΟΥΡΙΩΤΙΣΣΑΣ">
            <a:extLst>
              <a:ext uri="{FF2B5EF4-FFF2-40B4-BE49-F238E27FC236}">
                <a16:creationId xmlns:a16="http://schemas.microsoft.com/office/drawing/2014/main" id="{11CF8DA6-984E-021D-C5A7-CE40EFA2C0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2319" y="-43542"/>
            <a:ext cx="1839682" cy="1741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Τοξοβολία - 153 χιλιάδες εικόνες, εικονογραφήσεις και φωτογραφίες στοκ  χωρίς δικαιώματα | Shutterstock">
            <a:extLst>
              <a:ext uri="{FF2B5EF4-FFF2-40B4-BE49-F238E27FC236}">
                <a16:creationId xmlns:a16="http://schemas.microsoft.com/office/drawing/2014/main" id="{5A974FCE-F11B-03AF-46C0-71B2E579D8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83"/>
          <a:stretch>
            <a:fillRect/>
          </a:stretch>
        </p:blipFill>
        <p:spPr bwMode="auto">
          <a:xfrm>
            <a:off x="379969" y="4811487"/>
            <a:ext cx="2745115" cy="1828800"/>
          </a:xfrm>
          <a:custGeom>
            <a:avLst/>
            <a:gdLst>
              <a:gd name="csX0" fmla="*/ 0 w 2745115"/>
              <a:gd name="csY0" fmla="*/ 0 h 1828800"/>
              <a:gd name="csX1" fmla="*/ 521572 w 2745115"/>
              <a:gd name="csY1" fmla="*/ 0 h 1828800"/>
              <a:gd name="csX2" fmla="*/ 1125497 w 2745115"/>
              <a:gd name="csY2" fmla="*/ 0 h 1828800"/>
              <a:gd name="csX3" fmla="*/ 1647069 w 2745115"/>
              <a:gd name="csY3" fmla="*/ 0 h 1828800"/>
              <a:gd name="csX4" fmla="*/ 2113739 w 2745115"/>
              <a:gd name="csY4" fmla="*/ 0 h 1828800"/>
              <a:gd name="csX5" fmla="*/ 2745115 w 2745115"/>
              <a:gd name="csY5" fmla="*/ 0 h 1828800"/>
              <a:gd name="csX6" fmla="*/ 2745115 w 2745115"/>
              <a:gd name="csY6" fmla="*/ 438912 h 1828800"/>
              <a:gd name="csX7" fmla="*/ 2745115 w 2745115"/>
              <a:gd name="csY7" fmla="*/ 877824 h 1828800"/>
              <a:gd name="csX8" fmla="*/ 2745115 w 2745115"/>
              <a:gd name="csY8" fmla="*/ 1371600 h 1828800"/>
              <a:gd name="csX9" fmla="*/ 2745115 w 2745115"/>
              <a:gd name="csY9" fmla="*/ 1828800 h 1828800"/>
              <a:gd name="csX10" fmla="*/ 2250994 w 2745115"/>
              <a:gd name="csY10" fmla="*/ 1828800 h 1828800"/>
              <a:gd name="csX11" fmla="*/ 1674520 w 2745115"/>
              <a:gd name="csY11" fmla="*/ 1828800 h 1828800"/>
              <a:gd name="csX12" fmla="*/ 1125497 w 2745115"/>
              <a:gd name="csY12" fmla="*/ 1828800 h 1828800"/>
              <a:gd name="csX13" fmla="*/ 658828 w 2745115"/>
              <a:gd name="csY13" fmla="*/ 1828800 h 1828800"/>
              <a:gd name="csX14" fmla="*/ 0 w 2745115"/>
              <a:gd name="csY14" fmla="*/ 1828800 h 1828800"/>
              <a:gd name="csX15" fmla="*/ 0 w 2745115"/>
              <a:gd name="csY15" fmla="*/ 1371600 h 1828800"/>
              <a:gd name="csX16" fmla="*/ 0 w 2745115"/>
              <a:gd name="csY16" fmla="*/ 914400 h 1828800"/>
              <a:gd name="csX17" fmla="*/ 0 w 2745115"/>
              <a:gd name="csY17" fmla="*/ 420624 h 1828800"/>
              <a:gd name="csX18" fmla="*/ 0 w 2745115"/>
              <a:gd name="csY18" fmla="*/ 0 h 18288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2745115" h="1828800" fill="none" extrusionOk="0">
                <a:moveTo>
                  <a:pt x="0" y="0"/>
                </a:moveTo>
                <a:cubicBezTo>
                  <a:pt x="233199" y="-46293"/>
                  <a:pt x="354666" y="24204"/>
                  <a:pt x="521572" y="0"/>
                </a:cubicBezTo>
                <a:cubicBezTo>
                  <a:pt x="688478" y="-24204"/>
                  <a:pt x="950345" y="48504"/>
                  <a:pt x="1125497" y="0"/>
                </a:cubicBezTo>
                <a:cubicBezTo>
                  <a:pt x="1300650" y="-48504"/>
                  <a:pt x="1499957" y="18833"/>
                  <a:pt x="1647069" y="0"/>
                </a:cubicBezTo>
                <a:cubicBezTo>
                  <a:pt x="1794181" y="-18833"/>
                  <a:pt x="1944410" y="53788"/>
                  <a:pt x="2113739" y="0"/>
                </a:cubicBezTo>
                <a:cubicBezTo>
                  <a:pt x="2283068" y="-53788"/>
                  <a:pt x="2515375" y="24575"/>
                  <a:pt x="2745115" y="0"/>
                </a:cubicBezTo>
                <a:cubicBezTo>
                  <a:pt x="2769853" y="205407"/>
                  <a:pt x="2703134" y="274247"/>
                  <a:pt x="2745115" y="438912"/>
                </a:cubicBezTo>
                <a:cubicBezTo>
                  <a:pt x="2787096" y="603577"/>
                  <a:pt x="2728440" y="705884"/>
                  <a:pt x="2745115" y="877824"/>
                </a:cubicBezTo>
                <a:cubicBezTo>
                  <a:pt x="2761790" y="1049764"/>
                  <a:pt x="2735164" y="1226796"/>
                  <a:pt x="2745115" y="1371600"/>
                </a:cubicBezTo>
                <a:cubicBezTo>
                  <a:pt x="2755066" y="1516404"/>
                  <a:pt x="2717797" y="1671067"/>
                  <a:pt x="2745115" y="1828800"/>
                </a:cubicBezTo>
                <a:cubicBezTo>
                  <a:pt x="2546475" y="1837854"/>
                  <a:pt x="2467648" y="1796331"/>
                  <a:pt x="2250994" y="1828800"/>
                </a:cubicBezTo>
                <a:cubicBezTo>
                  <a:pt x="2034340" y="1861269"/>
                  <a:pt x="1923091" y="1797927"/>
                  <a:pt x="1674520" y="1828800"/>
                </a:cubicBezTo>
                <a:cubicBezTo>
                  <a:pt x="1425949" y="1859673"/>
                  <a:pt x="1248534" y="1811496"/>
                  <a:pt x="1125497" y="1828800"/>
                </a:cubicBezTo>
                <a:cubicBezTo>
                  <a:pt x="1002460" y="1846104"/>
                  <a:pt x="862058" y="1781767"/>
                  <a:pt x="658828" y="1828800"/>
                </a:cubicBezTo>
                <a:cubicBezTo>
                  <a:pt x="455598" y="1875833"/>
                  <a:pt x="176889" y="1754729"/>
                  <a:pt x="0" y="1828800"/>
                </a:cubicBezTo>
                <a:cubicBezTo>
                  <a:pt x="-28628" y="1663560"/>
                  <a:pt x="37441" y="1570460"/>
                  <a:pt x="0" y="1371600"/>
                </a:cubicBezTo>
                <a:cubicBezTo>
                  <a:pt x="-37441" y="1172740"/>
                  <a:pt x="12674" y="1056057"/>
                  <a:pt x="0" y="914400"/>
                </a:cubicBezTo>
                <a:cubicBezTo>
                  <a:pt x="-12674" y="772743"/>
                  <a:pt x="5537" y="588081"/>
                  <a:pt x="0" y="420624"/>
                </a:cubicBezTo>
                <a:cubicBezTo>
                  <a:pt x="-5537" y="253167"/>
                  <a:pt x="26251" y="142161"/>
                  <a:pt x="0" y="0"/>
                </a:cubicBezTo>
                <a:close/>
              </a:path>
              <a:path w="2745115" h="1828800" stroke="0" extrusionOk="0">
                <a:moveTo>
                  <a:pt x="0" y="0"/>
                </a:moveTo>
                <a:cubicBezTo>
                  <a:pt x="123485" y="-6074"/>
                  <a:pt x="310147" y="27910"/>
                  <a:pt x="494121" y="0"/>
                </a:cubicBezTo>
                <a:cubicBezTo>
                  <a:pt x="678095" y="-27910"/>
                  <a:pt x="854030" y="54696"/>
                  <a:pt x="988241" y="0"/>
                </a:cubicBezTo>
                <a:cubicBezTo>
                  <a:pt x="1122452" y="-54696"/>
                  <a:pt x="1357033" y="37346"/>
                  <a:pt x="1454911" y="0"/>
                </a:cubicBezTo>
                <a:cubicBezTo>
                  <a:pt x="1552789" y="-37346"/>
                  <a:pt x="1878031" y="46586"/>
                  <a:pt x="2031385" y="0"/>
                </a:cubicBezTo>
                <a:cubicBezTo>
                  <a:pt x="2184739" y="-46586"/>
                  <a:pt x="2392010" y="79106"/>
                  <a:pt x="2745115" y="0"/>
                </a:cubicBezTo>
                <a:cubicBezTo>
                  <a:pt x="2771890" y="175897"/>
                  <a:pt x="2688479" y="299892"/>
                  <a:pt x="2745115" y="475488"/>
                </a:cubicBezTo>
                <a:cubicBezTo>
                  <a:pt x="2801751" y="651084"/>
                  <a:pt x="2734523" y="743331"/>
                  <a:pt x="2745115" y="969264"/>
                </a:cubicBezTo>
                <a:cubicBezTo>
                  <a:pt x="2755707" y="1195197"/>
                  <a:pt x="2704488" y="1316373"/>
                  <a:pt x="2745115" y="1408176"/>
                </a:cubicBezTo>
                <a:cubicBezTo>
                  <a:pt x="2785742" y="1499979"/>
                  <a:pt x="2718998" y="1655011"/>
                  <a:pt x="2745115" y="1828800"/>
                </a:cubicBezTo>
                <a:cubicBezTo>
                  <a:pt x="2526924" y="1866501"/>
                  <a:pt x="2422815" y="1814534"/>
                  <a:pt x="2223543" y="1828800"/>
                </a:cubicBezTo>
                <a:cubicBezTo>
                  <a:pt x="2024271" y="1843066"/>
                  <a:pt x="1943328" y="1796376"/>
                  <a:pt x="1701971" y="1828800"/>
                </a:cubicBezTo>
                <a:cubicBezTo>
                  <a:pt x="1460614" y="1861224"/>
                  <a:pt x="1374817" y="1783101"/>
                  <a:pt x="1125497" y="1828800"/>
                </a:cubicBezTo>
                <a:cubicBezTo>
                  <a:pt x="876177" y="1874499"/>
                  <a:pt x="877525" y="1789905"/>
                  <a:pt x="631376" y="1828800"/>
                </a:cubicBezTo>
                <a:cubicBezTo>
                  <a:pt x="385227" y="1867695"/>
                  <a:pt x="218271" y="1765128"/>
                  <a:pt x="0" y="1828800"/>
                </a:cubicBezTo>
                <a:cubicBezTo>
                  <a:pt x="-26610" y="1666093"/>
                  <a:pt x="43888" y="1566618"/>
                  <a:pt x="0" y="1408176"/>
                </a:cubicBezTo>
                <a:cubicBezTo>
                  <a:pt x="-43888" y="1249734"/>
                  <a:pt x="54468" y="1044410"/>
                  <a:pt x="0" y="914400"/>
                </a:cubicBezTo>
                <a:cubicBezTo>
                  <a:pt x="-54468" y="784390"/>
                  <a:pt x="30259" y="660347"/>
                  <a:pt x="0" y="475488"/>
                </a:cubicBezTo>
                <a:cubicBezTo>
                  <a:pt x="-30259" y="290629"/>
                  <a:pt x="35158" y="96583"/>
                  <a:pt x="0" y="0"/>
                </a:cubicBezTo>
                <a:close/>
              </a:path>
            </a:pathLst>
          </a:custGeom>
          <a:ln w="38100" cap="sq">
            <a:solidFill>
              <a:srgbClr val="0000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39099643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C26686B1-952B-A1EF-7430-668E6A6630AA}"/>
              </a:ext>
            </a:extLst>
          </p:cNvPr>
          <p:cNvSpPr/>
          <p:nvPr/>
        </p:nvSpPr>
        <p:spPr>
          <a:xfrm>
            <a:off x="3581400" y="5023758"/>
            <a:ext cx="3363686" cy="1404258"/>
          </a:xfrm>
          <a:custGeom>
            <a:avLst/>
            <a:gdLst>
              <a:gd name="csX0" fmla="*/ 0 w 3363686"/>
              <a:gd name="csY0" fmla="*/ 0 h 1404258"/>
              <a:gd name="csX1" fmla="*/ 560614 w 3363686"/>
              <a:gd name="csY1" fmla="*/ 0 h 1404258"/>
              <a:gd name="csX2" fmla="*/ 1053955 w 3363686"/>
              <a:gd name="csY2" fmla="*/ 0 h 1404258"/>
              <a:gd name="csX3" fmla="*/ 1513659 w 3363686"/>
              <a:gd name="csY3" fmla="*/ 0 h 1404258"/>
              <a:gd name="csX4" fmla="*/ 2074273 w 3363686"/>
              <a:gd name="csY4" fmla="*/ 0 h 1404258"/>
              <a:gd name="csX5" fmla="*/ 2567614 w 3363686"/>
              <a:gd name="csY5" fmla="*/ 0 h 1404258"/>
              <a:gd name="csX6" fmla="*/ 3363686 w 3363686"/>
              <a:gd name="csY6" fmla="*/ 0 h 1404258"/>
              <a:gd name="csX7" fmla="*/ 3363686 w 3363686"/>
              <a:gd name="csY7" fmla="*/ 468086 h 1404258"/>
              <a:gd name="csX8" fmla="*/ 3363686 w 3363686"/>
              <a:gd name="csY8" fmla="*/ 936172 h 1404258"/>
              <a:gd name="csX9" fmla="*/ 3363686 w 3363686"/>
              <a:gd name="csY9" fmla="*/ 1404258 h 1404258"/>
              <a:gd name="csX10" fmla="*/ 2769435 w 3363686"/>
              <a:gd name="csY10" fmla="*/ 1404258 h 1404258"/>
              <a:gd name="csX11" fmla="*/ 2208820 w 3363686"/>
              <a:gd name="csY11" fmla="*/ 1404258 h 1404258"/>
              <a:gd name="csX12" fmla="*/ 1580932 w 3363686"/>
              <a:gd name="csY12" fmla="*/ 1404258 h 1404258"/>
              <a:gd name="csX13" fmla="*/ 1020318 w 3363686"/>
              <a:gd name="csY13" fmla="*/ 1404258 h 1404258"/>
              <a:gd name="csX14" fmla="*/ 0 w 3363686"/>
              <a:gd name="csY14" fmla="*/ 1404258 h 1404258"/>
              <a:gd name="csX15" fmla="*/ 0 w 3363686"/>
              <a:gd name="csY15" fmla="*/ 964257 h 1404258"/>
              <a:gd name="csX16" fmla="*/ 0 w 3363686"/>
              <a:gd name="csY16" fmla="*/ 468086 h 1404258"/>
              <a:gd name="csX17" fmla="*/ 0 w 3363686"/>
              <a:gd name="csY17" fmla="*/ 0 h 14042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3363686" h="1404258" fill="none" extrusionOk="0">
                <a:moveTo>
                  <a:pt x="0" y="0"/>
                </a:moveTo>
                <a:cubicBezTo>
                  <a:pt x="142824" y="-43933"/>
                  <a:pt x="337382" y="35611"/>
                  <a:pt x="560614" y="0"/>
                </a:cubicBezTo>
                <a:cubicBezTo>
                  <a:pt x="783846" y="-35611"/>
                  <a:pt x="884337" y="35661"/>
                  <a:pt x="1053955" y="0"/>
                </a:cubicBezTo>
                <a:cubicBezTo>
                  <a:pt x="1223573" y="-35661"/>
                  <a:pt x="1338246" y="1240"/>
                  <a:pt x="1513659" y="0"/>
                </a:cubicBezTo>
                <a:cubicBezTo>
                  <a:pt x="1689072" y="-1240"/>
                  <a:pt x="1840398" y="49413"/>
                  <a:pt x="2074273" y="0"/>
                </a:cubicBezTo>
                <a:cubicBezTo>
                  <a:pt x="2308148" y="-49413"/>
                  <a:pt x="2356728" y="45076"/>
                  <a:pt x="2567614" y="0"/>
                </a:cubicBezTo>
                <a:cubicBezTo>
                  <a:pt x="2778500" y="-45076"/>
                  <a:pt x="3068752" y="48495"/>
                  <a:pt x="3363686" y="0"/>
                </a:cubicBezTo>
                <a:cubicBezTo>
                  <a:pt x="3381025" y="226712"/>
                  <a:pt x="3318226" y="281454"/>
                  <a:pt x="3363686" y="468086"/>
                </a:cubicBezTo>
                <a:cubicBezTo>
                  <a:pt x="3409146" y="654718"/>
                  <a:pt x="3360041" y="791255"/>
                  <a:pt x="3363686" y="936172"/>
                </a:cubicBezTo>
                <a:cubicBezTo>
                  <a:pt x="3367331" y="1081089"/>
                  <a:pt x="3356370" y="1300851"/>
                  <a:pt x="3363686" y="1404258"/>
                </a:cubicBezTo>
                <a:cubicBezTo>
                  <a:pt x="3217967" y="1462320"/>
                  <a:pt x="3000389" y="1387047"/>
                  <a:pt x="2769435" y="1404258"/>
                </a:cubicBezTo>
                <a:cubicBezTo>
                  <a:pt x="2538481" y="1421469"/>
                  <a:pt x="2423070" y="1355578"/>
                  <a:pt x="2208820" y="1404258"/>
                </a:cubicBezTo>
                <a:cubicBezTo>
                  <a:pt x="1994571" y="1452938"/>
                  <a:pt x="1790477" y="1352479"/>
                  <a:pt x="1580932" y="1404258"/>
                </a:cubicBezTo>
                <a:cubicBezTo>
                  <a:pt x="1371387" y="1456037"/>
                  <a:pt x="1162289" y="1373187"/>
                  <a:pt x="1020318" y="1404258"/>
                </a:cubicBezTo>
                <a:cubicBezTo>
                  <a:pt x="878347" y="1435329"/>
                  <a:pt x="282806" y="1391899"/>
                  <a:pt x="0" y="1404258"/>
                </a:cubicBezTo>
                <a:cubicBezTo>
                  <a:pt x="-4497" y="1294744"/>
                  <a:pt x="51797" y="1119850"/>
                  <a:pt x="0" y="964257"/>
                </a:cubicBezTo>
                <a:cubicBezTo>
                  <a:pt x="-51797" y="808664"/>
                  <a:pt x="41695" y="676085"/>
                  <a:pt x="0" y="468086"/>
                </a:cubicBezTo>
                <a:cubicBezTo>
                  <a:pt x="-41695" y="260087"/>
                  <a:pt x="35828" y="195833"/>
                  <a:pt x="0" y="0"/>
                </a:cubicBezTo>
                <a:close/>
              </a:path>
              <a:path w="3363686" h="1404258" stroke="0" extrusionOk="0">
                <a:moveTo>
                  <a:pt x="0" y="0"/>
                </a:moveTo>
                <a:cubicBezTo>
                  <a:pt x="140818" y="-16916"/>
                  <a:pt x="486172" y="60332"/>
                  <a:pt x="627888" y="0"/>
                </a:cubicBezTo>
                <a:cubicBezTo>
                  <a:pt x="769604" y="-60332"/>
                  <a:pt x="884228" y="13793"/>
                  <a:pt x="1121229" y="0"/>
                </a:cubicBezTo>
                <a:cubicBezTo>
                  <a:pt x="1358230" y="-13793"/>
                  <a:pt x="1495766" y="12258"/>
                  <a:pt x="1614569" y="0"/>
                </a:cubicBezTo>
                <a:cubicBezTo>
                  <a:pt x="1733372" y="-12258"/>
                  <a:pt x="1960693" y="53300"/>
                  <a:pt x="2175184" y="0"/>
                </a:cubicBezTo>
                <a:cubicBezTo>
                  <a:pt x="2389676" y="-53300"/>
                  <a:pt x="2514363" y="44433"/>
                  <a:pt x="2702161" y="0"/>
                </a:cubicBezTo>
                <a:cubicBezTo>
                  <a:pt x="2889959" y="-44433"/>
                  <a:pt x="3206633" y="45072"/>
                  <a:pt x="3363686" y="0"/>
                </a:cubicBezTo>
                <a:cubicBezTo>
                  <a:pt x="3404138" y="192794"/>
                  <a:pt x="3357740" y="303535"/>
                  <a:pt x="3363686" y="425958"/>
                </a:cubicBezTo>
                <a:cubicBezTo>
                  <a:pt x="3369632" y="548381"/>
                  <a:pt x="3324166" y="726853"/>
                  <a:pt x="3363686" y="851917"/>
                </a:cubicBezTo>
                <a:cubicBezTo>
                  <a:pt x="3403206" y="976981"/>
                  <a:pt x="3331492" y="1235079"/>
                  <a:pt x="3363686" y="1404258"/>
                </a:cubicBezTo>
                <a:cubicBezTo>
                  <a:pt x="3137478" y="1419601"/>
                  <a:pt x="2927529" y="1365090"/>
                  <a:pt x="2735798" y="1404258"/>
                </a:cubicBezTo>
                <a:cubicBezTo>
                  <a:pt x="2544067" y="1443426"/>
                  <a:pt x="2377859" y="1379408"/>
                  <a:pt x="2107910" y="1404258"/>
                </a:cubicBezTo>
                <a:cubicBezTo>
                  <a:pt x="1837961" y="1429108"/>
                  <a:pt x="1783052" y="1394570"/>
                  <a:pt x="1513659" y="1404258"/>
                </a:cubicBezTo>
                <a:cubicBezTo>
                  <a:pt x="1244266" y="1413946"/>
                  <a:pt x="1223118" y="1384989"/>
                  <a:pt x="1053955" y="1404258"/>
                </a:cubicBezTo>
                <a:cubicBezTo>
                  <a:pt x="884792" y="1423527"/>
                  <a:pt x="521476" y="1343644"/>
                  <a:pt x="0" y="1404258"/>
                </a:cubicBezTo>
                <a:cubicBezTo>
                  <a:pt x="-45661" y="1266645"/>
                  <a:pt x="26361" y="1088874"/>
                  <a:pt x="0" y="922129"/>
                </a:cubicBezTo>
                <a:cubicBezTo>
                  <a:pt x="-26361" y="755384"/>
                  <a:pt x="47771" y="537818"/>
                  <a:pt x="0" y="440001"/>
                </a:cubicBezTo>
                <a:cubicBezTo>
                  <a:pt x="-47771" y="342184"/>
                  <a:pt x="9118" y="154488"/>
                  <a:pt x="0" y="0"/>
                </a:cubicBezTo>
                <a:close/>
              </a:path>
            </a:pathLst>
          </a:custGeom>
          <a:ln w="76200">
            <a:extLst>
              <a:ext uri="{C807C97D-BFC1-408E-A445-0C87EB9F89A2}">
                <ask:lineSketchStyleProps xmlns:ask="http://schemas.microsoft.com/office/drawing/2018/sketchyshapes" sd="345174962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 </a:t>
            </a:r>
          </a:p>
          <a:p>
            <a:pPr algn="ctr"/>
            <a:r>
              <a:rPr lang="el-GR" b="1" dirty="0">
                <a:solidFill>
                  <a:srgbClr val="FF0000"/>
                </a:solidFill>
              </a:rPr>
              <a:t>ΣΤΟΧΟΣ  :</a:t>
            </a:r>
          </a:p>
          <a:p>
            <a:pPr algn="ctr"/>
            <a:r>
              <a:rPr lang="el-GR" dirty="0"/>
              <a:t>Οι κύριες περίοδοι της προϊστορίας</a:t>
            </a:r>
          </a:p>
        </p:txBody>
      </p:sp>
    </p:spTree>
    <p:extLst>
      <p:ext uri="{BB962C8B-B14F-4D97-AF65-F5344CB8AC3E}">
        <p14:creationId xmlns:p14="http://schemas.microsoft.com/office/powerpoint/2010/main" val="38902862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 descr="Εικόνα που περιέχει κείμενο, αφίσα, εξωτερικός χώρος/ύπαιθρος, βιβλίο&#10;&#10;Περιγραφή που δημιουργήθηκε αυτόματα">
            <a:extLst>
              <a:ext uri="{FF2B5EF4-FFF2-40B4-BE49-F238E27FC236}">
                <a16:creationId xmlns:a16="http://schemas.microsoft.com/office/drawing/2014/main" id="{D0C24B52-0892-0980-545F-90ACE10C00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24017" cy="6858000"/>
          </a:xfrm>
          <a:prstGeom prst="rect">
            <a:avLst/>
          </a:prstGeom>
        </p:spPr>
      </p:pic>
      <p:pic>
        <p:nvPicPr>
          <p:cNvPr id="2" name="Εικόνα 1" descr="Εικόνα που περιέχει κείμενο, διάγραμμα, γραμματοσειρά, χάρτης&#10;&#10;Περιγραφή που δημιουργήθηκε αυτόματα">
            <a:extLst>
              <a:ext uri="{FF2B5EF4-FFF2-40B4-BE49-F238E27FC236}">
                <a16:creationId xmlns:a16="http://schemas.microsoft.com/office/drawing/2014/main" id="{AB708582-2BE2-8F5B-A96B-04D1020A4C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47" t="31316" r="37126" b="56897"/>
          <a:stretch/>
        </p:blipFill>
        <p:spPr>
          <a:xfrm>
            <a:off x="5431972" y="4321628"/>
            <a:ext cx="5313434" cy="2264229"/>
          </a:xfrm>
          <a:prstGeom prst="rect">
            <a:avLst/>
          </a:prstGeom>
        </p:spPr>
      </p:pic>
      <p:pic>
        <p:nvPicPr>
          <p:cNvPr id="6" name="Εικόνα 5" descr="Εικόνα που περιέχει κείμενο, διάγραμμα, γραμματοσειρά, χάρτης&#10;&#10;Περιγραφή που δημιουργήθηκε αυτόματα">
            <a:extLst>
              <a:ext uri="{FF2B5EF4-FFF2-40B4-BE49-F238E27FC236}">
                <a16:creationId xmlns:a16="http://schemas.microsoft.com/office/drawing/2014/main" id="{A4DCDD96-926F-00CD-96FA-BAC4F38846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1" b="70476"/>
          <a:stretch/>
        </p:blipFill>
        <p:spPr>
          <a:xfrm>
            <a:off x="4767944" y="413657"/>
            <a:ext cx="7119256" cy="3646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733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Βέλος: Δεξιό 5">
            <a:extLst>
              <a:ext uri="{FF2B5EF4-FFF2-40B4-BE49-F238E27FC236}">
                <a16:creationId xmlns:a16="http://schemas.microsoft.com/office/drawing/2014/main" id="{E5030237-8401-BF66-6759-6B6EEE5CF97D}"/>
              </a:ext>
            </a:extLst>
          </p:cNvPr>
          <p:cNvSpPr/>
          <p:nvPr/>
        </p:nvSpPr>
        <p:spPr>
          <a:xfrm>
            <a:off x="5544807" y="4216166"/>
            <a:ext cx="2313212" cy="579667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7" name="Βέλος: Δεξιό 5">
            <a:extLst>
              <a:ext uri="{FF2B5EF4-FFF2-40B4-BE49-F238E27FC236}">
                <a16:creationId xmlns:a16="http://schemas.microsoft.com/office/drawing/2014/main" id="{E5030237-8401-BF66-6759-6B6EEE5CF97D}"/>
              </a:ext>
            </a:extLst>
          </p:cNvPr>
          <p:cNvSpPr/>
          <p:nvPr/>
        </p:nvSpPr>
        <p:spPr>
          <a:xfrm>
            <a:off x="5544807" y="3554816"/>
            <a:ext cx="2313212" cy="579667"/>
          </a:xfrm>
          <a:prstGeom prst="rightArrow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pic>
        <p:nvPicPr>
          <p:cNvPr id="1026" name="Picture 2" descr="Τι χώμα να διαλέξω για τα φυτά μου; | tsougrana.eu">
            <a:extLst>
              <a:ext uri="{FF2B5EF4-FFF2-40B4-BE49-F238E27FC236}">
                <a16:creationId xmlns:a16="http://schemas.microsoft.com/office/drawing/2014/main" id="{162F830C-D2D2-7966-3247-78B92CB770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647" y="173383"/>
            <a:ext cx="6607628" cy="4759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Βέλος: Δεξιό 1">
            <a:extLst>
              <a:ext uri="{FF2B5EF4-FFF2-40B4-BE49-F238E27FC236}">
                <a16:creationId xmlns:a16="http://schemas.microsoft.com/office/drawing/2014/main" id="{E1A1044C-44FD-76BA-D25E-EB37A45BA5EE}"/>
              </a:ext>
            </a:extLst>
          </p:cNvPr>
          <p:cNvSpPr/>
          <p:nvPr/>
        </p:nvSpPr>
        <p:spPr>
          <a:xfrm>
            <a:off x="5800720" y="2326424"/>
            <a:ext cx="1807029" cy="751115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BB801AB0-2892-8F8F-E4C2-18073A1EF91E}"/>
              </a:ext>
            </a:extLst>
          </p:cNvPr>
          <p:cNvSpPr/>
          <p:nvPr/>
        </p:nvSpPr>
        <p:spPr>
          <a:xfrm>
            <a:off x="7685314" y="1999196"/>
            <a:ext cx="3167742" cy="914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000" b="1" dirty="0"/>
              <a:t>Σήμερα</a:t>
            </a:r>
            <a:endParaRPr lang="el-CY" sz="4000" b="1" dirty="0"/>
          </a:p>
        </p:txBody>
      </p:sp>
      <p:sp>
        <p:nvSpPr>
          <p:cNvPr id="4" name="Βέλος: Δεξιό 3">
            <a:extLst>
              <a:ext uri="{FF2B5EF4-FFF2-40B4-BE49-F238E27FC236}">
                <a16:creationId xmlns:a16="http://schemas.microsoft.com/office/drawing/2014/main" id="{967E5EBE-C412-6494-7D01-C6D24D749621}"/>
              </a:ext>
            </a:extLst>
          </p:cNvPr>
          <p:cNvSpPr/>
          <p:nvPr/>
        </p:nvSpPr>
        <p:spPr>
          <a:xfrm>
            <a:off x="5597978" y="6122822"/>
            <a:ext cx="2313213" cy="620486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6" name="Βέλος: Δεξιό 5">
            <a:extLst>
              <a:ext uri="{FF2B5EF4-FFF2-40B4-BE49-F238E27FC236}">
                <a16:creationId xmlns:a16="http://schemas.microsoft.com/office/drawing/2014/main" id="{E5030237-8401-BF66-6759-6B6EEE5CF97D}"/>
              </a:ext>
            </a:extLst>
          </p:cNvPr>
          <p:cNvSpPr/>
          <p:nvPr/>
        </p:nvSpPr>
        <p:spPr>
          <a:xfrm>
            <a:off x="5547629" y="4932392"/>
            <a:ext cx="2313212" cy="579667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7" name="Βέλος: Δεξιό 6">
            <a:extLst>
              <a:ext uri="{FF2B5EF4-FFF2-40B4-BE49-F238E27FC236}">
                <a16:creationId xmlns:a16="http://schemas.microsoft.com/office/drawing/2014/main" id="{52AB15A1-95AD-BD27-C9EC-5483B9219902}"/>
              </a:ext>
            </a:extLst>
          </p:cNvPr>
          <p:cNvSpPr/>
          <p:nvPr/>
        </p:nvSpPr>
        <p:spPr>
          <a:xfrm>
            <a:off x="5576209" y="5422904"/>
            <a:ext cx="2313212" cy="620486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082298F-83BA-75AC-3EED-19FF0B06542B}"/>
              </a:ext>
            </a:extLst>
          </p:cNvPr>
          <p:cNvSpPr txBox="1"/>
          <p:nvPr/>
        </p:nvSpPr>
        <p:spPr>
          <a:xfrm>
            <a:off x="7976505" y="6248399"/>
            <a:ext cx="4117524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endParaRPr lang="el-CY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D6994C1-9F97-14DB-A8D9-8CD5893E6E39}"/>
              </a:ext>
            </a:extLst>
          </p:cNvPr>
          <p:cNvSpPr txBox="1"/>
          <p:nvPr/>
        </p:nvSpPr>
        <p:spPr>
          <a:xfrm>
            <a:off x="7976505" y="5534650"/>
            <a:ext cx="4015473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endParaRPr lang="el-GR" sz="28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4271AC5-C422-4A54-7D8A-33D6ADC4CFA3}"/>
              </a:ext>
            </a:extLst>
          </p:cNvPr>
          <p:cNvSpPr txBox="1"/>
          <p:nvPr/>
        </p:nvSpPr>
        <p:spPr>
          <a:xfrm>
            <a:off x="7976505" y="4899684"/>
            <a:ext cx="4131128" cy="5232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endParaRPr lang="el-GR" sz="2800" b="1" dirty="0"/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0B5C474A-C194-15DF-A607-7B74689CD9AC}"/>
              </a:ext>
            </a:extLst>
          </p:cNvPr>
          <p:cNvSpPr/>
          <p:nvPr/>
        </p:nvSpPr>
        <p:spPr>
          <a:xfrm>
            <a:off x="7889421" y="4260997"/>
            <a:ext cx="4182838" cy="55925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b="1" dirty="0"/>
          </a:p>
        </p:txBody>
      </p:sp>
      <p:pic>
        <p:nvPicPr>
          <p:cNvPr id="14" name="Picture 2" descr="Τι χώμα να διαλέξω για τα φυτά μου; | tsougrana.eu">
            <a:extLst>
              <a:ext uri="{FF2B5EF4-FFF2-40B4-BE49-F238E27FC236}">
                <a16:creationId xmlns:a16="http://schemas.microsoft.com/office/drawing/2014/main" id="{162F830C-D2D2-7966-3247-78B92CB770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577"/>
          <a:stretch/>
        </p:blipFill>
        <p:spPr bwMode="auto">
          <a:xfrm>
            <a:off x="359647" y="4932392"/>
            <a:ext cx="6607628" cy="1638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Ορθογώνιο 7">
            <a:extLst>
              <a:ext uri="{FF2B5EF4-FFF2-40B4-BE49-F238E27FC236}">
                <a16:creationId xmlns:a16="http://schemas.microsoft.com/office/drawing/2014/main" id="{0B5C474A-C194-15DF-A607-7B74689CD9AC}"/>
              </a:ext>
            </a:extLst>
          </p:cNvPr>
          <p:cNvSpPr/>
          <p:nvPr/>
        </p:nvSpPr>
        <p:spPr>
          <a:xfrm>
            <a:off x="7860841" y="3546599"/>
            <a:ext cx="4182838" cy="559255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b="1" dirty="0"/>
          </a:p>
        </p:txBody>
      </p:sp>
    </p:spTree>
    <p:extLst>
      <p:ext uri="{BB962C8B-B14F-4D97-AF65-F5344CB8AC3E}">
        <p14:creationId xmlns:p14="http://schemas.microsoft.com/office/powerpoint/2010/main" val="7048054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Βέλος: Δεξιό 5">
            <a:extLst>
              <a:ext uri="{FF2B5EF4-FFF2-40B4-BE49-F238E27FC236}">
                <a16:creationId xmlns:a16="http://schemas.microsoft.com/office/drawing/2014/main" id="{E5030237-8401-BF66-6759-6B6EEE5CF97D}"/>
              </a:ext>
            </a:extLst>
          </p:cNvPr>
          <p:cNvSpPr/>
          <p:nvPr/>
        </p:nvSpPr>
        <p:spPr>
          <a:xfrm>
            <a:off x="5544807" y="4216166"/>
            <a:ext cx="2313212" cy="579667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7" name="Βέλος: Δεξιό 5">
            <a:extLst>
              <a:ext uri="{FF2B5EF4-FFF2-40B4-BE49-F238E27FC236}">
                <a16:creationId xmlns:a16="http://schemas.microsoft.com/office/drawing/2014/main" id="{E5030237-8401-BF66-6759-6B6EEE5CF97D}"/>
              </a:ext>
            </a:extLst>
          </p:cNvPr>
          <p:cNvSpPr/>
          <p:nvPr/>
        </p:nvSpPr>
        <p:spPr>
          <a:xfrm>
            <a:off x="5544807" y="3554816"/>
            <a:ext cx="2313212" cy="579667"/>
          </a:xfrm>
          <a:prstGeom prst="rightArrow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pic>
        <p:nvPicPr>
          <p:cNvPr id="1026" name="Picture 2" descr="Τι χώμα να διαλέξω για τα φυτά μου; | tsougrana.eu">
            <a:extLst>
              <a:ext uri="{FF2B5EF4-FFF2-40B4-BE49-F238E27FC236}">
                <a16:creationId xmlns:a16="http://schemas.microsoft.com/office/drawing/2014/main" id="{162F830C-D2D2-7966-3247-78B92CB770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647" y="173383"/>
            <a:ext cx="6607628" cy="4759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Βέλος: Δεξιό 1">
            <a:extLst>
              <a:ext uri="{FF2B5EF4-FFF2-40B4-BE49-F238E27FC236}">
                <a16:creationId xmlns:a16="http://schemas.microsoft.com/office/drawing/2014/main" id="{E1A1044C-44FD-76BA-D25E-EB37A45BA5EE}"/>
              </a:ext>
            </a:extLst>
          </p:cNvPr>
          <p:cNvSpPr/>
          <p:nvPr/>
        </p:nvSpPr>
        <p:spPr>
          <a:xfrm>
            <a:off x="5800720" y="2326424"/>
            <a:ext cx="1807029" cy="751115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BB801AB0-2892-8F8F-E4C2-18073A1EF91E}"/>
              </a:ext>
            </a:extLst>
          </p:cNvPr>
          <p:cNvSpPr/>
          <p:nvPr/>
        </p:nvSpPr>
        <p:spPr>
          <a:xfrm>
            <a:off x="7685314" y="1999196"/>
            <a:ext cx="3167742" cy="914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000" b="1" dirty="0"/>
              <a:t>Σήμερα</a:t>
            </a:r>
            <a:endParaRPr lang="el-CY" sz="4000" b="1" dirty="0"/>
          </a:p>
        </p:txBody>
      </p:sp>
      <p:sp>
        <p:nvSpPr>
          <p:cNvPr id="4" name="Βέλος: Δεξιό 3">
            <a:extLst>
              <a:ext uri="{FF2B5EF4-FFF2-40B4-BE49-F238E27FC236}">
                <a16:creationId xmlns:a16="http://schemas.microsoft.com/office/drawing/2014/main" id="{967E5EBE-C412-6494-7D01-C6D24D749621}"/>
              </a:ext>
            </a:extLst>
          </p:cNvPr>
          <p:cNvSpPr/>
          <p:nvPr/>
        </p:nvSpPr>
        <p:spPr>
          <a:xfrm>
            <a:off x="5597978" y="6122822"/>
            <a:ext cx="2313213" cy="620486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6" name="Βέλος: Δεξιό 5">
            <a:extLst>
              <a:ext uri="{FF2B5EF4-FFF2-40B4-BE49-F238E27FC236}">
                <a16:creationId xmlns:a16="http://schemas.microsoft.com/office/drawing/2014/main" id="{E5030237-8401-BF66-6759-6B6EEE5CF97D}"/>
              </a:ext>
            </a:extLst>
          </p:cNvPr>
          <p:cNvSpPr/>
          <p:nvPr/>
        </p:nvSpPr>
        <p:spPr>
          <a:xfrm>
            <a:off x="5547629" y="4932392"/>
            <a:ext cx="2313212" cy="579667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7" name="Βέλος: Δεξιό 6">
            <a:extLst>
              <a:ext uri="{FF2B5EF4-FFF2-40B4-BE49-F238E27FC236}">
                <a16:creationId xmlns:a16="http://schemas.microsoft.com/office/drawing/2014/main" id="{52AB15A1-95AD-BD27-C9EC-5483B9219902}"/>
              </a:ext>
            </a:extLst>
          </p:cNvPr>
          <p:cNvSpPr/>
          <p:nvPr/>
        </p:nvSpPr>
        <p:spPr>
          <a:xfrm>
            <a:off x="5576209" y="5422904"/>
            <a:ext cx="2313212" cy="620486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082298F-83BA-75AC-3EED-19FF0B06542B}"/>
              </a:ext>
            </a:extLst>
          </p:cNvPr>
          <p:cNvSpPr txBox="1"/>
          <p:nvPr/>
        </p:nvSpPr>
        <p:spPr>
          <a:xfrm>
            <a:off x="7976505" y="6248399"/>
            <a:ext cx="4117524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l-GR" b="1" dirty="0"/>
              <a:t>Παλαιολιθική Εποχή  </a:t>
            </a:r>
            <a:endParaRPr lang="el-CY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D6994C1-9F97-14DB-A8D9-8CD5893E6E39}"/>
              </a:ext>
            </a:extLst>
          </p:cNvPr>
          <p:cNvSpPr txBox="1"/>
          <p:nvPr/>
        </p:nvSpPr>
        <p:spPr>
          <a:xfrm>
            <a:off x="7976505" y="5534650"/>
            <a:ext cx="4015473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l-GR" sz="2800" b="1" dirty="0"/>
              <a:t>Νεολιθική Εποχή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4271AC5-C422-4A54-7D8A-33D6ADC4CFA3}"/>
              </a:ext>
            </a:extLst>
          </p:cNvPr>
          <p:cNvSpPr txBox="1"/>
          <p:nvPr/>
        </p:nvSpPr>
        <p:spPr>
          <a:xfrm>
            <a:off x="7976505" y="4899684"/>
            <a:ext cx="4131128" cy="5232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l-GR" sz="2800" b="1" dirty="0"/>
              <a:t>Χαλκολιθική  Εποχή </a:t>
            </a:r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0B5C474A-C194-15DF-A607-7B74689CD9AC}"/>
              </a:ext>
            </a:extLst>
          </p:cNvPr>
          <p:cNvSpPr/>
          <p:nvPr/>
        </p:nvSpPr>
        <p:spPr>
          <a:xfrm>
            <a:off x="7889421" y="4260997"/>
            <a:ext cx="4182838" cy="55925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b="1" dirty="0"/>
              <a:t>Εποχή του Χαλκού</a:t>
            </a:r>
            <a:endParaRPr lang="el-CY" b="1" dirty="0"/>
          </a:p>
        </p:txBody>
      </p:sp>
      <p:pic>
        <p:nvPicPr>
          <p:cNvPr id="14" name="Picture 2" descr="Τι χώμα να διαλέξω για τα φυτά μου; | tsougrana.eu">
            <a:extLst>
              <a:ext uri="{FF2B5EF4-FFF2-40B4-BE49-F238E27FC236}">
                <a16:creationId xmlns:a16="http://schemas.microsoft.com/office/drawing/2014/main" id="{162F830C-D2D2-7966-3247-78B92CB770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577"/>
          <a:stretch/>
        </p:blipFill>
        <p:spPr bwMode="auto">
          <a:xfrm>
            <a:off x="359647" y="4932392"/>
            <a:ext cx="6607628" cy="1638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Ορθογώνιο 7">
            <a:extLst>
              <a:ext uri="{FF2B5EF4-FFF2-40B4-BE49-F238E27FC236}">
                <a16:creationId xmlns:a16="http://schemas.microsoft.com/office/drawing/2014/main" id="{0B5C474A-C194-15DF-A607-7B74689CD9AC}"/>
              </a:ext>
            </a:extLst>
          </p:cNvPr>
          <p:cNvSpPr/>
          <p:nvPr/>
        </p:nvSpPr>
        <p:spPr>
          <a:xfrm>
            <a:off x="7860841" y="3546599"/>
            <a:ext cx="4182838" cy="559255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b="1" dirty="0"/>
              <a:t>Εποχή του Σιδήρου</a:t>
            </a:r>
            <a:endParaRPr lang="el-CY" b="1" dirty="0"/>
          </a:p>
        </p:txBody>
      </p:sp>
    </p:spTree>
    <p:extLst>
      <p:ext uri="{BB962C8B-B14F-4D97-AF65-F5344CB8AC3E}">
        <p14:creationId xmlns:p14="http://schemas.microsoft.com/office/powerpoint/2010/main" val="1877034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37FAA513-F4F2-C062-20F4-164C3440C488}"/>
              </a:ext>
            </a:extLst>
          </p:cNvPr>
          <p:cNvSpPr/>
          <p:nvPr/>
        </p:nvSpPr>
        <p:spPr>
          <a:xfrm>
            <a:off x="1317171" y="87086"/>
            <a:ext cx="9710058" cy="349431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sz="4800" dirty="0"/>
          </a:p>
          <a:p>
            <a:pPr algn="ctr"/>
            <a:endParaRPr lang="el-GR" sz="4800" dirty="0"/>
          </a:p>
          <a:p>
            <a:pPr algn="ctr"/>
            <a:r>
              <a:rPr lang="el-GR" sz="4800" dirty="0"/>
              <a:t>Νεολιθική  Εποχή </a:t>
            </a:r>
            <a:endParaRPr lang="el-CY" sz="4800" dirty="0"/>
          </a:p>
        </p:txBody>
      </p:sp>
      <p:sp>
        <p:nvSpPr>
          <p:cNvPr id="5" name="Βέλος: Κάτω 4">
            <a:extLst>
              <a:ext uri="{FF2B5EF4-FFF2-40B4-BE49-F238E27FC236}">
                <a16:creationId xmlns:a16="http://schemas.microsoft.com/office/drawing/2014/main" id="{FB162AA8-D6EE-9C35-F061-A5A69C3E1AF0}"/>
              </a:ext>
            </a:extLst>
          </p:cNvPr>
          <p:cNvSpPr/>
          <p:nvPr/>
        </p:nvSpPr>
        <p:spPr>
          <a:xfrm>
            <a:off x="5176157" y="3167743"/>
            <a:ext cx="1992086" cy="1741714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8" name="Βέλος: Κάτω 7">
            <a:extLst>
              <a:ext uri="{FF2B5EF4-FFF2-40B4-BE49-F238E27FC236}">
                <a16:creationId xmlns:a16="http://schemas.microsoft.com/office/drawing/2014/main" id="{FD0F8077-8351-988A-D1A8-2C1423856884}"/>
              </a:ext>
            </a:extLst>
          </p:cNvPr>
          <p:cNvSpPr/>
          <p:nvPr/>
        </p:nvSpPr>
        <p:spPr>
          <a:xfrm>
            <a:off x="2307771" y="3243943"/>
            <a:ext cx="1992086" cy="174171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9" name="Βέλος: Κάτω 8">
            <a:extLst>
              <a:ext uri="{FF2B5EF4-FFF2-40B4-BE49-F238E27FC236}">
                <a16:creationId xmlns:a16="http://schemas.microsoft.com/office/drawing/2014/main" id="{56F0F42F-7188-0DA7-B2A7-684D7F361DF4}"/>
              </a:ext>
            </a:extLst>
          </p:cNvPr>
          <p:cNvSpPr/>
          <p:nvPr/>
        </p:nvSpPr>
        <p:spPr>
          <a:xfrm>
            <a:off x="8273142" y="3167743"/>
            <a:ext cx="1992086" cy="1741714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A7D9B8A2-8218-CA10-7A6A-6EB9B2B1F733}"/>
              </a:ext>
            </a:extLst>
          </p:cNvPr>
          <p:cNvSpPr/>
          <p:nvPr/>
        </p:nvSpPr>
        <p:spPr>
          <a:xfrm>
            <a:off x="707571" y="5540829"/>
            <a:ext cx="3592286" cy="10450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DA42CF6E-675A-F23E-1499-916AFB9F0010}"/>
              </a:ext>
            </a:extLst>
          </p:cNvPr>
          <p:cNvSpPr/>
          <p:nvPr/>
        </p:nvSpPr>
        <p:spPr>
          <a:xfrm>
            <a:off x="8599714" y="5464630"/>
            <a:ext cx="3592286" cy="10450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A975B85A-A85E-9ABC-F04C-1A6150798065}"/>
              </a:ext>
            </a:extLst>
          </p:cNvPr>
          <p:cNvSpPr/>
          <p:nvPr/>
        </p:nvSpPr>
        <p:spPr>
          <a:xfrm>
            <a:off x="4653642" y="5540829"/>
            <a:ext cx="3592286" cy="10450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pic>
        <p:nvPicPr>
          <p:cNvPr id="1026" name="Picture 2" descr="1-2. Η ΝΕΟΛIΘIΚΗ ΕΠΟΧΗ">
            <a:extLst>
              <a:ext uri="{FF2B5EF4-FFF2-40B4-BE49-F238E27FC236}">
                <a16:creationId xmlns:a16="http://schemas.microsoft.com/office/drawing/2014/main" id="{0A8858B2-0887-40CC-3D87-BB341FE9BA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" t="16834" r="9243" b="12814"/>
          <a:stretch/>
        </p:blipFill>
        <p:spPr bwMode="auto">
          <a:xfrm>
            <a:off x="1507672" y="195941"/>
            <a:ext cx="9367157" cy="2057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43132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37FAA513-F4F2-C062-20F4-164C3440C488}"/>
              </a:ext>
            </a:extLst>
          </p:cNvPr>
          <p:cNvSpPr/>
          <p:nvPr/>
        </p:nvSpPr>
        <p:spPr>
          <a:xfrm>
            <a:off x="1317171" y="87086"/>
            <a:ext cx="9710058" cy="349431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800" dirty="0"/>
              <a:t>Νεολιθική  Εποχή </a:t>
            </a:r>
            <a:endParaRPr lang="el-CY" sz="4800" dirty="0"/>
          </a:p>
        </p:txBody>
      </p:sp>
      <p:sp>
        <p:nvSpPr>
          <p:cNvPr id="5" name="Βέλος: Κάτω 4">
            <a:extLst>
              <a:ext uri="{FF2B5EF4-FFF2-40B4-BE49-F238E27FC236}">
                <a16:creationId xmlns:a16="http://schemas.microsoft.com/office/drawing/2014/main" id="{FB162AA8-D6EE-9C35-F061-A5A69C3E1AF0}"/>
              </a:ext>
            </a:extLst>
          </p:cNvPr>
          <p:cNvSpPr/>
          <p:nvPr/>
        </p:nvSpPr>
        <p:spPr>
          <a:xfrm>
            <a:off x="5226510" y="2411186"/>
            <a:ext cx="1992086" cy="1741714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8" name="Βέλος: Κάτω 7">
            <a:extLst>
              <a:ext uri="{FF2B5EF4-FFF2-40B4-BE49-F238E27FC236}">
                <a16:creationId xmlns:a16="http://schemas.microsoft.com/office/drawing/2014/main" id="{FD0F8077-8351-988A-D1A8-2C1423856884}"/>
              </a:ext>
            </a:extLst>
          </p:cNvPr>
          <p:cNvSpPr/>
          <p:nvPr/>
        </p:nvSpPr>
        <p:spPr>
          <a:xfrm>
            <a:off x="2268994" y="2552262"/>
            <a:ext cx="1992086" cy="174171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9" name="Βέλος: Κάτω 8">
            <a:extLst>
              <a:ext uri="{FF2B5EF4-FFF2-40B4-BE49-F238E27FC236}">
                <a16:creationId xmlns:a16="http://schemas.microsoft.com/office/drawing/2014/main" id="{56F0F42F-7188-0DA7-B2A7-684D7F361DF4}"/>
              </a:ext>
            </a:extLst>
          </p:cNvPr>
          <p:cNvSpPr/>
          <p:nvPr/>
        </p:nvSpPr>
        <p:spPr>
          <a:xfrm>
            <a:off x="8521815" y="2411186"/>
            <a:ext cx="1992086" cy="1741714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A7D9B8A2-8218-CA10-7A6A-6EB9B2B1F733}"/>
              </a:ext>
            </a:extLst>
          </p:cNvPr>
          <p:cNvSpPr/>
          <p:nvPr/>
        </p:nvSpPr>
        <p:spPr>
          <a:xfrm>
            <a:off x="251735" y="4437450"/>
            <a:ext cx="3592286" cy="10450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800" dirty="0"/>
              <a:t>Νέα</a:t>
            </a:r>
            <a:endParaRPr lang="el-CY" sz="4800" dirty="0"/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00BC2F7A-AA30-25C2-4494-AE6B0C3DCDD5}"/>
              </a:ext>
            </a:extLst>
          </p:cNvPr>
          <p:cNvSpPr/>
          <p:nvPr/>
        </p:nvSpPr>
        <p:spPr>
          <a:xfrm>
            <a:off x="4261080" y="4245427"/>
            <a:ext cx="3592286" cy="1524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800" dirty="0"/>
              <a:t>Λίθος (πέτρα)</a:t>
            </a:r>
            <a:endParaRPr lang="el-CY" sz="4800" dirty="0"/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37DDCC09-5139-E2B0-E95D-973F20A831BC}"/>
              </a:ext>
            </a:extLst>
          </p:cNvPr>
          <p:cNvSpPr/>
          <p:nvPr/>
        </p:nvSpPr>
        <p:spPr>
          <a:xfrm>
            <a:off x="8131628" y="4245427"/>
            <a:ext cx="3592286" cy="10450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800" dirty="0"/>
              <a:t>Εποχή</a:t>
            </a:r>
            <a:endParaRPr lang="el-CY" sz="4800" dirty="0"/>
          </a:p>
        </p:txBody>
      </p:sp>
      <p:sp>
        <p:nvSpPr>
          <p:cNvPr id="7" name="Βέλος: Καμπύλο προς τα δεξιά 6">
            <a:extLst>
              <a:ext uri="{FF2B5EF4-FFF2-40B4-BE49-F238E27FC236}">
                <a16:creationId xmlns:a16="http://schemas.microsoft.com/office/drawing/2014/main" id="{A542B66B-AA68-B1B6-3B0D-ABE64C9E30B8}"/>
              </a:ext>
            </a:extLst>
          </p:cNvPr>
          <p:cNvSpPr/>
          <p:nvPr/>
        </p:nvSpPr>
        <p:spPr>
          <a:xfrm>
            <a:off x="51027" y="5290455"/>
            <a:ext cx="731520" cy="1216152"/>
          </a:xfrm>
          <a:prstGeom prst="curvedRightArrow">
            <a:avLst>
              <a:gd name="adj1" fmla="val 0"/>
              <a:gd name="adj2" fmla="val 50000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>
              <a:solidFill>
                <a:schemeClr val="tx1"/>
              </a:solidFill>
            </a:endParaRPr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531637F5-482C-3265-7891-97E8B21A2EFC}"/>
              </a:ext>
            </a:extLst>
          </p:cNvPr>
          <p:cNvSpPr/>
          <p:nvPr/>
        </p:nvSpPr>
        <p:spPr>
          <a:xfrm>
            <a:off x="800034" y="5543000"/>
            <a:ext cx="3384941" cy="121615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400" dirty="0"/>
              <a:t>μόνιμη εγκατάσταση- οικισμοί,</a:t>
            </a:r>
          </a:p>
          <a:p>
            <a:pPr algn="ctr"/>
            <a:r>
              <a:rPr lang="el-GR" sz="1400" dirty="0">
                <a:sym typeface="Wingdings" panose="05000000000000000000" pitchFamily="2" charset="2"/>
              </a:rPr>
              <a:t>καλλιέργεια  γης, </a:t>
            </a:r>
          </a:p>
          <a:p>
            <a:pPr algn="ctr"/>
            <a:r>
              <a:rPr lang="el-GR" sz="1400" dirty="0">
                <a:sym typeface="Wingdings" panose="05000000000000000000" pitchFamily="2" charset="2"/>
              </a:rPr>
              <a:t>εξημέρωση ζώων,</a:t>
            </a:r>
          </a:p>
          <a:p>
            <a:pPr algn="ctr"/>
            <a:r>
              <a:rPr lang="el-GR" sz="1400" dirty="0">
                <a:sym typeface="Wingdings" panose="05000000000000000000" pitchFamily="2" charset="2"/>
              </a:rPr>
              <a:t>παράγουν οι ίδιοι την τροφή τους</a:t>
            </a:r>
            <a:endParaRPr lang="el-CY" sz="1400" dirty="0"/>
          </a:p>
        </p:txBody>
      </p:sp>
    </p:spTree>
    <p:extLst>
      <p:ext uri="{BB962C8B-B14F-4D97-AF65-F5344CB8AC3E}">
        <p14:creationId xmlns:p14="http://schemas.microsoft.com/office/powerpoint/2010/main" val="29590600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60EDCB-37BC-A736-4A3A-C7CB2D754E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05B5B3E2-5966-F5F4-F83B-E21B49F52458}"/>
              </a:ext>
            </a:extLst>
          </p:cNvPr>
          <p:cNvSpPr/>
          <p:nvPr/>
        </p:nvSpPr>
        <p:spPr>
          <a:xfrm>
            <a:off x="827314" y="424543"/>
            <a:ext cx="6760029" cy="1338943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400" dirty="0"/>
              <a:t>Παλαιολιθική Εποχή  </a:t>
            </a:r>
            <a:endParaRPr lang="el-CY" sz="4400" dirty="0"/>
          </a:p>
        </p:txBody>
      </p:sp>
      <p:pic>
        <p:nvPicPr>
          <p:cNvPr id="1026" name="Picture 2" descr="Κυνηγοί-τροφοσυλλέκτες ή κτηνοτρόφοι-γεωργοί; (μέρος Β΄) | Anarchy press gr">
            <a:extLst>
              <a:ext uri="{FF2B5EF4-FFF2-40B4-BE49-F238E27FC236}">
                <a16:creationId xmlns:a16="http://schemas.microsoft.com/office/drawing/2014/main" id="{E2DF8B07-DA7F-C3A0-4C96-13E1B17630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22" t="14103" r="38462"/>
          <a:stretch/>
        </p:blipFill>
        <p:spPr bwMode="auto">
          <a:xfrm>
            <a:off x="3267072" y="4249158"/>
            <a:ext cx="1880510" cy="1520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E15A116D-E76A-7E17-02B1-4AF5C233EBBA}"/>
              </a:ext>
            </a:extLst>
          </p:cNvPr>
          <p:cNvSpPr/>
          <p:nvPr/>
        </p:nvSpPr>
        <p:spPr>
          <a:xfrm>
            <a:off x="827313" y="1926771"/>
            <a:ext cx="6760029" cy="13389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400" dirty="0" err="1"/>
              <a:t>Τροφοσυλλέκτης</a:t>
            </a:r>
            <a:r>
              <a:rPr lang="el-GR" sz="4400" dirty="0"/>
              <a:t> </a:t>
            </a:r>
            <a:endParaRPr lang="el-CY" sz="4400" dirty="0"/>
          </a:p>
        </p:txBody>
      </p:sp>
      <p:sp>
        <p:nvSpPr>
          <p:cNvPr id="5" name="Βέλος: Δεξιό 4">
            <a:extLst>
              <a:ext uri="{FF2B5EF4-FFF2-40B4-BE49-F238E27FC236}">
                <a16:creationId xmlns:a16="http://schemas.microsoft.com/office/drawing/2014/main" id="{D35C7421-7B48-68D8-A2FB-99C50BF6766F}"/>
              </a:ext>
            </a:extLst>
          </p:cNvPr>
          <p:cNvSpPr/>
          <p:nvPr/>
        </p:nvSpPr>
        <p:spPr>
          <a:xfrm rot="2909716">
            <a:off x="4702629" y="3178629"/>
            <a:ext cx="1719942" cy="107052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6" name="Βέλος: Δεξιό 5">
            <a:extLst>
              <a:ext uri="{FF2B5EF4-FFF2-40B4-BE49-F238E27FC236}">
                <a16:creationId xmlns:a16="http://schemas.microsoft.com/office/drawing/2014/main" id="{C984DF41-627B-1AB4-C118-E97FECB6A282}"/>
              </a:ext>
            </a:extLst>
          </p:cNvPr>
          <p:cNvSpPr/>
          <p:nvPr/>
        </p:nvSpPr>
        <p:spPr>
          <a:xfrm rot="8191830">
            <a:off x="1849611" y="3126448"/>
            <a:ext cx="1719942" cy="107052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7" name="Οβάλ 6">
            <a:extLst>
              <a:ext uri="{FF2B5EF4-FFF2-40B4-BE49-F238E27FC236}">
                <a16:creationId xmlns:a16="http://schemas.microsoft.com/office/drawing/2014/main" id="{B5D7E80B-0E2F-E5E0-4A1D-29766889AF6D}"/>
              </a:ext>
            </a:extLst>
          </p:cNvPr>
          <p:cNvSpPr/>
          <p:nvPr/>
        </p:nvSpPr>
        <p:spPr>
          <a:xfrm>
            <a:off x="337457" y="4536148"/>
            <a:ext cx="2320019" cy="133894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200" dirty="0"/>
              <a:t>τροφή</a:t>
            </a:r>
            <a:r>
              <a:rPr lang="el-GR" dirty="0"/>
              <a:t> </a:t>
            </a:r>
            <a:endParaRPr lang="el-CY" dirty="0"/>
          </a:p>
        </p:txBody>
      </p:sp>
      <p:sp>
        <p:nvSpPr>
          <p:cNvPr id="8" name="Οβάλ 7">
            <a:extLst>
              <a:ext uri="{FF2B5EF4-FFF2-40B4-BE49-F238E27FC236}">
                <a16:creationId xmlns:a16="http://schemas.microsoft.com/office/drawing/2014/main" id="{C5451861-331D-BB28-3877-93A77091F898}"/>
              </a:ext>
            </a:extLst>
          </p:cNvPr>
          <p:cNvSpPr/>
          <p:nvPr/>
        </p:nvSpPr>
        <p:spPr>
          <a:xfrm>
            <a:off x="5270843" y="4571562"/>
            <a:ext cx="2501557" cy="133894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200" dirty="0"/>
              <a:t>συλλέγω </a:t>
            </a:r>
            <a:endParaRPr lang="el-CY" sz="3200" dirty="0"/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D44A7B63-4118-6059-186A-532AC5CAB28E}"/>
              </a:ext>
            </a:extLst>
          </p:cNvPr>
          <p:cNvSpPr/>
          <p:nvPr/>
        </p:nvSpPr>
        <p:spPr>
          <a:xfrm>
            <a:off x="7772400" y="424543"/>
            <a:ext cx="4258472" cy="1338943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400" dirty="0">
                <a:solidFill>
                  <a:schemeClr val="bg1"/>
                </a:solidFill>
              </a:rPr>
              <a:t>Νεολιθική Εποχή  </a:t>
            </a:r>
            <a:endParaRPr lang="el-CY" sz="4400" dirty="0">
              <a:solidFill>
                <a:schemeClr val="bg1"/>
              </a:solidFill>
            </a:endParaRPr>
          </a:p>
        </p:txBody>
      </p:sp>
      <p:sp>
        <p:nvSpPr>
          <p:cNvPr id="10" name="Βέλος: Δεξιό 9">
            <a:extLst>
              <a:ext uri="{FF2B5EF4-FFF2-40B4-BE49-F238E27FC236}">
                <a16:creationId xmlns:a16="http://schemas.microsoft.com/office/drawing/2014/main" id="{8C99F9E7-D9C0-1447-140E-DF014763D4FB}"/>
              </a:ext>
            </a:extLst>
          </p:cNvPr>
          <p:cNvSpPr/>
          <p:nvPr/>
        </p:nvSpPr>
        <p:spPr>
          <a:xfrm rot="4680918">
            <a:off x="10361282" y="1633516"/>
            <a:ext cx="1719942" cy="107052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1" name="Βέλος: Δεξιό 10">
            <a:extLst>
              <a:ext uri="{FF2B5EF4-FFF2-40B4-BE49-F238E27FC236}">
                <a16:creationId xmlns:a16="http://schemas.microsoft.com/office/drawing/2014/main" id="{A4A46BE7-8970-59A2-C89A-55D59A2E4B0C}"/>
              </a:ext>
            </a:extLst>
          </p:cNvPr>
          <p:cNvSpPr/>
          <p:nvPr/>
        </p:nvSpPr>
        <p:spPr>
          <a:xfrm rot="6778570">
            <a:off x="7555646" y="1654523"/>
            <a:ext cx="1719942" cy="107052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2" name="Βέλος: Δεξιό 11">
            <a:extLst>
              <a:ext uri="{FF2B5EF4-FFF2-40B4-BE49-F238E27FC236}">
                <a16:creationId xmlns:a16="http://schemas.microsoft.com/office/drawing/2014/main" id="{C63DE6F9-E6D1-57B4-872B-F3C427984770}"/>
              </a:ext>
            </a:extLst>
          </p:cNvPr>
          <p:cNvSpPr/>
          <p:nvPr/>
        </p:nvSpPr>
        <p:spPr>
          <a:xfrm rot="5400000">
            <a:off x="8791162" y="1818344"/>
            <a:ext cx="1855092" cy="107052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3" name="Οβάλ 12">
            <a:extLst>
              <a:ext uri="{FF2B5EF4-FFF2-40B4-BE49-F238E27FC236}">
                <a16:creationId xmlns:a16="http://schemas.microsoft.com/office/drawing/2014/main" id="{84FA6350-C4B0-F78B-9EE7-D1CBDABF27F4}"/>
              </a:ext>
            </a:extLst>
          </p:cNvPr>
          <p:cNvSpPr/>
          <p:nvPr/>
        </p:nvSpPr>
        <p:spPr>
          <a:xfrm>
            <a:off x="6420873" y="2960037"/>
            <a:ext cx="2559852" cy="121733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200" dirty="0"/>
              <a:t>γεωργία</a:t>
            </a:r>
            <a:endParaRPr lang="el-CY" sz="3200" dirty="0"/>
          </a:p>
        </p:txBody>
      </p:sp>
      <p:sp>
        <p:nvSpPr>
          <p:cNvPr id="14" name="Οβάλ 13">
            <a:extLst>
              <a:ext uri="{FF2B5EF4-FFF2-40B4-BE49-F238E27FC236}">
                <a16:creationId xmlns:a16="http://schemas.microsoft.com/office/drawing/2014/main" id="{F744C246-0591-D654-FC6F-DEA0AA2386E7}"/>
              </a:ext>
            </a:extLst>
          </p:cNvPr>
          <p:cNvSpPr/>
          <p:nvPr/>
        </p:nvSpPr>
        <p:spPr>
          <a:xfrm>
            <a:off x="9699301" y="3223349"/>
            <a:ext cx="2559852" cy="121733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200" dirty="0"/>
              <a:t>κεραμική</a:t>
            </a:r>
            <a:endParaRPr lang="el-CY" sz="3200" dirty="0"/>
          </a:p>
        </p:txBody>
      </p:sp>
      <p:sp>
        <p:nvSpPr>
          <p:cNvPr id="15" name="Οβάλ 14">
            <a:extLst>
              <a:ext uri="{FF2B5EF4-FFF2-40B4-BE49-F238E27FC236}">
                <a16:creationId xmlns:a16="http://schemas.microsoft.com/office/drawing/2014/main" id="{B95DDF74-78A5-BB4F-7B73-79BA93D3A837}"/>
              </a:ext>
            </a:extLst>
          </p:cNvPr>
          <p:cNvSpPr/>
          <p:nvPr/>
        </p:nvSpPr>
        <p:spPr>
          <a:xfrm>
            <a:off x="8149036" y="4771312"/>
            <a:ext cx="3505200" cy="121733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200" dirty="0"/>
              <a:t>κτηνοτροφία</a:t>
            </a:r>
            <a:endParaRPr lang="el-CY" sz="3200" dirty="0"/>
          </a:p>
        </p:txBody>
      </p:sp>
      <p:sp>
        <p:nvSpPr>
          <p:cNvPr id="17" name="Οβάλ 16">
            <a:extLst>
              <a:ext uri="{FF2B5EF4-FFF2-40B4-BE49-F238E27FC236}">
                <a16:creationId xmlns:a16="http://schemas.microsoft.com/office/drawing/2014/main" id="{B2F6DCF4-C827-2DAE-42CB-D78FB70E1FF2}"/>
              </a:ext>
            </a:extLst>
          </p:cNvPr>
          <p:cNvSpPr/>
          <p:nvPr/>
        </p:nvSpPr>
        <p:spPr>
          <a:xfrm>
            <a:off x="8319739" y="3602388"/>
            <a:ext cx="1941496" cy="1338943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ασχολίες</a:t>
            </a:r>
            <a:endParaRPr lang="el-CY" dirty="0"/>
          </a:p>
        </p:txBody>
      </p:sp>
    </p:spTree>
    <p:extLst>
      <p:ext uri="{BB962C8B-B14F-4D97-AF65-F5344CB8AC3E}">
        <p14:creationId xmlns:p14="http://schemas.microsoft.com/office/powerpoint/2010/main" val="12896900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 descr="Εικόνα που περιέχει κείμενο, βιβλίο, χάρτης&#10;&#10;Περιγραφή που δημιουργήθηκε αυτόματα">
            <a:extLst>
              <a:ext uri="{FF2B5EF4-FFF2-40B4-BE49-F238E27FC236}">
                <a16:creationId xmlns:a16="http://schemas.microsoft.com/office/drawing/2014/main" id="{F6426C02-D627-BF05-1314-4D2CE20A75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95" t="24920" r="16310" b="4285"/>
          <a:stretch/>
        </p:blipFill>
        <p:spPr>
          <a:xfrm>
            <a:off x="0" y="-10886"/>
            <a:ext cx="12192000" cy="6052458"/>
          </a:xfrm>
          <a:prstGeom prst="rect">
            <a:avLst/>
          </a:prstGeom>
        </p:spPr>
      </p:pic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B3468D3D-C34D-C1EE-5B0D-FD7C2AD715F6}"/>
              </a:ext>
            </a:extLst>
          </p:cNvPr>
          <p:cNvSpPr/>
          <p:nvPr/>
        </p:nvSpPr>
        <p:spPr>
          <a:xfrm>
            <a:off x="-1" y="6139542"/>
            <a:ext cx="8882744" cy="71845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Στυλιανός Αλεξίου κ.ά., </a:t>
            </a:r>
            <a:r>
              <a:rPr lang="el-GR" i="1" dirty="0"/>
              <a:t>Ιστορία  του Ελληνικού Έθνους,</a:t>
            </a:r>
            <a:r>
              <a:rPr lang="el-GR" dirty="0"/>
              <a:t> τόμος  Α’, Αθήνα 1970, σελ. 60.</a:t>
            </a:r>
            <a:endParaRPr lang="el-CY" dirty="0"/>
          </a:p>
        </p:txBody>
      </p:sp>
    </p:spTree>
    <p:extLst>
      <p:ext uri="{BB962C8B-B14F-4D97-AF65-F5344CB8AC3E}">
        <p14:creationId xmlns:p14="http://schemas.microsoft.com/office/powerpoint/2010/main" val="4796057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 descr="Εικόνα που περιέχει κείμενο, αφίσα, εξωτερικός χώρος/ύπαιθρος, βιβλίο&#10;&#10;Περιγραφή που δημιουργήθηκε αυτόματα">
            <a:extLst>
              <a:ext uri="{FF2B5EF4-FFF2-40B4-BE49-F238E27FC236}">
                <a16:creationId xmlns:a16="http://schemas.microsoft.com/office/drawing/2014/main" id="{D0C24B52-0892-0980-545F-90ACE10C00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24017" cy="6858000"/>
          </a:xfrm>
          <a:prstGeom prst="rect">
            <a:avLst/>
          </a:prstGeom>
        </p:spPr>
      </p:pic>
      <p:pic>
        <p:nvPicPr>
          <p:cNvPr id="4" name="Εικόνα 3" descr="Εικόνα που περιέχει κείμενο, διάγραμμα, γραμματοσειρά, χάρτης&#10;&#10;Περιγραφή που δημιουργήθηκε αυτόματα">
            <a:extLst>
              <a:ext uri="{FF2B5EF4-FFF2-40B4-BE49-F238E27FC236}">
                <a16:creationId xmlns:a16="http://schemas.microsoft.com/office/drawing/2014/main" id="{BD95713E-9DDE-EF4F-76F0-B54A79A95E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778" r="10714" b="4285"/>
          <a:stretch/>
        </p:blipFill>
        <p:spPr>
          <a:xfrm>
            <a:off x="4624017" y="0"/>
            <a:ext cx="7698611" cy="6662057"/>
          </a:xfrm>
          <a:prstGeom prst="rect">
            <a:avLst/>
          </a:prstGeom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07ECC3FE-2D74-54F6-D1D7-6E9A6F86B1D2}"/>
              </a:ext>
            </a:extLst>
          </p:cNvPr>
          <p:cNvSpPr/>
          <p:nvPr/>
        </p:nvSpPr>
        <p:spPr>
          <a:xfrm>
            <a:off x="8131628" y="4648198"/>
            <a:ext cx="2764972" cy="32657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9B8B85B9-B506-44D8-5210-26F1679B401A}"/>
              </a:ext>
            </a:extLst>
          </p:cNvPr>
          <p:cNvSpPr/>
          <p:nvPr/>
        </p:nvSpPr>
        <p:spPr>
          <a:xfrm>
            <a:off x="7707084" y="5105398"/>
            <a:ext cx="2764972" cy="32657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27CEC8D2-8B66-6408-1B70-14DD3909FF49}"/>
              </a:ext>
            </a:extLst>
          </p:cNvPr>
          <p:cNvSpPr/>
          <p:nvPr/>
        </p:nvSpPr>
        <p:spPr>
          <a:xfrm>
            <a:off x="5138057" y="696686"/>
            <a:ext cx="2429928" cy="71845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DD3B9500-323F-E7C7-F6EB-6330F437B4AC}"/>
              </a:ext>
            </a:extLst>
          </p:cNvPr>
          <p:cNvSpPr/>
          <p:nvPr/>
        </p:nvSpPr>
        <p:spPr>
          <a:xfrm>
            <a:off x="9089570" y="293914"/>
            <a:ext cx="2764972" cy="56605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26C556FB-B439-9C9F-0CEF-9D5A6296CFF8}"/>
              </a:ext>
            </a:extLst>
          </p:cNvPr>
          <p:cNvSpPr/>
          <p:nvPr/>
        </p:nvSpPr>
        <p:spPr>
          <a:xfrm>
            <a:off x="5050971" y="293914"/>
            <a:ext cx="2429928" cy="103372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ΝΕΟΛΙΘΙΚΟΙ ΟΙΚΙΣΜΟΙ</a:t>
            </a:r>
            <a:endParaRPr lang="el-CY" dirty="0">
              <a:solidFill>
                <a:schemeClr val="tx1"/>
              </a:solidFill>
            </a:endParaRP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B8257E20-6F81-AF4D-A0CA-4C96642FEB03}"/>
              </a:ext>
            </a:extLst>
          </p:cNvPr>
          <p:cNvSpPr/>
          <p:nvPr/>
        </p:nvSpPr>
        <p:spPr>
          <a:xfrm>
            <a:off x="5207609" y="4974769"/>
            <a:ext cx="2074934" cy="32657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</p:spTree>
    <p:extLst>
      <p:ext uri="{BB962C8B-B14F-4D97-AF65-F5344CB8AC3E}">
        <p14:creationId xmlns:p14="http://schemas.microsoft.com/office/powerpoint/2010/main" val="1709125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 descr="Εικόνα που περιέχει κείμενο, αφίσα, εξωτερικός χώρος/ύπαιθρος, βιβλίο&#10;&#10;Περιγραφή που δημιουργήθηκε αυτόματα">
            <a:extLst>
              <a:ext uri="{FF2B5EF4-FFF2-40B4-BE49-F238E27FC236}">
                <a16:creationId xmlns:a16="http://schemas.microsoft.com/office/drawing/2014/main" id="{D0C24B52-0892-0980-545F-90ACE10C00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24017" cy="6858000"/>
          </a:xfrm>
          <a:prstGeom prst="rect">
            <a:avLst/>
          </a:prstGeom>
        </p:spPr>
      </p:pic>
      <p:pic>
        <p:nvPicPr>
          <p:cNvPr id="4" name="Εικόνα 3" descr="Εικόνα που περιέχει κείμενο, διάγραμμα, γραμματοσειρά, χάρτης&#10;&#10;Περιγραφή που δημιουργήθηκε αυτόματα">
            <a:extLst>
              <a:ext uri="{FF2B5EF4-FFF2-40B4-BE49-F238E27FC236}">
                <a16:creationId xmlns:a16="http://schemas.microsoft.com/office/drawing/2014/main" id="{BD95713E-9DDE-EF4F-76F0-B54A79A95E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778" r="10714" b="4285"/>
          <a:stretch/>
        </p:blipFill>
        <p:spPr>
          <a:xfrm>
            <a:off x="4624017" y="0"/>
            <a:ext cx="7698611" cy="6662057"/>
          </a:xfrm>
          <a:prstGeom prst="rect">
            <a:avLst/>
          </a:prstGeom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07ECC3FE-2D74-54F6-D1D7-6E9A6F86B1D2}"/>
              </a:ext>
            </a:extLst>
          </p:cNvPr>
          <p:cNvSpPr/>
          <p:nvPr/>
        </p:nvSpPr>
        <p:spPr>
          <a:xfrm>
            <a:off x="8131628" y="4648198"/>
            <a:ext cx="2764972" cy="32657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 err="1"/>
              <a:t>Χοιροκοιτία</a:t>
            </a:r>
            <a:endParaRPr lang="el-CY" dirty="0"/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9B8B85B9-B506-44D8-5210-26F1679B401A}"/>
              </a:ext>
            </a:extLst>
          </p:cNvPr>
          <p:cNvSpPr/>
          <p:nvPr/>
        </p:nvSpPr>
        <p:spPr>
          <a:xfrm>
            <a:off x="7707084" y="5105398"/>
            <a:ext cx="2764972" cy="32657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 err="1"/>
              <a:t>Καλαβασός</a:t>
            </a:r>
            <a:endParaRPr lang="el-CY" dirty="0"/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27CEC8D2-8B66-6408-1B70-14DD3909FF49}"/>
              </a:ext>
            </a:extLst>
          </p:cNvPr>
          <p:cNvSpPr/>
          <p:nvPr/>
        </p:nvSpPr>
        <p:spPr>
          <a:xfrm>
            <a:off x="5138057" y="696686"/>
            <a:ext cx="2429928" cy="71845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DD3B9500-323F-E7C7-F6EB-6330F437B4AC}"/>
              </a:ext>
            </a:extLst>
          </p:cNvPr>
          <p:cNvSpPr/>
          <p:nvPr/>
        </p:nvSpPr>
        <p:spPr>
          <a:xfrm>
            <a:off x="9089570" y="293914"/>
            <a:ext cx="2764972" cy="56605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Ακρωτήριο Αποστόλου Ανδρέα</a:t>
            </a:r>
            <a:endParaRPr lang="el-CY" dirty="0"/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26C556FB-B439-9C9F-0CEF-9D5A6296CFF8}"/>
              </a:ext>
            </a:extLst>
          </p:cNvPr>
          <p:cNvSpPr/>
          <p:nvPr/>
        </p:nvSpPr>
        <p:spPr>
          <a:xfrm>
            <a:off x="5050971" y="293914"/>
            <a:ext cx="2429928" cy="80512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ΝΕΟΛΙΘΙΚΟΙ ΟΙΚΙΣΜΟΙ</a:t>
            </a:r>
            <a:endParaRPr lang="el-CY" dirty="0">
              <a:solidFill>
                <a:schemeClr val="tx1"/>
              </a:solidFill>
            </a:endParaRPr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8CB28371-7E0C-6CD7-D1DE-FFAC6833C04C}"/>
              </a:ext>
            </a:extLst>
          </p:cNvPr>
          <p:cNvSpPr/>
          <p:nvPr/>
        </p:nvSpPr>
        <p:spPr>
          <a:xfrm>
            <a:off x="5228468" y="4942112"/>
            <a:ext cx="2074934" cy="32657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Σωτήρα</a:t>
            </a:r>
            <a:endParaRPr lang="el-CY" dirty="0"/>
          </a:p>
        </p:txBody>
      </p:sp>
    </p:spTree>
    <p:extLst>
      <p:ext uri="{BB962C8B-B14F-4D97-AF65-F5344CB8AC3E}">
        <p14:creationId xmlns:p14="http://schemas.microsoft.com/office/powerpoint/2010/main" val="2908919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37FAA513-F4F2-C062-20F4-164C3440C488}"/>
              </a:ext>
            </a:extLst>
          </p:cNvPr>
          <p:cNvSpPr/>
          <p:nvPr/>
        </p:nvSpPr>
        <p:spPr>
          <a:xfrm>
            <a:off x="1317171" y="87086"/>
            <a:ext cx="9710058" cy="349431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800" dirty="0"/>
              <a:t>Χαλκολιθική  Εποχή </a:t>
            </a:r>
            <a:endParaRPr lang="el-CY" sz="4800" dirty="0"/>
          </a:p>
        </p:txBody>
      </p:sp>
      <p:sp>
        <p:nvSpPr>
          <p:cNvPr id="5" name="Βέλος: Κάτω 4">
            <a:extLst>
              <a:ext uri="{FF2B5EF4-FFF2-40B4-BE49-F238E27FC236}">
                <a16:creationId xmlns:a16="http://schemas.microsoft.com/office/drawing/2014/main" id="{FB162AA8-D6EE-9C35-F061-A5A69C3E1AF0}"/>
              </a:ext>
            </a:extLst>
          </p:cNvPr>
          <p:cNvSpPr/>
          <p:nvPr/>
        </p:nvSpPr>
        <p:spPr>
          <a:xfrm>
            <a:off x="5176157" y="3167743"/>
            <a:ext cx="1992086" cy="1741714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8" name="Βέλος: Κάτω 7">
            <a:extLst>
              <a:ext uri="{FF2B5EF4-FFF2-40B4-BE49-F238E27FC236}">
                <a16:creationId xmlns:a16="http://schemas.microsoft.com/office/drawing/2014/main" id="{FD0F8077-8351-988A-D1A8-2C1423856884}"/>
              </a:ext>
            </a:extLst>
          </p:cNvPr>
          <p:cNvSpPr/>
          <p:nvPr/>
        </p:nvSpPr>
        <p:spPr>
          <a:xfrm>
            <a:off x="2307771" y="3243943"/>
            <a:ext cx="1992086" cy="174171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9" name="Βέλος: Κάτω 8">
            <a:extLst>
              <a:ext uri="{FF2B5EF4-FFF2-40B4-BE49-F238E27FC236}">
                <a16:creationId xmlns:a16="http://schemas.microsoft.com/office/drawing/2014/main" id="{56F0F42F-7188-0DA7-B2A7-684D7F361DF4}"/>
              </a:ext>
            </a:extLst>
          </p:cNvPr>
          <p:cNvSpPr/>
          <p:nvPr/>
        </p:nvSpPr>
        <p:spPr>
          <a:xfrm>
            <a:off x="8273142" y="3167743"/>
            <a:ext cx="1992086" cy="1741714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A7D9B8A2-8218-CA10-7A6A-6EB9B2B1F733}"/>
              </a:ext>
            </a:extLst>
          </p:cNvPr>
          <p:cNvSpPr/>
          <p:nvPr/>
        </p:nvSpPr>
        <p:spPr>
          <a:xfrm>
            <a:off x="707571" y="5540829"/>
            <a:ext cx="3592286" cy="10450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DA42CF6E-675A-F23E-1499-916AFB9F0010}"/>
              </a:ext>
            </a:extLst>
          </p:cNvPr>
          <p:cNvSpPr/>
          <p:nvPr/>
        </p:nvSpPr>
        <p:spPr>
          <a:xfrm>
            <a:off x="8599714" y="5464630"/>
            <a:ext cx="3592286" cy="10450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A975B85A-A85E-9ABC-F04C-1A6150798065}"/>
              </a:ext>
            </a:extLst>
          </p:cNvPr>
          <p:cNvSpPr/>
          <p:nvPr/>
        </p:nvSpPr>
        <p:spPr>
          <a:xfrm>
            <a:off x="4653642" y="5540829"/>
            <a:ext cx="3592286" cy="10450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36240540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37FAA513-F4F2-C062-20F4-164C3440C488}"/>
              </a:ext>
            </a:extLst>
          </p:cNvPr>
          <p:cNvSpPr/>
          <p:nvPr/>
        </p:nvSpPr>
        <p:spPr>
          <a:xfrm>
            <a:off x="1317171" y="87086"/>
            <a:ext cx="9710058" cy="349431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800" dirty="0"/>
              <a:t>Χαλκολιθική  Εποχή </a:t>
            </a:r>
            <a:endParaRPr lang="el-CY" sz="4800" dirty="0"/>
          </a:p>
        </p:txBody>
      </p:sp>
      <p:sp>
        <p:nvSpPr>
          <p:cNvPr id="5" name="Βέλος: Κάτω 4">
            <a:extLst>
              <a:ext uri="{FF2B5EF4-FFF2-40B4-BE49-F238E27FC236}">
                <a16:creationId xmlns:a16="http://schemas.microsoft.com/office/drawing/2014/main" id="{FB162AA8-D6EE-9C35-F061-A5A69C3E1AF0}"/>
              </a:ext>
            </a:extLst>
          </p:cNvPr>
          <p:cNvSpPr/>
          <p:nvPr/>
        </p:nvSpPr>
        <p:spPr>
          <a:xfrm>
            <a:off x="5176157" y="3167743"/>
            <a:ext cx="1992086" cy="1741714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8" name="Βέλος: Κάτω 7">
            <a:extLst>
              <a:ext uri="{FF2B5EF4-FFF2-40B4-BE49-F238E27FC236}">
                <a16:creationId xmlns:a16="http://schemas.microsoft.com/office/drawing/2014/main" id="{FD0F8077-8351-988A-D1A8-2C1423856884}"/>
              </a:ext>
            </a:extLst>
          </p:cNvPr>
          <p:cNvSpPr/>
          <p:nvPr/>
        </p:nvSpPr>
        <p:spPr>
          <a:xfrm>
            <a:off x="2307771" y="3243943"/>
            <a:ext cx="1992086" cy="174171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9" name="Βέλος: Κάτω 8">
            <a:extLst>
              <a:ext uri="{FF2B5EF4-FFF2-40B4-BE49-F238E27FC236}">
                <a16:creationId xmlns:a16="http://schemas.microsoft.com/office/drawing/2014/main" id="{56F0F42F-7188-0DA7-B2A7-684D7F361DF4}"/>
              </a:ext>
            </a:extLst>
          </p:cNvPr>
          <p:cNvSpPr/>
          <p:nvPr/>
        </p:nvSpPr>
        <p:spPr>
          <a:xfrm>
            <a:off x="8273142" y="3167743"/>
            <a:ext cx="1992086" cy="1741714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A7D9B8A2-8218-CA10-7A6A-6EB9B2B1F733}"/>
              </a:ext>
            </a:extLst>
          </p:cNvPr>
          <p:cNvSpPr/>
          <p:nvPr/>
        </p:nvSpPr>
        <p:spPr>
          <a:xfrm>
            <a:off x="707571" y="5540829"/>
            <a:ext cx="3592286" cy="10450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400" dirty="0"/>
              <a:t>Χαλκός</a:t>
            </a:r>
            <a:endParaRPr lang="el-CY" sz="4400" dirty="0"/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DA42CF6E-675A-F23E-1499-916AFB9F0010}"/>
              </a:ext>
            </a:extLst>
          </p:cNvPr>
          <p:cNvSpPr/>
          <p:nvPr/>
        </p:nvSpPr>
        <p:spPr>
          <a:xfrm>
            <a:off x="8599714" y="5464630"/>
            <a:ext cx="3592286" cy="10450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800" dirty="0"/>
              <a:t>Εποχή </a:t>
            </a:r>
            <a:endParaRPr lang="el-CY" sz="4800" dirty="0"/>
          </a:p>
        </p:txBody>
      </p:sp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A975B85A-A85E-9ABC-F04C-1A6150798065}"/>
              </a:ext>
            </a:extLst>
          </p:cNvPr>
          <p:cNvSpPr/>
          <p:nvPr/>
        </p:nvSpPr>
        <p:spPr>
          <a:xfrm>
            <a:off x="4653642" y="5540829"/>
            <a:ext cx="3592286" cy="10450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000" dirty="0"/>
              <a:t>Λίθος  (πέτρα)</a:t>
            </a:r>
            <a:endParaRPr lang="el-CY" sz="4000" dirty="0"/>
          </a:p>
        </p:txBody>
      </p:sp>
    </p:spTree>
    <p:extLst>
      <p:ext uri="{BB962C8B-B14F-4D97-AF65-F5344CB8AC3E}">
        <p14:creationId xmlns:p14="http://schemas.microsoft.com/office/powerpoint/2010/main" val="2686953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 descr="Εικόνα που περιέχει κείμενο, αφίσα, εξωτερικός χώρος/ύπαιθρος, βιβλίο&#10;&#10;Περιγραφή που δημιουργήθηκε αυτόματα">
            <a:extLst>
              <a:ext uri="{FF2B5EF4-FFF2-40B4-BE49-F238E27FC236}">
                <a16:creationId xmlns:a16="http://schemas.microsoft.com/office/drawing/2014/main" id="{D0C24B52-0892-0980-545F-90ACE10C00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24017" cy="6858000"/>
          </a:xfrm>
          <a:prstGeom prst="rect">
            <a:avLst/>
          </a:prstGeom>
        </p:spPr>
      </p:pic>
      <p:pic>
        <p:nvPicPr>
          <p:cNvPr id="4" name="Εικόνα 3" descr="Εικόνα που περιέχει κείμενο, διάγραμμα, γραμματοσειρά, χάρτης&#10;&#10;Περιγραφή που δημιουργήθηκε αυτόματα">
            <a:extLst>
              <a:ext uri="{FF2B5EF4-FFF2-40B4-BE49-F238E27FC236}">
                <a16:creationId xmlns:a16="http://schemas.microsoft.com/office/drawing/2014/main" id="{BD95713E-9DDE-EF4F-76F0-B54A79A95E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778" r="10714" b="4285"/>
          <a:stretch/>
        </p:blipFill>
        <p:spPr>
          <a:xfrm>
            <a:off x="4819960" y="195943"/>
            <a:ext cx="7698611" cy="6662057"/>
          </a:xfrm>
          <a:prstGeom prst="rect">
            <a:avLst/>
          </a:prstGeom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94D9589B-D9DB-2620-D8D8-1EA640234D50}"/>
              </a:ext>
            </a:extLst>
          </p:cNvPr>
          <p:cNvSpPr/>
          <p:nvPr/>
        </p:nvSpPr>
        <p:spPr>
          <a:xfrm>
            <a:off x="5237236" y="435429"/>
            <a:ext cx="3230644" cy="124097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ΧΑΛΚΟΛΙΘΙΚΟΙ ΟΙΚΙΣΜΟΙ</a:t>
            </a:r>
            <a:endParaRPr lang="el-CY" dirty="0">
              <a:solidFill>
                <a:schemeClr val="tx1"/>
              </a:solidFill>
            </a:endParaRP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109C7E12-4CDA-671A-A2C0-DA98EF2CD65E}"/>
              </a:ext>
            </a:extLst>
          </p:cNvPr>
          <p:cNvSpPr/>
          <p:nvPr/>
        </p:nvSpPr>
        <p:spPr>
          <a:xfrm>
            <a:off x="7862809" y="5192485"/>
            <a:ext cx="2764972" cy="32657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98B8B585-7C35-FEAA-54AA-CCFA020DB7F9}"/>
              </a:ext>
            </a:extLst>
          </p:cNvPr>
          <p:cNvSpPr/>
          <p:nvPr/>
        </p:nvSpPr>
        <p:spPr>
          <a:xfrm>
            <a:off x="6705599" y="3287485"/>
            <a:ext cx="2764972" cy="56605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7E7DBDF4-7F32-393A-6604-B7BC58F377BA}"/>
              </a:ext>
            </a:extLst>
          </p:cNvPr>
          <p:cNvSpPr/>
          <p:nvPr/>
        </p:nvSpPr>
        <p:spPr>
          <a:xfrm>
            <a:off x="6096000" y="5295896"/>
            <a:ext cx="1513116" cy="32657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C663353C-4385-4E81-4B4D-3FC1104640B4}"/>
              </a:ext>
            </a:extLst>
          </p:cNvPr>
          <p:cNvSpPr/>
          <p:nvPr/>
        </p:nvSpPr>
        <p:spPr>
          <a:xfrm>
            <a:off x="5668132" y="4920345"/>
            <a:ext cx="2074934" cy="32657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1021EF5D-A456-EAE1-4AD9-77F1A041AC00}"/>
              </a:ext>
            </a:extLst>
          </p:cNvPr>
          <p:cNvSpPr/>
          <p:nvPr/>
        </p:nvSpPr>
        <p:spPr>
          <a:xfrm>
            <a:off x="5668132" y="4544794"/>
            <a:ext cx="2074934" cy="32657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E669F1E6-2C95-5984-A817-B84A12D42DA5}"/>
              </a:ext>
            </a:extLst>
          </p:cNvPr>
          <p:cNvSpPr/>
          <p:nvPr/>
        </p:nvSpPr>
        <p:spPr>
          <a:xfrm>
            <a:off x="6433457" y="5646967"/>
            <a:ext cx="1513116" cy="32657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</p:spTree>
    <p:extLst>
      <p:ext uri="{BB962C8B-B14F-4D97-AF65-F5344CB8AC3E}">
        <p14:creationId xmlns:p14="http://schemas.microsoft.com/office/powerpoint/2010/main" val="4918295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 descr="Εικόνα που περιέχει κείμενο, αφίσα, εξωτερικός χώρος/ύπαιθρος, βιβλίο&#10;&#10;Περιγραφή που δημιουργήθηκε αυτόματα">
            <a:extLst>
              <a:ext uri="{FF2B5EF4-FFF2-40B4-BE49-F238E27FC236}">
                <a16:creationId xmlns:a16="http://schemas.microsoft.com/office/drawing/2014/main" id="{D0C24B52-0892-0980-545F-90ACE10C00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24017" cy="6858000"/>
          </a:xfrm>
          <a:prstGeom prst="rect">
            <a:avLst/>
          </a:prstGeom>
        </p:spPr>
      </p:pic>
      <p:pic>
        <p:nvPicPr>
          <p:cNvPr id="4" name="Εικόνα 3" descr="Εικόνα που περιέχει κείμενο, διάγραμμα, γραμματοσειρά, χάρτης&#10;&#10;Περιγραφή που δημιουργήθηκε αυτόματα">
            <a:extLst>
              <a:ext uri="{FF2B5EF4-FFF2-40B4-BE49-F238E27FC236}">
                <a16:creationId xmlns:a16="http://schemas.microsoft.com/office/drawing/2014/main" id="{BD95713E-9DDE-EF4F-76F0-B54A79A95E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778" r="10714" b="4285"/>
          <a:stretch/>
        </p:blipFill>
        <p:spPr>
          <a:xfrm>
            <a:off x="4743760" y="195943"/>
            <a:ext cx="7698611" cy="6662057"/>
          </a:xfrm>
          <a:prstGeom prst="rect">
            <a:avLst/>
          </a:prstGeom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94D9589B-D9DB-2620-D8D8-1EA640234D50}"/>
              </a:ext>
            </a:extLst>
          </p:cNvPr>
          <p:cNvSpPr/>
          <p:nvPr/>
        </p:nvSpPr>
        <p:spPr>
          <a:xfrm>
            <a:off x="5050971" y="293914"/>
            <a:ext cx="2429928" cy="124097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ΧΑΛΚΟΛΙΘΙΚΟΙ ΟΙΚΙΣΜΟΙ</a:t>
            </a:r>
            <a:endParaRPr lang="el-CY" dirty="0">
              <a:solidFill>
                <a:schemeClr val="tx1"/>
              </a:solidFill>
            </a:endParaRP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109C7E12-4CDA-671A-A2C0-DA98EF2CD65E}"/>
              </a:ext>
            </a:extLst>
          </p:cNvPr>
          <p:cNvSpPr/>
          <p:nvPr/>
        </p:nvSpPr>
        <p:spPr>
          <a:xfrm>
            <a:off x="7862809" y="5192485"/>
            <a:ext cx="2764972" cy="32657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ΚΑΛΑΒΑΣΟΣ</a:t>
            </a:r>
            <a:endParaRPr lang="el-CY" dirty="0"/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98B8B585-7C35-FEAA-54AA-CCFA020DB7F9}"/>
              </a:ext>
            </a:extLst>
          </p:cNvPr>
          <p:cNvSpPr/>
          <p:nvPr/>
        </p:nvSpPr>
        <p:spPr>
          <a:xfrm>
            <a:off x="6705599" y="3287485"/>
            <a:ext cx="2764972" cy="56605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ΑΜΠΕΛΙΚΟΥ</a:t>
            </a:r>
            <a:endParaRPr lang="el-CY" dirty="0"/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7E7DBDF4-7F32-393A-6604-B7BC58F377BA}"/>
              </a:ext>
            </a:extLst>
          </p:cNvPr>
          <p:cNvSpPr/>
          <p:nvPr/>
        </p:nvSpPr>
        <p:spPr>
          <a:xfrm>
            <a:off x="6096000" y="5295896"/>
            <a:ext cx="1513116" cy="32657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ΣΟΥΣΚΙΟΥ</a:t>
            </a:r>
            <a:endParaRPr lang="el-CY" dirty="0"/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C663353C-4385-4E81-4B4D-3FC1104640B4}"/>
              </a:ext>
            </a:extLst>
          </p:cNvPr>
          <p:cNvSpPr/>
          <p:nvPr/>
        </p:nvSpPr>
        <p:spPr>
          <a:xfrm>
            <a:off x="5668132" y="4920345"/>
            <a:ext cx="2074934" cy="32657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ΛΕΜΠΑ</a:t>
            </a:r>
            <a:endParaRPr lang="el-CY" dirty="0"/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1021EF5D-A456-EAE1-4AD9-77F1A041AC00}"/>
              </a:ext>
            </a:extLst>
          </p:cNvPr>
          <p:cNvSpPr/>
          <p:nvPr/>
        </p:nvSpPr>
        <p:spPr>
          <a:xfrm>
            <a:off x="5668132" y="4544794"/>
            <a:ext cx="2074934" cy="32657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ΚΙΣΣΟΝΕΡΓΑ</a:t>
            </a:r>
            <a:endParaRPr lang="el-CY" dirty="0"/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3E876FAC-C257-1882-DFC6-AC8790B47ADA}"/>
              </a:ext>
            </a:extLst>
          </p:cNvPr>
          <p:cNvSpPr/>
          <p:nvPr/>
        </p:nvSpPr>
        <p:spPr>
          <a:xfrm>
            <a:off x="6433457" y="5646967"/>
            <a:ext cx="1513116" cy="32657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ΕΡΗΜΗ</a:t>
            </a:r>
            <a:endParaRPr lang="el-CY" dirty="0"/>
          </a:p>
        </p:txBody>
      </p:sp>
    </p:spTree>
    <p:extLst>
      <p:ext uri="{BB962C8B-B14F-4D97-AF65-F5344CB8AC3E}">
        <p14:creationId xmlns:p14="http://schemas.microsoft.com/office/powerpoint/2010/main" val="17544717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069D9A-AE13-4446-768D-67C79FEA34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Τοξοβολία - 153 χιλιάδες εικόνες, εικονογραφήσεις και φωτογραφίες στοκ  χωρίς δικαιώματα | Shutterstock">
            <a:extLst>
              <a:ext uri="{FF2B5EF4-FFF2-40B4-BE49-F238E27FC236}">
                <a16:creationId xmlns:a16="http://schemas.microsoft.com/office/drawing/2014/main" id="{2373FFD8-70CE-62A6-78E8-E972FA53E6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83"/>
          <a:stretch>
            <a:fillRect/>
          </a:stretch>
        </p:blipFill>
        <p:spPr bwMode="auto">
          <a:xfrm>
            <a:off x="1871312" y="206830"/>
            <a:ext cx="2745115" cy="1828800"/>
          </a:xfrm>
          <a:custGeom>
            <a:avLst/>
            <a:gdLst>
              <a:gd name="csX0" fmla="*/ 0 w 2745115"/>
              <a:gd name="csY0" fmla="*/ 0 h 1828800"/>
              <a:gd name="csX1" fmla="*/ 521572 w 2745115"/>
              <a:gd name="csY1" fmla="*/ 0 h 1828800"/>
              <a:gd name="csX2" fmla="*/ 1125497 w 2745115"/>
              <a:gd name="csY2" fmla="*/ 0 h 1828800"/>
              <a:gd name="csX3" fmla="*/ 1647069 w 2745115"/>
              <a:gd name="csY3" fmla="*/ 0 h 1828800"/>
              <a:gd name="csX4" fmla="*/ 2113739 w 2745115"/>
              <a:gd name="csY4" fmla="*/ 0 h 1828800"/>
              <a:gd name="csX5" fmla="*/ 2745115 w 2745115"/>
              <a:gd name="csY5" fmla="*/ 0 h 1828800"/>
              <a:gd name="csX6" fmla="*/ 2745115 w 2745115"/>
              <a:gd name="csY6" fmla="*/ 438912 h 1828800"/>
              <a:gd name="csX7" fmla="*/ 2745115 w 2745115"/>
              <a:gd name="csY7" fmla="*/ 877824 h 1828800"/>
              <a:gd name="csX8" fmla="*/ 2745115 w 2745115"/>
              <a:gd name="csY8" fmla="*/ 1371600 h 1828800"/>
              <a:gd name="csX9" fmla="*/ 2745115 w 2745115"/>
              <a:gd name="csY9" fmla="*/ 1828800 h 1828800"/>
              <a:gd name="csX10" fmla="*/ 2250994 w 2745115"/>
              <a:gd name="csY10" fmla="*/ 1828800 h 1828800"/>
              <a:gd name="csX11" fmla="*/ 1674520 w 2745115"/>
              <a:gd name="csY11" fmla="*/ 1828800 h 1828800"/>
              <a:gd name="csX12" fmla="*/ 1125497 w 2745115"/>
              <a:gd name="csY12" fmla="*/ 1828800 h 1828800"/>
              <a:gd name="csX13" fmla="*/ 658828 w 2745115"/>
              <a:gd name="csY13" fmla="*/ 1828800 h 1828800"/>
              <a:gd name="csX14" fmla="*/ 0 w 2745115"/>
              <a:gd name="csY14" fmla="*/ 1828800 h 1828800"/>
              <a:gd name="csX15" fmla="*/ 0 w 2745115"/>
              <a:gd name="csY15" fmla="*/ 1371600 h 1828800"/>
              <a:gd name="csX16" fmla="*/ 0 w 2745115"/>
              <a:gd name="csY16" fmla="*/ 914400 h 1828800"/>
              <a:gd name="csX17" fmla="*/ 0 w 2745115"/>
              <a:gd name="csY17" fmla="*/ 420624 h 1828800"/>
              <a:gd name="csX18" fmla="*/ 0 w 2745115"/>
              <a:gd name="csY18" fmla="*/ 0 h 18288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2745115" h="1828800" fill="none" extrusionOk="0">
                <a:moveTo>
                  <a:pt x="0" y="0"/>
                </a:moveTo>
                <a:cubicBezTo>
                  <a:pt x="233199" y="-46293"/>
                  <a:pt x="354666" y="24204"/>
                  <a:pt x="521572" y="0"/>
                </a:cubicBezTo>
                <a:cubicBezTo>
                  <a:pt x="688478" y="-24204"/>
                  <a:pt x="950345" y="48504"/>
                  <a:pt x="1125497" y="0"/>
                </a:cubicBezTo>
                <a:cubicBezTo>
                  <a:pt x="1300650" y="-48504"/>
                  <a:pt x="1499957" y="18833"/>
                  <a:pt x="1647069" y="0"/>
                </a:cubicBezTo>
                <a:cubicBezTo>
                  <a:pt x="1794181" y="-18833"/>
                  <a:pt x="1944410" y="53788"/>
                  <a:pt x="2113739" y="0"/>
                </a:cubicBezTo>
                <a:cubicBezTo>
                  <a:pt x="2283068" y="-53788"/>
                  <a:pt x="2515375" y="24575"/>
                  <a:pt x="2745115" y="0"/>
                </a:cubicBezTo>
                <a:cubicBezTo>
                  <a:pt x="2769853" y="205407"/>
                  <a:pt x="2703134" y="274247"/>
                  <a:pt x="2745115" y="438912"/>
                </a:cubicBezTo>
                <a:cubicBezTo>
                  <a:pt x="2787096" y="603577"/>
                  <a:pt x="2728440" y="705884"/>
                  <a:pt x="2745115" y="877824"/>
                </a:cubicBezTo>
                <a:cubicBezTo>
                  <a:pt x="2761790" y="1049764"/>
                  <a:pt x="2735164" y="1226796"/>
                  <a:pt x="2745115" y="1371600"/>
                </a:cubicBezTo>
                <a:cubicBezTo>
                  <a:pt x="2755066" y="1516404"/>
                  <a:pt x="2717797" y="1671067"/>
                  <a:pt x="2745115" y="1828800"/>
                </a:cubicBezTo>
                <a:cubicBezTo>
                  <a:pt x="2546475" y="1837854"/>
                  <a:pt x="2467648" y="1796331"/>
                  <a:pt x="2250994" y="1828800"/>
                </a:cubicBezTo>
                <a:cubicBezTo>
                  <a:pt x="2034340" y="1861269"/>
                  <a:pt x="1923091" y="1797927"/>
                  <a:pt x="1674520" y="1828800"/>
                </a:cubicBezTo>
                <a:cubicBezTo>
                  <a:pt x="1425949" y="1859673"/>
                  <a:pt x="1248534" y="1811496"/>
                  <a:pt x="1125497" y="1828800"/>
                </a:cubicBezTo>
                <a:cubicBezTo>
                  <a:pt x="1002460" y="1846104"/>
                  <a:pt x="862058" y="1781767"/>
                  <a:pt x="658828" y="1828800"/>
                </a:cubicBezTo>
                <a:cubicBezTo>
                  <a:pt x="455598" y="1875833"/>
                  <a:pt x="176889" y="1754729"/>
                  <a:pt x="0" y="1828800"/>
                </a:cubicBezTo>
                <a:cubicBezTo>
                  <a:pt x="-28628" y="1663560"/>
                  <a:pt x="37441" y="1570460"/>
                  <a:pt x="0" y="1371600"/>
                </a:cubicBezTo>
                <a:cubicBezTo>
                  <a:pt x="-37441" y="1172740"/>
                  <a:pt x="12674" y="1056057"/>
                  <a:pt x="0" y="914400"/>
                </a:cubicBezTo>
                <a:cubicBezTo>
                  <a:pt x="-12674" y="772743"/>
                  <a:pt x="5537" y="588081"/>
                  <a:pt x="0" y="420624"/>
                </a:cubicBezTo>
                <a:cubicBezTo>
                  <a:pt x="-5537" y="253167"/>
                  <a:pt x="26251" y="142161"/>
                  <a:pt x="0" y="0"/>
                </a:cubicBezTo>
                <a:close/>
              </a:path>
              <a:path w="2745115" h="1828800" stroke="0" extrusionOk="0">
                <a:moveTo>
                  <a:pt x="0" y="0"/>
                </a:moveTo>
                <a:cubicBezTo>
                  <a:pt x="123485" y="-6074"/>
                  <a:pt x="310147" y="27910"/>
                  <a:pt x="494121" y="0"/>
                </a:cubicBezTo>
                <a:cubicBezTo>
                  <a:pt x="678095" y="-27910"/>
                  <a:pt x="854030" y="54696"/>
                  <a:pt x="988241" y="0"/>
                </a:cubicBezTo>
                <a:cubicBezTo>
                  <a:pt x="1122452" y="-54696"/>
                  <a:pt x="1357033" y="37346"/>
                  <a:pt x="1454911" y="0"/>
                </a:cubicBezTo>
                <a:cubicBezTo>
                  <a:pt x="1552789" y="-37346"/>
                  <a:pt x="1878031" y="46586"/>
                  <a:pt x="2031385" y="0"/>
                </a:cubicBezTo>
                <a:cubicBezTo>
                  <a:pt x="2184739" y="-46586"/>
                  <a:pt x="2392010" y="79106"/>
                  <a:pt x="2745115" y="0"/>
                </a:cubicBezTo>
                <a:cubicBezTo>
                  <a:pt x="2771890" y="175897"/>
                  <a:pt x="2688479" y="299892"/>
                  <a:pt x="2745115" y="475488"/>
                </a:cubicBezTo>
                <a:cubicBezTo>
                  <a:pt x="2801751" y="651084"/>
                  <a:pt x="2734523" y="743331"/>
                  <a:pt x="2745115" y="969264"/>
                </a:cubicBezTo>
                <a:cubicBezTo>
                  <a:pt x="2755707" y="1195197"/>
                  <a:pt x="2704488" y="1316373"/>
                  <a:pt x="2745115" y="1408176"/>
                </a:cubicBezTo>
                <a:cubicBezTo>
                  <a:pt x="2785742" y="1499979"/>
                  <a:pt x="2718998" y="1655011"/>
                  <a:pt x="2745115" y="1828800"/>
                </a:cubicBezTo>
                <a:cubicBezTo>
                  <a:pt x="2526924" y="1866501"/>
                  <a:pt x="2422815" y="1814534"/>
                  <a:pt x="2223543" y="1828800"/>
                </a:cubicBezTo>
                <a:cubicBezTo>
                  <a:pt x="2024271" y="1843066"/>
                  <a:pt x="1943328" y="1796376"/>
                  <a:pt x="1701971" y="1828800"/>
                </a:cubicBezTo>
                <a:cubicBezTo>
                  <a:pt x="1460614" y="1861224"/>
                  <a:pt x="1374817" y="1783101"/>
                  <a:pt x="1125497" y="1828800"/>
                </a:cubicBezTo>
                <a:cubicBezTo>
                  <a:pt x="876177" y="1874499"/>
                  <a:pt x="877525" y="1789905"/>
                  <a:pt x="631376" y="1828800"/>
                </a:cubicBezTo>
                <a:cubicBezTo>
                  <a:pt x="385227" y="1867695"/>
                  <a:pt x="218271" y="1765128"/>
                  <a:pt x="0" y="1828800"/>
                </a:cubicBezTo>
                <a:cubicBezTo>
                  <a:pt x="-26610" y="1666093"/>
                  <a:pt x="43888" y="1566618"/>
                  <a:pt x="0" y="1408176"/>
                </a:cubicBezTo>
                <a:cubicBezTo>
                  <a:pt x="-43888" y="1249734"/>
                  <a:pt x="54468" y="1044410"/>
                  <a:pt x="0" y="914400"/>
                </a:cubicBezTo>
                <a:cubicBezTo>
                  <a:pt x="-54468" y="784390"/>
                  <a:pt x="30259" y="660347"/>
                  <a:pt x="0" y="475488"/>
                </a:cubicBezTo>
                <a:cubicBezTo>
                  <a:pt x="-30259" y="290629"/>
                  <a:pt x="35158" y="96583"/>
                  <a:pt x="0" y="0"/>
                </a:cubicBezTo>
                <a:close/>
              </a:path>
            </a:pathLst>
          </a:custGeom>
          <a:ln w="38100" cap="sq">
            <a:solidFill>
              <a:srgbClr val="0000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39099643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1CEA18F0-51F3-1760-839E-D40171BF4FDA}"/>
              </a:ext>
            </a:extLst>
          </p:cNvPr>
          <p:cNvSpPr/>
          <p:nvPr/>
        </p:nvSpPr>
        <p:spPr>
          <a:xfrm>
            <a:off x="5638800" y="419101"/>
            <a:ext cx="3363686" cy="2051956"/>
          </a:xfrm>
          <a:custGeom>
            <a:avLst/>
            <a:gdLst>
              <a:gd name="csX0" fmla="*/ 0 w 3363686"/>
              <a:gd name="csY0" fmla="*/ 0 h 2051956"/>
              <a:gd name="csX1" fmla="*/ 526977 w 3363686"/>
              <a:gd name="csY1" fmla="*/ 0 h 2051956"/>
              <a:gd name="csX2" fmla="*/ 1020318 w 3363686"/>
              <a:gd name="csY2" fmla="*/ 0 h 2051956"/>
              <a:gd name="csX3" fmla="*/ 1614569 w 3363686"/>
              <a:gd name="csY3" fmla="*/ 0 h 2051956"/>
              <a:gd name="csX4" fmla="*/ 2175184 w 3363686"/>
              <a:gd name="csY4" fmla="*/ 0 h 2051956"/>
              <a:gd name="csX5" fmla="*/ 2769435 w 3363686"/>
              <a:gd name="csY5" fmla="*/ 0 h 2051956"/>
              <a:gd name="csX6" fmla="*/ 3363686 w 3363686"/>
              <a:gd name="csY6" fmla="*/ 0 h 2051956"/>
              <a:gd name="csX7" fmla="*/ 3363686 w 3363686"/>
              <a:gd name="csY7" fmla="*/ 512989 h 2051956"/>
              <a:gd name="csX8" fmla="*/ 3363686 w 3363686"/>
              <a:gd name="csY8" fmla="*/ 1046498 h 2051956"/>
              <a:gd name="csX9" fmla="*/ 3363686 w 3363686"/>
              <a:gd name="csY9" fmla="*/ 1538967 h 2051956"/>
              <a:gd name="csX10" fmla="*/ 3363686 w 3363686"/>
              <a:gd name="csY10" fmla="*/ 2051956 h 2051956"/>
              <a:gd name="csX11" fmla="*/ 2836709 w 3363686"/>
              <a:gd name="csY11" fmla="*/ 2051956 h 2051956"/>
              <a:gd name="csX12" fmla="*/ 2343368 w 3363686"/>
              <a:gd name="csY12" fmla="*/ 2051956 h 2051956"/>
              <a:gd name="csX13" fmla="*/ 1715480 w 3363686"/>
              <a:gd name="csY13" fmla="*/ 2051956 h 2051956"/>
              <a:gd name="csX14" fmla="*/ 1222139 w 3363686"/>
              <a:gd name="csY14" fmla="*/ 2051956 h 2051956"/>
              <a:gd name="csX15" fmla="*/ 728799 w 3363686"/>
              <a:gd name="csY15" fmla="*/ 2051956 h 2051956"/>
              <a:gd name="csX16" fmla="*/ 0 w 3363686"/>
              <a:gd name="csY16" fmla="*/ 2051956 h 2051956"/>
              <a:gd name="csX17" fmla="*/ 0 w 3363686"/>
              <a:gd name="csY17" fmla="*/ 1538967 h 2051956"/>
              <a:gd name="csX18" fmla="*/ 0 w 3363686"/>
              <a:gd name="csY18" fmla="*/ 1046498 h 2051956"/>
              <a:gd name="csX19" fmla="*/ 0 w 3363686"/>
              <a:gd name="csY19" fmla="*/ 574548 h 2051956"/>
              <a:gd name="csX20" fmla="*/ 0 w 3363686"/>
              <a:gd name="csY20" fmla="*/ 0 h 205195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363686" h="2051956" fill="none" extrusionOk="0">
                <a:moveTo>
                  <a:pt x="0" y="0"/>
                </a:moveTo>
                <a:cubicBezTo>
                  <a:pt x="127837" y="-39843"/>
                  <a:pt x="377129" y="43182"/>
                  <a:pt x="526977" y="0"/>
                </a:cubicBezTo>
                <a:cubicBezTo>
                  <a:pt x="676825" y="-43182"/>
                  <a:pt x="809432" y="45076"/>
                  <a:pt x="1020318" y="0"/>
                </a:cubicBezTo>
                <a:cubicBezTo>
                  <a:pt x="1231204" y="-45076"/>
                  <a:pt x="1404764" y="5307"/>
                  <a:pt x="1614569" y="0"/>
                </a:cubicBezTo>
                <a:cubicBezTo>
                  <a:pt x="1824374" y="-5307"/>
                  <a:pt x="1928846" y="11497"/>
                  <a:pt x="2175184" y="0"/>
                </a:cubicBezTo>
                <a:cubicBezTo>
                  <a:pt x="2421523" y="-11497"/>
                  <a:pt x="2529193" y="3976"/>
                  <a:pt x="2769435" y="0"/>
                </a:cubicBezTo>
                <a:cubicBezTo>
                  <a:pt x="3009677" y="-3976"/>
                  <a:pt x="3193206" y="38233"/>
                  <a:pt x="3363686" y="0"/>
                </a:cubicBezTo>
                <a:cubicBezTo>
                  <a:pt x="3371931" y="199665"/>
                  <a:pt x="3309187" y="343686"/>
                  <a:pt x="3363686" y="512989"/>
                </a:cubicBezTo>
                <a:cubicBezTo>
                  <a:pt x="3418185" y="682292"/>
                  <a:pt x="3307120" y="835315"/>
                  <a:pt x="3363686" y="1046498"/>
                </a:cubicBezTo>
                <a:cubicBezTo>
                  <a:pt x="3420252" y="1257681"/>
                  <a:pt x="3307147" y="1370580"/>
                  <a:pt x="3363686" y="1538967"/>
                </a:cubicBezTo>
                <a:cubicBezTo>
                  <a:pt x="3420225" y="1707354"/>
                  <a:pt x="3362316" y="1906964"/>
                  <a:pt x="3363686" y="2051956"/>
                </a:cubicBezTo>
                <a:cubicBezTo>
                  <a:pt x="3144357" y="2075227"/>
                  <a:pt x="3045244" y="2050794"/>
                  <a:pt x="2836709" y="2051956"/>
                </a:cubicBezTo>
                <a:cubicBezTo>
                  <a:pt x="2628174" y="2053118"/>
                  <a:pt x="2545247" y="2021857"/>
                  <a:pt x="2343368" y="2051956"/>
                </a:cubicBezTo>
                <a:cubicBezTo>
                  <a:pt x="2141489" y="2082055"/>
                  <a:pt x="1913770" y="2043503"/>
                  <a:pt x="1715480" y="2051956"/>
                </a:cubicBezTo>
                <a:cubicBezTo>
                  <a:pt x="1517190" y="2060409"/>
                  <a:pt x="1416700" y="2009539"/>
                  <a:pt x="1222139" y="2051956"/>
                </a:cubicBezTo>
                <a:cubicBezTo>
                  <a:pt x="1027578" y="2094373"/>
                  <a:pt x="869862" y="2013146"/>
                  <a:pt x="728799" y="2051956"/>
                </a:cubicBezTo>
                <a:cubicBezTo>
                  <a:pt x="587736" y="2090766"/>
                  <a:pt x="170908" y="2039000"/>
                  <a:pt x="0" y="2051956"/>
                </a:cubicBezTo>
                <a:cubicBezTo>
                  <a:pt x="-16231" y="1803383"/>
                  <a:pt x="13035" y="1746940"/>
                  <a:pt x="0" y="1538967"/>
                </a:cubicBezTo>
                <a:cubicBezTo>
                  <a:pt x="-13035" y="1330994"/>
                  <a:pt x="6079" y="1181895"/>
                  <a:pt x="0" y="1046498"/>
                </a:cubicBezTo>
                <a:cubicBezTo>
                  <a:pt x="-6079" y="911101"/>
                  <a:pt x="337" y="712656"/>
                  <a:pt x="0" y="574548"/>
                </a:cubicBezTo>
                <a:cubicBezTo>
                  <a:pt x="-337" y="436440"/>
                  <a:pt x="51017" y="218407"/>
                  <a:pt x="0" y="0"/>
                </a:cubicBezTo>
                <a:close/>
              </a:path>
              <a:path w="3363686" h="2051956" stroke="0" extrusionOk="0">
                <a:moveTo>
                  <a:pt x="0" y="0"/>
                </a:moveTo>
                <a:cubicBezTo>
                  <a:pt x="140818" y="-16916"/>
                  <a:pt x="486172" y="60332"/>
                  <a:pt x="627888" y="0"/>
                </a:cubicBezTo>
                <a:cubicBezTo>
                  <a:pt x="769604" y="-60332"/>
                  <a:pt x="884228" y="13793"/>
                  <a:pt x="1121229" y="0"/>
                </a:cubicBezTo>
                <a:cubicBezTo>
                  <a:pt x="1358230" y="-13793"/>
                  <a:pt x="1495766" y="12258"/>
                  <a:pt x="1614569" y="0"/>
                </a:cubicBezTo>
                <a:cubicBezTo>
                  <a:pt x="1733372" y="-12258"/>
                  <a:pt x="1960693" y="53300"/>
                  <a:pt x="2175184" y="0"/>
                </a:cubicBezTo>
                <a:cubicBezTo>
                  <a:pt x="2389676" y="-53300"/>
                  <a:pt x="2514363" y="44433"/>
                  <a:pt x="2702161" y="0"/>
                </a:cubicBezTo>
                <a:cubicBezTo>
                  <a:pt x="2889959" y="-44433"/>
                  <a:pt x="3206633" y="45072"/>
                  <a:pt x="3363686" y="0"/>
                </a:cubicBezTo>
                <a:cubicBezTo>
                  <a:pt x="3407689" y="213696"/>
                  <a:pt x="3341881" y="263685"/>
                  <a:pt x="3363686" y="451430"/>
                </a:cubicBezTo>
                <a:cubicBezTo>
                  <a:pt x="3385491" y="639175"/>
                  <a:pt x="3350478" y="745444"/>
                  <a:pt x="3363686" y="902861"/>
                </a:cubicBezTo>
                <a:cubicBezTo>
                  <a:pt x="3376894" y="1060278"/>
                  <a:pt x="3304207" y="1252259"/>
                  <a:pt x="3363686" y="1436369"/>
                </a:cubicBezTo>
                <a:cubicBezTo>
                  <a:pt x="3423165" y="1620479"/>
                  <a:pt x="3325151" y="1879457"/>
                  <a:pt x="3363686" y="2051956"/>
                </a:cubicBezTo>
                <a:cubicBezTo>
                  <a:pt x="3098440" y="2118226"/>
                  <a:pt x="3005747" y="2027106"/>
                  <a:pt x="2735798" y="2051956"/>
                </a:cubicBezTo>
                <a:cubicBezTo>
                  <a:pt x="2465849" y="2076806"/>
                  <a:pt x="2410940" y="2042268"/>
                  <a:pt x="2141547" y="2051956"/>
                </a:cubicBezTo>
                <a:cubicBezTo>
                  <a:pt x="1872154" y="2061644"/>
                  <a:pt x="1851006" y="2032687"/>
                  <a:pt x="1681843" y="2051956"/>
                </a:cubicBezTo>
                <a:cubicBezTo>
                  <a:pt x="1512680" y="2071225"/>
                  <a:pt x="1327691" y="1993957"/>
                  <a:pt x="1087592" y="2051956"/>
                </a:cubicBezTo>
                <a:cubicBezTo>
                  <a:pt x="847493" y="2109955"/>
                  <a:pt x="622343" y="1992486"/>
                  <a:pt x="493341" y="2051956"/>
                </a:cubicBezTo>
                <a:cubicBezTo>
                  <a:pt x="364339" y="2111426"/>
                  <a:pt x="224385" y="2044439"/>
                  <a:pt x="0" y="2051956"/>
                </a:cubicBezTo>
                <a:cubicBezTo>
                  <a:pt x="-41007" y="1871839"/>
                  <a:pt x="43501" y="1773753"/>
                  <a:pt x="0" y="1580006"/>
                </a:cubicBezTo>
                <a:cubicBezTo>
                  <a:pt x="-43501" y="1386259"/>
                  <a:pt x="51120" y="1300664"/>
                  <a:pt x="0" y="1067017"/>
                </a:cubicBezTo>
                <a:cubicBezTo>
                  <a:pt x="-51120" y="833370"/>
                  <a:pt x="55213" y="735517"/>
                  <a:pt x="0" y="533509"/>
                </a:cubicBezTo>
                <a:cubicBezTo>
                  <a:pt x="-55213" y="331501"/>
                  <a:pt x="58661" y="130288"/>
                  <a:pt x="0" y="0"/>
                </a:cubicBezTo>
                <a:close/>
              </a:path>
            </a:pathLst>
          </a:custGeom>
          <a:ln w="76200">
            <a:extLst>
              <a:ext uri="{C807C97D-BFC1-408E-A445-0C87EB9F89A2}">
                <ask:lineSketchStyleProps xmlns:ask="http://schemas.microsoft.com/office/drawing/2018/sketchyshapes" sd="345174962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 </a:t>
            </a:r>
          </a:p>
          <a:p>
            <a:pPr algn="ctr"/>
            <a:r>
              <a:rPr lang="el-GR" b="1" dirty="0">
                <a:solidFill>
                  <a:srgbClr val="FF0000"/>
                </a:solidFill>
              </a:rPr>
              <a:t>ΣΤΟΧΟΣ  :</a:t>
            </a:r>
          </a:p>
          <a:p>
            <a:pPr algn="ctr"/>
            <a:r>
              <a:rPr lang="el-GR" dirty="0"/>
              <a:t>Στη Νεολιθική Εποχή ο  άνθρωπος  αποκτά μόνιμη  κατοικία. Πού οικοδομούν τα σπίτια τους;  </a:t>
            </a:r>
            <a:endParaRPr lang="el-CY" dirty="0"/>
          </a:p>
          <a:p>
            <a:pPr algn="ctr"/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9984105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 descr="Εικόνα που περιέχει κείμενο, βιβλίο, χάρτης, τέχνη&#10;&#10;Περιγραφή που δημιουργήθηκε αυτόματα">
            <a:extLst>
              <a:ext uri="{FF2B5EF4-FFF2-40B4-BE49-F238E27FC236}">
                <a16:creationId xmlns:a16="http://schemas.microsoft.com/office/drawing/2014/main" id="{826B190F-6B34-C92E-04C6-0C1B0EBBDB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37" t="7461" r="6191" b="24762"/>
          <a:stretch/>
        </p:blipFill>
        <p:spPr>
          <a:xfrm>
            <a:off x="97970" y="97971"/>
            <a:ext cx="11832773" cy="6629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3563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 descr="Εικόνα που περιέχει κείμενο, χάρτης, Άτλας&#10;&#10;Περιγραφή που δημιουργήθηκε αυτόματα">
            <a:extLst>
              <a:ext uri="{FF2B5EF4-FFF2-40B4-BE49-F238E27FC236}">
                <a16:creationId xmlns:a16="http://schemas.microsoft.com/office/drawing/2014/main" id="{2AD761C0-B636-9C3E-94F2-620DCE03C7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1" t="4921" r="7936" b="3228"/>
          <a:stretch/>
        </p:blipFill>
        <p:spPr>
          <a:xfrm rot="5400000">
            <a:off x="4869366" y="-464633"/>
            <a:ext cx="6858000" cy="7787270"/>
          </a:xfrm>
          <a:prstGeom prst="rect">
            <a:avLst/>
          </a:prstGeom>
        </p:spPr>
      </p:pic>
      <p:pic>
        <p:nvPicPr>
          <p:cNvPr id="7" name="Εικόνα 6" descr="Εικόνα που περιέχει κείμενο, βιβλίο, χάρτης&#10;&#10;Περιγραφή που δημιουργήθηκε αυτόματα">
            <a:extLst>
              <a:ext uri="{FF2B5EF4-FFF2-40B4-BE49-F238E27FC236}">
                <a16:creationId xmlns:a16="http://schemas.microsoft.com/office/drawing/2014/main" id="{67C4A6C8-F637-CCE0-9DD8-8CFFBD617D3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99" t="57763" r="41198" b="24083"/>
          <a:stretch/>
        </p:blipFill>
        <p:spPr>
          <a:xfrm rot="5400000">
            <a:off x="-191795" y="1663729"/>
            <a:ext cx="5161432" cy="3223157"/>
          </a:xfrm>
          <a:prstGeom prst="rect">
            <a:avLst/>
          </a:prstGeom>
        </p:spPr>
      </p:pic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B4F99EE9-BFEF-9110-BF1D-381E71E616BE}"/>
              </a:ext>
            </a:extLst>
          </p:cNvPr>
          <p:cNvSpPr/>
          <p:nvPr/>
        </p:nvSpPr>
        <p:spPr>
          <a:xfrm>
            <a:off x="0" y="6139542"/>
            <a:ext cx="4404730" cy="71845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600" dirty="0"/>
              <a:t>Στυλιανός Αλεξίου κ.ά., </a:t>
            </a:r>
            <a:r>
              <a:rPr lang="el-GR" sz="1600" i="1" dirty="0"/>
              <a:t>Ιστορία  του Ελληνικού Έθνους,</a:t>
            </a:r>
            <a:r>
              <a:rPr lang="el-GR" sz="1600" dirty="0"/>
              <a:t> τόμος  Α’, Αθήνα 1970, σελ. 34.</a:t>
            </a:r>
            <a:endParaRPr lang="el-CY" sz="1600" dirty="0"/>
          </a:p>
        </p:txBody>
      </p:sp>
    </p:spTree>
    <p:extLst>
      <p:ext uri="{BB962C8B-B14F-4D97-AF65-F5344CB8AC3E}">
        <p14:creationId xmlns:p14="http://schemas.microsoft.com/office/powerpoint/2010/main" val="29459327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 descr="Εικόνα που περιέχει κείμενο, βιβλίο, χαρτί, χάρτης&#10;&#10;Περιγραφή που δημιουργήθηκε αυτόματα">
            <a:extLst>
              <a:ext uri="{FF2B5EF4-FFF2-40B4-BE49-F238E27FC236}">
                <a16:creationId xmlns:a16="http://schemas.microsoft.com/office/drawing/2014/main" id="{2F87BE61-77BF-C76C-952B-F73C8DFE9B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66" t="12380" r="11429" b="33969"/>
          <a:stretch/>
        </p:blipFill>
        <p:spPr>
          <a:xfrm>
            <a:off x="0" y="0"/>
            <a:ext cx="12192000" cy="6183086"/>
          </a:xfrm>
          <a:prstGeom prst="rect">
            <a:avLst/>
          </a:prstGeom>
        </p:spPr>
      </p:pic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921B25EA-21F7-59E8-FC3E-26A56F894F91}"/>
              </a:ext>
            </a:extLst>
          </p:cNvPr>
          <p:cNvSpPr/>
          <p:nvPr/>
        </p:nvSpPr>
        <p:spPr>
          <a:xfrm>
            <a:off x="-1" y="6139542"/>
            <a:ext cx="8882744" cy="71845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Στυλιανός Αλεξίου κ.ά., </a:t>
            </a:r>
            <a:r>
              <a:rPr lang="el-GR" i="1" dirty="0"/>
              <a:t>Ιστορία  του Ελληνικού Έθνους,</a:t>
            </a:r>
            <a:r>
              <a:rPr lang="el-GR" dirty="0"/>
              <a:t> τόμος  Α’, Αθήνα 1970, σελ. 50.</a:t>
            </a:r>
            <a:endParaRPr lang="el-CY" dirty="0"/>
          </a:p>
        </p:txBody>
      </p:sp>
    </p:spTree>
    <p:extLst>
      <p:ext uri="{BB962C8B-B14F-4D97-AF65-F5344CB8AC3E}">
        <p14:creationId xmlns:p14="http://schemas.microsoft.com/office/powerpoint/2010/main" val="14465970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 descr="Εικόνα που περιέχει κείμενο, χαρτί, χάρτινο προϊόν, βιβλίο&#10;&#10;Περιγραφή που δημιουργήθηκε αυτόματα">
            <a:extLst>
              <a:ext uri="{FF2B5EF4-FFF2-40B4-BE49-F238E27FC236}">
                <a16:creationId xmlns:a16="http://schemas.microsoft.com/office/drawing/2014/main" id="{A9408A47-FCCF-F08D-ABA0-2D296749784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0" t="8095" r="23492" b="19947"/>
          <a:stretch/>
        </p:blipFill>
        <p:spPr>
          <a:xfrm rot="5400000">
            <a:off x="2008418" y="-48980"/>
            <a:ext cx="2133596" cy="229688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Εικόνα 4" descr="Εικόνα που περιέχει κείμενο, βιβλίο, χαρτί, Δημοσίευση&#10;&#10;Περιγραφή που δημιουργήθηκε αυτόματα">
            <a:extLst>
              <a:ext uri="{FF2B5EF4-FFF2-40B4-BE49-F238E27FC236}">
                <a16:creationId xmlns:a16="http://schemas.microsoft.com/office/drawing/2014/main" id="{8947981B-32CA-9AE4-D61F-47AB152332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5" t="10158" r="19524" b="33174"/>
          <a:stretch/>
        </p:blipFill>
        <p:spPr>
          <a:xfrm>
            <a:off x="5344887" y="947061"/>
            <a:ext cx="6705601" cy="5910939"/>
          </a:xfrm>
          <a:prstGeom prst="rect">
            <a:avLst/>
          </a:prstGeom>
        </p:spPr>
      </p:pic>
      <p:pic>
        <p:nvPicPr>
          <p:cNvPr id="7" name="Εικόνα 6" descr="Εικόνα που περιέχει κείμενο, χαρτί, Δημοσίευση, χάρτινο προϊόν&#10;&#10;Περιγραφή που δημιουργήθηκε αυτόματα">
            <a:extLst>
              <a:ext uri="{FF2B5EF4-FFF2-40B4-BE49-F238E27FC236}">
                <a16:creationId xmlns:a16="http://schemas.microsoft.com/office/drawing/2014/main" id="{5D442C60-3BCB-678A-EC66-BA79333E61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38" t="27936" r="34048" b="34747"/>
          <a:stretch/>
        </p:blipFill>
        <p:spPr>
          <a:xfrm>
            <a:off x="217713" y="2786744"/>
            <a:ext cx="5127174" cy="398417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723C5435-AC23-FD94-C61E-BAB045F6D5AA}"/>
              </a:ext>
            </a:extLst>
          </p:cNvPr>
          <p:cNvSpPr/>
          <p:nvPr/>
        </p:nvSpPr>
        <p:spPr>
          <a:xfrm>
            <a:off x="5344887" y="914407"/>
            <a:ext cx="4920342" cy="37011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Χωριό </a:t>
            </a:r>
            <a:r>
              <a:rPr lang="el-GR" dirty="0" err="1"/>
              <a:t>Ερήμη</a:t>
            </a:r>
            <a:r>
              <a:rPr lang="el-GR" dirty="0"/>
              <a:t>  στην όχθη  του ποταμού  </a:t>
            </a:r>
            <a:r>
              <a:rPr lang="el-GR" dirty="0" err="1"/>
              <a:t>Κούρη</a:t>
            </a:r>
            <a:r>
              <a:rPr lang="el-GR" dirty="0"/>
              <a:t>  </a:t>
            </a:r>
            <a:endParaRPr lang="el-CY" dirty="0"/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07770176-9FE6-E73A-5D01-D18AC39FB15F}"/>
              </a:ext>
            </a:extLst>
          </p:cNvPr>
          <p:cNvSpPr/>
          <p:nvPr/>
        </p:nvSpPr>
        <p:spPr>
          <a:xfrm>
            <a:off x="234043" y="2209800"/>
            <a:ext cx="5110844" cy="57694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Από τις  ανασκαφές  στην </a:t>
            </a:r>
            <a:r>
              <a:rPr lang="el-GR" dirty="0" err="1"/>
              <a:t>Ερήμη</a:t>
            </a:r>
            <a:r>
              <a:rPr lang="el-GR" dirty="0"/>
              <a:t> (1933-1935) του  </a:t>
            </a:r>
            <a:r>
              <a:rPr lang="el-GR" dirty="0" err="1"/>
              <a:t>Πορφύριου</a:t>
            </a:r>
            <a:r>
              <a:rPr lang="el-GR" dirty="0"/>
              <a:t> Δίκαιου  </a:t>
            </a:r>
            <a:endParaRPr lang="el-CY" dirty="0"/>
          </a:p>
        </p:txBody>
      </p:sp>
    </p:spTree>
    <p:extLst>
      <p:ext uri="{BB962C8B-B14F-4D97-AF65-F5344CB8AC3E}">
        <p14:creationId xmlns:p14="http://schemas.microsoft.com/office/powerpoint/2010/main" val="40461368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 descr="Εικόνα που περιέχει κείμενο, χαρτί, χάρτινο προϊόν, βιβλίο&#10;&#10;Περιγραφή που δημιουργήθηκε αυτόματα">
            <a:extLst>
              <a:ext uri="{FF2B5EF4-FFF2-40B4-BE49-F238E27FC236}">
                <a16:creationId xmlns:a16="http://schemas.microsoft.com/office/drawing/2014/main" id="{183E01F2-E057-3E39-E684-E6AC8401BA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78" t="15291" r="23016" b="26720"/>
          <a:stretch/>
        </p:blipFill>
        <p:spPr>
          <a:xfrm rot="5400000">
            <a:off x="-1393372" y="1676400"/>
            <a:ext cx="6531429" cy="3374572"/>
          </a:xfrm>
          <a:prstGeom prst="rect">
            <a:avLst/>
          </a:prstGeom>
        </p:spPr>
      </p:pic>
      <p:pic>
        <p:nvPicPr>
          <p:cNvPr id="7" name="Εικόνα 6" descr="Εικόνα που περιέχει κείμενο, βιβλίο, Δημοσίευση, χαρτί&#10;&#10;Περιγραφή που δημιουργήθηκε αυτόματα">
            <a:extLst>
              <a:ext uri="{FF2B5EF4-FFF2-40B4-BE49-F238E27FC236}">
                <a16:creationId xmlns:a16="http://schemas.microsoft.com/office/drawing/2014/main" id="{DA6EC833-E804-262E-8A08-6879D4C7B1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64" t="19100" r="40793" b="22910"/>
          <a:stretch/>
        </p:blipFill>
        <p:spPr>
          <a:xfrm rot="5400000">
            <a:off x="4571999" y="-816432"/>
            <a:ext cx="6607630" cy="8436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0419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 descr="Εικόνα που περιέχει κείμενο, χαρτί, χάρτινο προϊόν, στατικό&#10;&#10;Περιγραφή που δημιουργήθηκε αυτόματα">
            <a:extLst>
              <a:ext uri="{FF2B5EF4-FFF2-40B4-BE49-F238E27FC236}">
                <a16:creationId xmlns:a16="http://schemas.microsoft.com/office/drawing/2014/main" id="{39CB9B84-9D8B-9267-C9EB-42CCD8AE03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44" t="9789" r="6191" b="20793"/>
          <a:stretch/>
        </p:blipFill>
        <p:spPr>
          <a:xfrm rot="5400000">
            <a:off x="-1643745" y="1643743"/>
            <a:ext cx="6858001" cy="3570515"/>
          </a:xfrm>
          <a:prstGeom prst="rect">
            <a:avLst/>
          </a:prstGeom>
        </p:spPr>
      </p:pic>
      <p:pic>
        <p:nvPicPr>
          <p:cNvPr id="7" name="Εικόνα 6" descr="Εικόνα που περιέχει κείμενο, βιβλίο, χαρτί, βουνό&#10;&#10;Περιγραφή που δημιουργήθηκε αυτόματα">
            <a:extLst>
              <a:ext uri="{FF2B5EF4-FFF2-40B4-BE49-F238E27FC236}">
                <a16:creationId xmlns:a16="http://schemas.microsoft.com/office/drawing/2014/main" id="{7D36DBA3-AAA9-0E7D-77AB-41E4B105E0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29" t="16983" r="23810" b="17462"/>
          <a:stretch/>
        </p:blipFill>
        <p:spPr>
          <a:xfrm>
            <a:off x="3741626" y="87085"/>
            <a:ext cx="8145573" cy="6618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6065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 descr="Εικόνα που περιέχει κείμενο, γράμμα&#10;&#10;Περιγραφή που δημιουργήθηκε αυτόματα">
            <a:extLst>
              <a:ext uri="{FF2B5EF4-FFF2-40B4-BE49-F238E27FC236}">
                <a16:creationId xmlns:a16="http://schemas.microsoft.com/office/drawing/2014/main" id="{7E1B47BC-EA14-B07A-6446-1D4DCD8FB4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10" t="39232" r="505" b="3841"/>
          <a:stretch/>
        </p:blipFill>
        <p:spPr>
          <a:xfrm>
            <a:off x="272144" y="250371"/>
            <a:ext cx="6281056" cy="6607629"/>
          </a:xfrm>
          <a:prstGeom prst="rect">
            <a:avLst/>
          </a:prstGeom>
        </p:spPr>
      </p:pic>
      <p:pic>
        <p:nvPicPr>
          <p:cNvPr id="3" name="Εικόνα 2" descr="Εικόνα που περιέχει κείμενο, γράμμα&#10;&#10;Περιγραφή που δημιουργήθηκε αυτόματα">
            <a:extLst>
              <a:ext uri="{FF2B5EF4-FFF2-40B4-BE49-F238E27FC236}">
                <a16:creationId xmlns:a16="http://schemas.microsoft.com/office/drawing/2014/main" id="{27D0452B-AE6F-983F-7A1B-7181D06E8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5" t="1795" r="29897" b="46415"/>
          <a:stretch/>
        </p:blipFill>
        <p:spPr>
          <a:xfrm>
            <a:off x="5889171" y="186607"/>
            <a:ext cx="6128657" cy="6484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5388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13DCE75-FC22-D41D-0D5B-5C481849E331}"/>
              </a:ext>
            </a:extLst>
          </p:cNvPr>
          <p:cNvSpPr txBox="1"/>
          <p:nvPr/>
        </p:nvSpPr>
        <p:spPr>
          <a:xfrm>
            <a:off x="990601" y="221121"/>
            <a:ext cx="10580914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l-GR" sz="2400" b="1" dirty="0">
                <a:solidFill>
                  <a:srgbClr val="FF0000"/>
                </a:solidFill>
              </a:rPr>
              <a:t>Κριτήρια επιλογής του χώρου για εγκατάσταση των ανθρώπων</a:t>
            </a:r>
            <a:endParaRPr lang="el-CY" sz="2400" b="1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b="10479"/>
          <a:stretch/>
        </p:blipFill>
        <p:spPr>
          <a:xfrm>
            <a:off x="6345954" y="866326"/>
            <a:ext cx="5225561" cy="5349835"/>
          </a:xfrm>
          <a:prstGeom prst="rect">
            <a:avLst/>
          </a:prstGeom>
        </p:spPr>
      </p:pic>
      <p:pic>
        <p:nvPicPr>
          <p:cNvPr id="4" name="Picture 2" descr="Παλιά εποχή της πέτρας) - ppt κατέβασμα">
            <a:extLst>
              <a:ext uri="{FF2B5EF4-FFF2-40B4-BE49-F238E27FC236}">
                <a16:creationId xmlns:a16="http://schemas.microsoft.com/office/drawing/2014/main" id="{DEBD5E06-4FFA-4049-9E48-EAE378CA70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17"/>
          <a:stretch/>
        </p:blipFill>
        <p:spPr bwMode="auto">
          <a:xfrm>
            <a:off x="398645" y="866326"/>
            <a:ext cx="5882413" cy="5650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Οβάλ 4">
            <a:extLst>
              <a:ext uri="{FF2B5EF4-FFF2-40B4-BE49-F238E27FC236}">
                <a16:creationId xmlns:a16="http://schemas.microsoft.com/office/drawing/2014/main" id="{F81EA4C8-55E8-448B-835B-359232DAF82C}"/>
              </a:ext>
            </a:extLst>
          </p:cNvPr>
          <p:cNvSpPr/>
          <p:nvPr/>
        </p:nvSpPr>
        <p:spPr>
          <a:xfrm>
            <a:off x="-1" y="1776248"/>
            <a:ext cx="3382037" cy="2599809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200" b="1" dirty="0"/>
              <a:t>Προϊστορία </a:t>
            </a:r>
            <a:endParaRPr lang="el-CY" sz="3200" b="1" dirty="0"/>
          </a:p>
        </p:txBody>
      </p:sp>
      <p:sp>
        <p:nvSpPr>
          <p:cNvPr id="7" name="Οβάλ 6">
            <a:extLst>
              <a:ext uri="{FF2B5EF4-FFF2-40B4-BE49-F238E27FC236}">
                <a16:creationId xmlns:a16="http://schemas.microsoft.com/office/drawing/2014/main" id="{383C8C1F-8006-4945-8183-A88071DA01F2}"/>
              </a:ext>
            </a:extLst>
          </p:cNvPr>
          <p:cNvSpPr/>
          <p:nvPr/>
        </p:nvSpPr>
        <p:spPr>
          <a:xfrm>
            <a:off x="7730358" y="3826157"/>
            <a:ext cx="3231556" cy="2573544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b="1" dirty="0"/>
              <a:t>Στη σημερινή εποχή   </a:t>
            </a:r>
            <a:endParaRPr lang="el-CY" sz="3600" b="1" dirty="0"/>
          </a:p>
        </p:txBody>
      </p:sp>
      <p:sp>
        <p:nvSpPr>
          <p:cNvPr id="9" name="Ορθογώνιο: Στρογγύλεμα γωνιών 8">
            <a:extLst>
              <a:ext uri="{FF2B5EF4-FFF2-40B4-BE49-F238E27FC236}">
                <a16:creationId xmlns:a16="http://schemas.microsoft.com/office/drawing/2014/main" id="{8ACC5E37-402D-4599-A48C-BDFCEE110F00}"/>
              </a:ext>
            </a:extLst>
          </p:cNvPr>
          <p:cNvSpPr/>
          <p:nvPr/>
        </p:nvSpPr>
        <p:spPr>
          <a:xfrm>
            <a:off x="2931469" y="4228532"/>
            <a:ext cx="3382037" cy="168620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b="1" dirty="0">
                <a:solidFill>
                  <a:srgbClr val="FF0000"/>
                </a:solidFill>
              </a:rPr>
              <a:t>φυσικά  χαρακτηριστικά </a:t>
            </a:r>
            <a:endParaRPr lang="el-CY" b="1" dirty="0">
              <a:solidFill>
                <a:srgbClr val="FF0000"/>
              </a:solidFill>
            </a:endParaRPr>
          </a:p>
        </p:txBody>
      </p:sp>
      <p:sp>
        <p:nvSpPr>
          <p:cNvPr id="10" name="Ορθογώνιο: Στρογγύλεμα γωνιών 9">
            <a:extLst>
              <a:ext uri="{FF2B5EF4-FFF2-40B4-BE49-F238E27FC236}">
                <a16:creationId xmlns:a16="http://schemas.microsoft.com/office/drawing/2014/main" id="{6EBF7113-432F-4E5F-98E7-9AF12532B404}"/>
              </a:ext>
            </a:extLst>
          </p:cNvPr>
          <p:cNvSpPr/>
          <p:nvPr/>
        </p:nvSpPr>
        <p:spPr>
          <a:xfrm>
            <a:off x="8254374" y="866326"/>
            <a:ext cx="3382037" cy="103228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b="1" dirty="0">
                <a:solidFill>
                  <a:srgbClr val="FF0000"/>
                </a:solidFill>
              </a:rPr>
              <a:t>υπηρεσίες</a:t>
            </a:r>
            <a:r>
              <a:rPr lang="el-GR" dirty="0"/>
              <a:t>  </a:t>
            </a:r>
            <a:endParaRPr lang="el-CY" dirty="0"/>
          </a:p>
        </p:txBody>
      </p:sp>
      <p:sp>
        <p:nvSpPr>
          <p:cNvPr id="11" name="Ορθογώνιο: Στρογγύλεμα γωνιών 10">
            <a:extLst>
              <a:ext uri="{FF2B5EF4-FFF2-40B4-BE49-F238E27FC236}">
                <a16:creationId xmlns:a16="http://schemas.microsoft.com/office/drawing/2014/main" id="{21BE5B34-CEAE-4045-AC86-47139F2AB186}"/>
              </a:ext>
            </a:extLst>
          </p:cNvPr>
          <p:cNvSpPr/>
          <p:nvPr/>
        </p:nvSpPr>
        <p:spPr>
          <a:xfrm>
            <a:off x="8390296" y="2082153"/>
            <a:ext cx="3382037" cy="103228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b="1" dirty="0">
                <a:solidFill>
                  <a:srgbClr val="FF0000"/>
                </a:solidFill>
              </a:rPr>
              <a:t>πρόσβαση σε</a:t>
            </a:r>
            <a:r>
              <a:rPr lang="el-GR" dirty="0"/>
              <a:t>  </a:t>
            </a:r>
            <a:endParaRPr lang="el-CY" dirty="0"/>
          </a:p>
        </p:txBody>
      </p:sp>
    </p:spTree>
    <p:extLst>
      <p:ext uri="{BB962C8B-B14F-4D97-AF65-F5344CB8AC3E}">
        <p14:creationId xmlns:p14="http://schemas.microsoft.com/office/powerpoint/2010/main" val="1031914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FEFA078C-B905-4BA1-3D27-DC31E858F081}"/>
              </a:ext>
            </a:extLst>
          </p:cNvPr>
          <p:cNvSpPr/>
          <p:nvPr/>
        </p:nvSpPr>
        <p:spPr>
          <a:xfrm>
            <a:off x="359229" y="293914"/>
            <a:ext cx="9015999" cy="1447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Στη Νεολιθική Εποχή ο  άνθρωπος  αποκτά μόνιμη  κατοικία. Πού οικοδομούν τα σπίτια τους; </a:t>
            </a:r>
            <a:endParaRPr lang="el-CY" dirty="0"/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7829F5F5-AEEB-D9FF-5EA4-570B865ADEA6}"/>
              </a:ext>
            </a:extLst>
          </p:cNvPr>
          <p:cNvSpPr/>
          <p:nvPr/>
        </p:nvSpPr>
        <p:spPr>
          <a:xfrm>
            <a:off x="217714" y="2830282"/>
            <a:ext cx="4288972" cy="313508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800" dirty="0"/>
              <a:t>Κοντά σε λόφους </a:t>
            </a:r>
          </a:p>
          <a:p>
            <a:pPr algn="ctr"/>
            <a:r>
              <a:rPr lang="el-GR" sz="4800" dirty="0"/>
              <a:t>Κοντά  σε ποταμούς </a:t>
            </a:r>
            <a:endParaRPr lang="el-CY" sz="4800" dirty="0"/>
          </a:p>
        </p:txBody>
      </p:sp>
      <p:sp>
        <p:nvSpPr>
          <p:cNvPr id="6" name="Βέλος: Δεξιό 5">
            <a:extLst>
              <a:ext uri="{FF2B5EF4-FFF2-40B4-BE49-F238E27FC236}">
                <a16:creationId xmlns:a16="http://schemas.microsoft.com/office/drawing/2014/main" id="{9A534582-DF7F-8C48-3873-4359B81FCAEA}"/>
              </a:ext>
            </a:extLst>
          </p:cNvPr>
          <p:cNvSpPr/>
          <p:nvPr/>
        </p:nvSpPr>
        <p:spPr>
          <a:xfrm>
            <a:off x="4615543" y="3672611"/>
            <a:ext cx="2960914" cy="125703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07F4A34A-1752-8983-06CC-E9C569977E91}"/>
              </a:ext>
            </a:extLst>
          </p:cNvPr>
          <p:cNvSpPr/>
          <p:nvPr/>
        </p:nvSpPr>
        <p:spPr>
          <a:xfrm>
            <a:off x="7685314" y="3229039"/>
            <a:ext cx="4288972" cy="233757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200" dirty="0"/>
              <a:t>Προστασία  από τα θηρία</a:t>
            </a:r>
          </a:p>
          <a:p>
            <a:pPr algn="ctr"/>
            <a:r>
              <a:rPr lang="el-GR" sz="3200" dirty="0"/>
              <a:t>Προστασία από τη φύση </a:t>
            </a:r>
          </a:p>
          <a:p>
            <a:pPr algn="ctr"/>
            <a:r>
              <a:rPr lang="el-GR" sz="3200" dirty="0"/>
              <a:t>Τροφή   </a:t>
            </a:r>
            <a:endParaRPr lang="el-CY" sz="3200" dirty="0"/>
          </a:p>
        </p:txBody>
      </p:sp>
    </p:spTree>
    <p:extLst>
      <p:ext uri="{BB962C8B-B14F-4D97-AF65-F5344CB8AC3E}">
        <p14:creationId xmlns:p14="http://schemas.microsoft.com/office/powerpoint/2010/main" val="27285332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201" name="Rectangle 8200">
            <a:extLst>
              <a:ext uri="{FF2B5EF4-FFF2-40B4-BE49-F238E27FC236}">
                <a16:creationId xmlns:a16="http://schemas.microsoft.com/office/drawing/2014/main" id="{5EF17487-C386-4F99-B5EB-4FD3DF4236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03" name="Freeform: Shape 8202">
            <a:extLst>
              <a:ext uri="{FF2B5EF4-FFF2-40B4-BE49-F238E27FC236}">
                <a16:creationId xmlns:a16="http://schemas.microsoft.com/office/drawing/2014/main" id="{A0DE92DF-4769-4DE9-93FD-EE312718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0"/>
            <a:ext cx="7472381" cy="6858000"/>
          </a:xfrm>
          <a:custGeom>
            <a:avLst/>
            <a:gdLst>
              <a:gd name="connsiteX0" fmla="*/ 1232666 w 7472381"/>
              <a:gd name="connsiteY0" fmla="*/ 0 h 6886575"/>
              <a:gd name="connsiteX1" fmla="*/ 7472381 w 7472381"/>
              <a:gd name="connsiteY1" fmla="*/ 0 h 6886575"/>
              <a:gd name="connsiteX2" fmla="*/ 7472381 w 7472381"/>
              <a:gd name="connsiteY2" fmla="*/ 814388 h 6886575"/>
              <a:gd name="connsiteX3" fmla="*/ 7472381 w 7472381"/>
              <a:gd name="connsiteY3" fmla="*/ 6411516 h 6886575"/>
              <a:gd name="connsiteX4" fmla="*/ 7472381 w 7472381"/>
              <a:gd name="connsiteY4" fmla="*/ 6886575 h 6886575"/>
              <a:gd name="connsiteX5" fmla="*/ 6992676 w 7472381"/>
              <a:gd name="connsiteY5" fmla="*/ 6886575 h 6886575"/>
              <a:gd name="connsiteX6" fmla="*/ 1946893 w 7472381"/>
              <a:gd name="connsiteY6" fmla="*/ 6886575 h 6886575"/>
              <a:gd name="connsiteX7" fmla="*/ 1506276 w 7472381"/>
              <a:gd name="connsiteY7" fmla="*/ 6686550 h 6886575"/>
              <a:gd name="connsiteX8" fmla="*/ 1314394 w 7472381"/>
              <a:gd name="connsiteY8" fmla="*/ 6457949 h 6886575"/>
              <a:gd name="connsiteX9" fmla="*/ 1246880 w 7472381"/>
              <a:gd name="connsiteY9" fmla="*/ 6393656 h 6886575"/>
              <a:gd name="connsiteX10" fmla="*/ 1079872 w 7472381"/>
              <a:gd name="connsiteY10" fmla="*/ 6307931 h 6886575"/>
              <a:gd name="connsiteX11" fmla="*/ 788495 w 7472381"/>
              <a:gd name="connsiteY11" fmla="*/ 6125765 h 6886575"/>
              <a:gd name="connsiteX12" fmla="*/ 895097 w 7472381"/>
              <a:gd name="connsiteY12" fmla="*/ 6082903 h 6886575"/>
              <a:gd name="connsiteX13" fmla="*/ 1204239 w 7472381"/>
              <a:gd name="connsiteY13" fmla="*/ 6193631 h 6886575"/>
              <a:gd name="connsiteX14" fmla="*/ 1428102 w 7472381"/>
              <a:gd name="connsiteY14" fmla="*/ 6222206 h 6886575"/>
              <a:gd name="connsiteX15" fmla="*/ 1111852 w 7472381"/>
              <a:gd name="connsiteY15" fmla="*/ 6029325 h 6886575"/>
              <a:gd name="connsiteX16" fmla="*/ 806262 w 7472381"/>
              <a:gd name="connsiteY16" fmla="*/ 5779294 h 6886575"/>
              <a:gd name="connsiteX17" fmla="*/ 1040785 w 7472381"/>
              <a:gd name="connsiteY17" fmla="*/ 5825728 h 6886575"/>
              <a:gd name="connsiteX18" fmla="*/ 1051445 w 7472381"/>
              <a:gd name="connsiteY18" fmla="*/ 5793581 h 6886575"/>
              <a:gd name="connsiteX19" fmla="*/ 845349 w 7472381"/>
              <a:gd name="connsiteY19" fmla="*/ 5497115 h 6886575"/>
              <a:gd name="connsiteX20" fmla="*/ 745855 w 7472381"/>
              <a:gd name="connsiteY20" fmla="*/ 5375672 h 6886575"/>
              <a:gd name="connsiteX21" fmla="*/ 291024 w 7472381"/>
              <a:gd name="connsiteY21" fmla="*/ 5014913 h 6886575"/>
              <a:gd name="connsiteX22" fmla="*/ 724535 w 7472381"/>
              <a:gd name="connsiteY22" fmla="*/ 5175647 h 6886575"/>
              <a:gd name="connsiteX23" fmla="*/ 276811 w 7472381"/>
              <a:gd name="connsiteY23" fmla="*/ 4825603 h 6886575"/>
              <a:gd name="connsiteX24" fmla="*/ 60055 w 7472381"/>
              <a:gd name="connsiteY24" fmla="*/ 4697016 h 6886575"/>
              <a:gd name="connsiteX25" fmla="*/ 6755 w 7472381"/>
              <a:gd name="connsiteY25" fmla="*/ 4622006 h 6886575"/>
              <a:gd name="connsiteX26" fmla="*/ 102696 w 7472381"/>
              <a:gd name="connsiteY26" fmla="*/ 4604146 h 6886575"/>
              <a:gd name="connsiteX27" fmla="*/ 397625 w 7472381"/>
              <a:gd name="connsiteY27" fmla="*/ 4632722 h 6886575"/>
              <a:gd name="connsiteX28" fmla="*/ 31628 w 7472381"/>
              <a:gd name="connsiteY28" fmla="*/ 4396978 h 6886575"/>
              <a:gd name="connsiteX29" fmla="*/ 305237 w 7472381"/>
              <a:gd name="connsiteY29" fmla="*/ 4432697 h 6886575"/>
              <a:gd name="connsiteX30" fmla="*/ 383412 w 7472381"/>
              <a:gd name="connsiteY30" fmla="*/ 4339828 h 6886575"/>
              <a:gd name="connsiteX31" fmla="*/ 511333 w 7472381"/>
              <a:gd name="connsiteY31" fmla="*/ 4189810 h 6886575"/>
              <a:gd name="connsiteX32" fmla="*/ 600167 w 7472381"/>
              <a:gd name="connsiteY32" fmla="*/ 4107656 h 6886575"/>
              <a:gd name="connsiteX33" fmla="*/ 635701 w 7472381"/>
              <a:gd name="connsiteY33" fmla="*/ 3843337 h 6886575"/>
              <a:gd name="connsiteX34" fmla="*/ 561080 w 7472381"/>
              <a:gd name="connsiteY34" fmla="*/ 3554015 h 6886575"/>
              <a:gd name="connsiteX35" fmla="*/ 354985 w 7472381"/>
              <a:gd name="connsiteY35" fmla="*/ 3407569 h 6886575"/>
              <a:gd name="connsiteX36" fmla="*/ 415392 w 7472381"/>
              <a:gd name="connsiteY36" fmla="*/ 3243263 h 6886575"/>
              <a:gd name="connsiteX37" fmla="*/ 852456 w 7472381"/>
              <a:gd name="connsiteY37" fmla="*/ 3343275 h 6886575"/>
              <a:gd name="connsiteX38" fmla="*/ 202190 w 7472381"/>
              <a:gd name="connsiteY38" fmla="*/ 2953940 h 6886575"/>
              <a:gd name="connsiteX39" fmla="*/ 312344 w 7472381"/>
              <a:gd name="connsiteY39" fmla="*/ 2936081 h 6886575"/>
              <a:gd name="connsiteX40" fmla="*/ 706768 w 7472381"/>
              <a:gd name="connsiteY40" fmla="*/ 2714625 h 6886575"/>
              <a:gd name="connsiteX41" fmla="*/ 728088 w 7472381"/>
              <a:gd name="connsiteY41" fmla="*/ 2703909 h 6886575"/>
              <a:gd name="connsiteX42" fmla="*/ 795602 w 7472381"/>
              <a:gd name="connsiteY42" fmla="*/ 2564606 h 6886575"/>
              <a:gd name="connsiteX43" fmla="*/ 1008804 w 7472381"/>
              <a:gd name="connsiteY43" fmla="*/ 2543175 h 6886575"/>
              <a:gd name="connsiteX44" fmla="*/ 1186473 w 7472381"/>
              <a:gd name="connsiteY44" fmla="*/ 2575322 h 6886575"/>
              <a:gd name="connsiteX45" fmla="*/ 1378355 w 7472381"/>
              <a:gd name="connsiteY45" fmla="*/ 2536031 h 6886575"/>
              <a:gd name="connsiteX46" fmla="*/ 1548916 w 7472381"/>
              <a:gd name="connsiteY46" fmla="*/ 2553891 h 6886575"/>
              <a:gd name="connsiteX47" fmla="*/ 1694604 w 7472381"/>
              <a:gd name="connsiteY47" fmla="*/ 2528888 h 6886575"/>
              <a:gd name="connsiteX48" fmla="*/ 1552469 w 7472381"/>
              <a:gd name="connsiteY48" fmla="*/ 2411015 h 6886575"/>
              <a:gd name="connsiteX49" fmla="*/ 1353481 w 7472381"/>
              <a:gd name="connsiteY49" fmla="*/ 2411015 h 6886575"/>
              <a:gd name="connsiteX50" fmla="*/ 1211346 w 7472381"/>
              <a:gd name="connsiteY50" fmla="*/ 2336007 h 6886575"/>
              <a:gd name="connsiteX51" fmla="*/ 1076318 w 7472381"/>
              <a:gd name="connsiteY51" fmla="*/ 2200275 h 6886575"/>
              <a:gd name="connsiteX52" fmla="*/ 600167 w 7472381"/>
              <a:gd name="connsiteY52" fmla="*/ 1982390 h 6886575"/>
              <a:gd name="connsiteX53" fmla="*/ 514886 w 7472381"/>
              <a:gd name="connsiteY53" fmla="*/ 1900238 h 6886575"/>
              <a:gd name="connsiteX54" fmla="*/ 1872273 w 7472381"/>
              <a:gd name="connsiteY54" fmla="*/ 2218135 h 6886575"/>
              <a:gd name="connsiteX55" fmla="*/ 1452975 w 7472381"/>
              <a:gd name="connsiteY55" fmla="*/ 2085975 h 6886575"/>
              <a:gd name="connsiteX56" fmla="*/ 1737245 w 7472381"/>
              <a:gd name="connsiteY56" fmla="*/ 2110978 h 6886575"/>
              <a:gd name="connsiteX57" fmla="*/ 1893593 w 7472381"/>
              <a:gd name="connsiteY57" fmla="*/ 2021681 h 6886575"/>
              <a:gd name="connsiteX58" fmla="*/ 1893593 w 7472381"/>
              <a:gd name="connsiteY58" fmla="*/ 1993106 h 6886575"/>
              <a:gd name="connsiteX59" fmla="*/ 1776332 w 7472381"/>
              <a:gd name="connsiteY59" fmla="*/ 1910953 h 6886575"/>
              <a:gd name="connsiteX60" fmla="*/ 1708818 w 7472381"/>
              <a:gd name="connsiteY60" fmla="*/ 1857375 h 6886575"/>
              <a:gd name="connsiteX61" fmla="*/ 1524043 w 7472381"/>
              <a:gd name="connsiteY61" fmla="*/ 1664493 h 6886575"/>
              <a:gd name="connsiteX62" fmla="*/ 1655517 w 7472381"/>
              <a:gd name="connsiteY62" fmla="*/ 1643062 h 6886575"/>
              <a:gd name="connsiteX63" fmla="*/ 1705264 w 7472381"/>
              <a:gd name="connsiteY63" fmla="*/ 1603772 h 6886575"/>
              <a:gd name="connsiteX64" fmla="*/ 1669731 w 7472381"/>
              <a:gd name="connsiteY64" fmla="*/ 1546622 h 6886575"/>
              <a:gd name="connsiteX65" fmla="*/ 1261093 w 7472381"/>
              <a:gd name="connsiteY65" fmla="*/ 1371600 h 6886575"/>
              <a:gd name="connsiteX66" fmla="*/ 1229113 w 7472381"/>
              <a:gd name="connsiteY66" fmla="*/ 1235869 h 6886575"/>
              <a:gd name="connsiteX67" fmla="*/ 1307287 w 7472381"/>
              <a:gd name="connsiteY67" fmla="*/ 1214437 h 6886575"/>
              <a:gd name="connsiteX68" fmla="*/ 1396121 w 7472381"/>
              <a:gd name="connsiteY68" fmla="*/ 1225153 h 6886575"/>
              <a:gd name="connsiteX69" fmla="*/ 1325054 w 7472381"/>
              <a:gd name="connsiteY69" fmla="*/ 1117997 h 6886575"/>
              <a:gd name="connsiteX70" fmla="*/ 1037231 w 7472381"/>
              <a:gd name="connsiteY70" fmla="*/ 1010841 h 6886575"/>
              <a:gd name="connsiteX71" fmla="*/ 983931 w 7472381"/>
              <a:gd name="connsiteY71" fmla="*/ 953690 h 6886575"/>
              <a:gd name="connsiteX72" fmla="*/ 1054998 w 7472381"/>
              <a:gd name="connsiteY72" fmla="*/ 925115 h 6886575"/>
              <a:gd name="connsiteX73" fmla="*/ 1108299 w 7472381"/>
              <a:gd name="connsiteY73" fmla="*/ 914400 h 6886575"/>
              <a:gd name="connsiteX74" fmla="*/ 6755 w 7472381"/>
              <a:gd name="connsiteY74" fmla="*/ 467915 h 6886575"/>
              <a:gd name="connsiteX75" fmla="*/ 255490 w 7472381"/>
              <a:gd name="connsiteY75" fmla="*/ 464344 h 6886575"/>
              <a:gd name="connsiteX76" fmla="*/ 500673 w 7472381"/>
              <a:gd name="connsiteY76" fmla="*/ 535781 h 6886575"/>
              <a:gd name="connsiteX77" fmla="*/ 760069 w 7472381"/>
              <a:gd name="connsiteY77" fmla="*/ 525066 h 6886575"/>
              <a:gd name="connsiteX78" fmla="*/ 1005251 w 7472381"/>
              <a:gd name="connsiteY78" fmla="*/ 560785 h 6886575"/>
              <a:gd name="connsiteX79" fmla="*/ 1218453 w 7472381"/>
              <a:gd name="connsiteY79" fmla="*/ 560785 h 6886575"/>
              <a:gd name="connsiteX80" fmla="*/ 1019464 w 7472381"/>
              <a:gd name="connsiteY80" fmla="*/ 507206 h 6886575"/>
              <a:gd name="connsiteX81" fmla="*/ 944844 w 7472381"/>
              <a:gd name="connsiteY81" fmla="*/ 417909 h 6886575"/>
              <a:gd name="connsiteX82" fmla="*/ 969717 w 7472381"/>
              <a:gd name="connsiteY82" fmla="*/ 335757 h 6886575"/>
              <a:gd name="connsiteX83" fmla="*/ 1051445 w 7472381"/>
              <a:gd name="connsiteY83" fmla="*/ 360759 h 6886575"/>
              <a:gd name="connsiteX84" fmla="*/ 1147386 w 7472381"/>
              <a:gd name="connsiteY84" fmla="*/ 453629 h 6886575"/>
              <a:gd name="connsiteX85" fmla="*/ 1168706 w 7472381"/>
              <a:gd name="connsiteY85" fmla="*/ 396478 h 6886575"/>
              <a:gd name="connsiteX86" fmla="*/ 1225560 w 7472381"/>
              <a:gd name="connsiteY86" fmla="*/ 353615 h 6886575"/>
              <a:gd name="connsiteX87" fmla="*/ 1552469 w 7472381"/>
              <a:gd name="connsiteY87" fmla="*/ 375047 h 6886575"/>
              <a:gd name="connsiteX88" fmla="*/ 1335714 w 7472381"/>
              <a:gd name="connsiteY88" fmla="*/ 192881 h 6886575"/>
              <a:gd name="connsiteX89" fmla="*/ 1197133 w 7472381"/>
              <a:gd name="connsiteY89" fmla="*/ 164306 h 6886575"/>
              <a:gd name="connsiteX90" fmla="*/ 1165153 w 7472381"/>
              <a:gd name="connsiteY90" fmla="*/ 89297 h 6886575"/>
              <a:gd name="connsiteX91" fmla="*/ 1229113 w 7472381"/>
              <a:gd name="connsiteY91" fmla="*/ 71437 h 6886575"/>
              <a:gd name="connsiteX92" fmla="*/ 1548916 w 7472381"/>
              <a:gd name="connsiteY92" fmla="*/ 135731 h 6886575"/>
              <a:gd name="connsiteX93" fmla="*/ 1602217 w 7472381"/>
              <a:gd name="connsiteY93" fmla="*/ 110728 h 6886575"/>
              <a:gd name="connsiteX94" fmla="*/ 1232666 w 7472381"/>
              <a:gd name="connsiteY9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FEFA078C-B905-4BA1-3D27-DC31E858F081}"/>
              </a:ext>
            </a:extLst>
          </p:cNvPr>
          <p:cNvSpPr/>
          <p:nvPr/>
        </p:nvSpPr>
        <p:spPr>
          <a:xfrm>
            <a:off x="216775" y="228600"/>
            <a:ext cx="11343854" cy="136071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100" b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Στη</a:t>
            </a:r>
            <a:r>
              <a:rPr lang="en-US" sz="31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100" b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Νεολιθική</a:t>
            </a:r>
            <a:r>
              <a:rPr lang="en-US" sz="31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Επ</a:t>
            </a:r>
            <a:r>
              <a:rPr lang="en-US" sz="3100" b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οχή</a:t>
            </a:r>
            <a:r>
              <a:rPr lang="en-US" sz="31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ο  </a:t>
            </a:r>
            <a:r>
              <a:rPr lang="en-US" sz="3100" b="1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άνθρω</a:t>
            </a:r>
            <a:r>
              <a:rPr lang="en-US" sz="31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πος  αποκτά μόνιμη  κατοικία. </a:t>
            </a:r>
            <a:r>
              <a:rPr lang="el-GR" sz="31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Ποια τα  χαρακτηριστικά;</a:t>
            </a:r>
            <a:endParaRPr lang="en-US" sz="31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8194" name="Picture 2" descr="Χοιροκοιτία - Βικιπαίδεια">
            <a:extLst>
              <a:ext uri="{FF2B5EF4-FFF2-40B4-BE49-F238E27FC236}">
                <a16:creationId xmlns:a16="http://schemas.microsoft.com/office/drawing/2014/main" id="{5A417F8A-B9F2-F782-3E26-F4F31ABA5E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6775" y="1817914"/>
            <a:ext cx="11343853" cy="4713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64120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 descr="Εικόνα που περιέχει κείμενο, χαρτί, χάρτινο προϊόν, στατικό&#10;&#10;Περιγραφή που δημιουργήθηκε αυτόματα">
            <a:extLst>
              <a:ext uri="{FF2B5EF4-FFF2-40B4-BE49-F238E27FC236}">
                <a16:creationId xmlns:a16="http://schemas.microsoft.com/office/drawing/2014/main" id="{39CB9B84-9D8B-9267-C9EB-42CCD8AE03A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44" t="9789" r="6191" b="20793"/>
          <a:stretch/>
        </p:blipFill>
        <p:spPr>
          <a:xfrm rot="5400000">
            <a:off x="-48987" y="48986"/>
            <a:ext cx="3668486" cy="3570515"/>
          </a:xfrm>
          <a:prstGeom prst="rect">
            <a:avLst/>
          </a:prstGeom>
        </p:spPr>
      </p:pic>
      <p:pic>
        <p:nvPicPr>
          <p:cNvPr id="9" name="Εικόνα 8" descr="Εικόνα που περιέχει κείμενο, εφημερίδα, βιβλίο, Δημοσίευση&#10;&#10;Περιγραφή που δημιουργήθηκε αυτόματα">
            <a:extLst>
              <a:ext uri="{FF2B5EF4-FFF2-40B4-BE49-F238E27FC236}">
                <a16:creationId xmlns:a16="http://schemas.microsoft.com/office/drawing/2014/main" id="{0C1449E0-99CF-AD0A-2071-0C54B0753D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53" t="22857" r="22381" b="27301"/>
          <a:stretch/>
        </p:blipFill>
        <p:spPr>
          <a:xfrm>
            <a:off x="3930417" y="125185"/>
            <a:ext cx="7456040" cy="3543302"/>
          </a:xfrm>
          <a:prstGeom prst="rect">
            <a:avLst/>
          </a:prstGeom>
        </p:spPr>
      </p:pic>
      <p:pic>
        <p:nvPicPr>
          <p:cNvPr id="11" name="Εικόνα 10" descr="Εικόνα που περιέχει κείμενο, βιβλίο, χαρτί, εφημερίδα&#10;&#10;Περιγραφή που δημιουργήθηκε αυτόματα">
            <a:extLst>
              <a:ext uri="{FF2B5EF4-FFF2-40B4-BE49-F238E27FC236}">
                <a16:creationId xmlns:a16="http://schemas.microsoft.com/office/drawing/2014/main" id="{1D84F575-1A21-2A46-2C26-09086D0664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7" t="5555" r="50159" b="17196"/>
          <a:stretch/>
        </p:blipFill>
        <p:spPr>
          <a:xfrm rot="5400000">
            <a:off x="4280470" y="-389504"/>
            <a:ext cx="2873828" cy="11185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3322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 descr="Εικόνα που περιέχει κείμενο, ψημένα τρόφιμα, φαστ φουντ, φαγητό&#10;&#10;Περιγραφή που δημιουργήθηκε αυτόματα">
            <a:extLst>
              <a:ext uri="{FF2B5EF4-FFF2-40B4-BE49-F238E27FC236}">
                <a16:creationId xmlns:a16="http://schemas.microsoft.com/office/drawing/2014/main" id="{DEDEECB6-5742-C566-0701-A51BB48CBA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21" t="13692" r="7936"/>
          <a:stretch/>
        </p:blipFill>
        <p:spPr>
          <a:xfrm rot="5400000">
            <a:off x="2623457" y="-2623457"/>
            <a:ext cx="6858000" cy="12104914"/>
          </a:xfrm>
          <a:prstGeom prst="rect">
            <a:avLst/>
          </a:prstGeom>
        </p:spPr>
      </p:pic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B0AA6ED7-27F6-D615-5EEF-12A8C99A5591}"/>
              </a:ext>
            </a:extLst>
          </p:cNvPr>
          <p:cNvSpPr/>
          <p:nvPr/>
        </p:nvSpPr>
        <p:spPr>
          <a:xfrm>
            <a:off x="-1" y="6139542"/>
            <a:ext cx="8882744" cy="71845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Στυλιανός Αλεξίου κ.ά., </a:t>
            </a:r>
            <a:r>
              <a:rPr lang="el-GR" i="1" dirty="0"/>
              <a:t>Ιστορία  του Ελληνικού Έθνους,</a:t>
            </a:r>
            <a:r>
              <a:rPr lang="el-GR" dirty="0"/>
              <a:t> τόμος  Α’, Αθήνα,1970, σελ. 79.</a:t>
            </a:r>
            <a:endParaRPr lang="el-CY" dirty="0"/>
          </a:p>
        </p:txBody>
      </p:sp>
    </p:spTree>
    <p:extLst>
      <p:ext uri="{BB962C8B-B14F-4D97-AF65-F5344CB8AC3E}">
        <p14:creationId xmlns:p14="http://schemas.microsoft.com/office/powerpoint/2010/main" val="37442773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 descr="Εικόνα που περιέχει κείμενο, τέχνη, ορθογώνιο παραλληλόγραμμο, βιβλίο&#10;&#10;Περιγραφή που δημιουργήθηκε αυτόματα">
            <a:extLst>
              <a:ext uri="{FF2B5EF4-FFF2-40B4-BE49-F238E27FC236}">
                <a16:creationId xmlns:a16="http://schemas.microsoft.com/office/drawing/2014/main" id="{F26CF95A-A57C-E85B-7BEF-A6EDA4E4FB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1" t="6613" r="8889" b="7672"/>
          <a:stretch/>
        </p:blipFill>
        <p:spPr>
          <a:xfrm rot="5400000">
            <a:off x="3257550" y="-2745922"/>
            <a:ext cx="5676900" cy="11593286"/>
          </a:xfrm>
          <a:prstGeom prst="rect">
            <a:avLst/>
          </a:prstGeom>
        </p:spPr>
      </p:pic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C96B4916-CB72-46B6-3FEC-3EC4C1D645A0}"/>
              </a:ext>
            </a:extLst>
          </p:cNvPr>
          <p:cNvSpPr/>
          <p:nvPr/>
        </p:nvSpPr>
        <p:spPr>
          <a:xfrm>
            <a:off x="299357" y="5987145"/>
            <a:ext cx="11593286" cy="65858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i="0" dirty="0">
                <a:effectLst/>
                <a:latin typeface="Arial" panose="020B0604020202020204" pitchFamily="34" charset="0"/>
              </a:rPr>
              <a:t>Ελένη Μαντζουράνη, </a:t>
            </a:r>
            <a:r>
              <a:rPr lang="el-GR" i="1" dirty="0">
                <a:effectLst/>
                <a:latin typeface="Arial" panose="020B0604020202020204" pitchFamily="34" charset="0"/>
              </a:rPr>
              <a:t>Η ανασκαφή του νεολιθικού οικισμού </a:t>
            </a:r>
            <a:r>
              <a:rPr lang="el-GR" i="1" dirty="0" err="1">
                <a:effectLst/>
                <a:latin typeface="Arial" panose="020B0604020202020204" pitchFamily="34" charset="0"/>
              </a:rPr>
              <a:t>Καντού-Κουφόβουνου</a:t>
            </a:r>
            <a:r>
              <a:rPr lang="el-GR" i="1" dirty="0">
                <a:effectLst/>
                <a:latin typeface="Arial" panose="020B0604020202020204" pitchFamily="34" charset="0"/>
              </a:rPr>
              <a:t> στην Κύπρο</a:t>
            </a:r>
            <a:r>
              <a:rPr lang="el-GR" i="0" dirty="0">
                <a:effectLst/>
                <a:latin typeface="Arial" panose="020B0604020202020204" pitchFamily="34" charset="0"/>
              </a:rPr>
              <a:t>, Τμήμα Αρχαιοτήτων, Λευκωσία  2009, σελ. 191. </a:t>
            </a:r>
            <a:endParaRPr lang="el-CY" dirty="0"/>
          </a:p>
        </p:txBody>
      </p:sp>
    </p:spTree>
    <p:extLst>
      <p:ext uri="{BB962C8B-B14F-4D97-AF65-F5344CB8AC3E}">
        <p14:creationId xmlns:p14="http://schemas.microsoft.com/office/powerpoint/2010/main" val="75201521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16C282C-E29C-C6F5-65FA-4F449A07A241}"/>
              </a:ext>
            </a:extLst>
          </p:cNvPr>
          <p:cNvSpPr txBox="1"/>
          <p:nvPr/>
        </p:nvSpPr>
        <p:spPr>
          <a:xfrm>
            <a:off x="370113" y="5859973"/>
            <a:ext cx="10047515" cy="392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l-CY" sz="18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Alain</a:t>
            </a:r>
            <a:r>
              <a:rPr lang="el-CY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l-CY" sz="18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Le</a:t>
            </a:r>
            <a:r>
              <a:rPr lang="el-CY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l-CY" sz="18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Brun</a:t>
            </a:r>
            <a:r>
              <a:rPr lang="el-CY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l-GR" sz="18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Ν</a:t>
            </a:r>
            <a:r>
              <a:rPr lang="el-CY" sz="1800" i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εολιθική</a:t>
            </a:r>
            <a:r>
              <a:rPr lang="el-CY" sz="18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l-CY" sz="1800" i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Χοιροκοιτί</a:t>
            </a:r>
            <a:r>
              <a:rPr lang="el-CY" sz="18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α, </a:t>
            </a:r>
            <a:r>
              <a:rPr lang="el-CY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Πολιτιστικό Ίδρυμα</a:t>
            </a:r>
            <a:r>
              <a:rPr lang="el-GR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l-CY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Τραπέζης Κύπρου</a:t>
            </a:r>
            <a:r>
              <a:rPr lang="el-GR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l-CY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Λευκωσία</a:t>
            </a:r>
            <a:r>
              <a:rPr lang="el-GR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l-CY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1996</a:t>
            </a:r>
            <a:r>
              <a:rPr lang="el-GR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σελ. 18.</a:t>
            </a:r>
            <a:endParaRPr lang="el-CY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Εικόνα 4" descr="Εικόνα που περιέχει σκίτσο/σχέδιο, κείμενο, ζωγραφιά, μελάνη&#10;&#10;Περιγραφή που δημιουργήθηκε αυτόματα">
            <a:extLst>
              <a:ext uri="{FF2B5EF4-FFF2-40B4-BE49-F238E27FC236}">
                <a16:creationId xmlns:a16="http://schemas.microsoft.com/office/drawing/2014/main" id="{0265616F-B227-AE39-6A62-E7DA34C599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9" r="15982" b="12063"/>
          <a:stretch/>
        </p:blipFill>
        <p:spPr>
          <a:xfrm rot="5400000">
            <a:off x="3372843" y="-2825100"/>
            <a:ext cx="5413659" cy="1163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23100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BCA961A5-AC81-017D-BE18-FD9EE695F4F7}"/>
              </a:ext>
            </a:extLst>
          </p:cNvPr>
          <p:cNvSpPr/>
          <p:nvPr/>
        </p:nvSpPr>
        <p:spPr>
          <a:xfrm>
            <a:off x="587829" y="2122714"/>
            <a:ext cx="5856514" cy="385354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400" dirty="0"/>
              <a:t>Τα σπίτια   ήταν κτισμένα   το ένα δίπλα  στο άλλο.</a:t>
            </a:r>
          </a:p>
          <a:p>
            <a:pPr algn="ctr"/>
            <a:r>
              <a:rPr lang="el-GR" sz="2400" dirty="0"/>
              <a:t>Είχαν κυκλικό σχήμα  και ένα  μόνο δωμάτιο.</a:t>
            </a:r>
          </a:p>
          <a:p>
            <a:pPr algn="ctr"/>
            <a:r>
              <a:rPr lang="el-GR" sz="2400" dirty="0"/>
              <a:t>Στο  κέντρο του δωματίου  υπήρχε  η εστία.</a:t>
            </a:r>
          </a:p>
          <a:p>
            <a:pPr algn="ctr"/>
            <a:r>
              <a:rPr lang="el-GR" sz="2400" dirty="0"/>
              <a:t>Η  στέγη ήταν θολωτή  ή επίπεδη.</a:t>
            </a:r>
          </a:p>
          <a:p>
            <a:pPr algn="ctr"/>
            <a:r>
              <a:rPr lang="el-GR" sz="2400" dirty="0"/>
              <a:t>Κάποια  σπίτια  υποδιαιρούνται  σε μικρότερα  δωμάτια.</a:t>
            </a:r>
          </a:p>
          <a:p>
            <a:pPr algn="ctr"/>
            <a:r>
              <a:rPr lang="el-GR" sz="2400" dirty="0"/>
              <a:t>Κάποια  σπίτια  είναι τετράπλευρα.</a:t>
            </a:r>
            <a:endParaRPr lang="el-CY" sz="2400" dirty="0"/>
          </a:p>
        </p:txBody>
      </p:sp>
      <p:pic>
        <p:nvPicPr>
          <p:cNvPr id="8196" name="Picture 4" descr="ΟΙΚΙΣΜΟΣ ΧΟΙΡΟΚΟΙΤΙΑΣ, Σοφία Τρανούδη (Α3)">
            <a:extLst>
              <a:ext uri="{FF2B5EF4-FFF2-40B4-BE49-F238E27FC236}">
                <a16:creationId xmlns:a16="http://schemas.microsoft.com/office/drawing/2014/main" id="{6B99C84F-B1C3-2676-5B25-0A3C52A1E6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28460" y="2122714"/>
            <a:ext cx="5073683" cy="3853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7196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 descr="Εικόνα που περιέχει κείμενο, τυπογραφία, έγγραφο&#10;&#10;Περιγραφή που δημιουργήθηκε αυτόματα">
            <a:extLst>
              <a:ext uri="{FF2B5EF4-FFF2-40B4-BE49-F238E27FC236}">
                <a16:creationId xmlns:a16="http://schemas.microsoft.com/office/drawing/2014/main" id="{B3A1DC88-7990-4913-F111-87EEB7EE4B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" t="35655" r="55015" b="41422"/>
          <a:stretch/>
        </p:blipFill>
        <p:spPr>
          <a:xfrm>
            <a:off x="6019800" y="348343"/>
            <a:ext cx="4909457" cy="616131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26" name="Picture 2" descr="ΧΟΙΡΟΚΟΙΤΙΑ | ΑΕΚ Αρένα - Γεώργιος Καραπατάκης | Γήπεδο Ποδοσφαίρου">
            <a:extLst>
              <a:ext uri="{FF2B5EF4-FFF2-40B4-BE49-F238E27FC236}">
                <a16:creationId xmlns:a16="http://schemas.microsoft.com/office/drawing/2014/main" id="{9C8EBD1C-1CB4-CC3C-5DA5-FFBB67484E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48343"/>
            <a:ext cx="5421086" cy="6161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52839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E2A89D87-EF3C-078A-DA65-F8F0778F94EF}"/>
              </a:ext>
            </a:extLst>
          </p:cNvPr>
          <p:cNvSpPr/>
          <p:nvPr/>
        </p:nvSpPr>
        <p:spPr>
          <a:xfrm>
            <a:off x="299357" y="5987145"/>
            <a:ext cx="11593286" cy="65858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i="0" dirty="0">
                <a:effectLst/>
                <a:latin typeface="Arial" panose="020B0604020202020204" pitchFamily="34" charset="0"/>
              </a:rPr>
              <a:t>Ελένη Μαντζουράνη, </a:t>
            </a:r>
            <a:r>
              <a:rPr lang="el-GR" i="1" dirty="0">
                <a:effectLst/>
                <a:latin typeface="Arial" panose="020B0604020202020204" pitchFamily="34" charset="0"/>
              </a:rPr>
              <a:t>Η ανασκαφή του νεολιθικού οικισμού </a:t>
            </a:r>
            <a:r>
              <a:rPr lang="el-GR" i="1" dirty="0" err="1">
                <a:effectLst/>
                <a:latin typeface="Arial" panose="020B0604020202020204" pitchFamily="34" charset="0"/>
              </a:rPr>
              <a:t>Καντού-Κουφόβουνου</a:t>
            </a:r>
            <a:r>
              <a:rPr lang="el-GR" i="1" dirty="0">
                <a:effectLst/>
                <a:latin typeface="Arial" panose="020B0604020202020204" pitchFamily="34" charset="0"/>
              </a:rPr>
              <a:t> στην Κύπρο</a:t>
            </a:r>
            <a:r>
              <a:rPr lang="el-GR" i="0" dirty="0">
                <a:effectLst/>
                <a:latin typeface="Arial" panose="020B0604020202020204" pitchFamily="34" charset="0"/>
              </a:rPr>
              <a:t>, Τμήμα Αρχαιοτήτων, Λευκωσία</a:t>
            </a:r>
            <a:r>
              <a:rPr lang="el-GR" dirty="0">
                <a:latin typeface="Arial" panose="020B0604020202020204" pitchFamily="34" charset="0"/>
              </a:rPr>
              <a:t> </a:t>
            </a:r>
            <a:r>
              <a:rPr lang="el-GR" i="0" dirty="0">
                <a:effectLst/>
                <a:latin typeface="Arial" panose="020B0604020202020204" pitchFamily="34" charset="0"/>
              </a:rPr>
              <a:t> 2009, σελ. 190 </a:t>
            </a:r>
            <a:endParaRPr lang="el-CY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93C4C5DC-3022-4A84-5AF6-202CE67496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5019902"/>
            <a:ext cx="121920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CY" altLang="el-CY" b="1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CY" altLang="el-CY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Εικόνα 6" descr="Εικόνα που περιέχει σκίτσο/σχέδιο, ζωγραφιά, κείμενο, παιδική τέχνη&#10;&#10;Περιγραφή που δημιουργήθηκε αυτόματα">
            <a:extLst>
              <a:ext uri="{FF2B5EF4-FFF2-40B4-BE49-F238E27FC236}">
                <a16:creationId xmlns:a16="http://schemas.microsoft.com/office/drawing/2014/main" id="{AD62AAD6-09B4-7E38-B35F-802C7C0F1D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1" t="8731" r="12858" b="10211"/>
          <a:stretch/>
        </p:blipFill>
        <p:spPr>
          <a:xfrm rot="5400000">
            <a:off x="3241222" y="-2729594"/>
            <a:ext cx="5562601" cy="11446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05831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irewood Επίπεδη Εικόνα Κομμένα Κλαδιά Δέντρων Φύλλα Διανυσματική  Απεικόνιση Διάνυσμα από ©macrovector 646926970">
            <a:extLst>
              <a:ext uri="{FF2B5EF4-FFF2-40B4-BE49-F238E27FC236}">
                <a16:creationId xmlns:a16="http://schemas.microsoft.com/office/drawing/2014/main" id="{E6872FD5-29DB-22E2-40FF-59FABFF396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77" t="13174" r="10767" b="20317"/>
          <a:stretch/>
        </p:blipFill>
        <p:spPr bwMode="auto">
          <a:xfrm>
            <a:off x="3897086" y="4993820"/>
            <a:ext cx="5704114" cy="1992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Sketch Stones Royalty-Free Images, Stock Photos &amp; Pictures | Shutterstock">
            <a:extLst>
              <a:ext uri="{FF2B5EF4-FFF2-40B4-BE49-F238E27FC236}">
                <a16:creationId xmlns:a16="http://schemas.microsoft.com/office/drawing/2014/main" id="{35048D82-2EFC-99D8-4ACA-98A34DD6DA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9214" y="3715936"/>
            <a:ext cx="3467100" cy="1481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89155480-4ACE-C674-C411-D277CF10845E}"/>
              </a:ext>
            </a:extLst>
          </p:cNvPr>
          <p:cNvSpPr/>
          <p:nvPr/>
        </p:nvSpPr>
        <p:spPr>
          <a:xfrm>
            <a:off x="6749143" y="5608863"/>
            <a:ext cx="2275114" cy="71845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sz="4800" dirty="0"/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291B1633-A623-3392-EBBE-9FD5A8A7F3D6}"/>
              </a:ext>
            </a:extLst>
          </p:cNvPr>
          <p:cNvSpPr/>
          <p:nvPr/>
        </p:nvSpPr>
        <p:spPr>
          <a:xfrm>
            <a:off x="9263743" y="4806039"/>
            <a:ext cx="2275114" cy="186145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sz="4800" dirty="0"/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0C0CDCA8-CAEF-AFAF-8605-DB173F39038E}"/>
              </a:ext>
            </a:extLst>
          </p:cNvPr>
          <p:cNvSpPr/>
          <p:nvPr/>
        </p:nvSpPr>
        <p:spPr>
          <a:xfrm>
            <a:off x="5093154" y="3464377"/>
            <a:ext cx="2962275" cy="157298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sz="4800" dirty="0"/>
          </a:p>
        </p:txBody>
      </p:sp>
      <p:pic>
        <p:nvPicPr>
          <p:cNvPr id="3076" name="Picture 4" descr="2.295.971 εικόνες για «Αχυρο», φωτογραφίες στοκ, αντικείμενα ...">
            <a:extLst>
              <a:ext uri="{FF2B5EF4-FFF2-40B4-BE49-F238E27FC236}">
                <a16:creationId xmlns:a16="http://schemas.microsoft.com/office/drawing/2014/main" id="{392E8ACB-8836-EC07-6903-35ACEFFC44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581" y="381002"/>
            <a:ext cx="2839130" cy="1611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αυτοκόλλητο σκίτσο διανυσματική απεικόνιση. εικονογραφία από arroyos -  150382986">
            <a:extLst>
              <a:ext uri="{FF2B5EF4-FFF2-40B4-BE49-F238E27FC236}">
                <a16:creationId xmlns:a16="http://schemas.microsoft.com/office/drawing/2014/main" id="{423DD1E3-7B1B-A449-0362-342D5F201E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979" y="2061821"/>
            <a:ext cx="2076450" cy="220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Η ΚΟΙΤΗ ΤΩΝ ΠΟΤΑΜΩΝ">
            <a:extLst>
              <a:ext uri="{FF2B5EF4-FFF2-40B4-BE49-F238E27FC236}">
                <a16:creationId xmlns:a16="http://schemas.microsoft.com/office/drawing/2014/main" id="{4DA6012C-14D3-9DC5-A9A7-5CD7816FC5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686" y="4724400"/>
            <a:ext cx="314325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Επεξήγηση: Επάνω βέλος 5">
            <a:extLst>
              <a:ext uri="{FF2B5EF4-FFF2-40B4-BE49-F238E27FC236}">
                <a16:creationId xmlns:a16="http://schemas.microsoft.com/office/drawing/2014/main" id="{E9843847-C5CE-F635-00B3-5423C950E992}"/>
              </a:ext>
            </a:extLst>
          </p:cNvPr>
          <p:cNvSpPr/>
          <p:nvPr/>
        </p:nvSpPr>
        <p:spPr>
          <a:xfrm rot="5400000">
            <a:off x="2128157" y="2683328"/>
            <a:ext cx="2667000" cy="3135086"/>
          </a:xfrm>
          <a:prstGeom prst="upArrowCallou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8A0D1D-19E0-5B21-F343-FAAB8B078DEB}"/>
              </a:ext>
            </a:extLst>
          </p:cNvPr>
          <p:cNvSpPr txBox="1"/>
          <p:nvPr/>
        </p:nvSpPr>
        <p:spPr>
          <a:xfrm>
            <a:off x="3113314" y="919282"/>
            <a:ext cx="2329543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el-CY" sz="4800" dirty="0"/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3E06F901-4108-6A0F-6A2D-697ECAA3D265}"/>
              </a:ext>
            </a:extLst>
          </p:cNvPr>
          <p:cNvSpPr/>
          <p:nvPr/>
        </p:nvSpPr>
        <p:spPr>
          <a:xfrm>
            <a:off x="2190070" y="3292929"/>
            <a:ext cx="1630816" cy="195854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sz="4000" dirty="0"/>
          </a:p>
        </p:txBody>
      </p:sp>
      <p:cxnSp>
        <p:nvCxnSpPr>
          <p:cNvPr id="11" name="Ευθύγραμμο βέλος σύνδεσης 10">
            <a:extLst>
              <a:ext uri="{FF2B5EF4-FFF2-40B4-BE49-F238E27FC236}">
                <a16:creationId xmlns:a16="http://schemas.microsoft.com/office/drawing/2014/main" id="{304A25C1-6B5C-7767-8413-46FBB9498C5F}"/>
              </a:ext>
            </a:extLst>
          </p:cNvPr>
          <p:cNvCxnSpPr/>
          <p:nvPr/>
        </p:nvCxnSpPr>
        <p:spPr>
          <a:xfrm>
            <a:off x="5595257" y="582384"/>
            <a:ext cx="2460172" cy="604160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3" name="Ευθύγραμμο βέλος σύνδεσης 12">
            <a:extLst>
              <a:ext uri="{FF2B5EF4-FFF2-40B4-BE49-F238E27FC236}">
                <a16:creationId xmlns:a16="http://schemas.microsoft.com/office/drawing/2014/main" id="{19E7583E-E3D4-6318-1B98-7872D70F74A7}"/>
              </a:ext>
            </a:extLst>
          </p:cNvPr>
          <p:cNvCxnSpPr/>
          <p:nvPr/>
        </p:nvCxnSpPr>
        <p:spPr>
          <a:xfrm flipV="1">
            <a:off x="7674429" y="1515833"/>
            <a:ext cx="609600" cy="1913167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4" name="Ορθογώνιο 13">
            <a:extLst>
              <a:ext uri="{FF2B5EF4-FFF2-40B4-BE49-F238E27FC236}">
                <a16:creationId xmlns:a16="http://schemas.microsoft.com/office/drawing/2014/main" id="{99786E4E-2C07-9B7D-06C5-2A612AF66D39}"/>
              </a:ext>
            </a:extLst>
          </p:cNvPr>
          <p:cNvSpPr/>
          <p:nvPr/>
        </p:nvSpPr>
        <p:spPr>
          <a:xfrm>
            <a:off x="8409214" y="582384"/>
            <a:ext cx="2962275" cy="76744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sz="4800" dirty="0"/>
          </a:p>
        </p:txBody>
      </p:sp>
      <p:pic>
        <p:nvPicPr>
          <p:cNvPr id="15" name="Εικόνα 14" descr="Εικόνα που περιέχει κείμενο, τυπογραφία, έγγραφο&#10;&#10;Περιγραφή που δημιουργήθηκε αυτόματα">
            <a:extLst>
              <a:ext uri="{FF2B5EF4-FFF2-40B4-BE49-F238E27FC236}">
                <a16:creationId xmlns:a16="http://schemas.microsoft.com/office/drawing/2014/main" id="{FD3FF082-7147-9714-DD2D-AADEE529BC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6" t="36978" r="55982" b="59768"/>
          <a:stretch/>
        </p:blipFill>
        <p:spPr>
          <a:xfrm>
            <a:off x="4003223" y="2030246"/>
            <a:ext cx="3671726" cy="66941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Picture 2" descr="ΚΑΛΑΜΙΑ ΜΠΑΜΠΟΥ ΤΑΙΛΑΝΔΕΖΙΚΑ – Agritech">
            <a:extLst>
              <a:ext uri="{FF2B5EF4-FFF2-40B4-BE49-F238E27FC236}">
                <a16:creationId xmlns:a16="http://schemas.microsoft.com/office/drawing/2014/main" id="{FB06873E-3213-DE17-CA03-86C073F98F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3668" y="1571458"/>
            <a:ext cx="1737632" cy="212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Ορθογώνιο 16">
            <a:extLst>
              <a:ext uri="{FF2B5EF4-FFF2-40B4-BE49-F238E27FC236}">
                <a16:creationId xmlns:a16="http://schemas.microsoft.com/office/drawing/2014/main" id="{02C0605A-BC8E-E228-1F95-A2EE7A3F18F6}"/>
              </a:ext>
            </a:extLst>
          </p:cNvPr>
          <p:cNvSpPr/>
          <p:nvPr/>
        </p:nvSpPr>
        <p:spPr>
          <a:xfrm>
            <a:off x="8956222" y="2257250"/>
            <a:ext cx="2962275" cy="76744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sz="4800" dirty="0"/>
          </a:p>
        </p:txBody>
      </p:sp>
    </p:spTree>
    <p:extLst>
      <p:ext uri="{BB962C8B-B14F-4D97-AF65-F5344CB8AC3E}">
        <p14:creationId xmlns:p14="http://schemas.microsoft.com/office/powerpoint/2010/main" val="372101962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irewood Επίπεδη Εικόνα Κομμένα Κλαδιά Δέντρων Φύλλα Διανυσματική  Απεικόνιση Διάνυσμα από ©macrovector 646926970">
            <a:extLst>
              <a:ext uri="{FF2B5EF4-FFF2-40B4-BE49-F238E27FC236}">
                <a16:creationId xmlns:a16="http://schemas.microsoft.com/office/drawing/2014/main" id="{E6872FD5-29DB-22E2-40FF-59FABFF396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77" t="13174" r="10767" b="20317"/>
          <a:stretch/>
        </p:blipFill>
        <p:spPr bwMode="auto">
          <a:xfrm>
            <a:off x="3897086" y="4993820"/>
            <a:ext cx="5704114" cy="1992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Sketch Stones Royalty-Free Images, Stock Photos &amp; Pictures | Shutterstock">
            <a:extLst>
              <a:ext uri="{FF2B5EF4-FFF2-40B4-BE49-F238E27FC236}">
                <a16:creationId xmlns:a16="http://schemas.microsoft.com/office/drawing/2014/main" id="{35048D82-2EFC-99D8-4ACA-98A34DD6DA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9214" y="3777000"/>
            <a:ext cx="3467100" cy="1420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89155480-4ACE-C674-C411-D277CF10845E}"/>
              </a:ext>
            </a:extLst>
          </p:cNvPr>
          <p:cNvSpPr/>
          <p:nvPr/>
        </p:nvSpPr>
        <p:spPr>
          <a:xfrm>
            <a:off x="6749143" y="5608863"/>
            <a:ext cx="2275114" cy="71845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800" dirty="0"/>
              <a:t>κλαδιά</a:t>
            </a:r>
            <a:endParaRPr lang="el-CY" sz="4800" dirty="0"/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291B1633-A623-3392-EBBE-9FD5A8A7F3D6}"/>
              </a:ext>
            </a:extLst>
          </p:cNvPr>
          <p:cNvSpPr/>
          <p:nvPr/>
        </p:nvSpPr>
        <p:spPr>
          <a:xfrm>
            <a:off x="9263743" y="4806039"/>
            <a:ext cx="2275114" cy="186145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800" dirty="0"/>
              <a:t>πέτρες/  χαλίκια</a:t>
            </a:r>
            <a:endParaRPr lang="el-CY" sz="4800" dirty="0"/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0C0CDCA8-CAEF-AFAF-8605-DB173F39038E}"/>
              </a:ext>
            </a:extLst>
          </p:cNvPr>
          <p:cNvSpPr/>
          <p:nvPr/>
        </p:nvSpPr>
        <p:spPr>
          <a:xfrm>
            <a:off x="5093154" y="3464377"/>
            <a:ext cx="2962275" cy="157298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800" dirty="0"/>
              <a:t>πηλός</a:t>
            </a:r>
            <a:endParaRPr lang="el-CY" sz="4800" dirty="0"/>
          </a:p>
        </p:txBody>
      </p:sp>
      <p:pic>
        <p:nvPicPr>
          <p:cNvPr id="3076" name="Picture 4" descr="2.295.971 εικόνες για «Αχυρο», φωτογραφίες στοκ, αντικείμενα ...">
            <a:extLst>
              <a:ext uri="{FF2B5EF4-FFF2-40B4-BE49-F238E27FC236}">
                <a16:creationId xmlns:a16="http://schemas.microsoft.com/office/drawing/2014/main" id="{392E8ACB-8836-EC07-6903-35ACEFFC44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581" y="381002"/>
            <a:ext cx="2839130" cy="1611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αυτοκόλλητο σκίτσο διανυσματική απεικόνιση. εικονογραφία από arroyos -  150382986">
            <a:extLst>
              <a:ext uri="{FF2B5EF4-FFF2-40B4-BE49-F238E27FC236}">
                <a16:creationId xmlns:a16="http://schemas.microsoft.com/office/drawing/2014/main" id="{423DD1E3-7B1B-A449-0362-342D5F201E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979" y="2061821"/>
            <a:ext cx="2076450" cy="220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Η ΚΟΙΤΗ ΤΩΝ ΠΟΤΑΜΩΝ">
            <a:extLst>
              <a:ext uri="{FF2B5EF4-FFF2-40B4-BE49-F238E27FC236}">
                <a16:creationId xmlns:a16="http://schemas.microsoft.com/office/drawing/2014/main" id="{4DA6012C-14D3-9DC5-A9A7-5CD7816FC5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686" y="4724400"/>
            <a:ext cx="314325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Επεξήγηση: Επάνω βέλος 5">
            <a:extLst>
              <a:ext uri="{FF2B5EF4-FFF2-40B4-BE49-F238E27FC236}">
                <a16:creationId xmlns:a16="http://schemas.microsoft.com/office/drawing/2014/main" id="{E9843847-C5CE-F635-00B3-5423C950E992}"/>
              </a:ext>
            </a:extLst>
          </p:cNvPr>
          <p:cNvSpPr/>
          <p:nvPr/>
        </p:nvSpPr>
        <p:spPr>
          <a:xfrm rot="5400000">
            <a:off x="2128157" y="2683328"/>
            <a:ext cx="2667000" cy="3135086"/>
          </a:xfrm>
          <a:prstGeom prst="upArrowCallou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8A0D1D-19E0-5B21-F343-FAAB8B078DEB}"/>
              </a:ext>
            </a:extLst>
          </p:cNvPr>
          <p:cNvSpPr txBox="1"/>
          <p:nvPr/>
        </p:nvSpPr>
        <p:spPr>
          <a:xfrm>
            <a:off x="3113314" y="919282"/>
            <a:ext cx="2329543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l-GR" sz="4800" dirty="0"/>
              <a:t>άχυρα</a:t>
            </a:r>
            <a:endParaRPr lang="el-CY" sz="4800" dirty="0"/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3E06F901-4108-6A0F-6A2D-697ECAA3D265}"/>
              </a:ext>
            </a:extLst>
          </p:cNvPr>
          <p:cNvSpPr/>
          <p:nvPr/>
        </p:nvSpPr>
        <p:spPr>
          <a:xfrm>
            <a:off x="2190070" y="3292929"/>
            <a:ext cx="1630816" cy="195854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000" dirty="0"/>
              <a:t>χώμα</a:t>
            </a:r>
          </a:p>
          <a:p>
            <a:pPr algn="ctr"/>
            <a:r>
              <a:rPr lang="el-GR" sz="4000" dirty="0"/>
              <a:t>+</a:t>
            </a:r>
          </a:p>
          <a:p>
            <a:pPr algn="ctr"/>
            <a:r>
              <a:rPr lang="el-GR" sz="4000" dirty="0"/>
              <a:t>νερό</a:t>
            </a:r>
            <a:endParaRPr lang="el-CY" sz="4000" dirty="0"/>
          </a:p>
        </p:txBody>
      </p:sp>
      <p:cxnSp>
        <p:nvCxnSpPr>
          <p:cNvPr id="11" name="Ευθύγραμμο βέλος σύνδεσης 10">
            <a:extLst>
              <a:ext uri="{FF2B5EF4-FFF2-40B4-BE49-F238E27FC236}">
                <a16:creationId xmlns:a16="http://schemas.microsoft.com/office/drawing/2014/main" id="{304A25C1-6B5C-7767-8413-46FBB9498C5F}"/>
              </a:ext>
            </a:extLst>
          </p:cNvPr>
          <p:cNvCxnSpPr/>
          <p:nvPr/>
        </p:nvCxnSpPr>
        <p:spPr>
          <a:xfrm>
            <a:off x="5595257" y="582384"/>
            <a:ext cx="2460172" cy="604160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3" name="Ευθύγραμμο βέλος σύνδεσης 12">
            <a:extLst>
              <a:ext uri="{FF2B5EF4-FFF2-40B4-BE49-F238E27FC236}">
                <a16:creationId xmlns:a16="http://schemas.microsoft.com/office/drawing/2014/main" id="{19E7583E-E3D4-6318-1B98-7872D70F74A7}"/>
              </a:ext>
            </a:extLst>
          </p:cNvPr>
          <p:cNvCxnSpPr/>
          <p:nvPr/>
        </p:nvCxnSpPr>
        <p:spPr>
          <a:xfrm flipV="1">
            <a:off x="7674429" y="1515833"/>
            <a:ext cx="609600" cy="1913167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4" name="Ορθογώνιο 13">
            <a:extLst>
              <a:ext uri="{FF2B5EF4-FFF2-40B4-BE49-F238E27FC236}">
                <a16:creationId xmlns:a16="http://schemas.microsoft.com/office/drawing/2014/main" id="{99786E4E-2C07-9B7D-06C5-2A612AF66D39}"/>
              </a:ext>
            </a:extLst>
          </p:cNvPr>
          <p:cNvSpPr/>
          <p:nvPr/>
        </p:nvSpPr>
        <p:spPr>
          <a:xfrm>
            <a:off x="8293554" y="355546"/>
            <a:ext cx="2962275" cy="83099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800" dirty="0" err="1"/>
              <a:t>πλιθάρια</a:t>
            </a:r>
            <a:endParaRPr lang="el-CY" sz="4800" dirty="0"/>
          </a:p>
        </p:txBody>
      </p:sp>
      <p:pic>
        <p:nvPicPr>
          <p:cNvPr id="3" name="Εικόνα 2" descr="Εικόνα που περιέχει κείμενο, τυπογραφία, έγγραφο&#10;&#10;Περιγραφή που δημιουργήθηκε αυτόματα">
            <a:extLst>
              <a:ext uri="{FF2B5EF4-FFF2-40B4-BE49-F238E27FC236}">
                <a16:creationId xmlns:a16="http://schemas.microsoft.com/office/drawing/2014/main" id="{B24CB8FD-5594-EF70-9B2F-2D71CCBC3A2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6" t="36978" r="55982" b="59768"/>
          <a:stretch/>
        </p:blipFill>
        <p:spPr>
          <a:xfrm>
            <a:off x="4003223" y="2030246"/>
            <a:ext cx="3671726" cy="66941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122" name="Picture 2" descr="ΚΑΛΑΜΙΑ ΜΠΑΜΠΟΥ ΤΑΙΛΑΝΔΕΖΙΚΑ – Agritech">
            <a:extLst>
              <a:ext uri="{FF2B5EF4-FFF2-40B4-BE49-F238E27FC236}">
                <a16:creationId xmlns:a16="http://schemas.microsoft.com/office/drawing/2014/main" id="{B629793C-C058-1D54-4359-B23A1420B7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1102" y="1402381"/>
            <a:ext cx="1737632" cy="212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7A6F1133-5CB0-B624-3932-D9D0D8DA5524}"/>
              </a:ext>
            </a:extLst>
          </p:cNvPr>
          <p:cNvSpPr/>
          <p:nvPr/>
        </p:nvSpPr>
        <p:spPr>
          <a:xfrm>
            <a:off x="9038886" y="2721771"/>
            <a:ext cx="2687749" cy="71845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800" dirty="0"/>
              <a:t>καλάμια</a:t>
            </a:r>
            <a:endParaRPr lang="el-CY" sz="4800" dirty="0"/>
          </a:p>
        </p:txBody>
      </p:sp>
    </p:spTree>
    <p:extLst>
      <p:ext uri="{BB962C8B-B14F-4D97-AF65-F5344CB8AC3E}">
        <p14:creationId xmlns:p14="http://schemas.microsoft.com/office/powerpoint/2010/main" val="41953698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06BB9C-88C6-E0B8-E5F1-102FD6DDB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Τοξοβολία - 153 χιλιάδες εικόνες, εικονογραφήσεις και φωτογραφίες στοκ  χωρίς δικαιώματα | Shutterstock">
            <a:extLst>
              <a:ext uri="{FF2B5EF4-FFF2-40B4-BE49-F238E27FC236}">
                <a16:creationId xmlns:a16="http://schemas.microsoft.com/office/drawing/2014/main" id="{2D975361-D086-F2C4-CC58-74EE694278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83"/>
          <a:stretch>
            <a:fillRect/>
          </a:stretch>
        </p:blipFill>
        <p:spPr bwMode="auto">
          <a:xfrm>
            <a:off x="1871312" y="206830"/>
            <a:ext cx="2745115" cy="1828800"/>
          </a:xfrm>
          <a:custGeom>
            <a:avLst/>
            <a:gdLst>
              <a:gd name="csX0" fmla="*/ 0 w 2745115"/>
              <a:gd name="csY0" fmla="*/ 0 h 1828800"/>
              <a:gd name="csX1" fmla="*/ 521572 w 2745115"/>
              <a:gd name="csY1" fmla="*/ 0 h 1828800"/>
              <a:gd name="csX2" fmla="*/ 1125497 w 2745115"/>
              <a:gd name="csY2" fmla="*/ 0 h 1828800"/>
              <a:gd name="csX3" fmla="*/ 1647069 w 2745115"/>
              <a:gd name="csY3" fmla="*/ 0 h 1828800"/>
              <a:gd name="csX4" fmla="*/ 2113739 w 2745115"/>
              <a:gd name="csY4" fmla="*/ 0 h 1828800"/>
              <a:gd name="csX5" fmla="*/ 2745115 w 2745115"/>
              <a:gd name="csY5" fmla="*/ 0 h 1828800"/>
              <a:gd name="csX6" fmla="*/ 2745115 w 2745115"/>
              <a:gd name="csY6" fmla="*/ 438912 h 1828800"/>
              <a:gd name="csX7" fmla="*/ 2745115 w 2745115"/>
              <a:gd name="csY7" fmla="*/ 877824 h 1828800"/>
              <a:gd name="csX8" fmla="*/ 2745115 w 2745115"/>
              <a:gd name="csY8" fmla="*/ 1371600 h 1828800"/>
              <a:gd name="csX9" fmla="*/ 2745115 w 2745115"/>
              <a:gd name="csY9" fmla="*/ 1828800 h 1828800"/>
              <a:gd name="csX10" fmla="*/ 2250994 w 2745115"/>
              <a:gd name="csY10" fmla="*/ 1828800 h 1828800"/>
              <a:gd name="csX11" fmla="*/ 1674520 w 2745115"/>
              <a:gd name="csY11" fmla="*/ 1828800 h 1828800"/>
              <a:gd name="csX12" fmla="*/ 1125497 w 2745115"/>
              <a:gd name="csY12" fmla="*/ 1828800 h 1828800"/>
              <a:gd name="csX13" fmla="*/ 658828 w 2745115"/>
              <a:gd name="csY13" fmla="*/ 1828800 h 1828800"/>
              <a:gd name="csX14" fmla="*/ 0 w 2745115"/>
              <a:gd name="csY14" fmla="*/ 1828800 h 1828800"/>
              <a:gd name="csX15" fmla="*/ 0 w 2745115"/>
              <a:gd name="csY15" fmla="*/ 1371600 h 1828800"/>
              <a:gd name="csX16" fmla="*/ 0 w 2745115"/>
              <a:gd name="csY16" fmla="*/ 914400 h 1828800"/>
              <a:gd name="csX17" fmla="*/ 0 w 2745115"/>
              <a:gd name="csY17" fmla="*/ 420624 h 1828800"/>
              <a:gd name="csX18" fmla="*/ 0 w 2745115"/>
              <a:gd name="csY18" fmla="*/ 0 h 18288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2745115" h="1828800" fill="none" extrusionOk="0">
                <a:moveTo>
                  <a:pt x="0" y="0"/>
                </a:moveTo>
                <a:cubicBezTo>
                  <a:pt x="233199" y="-46293"/>
                  <a:pt x="354666" y="24204"/>
                  <a:pt x="521572" y="0"/>
                </a:cubicBezTo>
                <a:cubicBezTo>
                  <a:pt x="688478" y="-24204"/>
                  <a:pt x="950345" y="48504"/>
                  <a:pt x="1125497" y="0"/>
                </a:cubicBezTo>
                <a:cubicBezTo>
                  <a:pt x="1300650" y="-48504"/>
                  <a:pt x="1499957" y="18833"/>
                  <a:pt x="1647069" y="0"/>
                </a:cubicBezTo>
                <a:cubicBezTo>
                  <a:pt x="1794181" y="-18833"/>
                  <a:pt x="1944410" y="53788"/>
                  <a:pt x="2113739" y="0"/>
                </a:cubicBezTo>
                <a:cubicBezTo>
                  <a:pt x="2283068" y="-53788"/>
                  <a:pt x="2515375" y="24575"/>
                  <a:pt x="2745115" y="0"/>
                </a:cubicBezTo>
                <a:cubicBezTo>
                  <a:pt x="2769853" y="205407"/>
                  <a:pt x="2703134" y="274247"/>
                  <a:pt x="2745115" y="438912"/>
                </a:cubicBezTo>
                <a:cubicBezTo>
                  <a:pt x="2787096" y="603577"/>
                  <a:pt x="2728440" y="705884"/>
                  <a:pt x="2745115" y="877824"/>
                </a:cubicBezTo>
                <a:cubicBezTo>
                  <a:pt x="2761790" y="1049764"/>
                  <a:pt x="2735164" y="1226796"/>
                  <a:pt x="2745115" y="1371600"/>
                </a:cubicBezTo>
                <a:cubicBezTo>
                  <a:pt x="2755066" y="1516404"/>
                  <a:pt x="2717797" y="1671067"/>
                  <a:pt x="2745115" y="1828800"/>
                </a:cubicBezTo>
                <a:cubicBezTo>
                  <a:pt x="2546475" y="1837854"/>
                  <a:pt x="2467648" y="1796331"/>
                  <a:pt x="2250994" y="1828800"/>
                </a:cubicBezTo>
                <a:cubicBezTo>
                  <a:pt x="2034340" y="1861269"/>
                  <a:pt x="1923091" y="1797927"/>
                  <a:pt x="1674520" y="1828800"/>
                </a:cubicBezTo>
                <a:cubicBezTo>
                  <a:pt x="1425949" y="1859673"/>
                  <a:pt x="1248534" y="1811496"/>
                  <a:pt x="1125497" y="1828800"/>
                </a:cubicBezTo>
                <a:cubicBezTo>
                  <a:pt x="1002460" y="1846104"/>
                  <a:pt x="862058" y="1781767"/>
                  <a:pt x="658828" y="1828800"/>
                </a:cubicBezTo>
                <a:cubicBezTo>
                  <a:pt x="455598" y="1875833"/>
                  <a:pt x="176889" y="1754729"/>
                  <a:pt x="0" y="1828800"/>
                </a:cubicBezTo>
                <a:cubicBezTo>
                  <a:pt x="-28628" y="1663560"/>
                  <a:pt x="37441" y="1570460"/>
                  <a:pt x="0" y="1371600"/>
                </a:cubicBezTo>
                <a:cubicBezTo>
                  <a:pt x="-37441" y="1172740"/>
                  <a:pt x="12674" y="1056057"/>
                  <a:pt x="0" y="914400"/>
                </a:cubicBezTo>
                <a:cubicBezTo>
                  <a:pt x="-12674" y="772743"/>
                  <a:pt x="5537" y="588081"/>
                  <a:pt x="0" y="420624"/>
                </a:cubicBezTo>
                <a:cubicBezTo>
                  <a:pt x="-5537" y="253167"/>
                  <a:pt x="26251" y="142161"/>
                  <a:pt x="0" y="0"/>
                </a:cubicBezTo>
                <a:close/>
              </a:path>
              <a:path w="2745115" h="1828800" stroke="0" extrusionOk="0">
                <a:moveTo>
                  <a:pt x="0" y="0"/>
                </a:moveTo>
                <a:cubicBezTo>
                  <a:pt x="123485" y="-6074"/>
                  <a:pt x="310147" y="27910"/>
                  <a:pt x="494121" y="0"/>
                </a:cubicBezTo>
                <a:cubicBezTo>
                  <a:pt x="678095" y="-27910"/>
                  <a:pt x="854030" y="54696"/>
                  <a:pt x="988241" y="0"/>
                </a:cubicBezTo>
                <a:cubicBezTo>
                  <a:pt x="1122452" y="-54696"/>
                  <a:pt x="1357033" y="37346"/>
                  <a:pt x="1454911" y="0"/>
                </a:cubicBezTo>
                <a:cubicBezTo>
                  <a:pt x="1552789" y="-37346"/>
                  <a:pt x="1878031" y="46586"/>
                  <a:pt x="2031385" y="0"/>
                </a:cubicBezTo>
                <a:cubicBezTo>
                  <a:pt x="2184739" y="-46586"/>
                  <a:pt x="2392010" y="79106"/>
                  <a:pt x="2745115" y="0"/>
                </a:cubicBezTo>
                <a:cubicBezTo>
                  <a:pt x="2771890" y="175897"/>
                  <a:pt x="2688479" y="299892"/>
                  <a:pt x="2745115" y="475488"/>
                </a:cubicBezTo>
                <a:cubicBezTo>
                  <a:pt x="2801751" y="651084"/>
                  <a:pt x="2734523" y="743331"/>
                  <a:pt x="2745115" y="969264"/>
                </a:cubicBezTo>
                <a:cubicBezTo>
                  <a:pt x="2755707" y="1195197"/>
                  <a:pt x="2704488" y="1316373"/>
                  <a:pt x="2745115" y="1408176"/>
                </a:cubicBezTo>
                <a:cubicBezTo>
                  <a:pt x="2785742" y="1499979"/>
                  <a:pt x="2718998" y="1655011"/>
                  <a:pt x="2745115" y="1828800"/>
                </a:cubicBezTo>
                <a:cubicBezTo>
                  <a:pt x="2526924" y="1866501"/>
                  <a:pt x="2422815" y="1814534"/>
                  <a:pt x="2223543" y="1828800"/>
                </a:cubicBezTo>
                <a:cubicBezTo>
                  <a:pt x="2024271" y="1843066"/>
                  <a:pt x="1943328" y="1796376"/>
                  <a:pt x="1701971" y="1828800"/>
                </a:cubicBezTo>
                <a:cubicBezTo>
                  <a:pt x="1460614" y="1861224"/>
                  <a:pt x="1374817" y="1783101"/>
                  <a:pt x="1125497" y="1828800"/>
                </a:cubicBezTo>
                <a:cubicBezTo>
                  <a:pt x="876177" y="1874499"/>
                  <a:pt x="877525" y="1789905"/>
                  <a:pt x="631376" y="1828800"/>
                </a:cubicBezTo>
                <a:cubicBezTo>
                  <a:pt x="385227" y="1867695"/>
                  <a:pt x="218271" y="1765128"/>
                  <a:pt x="0" y="1828800"/>
                </a:cubicBezTo>
                <a:cubicBezTo>
                  <a:pt x="-26610" y="1666093"/>
                  <a:pt x="43888" y="1566618"/>
                  <a:pt x="0" y="1408176"/>
                </a:cubicBezTo>
                <a:cubicBezTo>
                  <a:pt x="-43888" y="1249734"/>
                  <a:pt x="54468" y="1044410"/>
                  <a:pt x="0" y="914400"/>
                </a:cubicBezTo>
                <a:cubicBezTo>
                  <a:pt x="-54468" y="784390"/>
                  <a:pt x="30259" y="660347"/>
                  <a:pt x="0" y="475488"/>
                </a:cubicBezTo>
                <a:cubicBezTo>
                  <a:pt x="-30259" y="290629"/>
                  <a:pt x="35158" y="96583"/>
                  <a:pt x="0" y="0"/>
                </a:cubicBezTo>
                <a:close/>
              </a:path>
            </a:pathLst>
          </a:custGeom>
          <a:ln w="38100" cap="sq">
            <a:solidFill>
              <a:srgbClr val="0000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39099643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654F0E04-56D8-3E8A-72C3-F241C81D9362}"/>
              </a:ext>
            </a:extLst>
          </p:cNvPr>
          <p:cNvSpPr/>
          <p:nvPr/>
        </p:nvSpPr>
        <p:spPr>
          <a:xfrm>
            <a:off x="5638800" y="419101"/>
            <a:ext cx="3363686" cy="2051956"/>
          </a:xfrm>
          <a:custGeom>
            <a:avLst/>
            <a:gdLst>
              <a:gd name="csX0" fmla="*/ 0 w 3363686"/>
              <a:gd name="csY0" fmla="*/ 0 h 2051956"/>
              <a:gd name="csX1" fmla="*/ 526977 w 3363686"/>
              <a:gd name="csY1" fmla="*/ 0 h 2051956"/>
              <a:gd name="csX2" fmla="*/ 1020318 w 3363686"/>
              <a:gd name="csY2" fmla="*/ 0 h 2051956"/>
              <a:gd name="csX3" fmla="*/ 1614569 w 3363686"/>
              <a:gd name="csY3" fmla="*/ 0 h 2051956"/>
              <a:gd name="csX4" fmla="*/ 2175184 w 3363686"/>
              <a:gd name="csY4" fmla="*/ 0 h 2051956"/>
              <a:gd name="csX5" fmla="*/ 2769435 w 3363686"/>
              <a:gd name="csY5" fmla="*/ 0 h 2051956"/>
              <a:gd name="csX6" fmla="*/ 3363686 w 3363686"/>
              <a:gd name="csY6" fmla="*/ 0 h 2051956"/>
              <a:gd name="csX7" fmla="*/ 3363686 w 3363686"/>
              <a:gd name="csY7" fmla="*/ 512989 h 2051956"/>
              <a:gd name="csX8" fmla="*/ 3363686 w 3363686"/>
              <a:gd name="csY8" fmla="*/ 1046498 h 2051956"/>
              <a:gd name="csX9" fmla="*/ 3363686 w 3363686"/>
              <a:gd name="csY9" fmla="*/ 1538967 h 2051956"/>
              <a:gd name="csX10" fmla="*/ 3363686 w 3363686"/>
              <a:gd name="csY10" fmla="*/ 2051956 h 2051956"/>
              <a:gd name="csX11" fmla="*/ 2836709 w 3363686"/>
              <a:gd name="csY11" fmla="*/ 2051956 h 2051956"/>
              <a:gd name="csX12" fmla="*/ 2343368 w 3363686"/>
              <a:gd name="csY12" fmla="*/ 2051956 h 2051956"/>
              <a:gd name="csX13" fmla="*/ 1715480 w 3363686"/>
              <a:gd name="csY13" fmla="*/ 2051956 h 2051956"/>
              <a:gd name="csX14" fmla="*/ 1222139 w 3363686"/>
              <a:gd name="csY14" fmla="*/ 2051956 h 2051956"/>
              <a:gd name="csX15" fmla="*/ 728799 w 3363686"/>
              <a:gd name="csY15" fmla="*/ 2051956 h 2051956"/>
              <a:gd name="csX16" fmla="*/ 0 w 3363686"/>
              <a:gd name="csY16" fmla="*/ 2051956 h 2051956"/>
              <a:gd name="csX17" fmla="*/ 0 w 3363686"/>
              <a:gd name="csY17" fmla="*/ 1538967 h 2051956"/>
              <a:gd name="csX18" fmla="*/ 0 w 3363686"/>
              <a:gd name="csY18" fmla="*/ 1046498 h 2051956"/>
              <a:gd name="csX19" fmla="*/ 0 w 3363686"/>
              <a:gd name="csY19" fmla="*/ 574548 h 2051956"/>
              <a:gd name="csX20" fmla="*/ 0 w 3363686"/>
              <a:gd name="csY20" fmla="*/ 0 h 205195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363686" h="2051956" fill="none" extrusionOk="0">
                <a:moveTo>
                  <a:pt x="0" y="0"/>
                </a:moveTo>
                <a:cubicBezTo>
                  <a:pt x="127837" y="-39843"/>
                  <a:pt x="377129" y="43182"/>
                  <a:pt x="526977" y="0"/>
                </a:cubicBezTo>
                <a:cubicBezTo>
                  <a:pt x="676825" y="-43182"/>
                  <a:pt x="809432" y="45076"/>
                  <a:pt x="1020318" y="0"/>
                </a:cubicBezTo>
                <a:cubicBezTo>
                  <a:pt x="1231204" y="-45076"/>
                  <a:pt x="1404764" y="5307"/>
                  <a:pt x="1614569" y="0"/>
                </a:cubicBezTo>
                <a:cubicBezTo>
                  <a:pt x="1824374" y="-5307"/>
                  <a:pt x="1928846" y="11497"/>
                  <a:pt x="2175184" y="0"/>
                </a:cubicBezTo>
                <a:cubicBezTo>
                  <a:pt x="2421523" y="-11497"/>
                  <a:pt x="2529193" y="3976"/>
                  <a:pt x="2769435" y="0"/>
                </a:cubicBezTo>
                <a:cubicBezTo>
                  <a:pt x="3009677" y="-3976"/>
                  <a:pt x="3193206" y="38233"/>
                  <a:pt x="3363686" y="0"/>
                </a:cubicBezTo>
                <a:cubicBezTo>
                  <a:pt x="3371931" y="199665"/>
                  <a:pt x="3309187" y="343686"/>
                  <a:pt x="3363686" y="512989"/>
                </a:cubicBezTo>
                <a:cubicBezTo>
                  <a:pt x="3418185" y="682292"/>
                  <a:pt x="3307120" y="835315"/>
                  <a:pt x="3363686" y="1046498"/>
                </a:cubicBezTo>
                <a:cubicBezTo>
                  <a:pt x="3420252" y="1257681"/>
                  <a:pt x="3307147" y="1370580"/>
                  <a:pt x="3363686" y="1538967"/>
                </a:cubicBezTo>
                <a:cubicBezTo>
                  <a:pt x="3420225" y="1707354"/>
                  <a:pt x="3362316" y="1906964"/>
                  <a:pt x="3363686" y="2051956"/>
                </a:cubicBezTo>
                <a:cubicBezTo>
                  <a:pt x="3144357" y="2075227"/>
                  <a:pt x="3045244" y="2050794"/>
                  <a:pt x="2836709" y="2051956"/>
                </a:cubicBezTo>
                <a:cubicBezTo>
                  <a:pt x="2628174" y="2053118"/>
                  <a:pt x="2545247" y="2021857"/>
                  <a:pt x="2343368" y="2051956"/>
                </a:cubicBezTo>
                <a:cubicBezTo>
                  <a:pt x="2141489" y="2082055"/>
                  <a:pt x="1913770" y="2043503"/>
                  <a:pt x="1715480" y="2051956"/>
                </a:cubicBezTo>
                <a:cubicBezTo>
                  <a:pt x="1517190" y="2060409"/>
                  <a:pt x="1416700" y="2009539"/>
                  <a:pt x="1222139" y="2051956"/>
                </a:cubicBezTo>
                <a:cubicBezTo>
                  <a:pt x="1027578" y="2094373"/>
                  <a:pt x="869862" y="2013146"/>
                  <a:pt x="728799" y="2051956"/>
                </a:cubicBezTo>
                <a:cubicBezTo>
                  <a:pt x="587736" y="2090766"/>
                  <a:pt x="170908" y="2039000"/>
                  <a:pt x="0" y="2051956"/>
                </a:cubicBezTo>
                <a:cubicBezTo>
                  <a:pt x="-16231" y="1803383"/>
                  <a:pt x="13035" y="1746940"/>
                  <a:pt x="0" y="1538967"/>
                </a:cubicBezTo>
                <a:cubicBezTo>
                  <a:pt x="-13035" y="1330994"/>
                  <a:pt x="6079" y="1181895"/>
                  <a:pt x="0" y="1046498"/>
                </a:cubicBezTo>
                <a:cubicBezTo>
                  <a:pt x="-6079" y="911101"/>
                  <a:pt x="337" y="712656"/>
                  <a:pt x="0" y="574548"/>
                </a:cubicBezTo>
                <a:cubicBezTo>
                  <a:pt x="-337" y="436440"/>
                  <a:pt x="51017" y="218407"/>
                  <a:pt x="0" y="0"/>
                </a:cubicBezTo>
                <a:close/>
              </a:path>
              <a:path w="3363686" h="2051956" stroke="0" extrusionOk="0">
                <a:moveTo>
                  <a:pt x="0" y="0"/>
                </a:moveTo>
                <a:cubicBezTo>
                  <a:pt x="140818" y="-16916"/>
                  <a:pt x="486172" y="60332"/>
                  <a:pt x="627888" y="0"/>
                </a:cubicBezTo>
                <a:cubicBezTo>
                  <a:pt x="769604" y="-60332"/>
                  <a:pt x="884228" y="13793"/>
                  <a:pt x="1121229" y="0"/>
                </a:cubicBezTo>
                <a:cubicBezTo>
                  <a:pt x="1358230" y="-13793"/>
                  <a:pt x="1495766" y="12258"/>
                  <a:pt x="1614569" y="0"/>
                </a:cubicBezTo>
                <a:cubicBezTo>
                  <a:pt x="1733372" y="-12258"/>
                  <a:pt x="1960693" y="53300"/>
                  <a:pt x="2175184" y="0"/>
                </a:cubicBezTo>
                <a:cubicBezTo>
                  <a:pt x="2389676" y="-53300"/>
                  <a:pt x="2514363" y="44433"/>
                  <a:pt x="2702161" y="0"/>
                </a:cubicBezTo>
                <a:cubicBezTo>
                  <a:pt x="2889959" y="-44433"/>
                  <a:pt x="3206633" y="45072"/>
                  <a:pt x="3363686" y="0"/>
                </a:cubicBezTo>
                <a:cubicBezTo>
                  <a:pt x="3407689" y="213696"/>
                  <a:pt x="3341881" y="263685"/>
                  <a:pt x="3363686" y="451430"/>
                </a:cubicBezTo>
                <a:cubicBezTo>
                  <a:pt x="3385491" y="639175"/>
                  <a:pt x="3350478" y="745444"/>
                  <a:pt x="3363686" y="902861"/>
                </a:cubicBezTo>
                <a:cubicBezTo>
                  <a:pt x="3376894" y="1060278"/>
                  <a:pt x="3304207" y="1252259"/>
                  <a:pt x="3363686" y="1436369"/>
                </a:cubicBezTo>
                <a:cubicBezTo>
                  <a:pt x="3423165" y="1620479"/>
                  <a:pt x="3325151" y="1879457"/>
                  <a:pt x="3363686" y="2051956"/>
                </a:cubicBezTo>
                <a:cubicBezTo>
                  <a:pt x="3098440" y="2118226"/>
                  <a:pt x="3005747" y="2027106"/>
                  <a:pt x="2735798" y="2051956"/>
                </a:cubicBezTo>
                <a:cubicBezTo>
                  <a:pt x="2465849" y="2076806"/>
                  <a:pt x="2410940" y="2042268"/>
                  <a:pt x="2141547" y="2051956"/>
                </a:cubicBezTo>
                <a:cubicBezTo>
                  <a:pt x="1872154" y="2061644"/>
                  <a:pt x="1851006" y="2032687"/>
                  <a:pt x="1681843" y="2051956"/>
                </a:cubicBezTo>
                <a:cubicBezTo>
                  <a:pt x="1512680" y="2071225"/>
                  <a:pt x="1327691" y="1993957"/>
                  <a:pt x="1087592" y="2051956"/>
                </a:cubicBezTo>
                <a:cubicBezTo>
                  <a:pt x="847493" y="2109955"/>
                  <a:pt x="622343" y="1992486"/>
                  <a:pt x="493341" y="2051956"/>
                </a:cubicBezTo>
                <a:cubicBezTo>
                  <a:pt x="364339" y="2111426"/>
                  <a:pt x="224385" y="2044439"/>
                  <a:pt x="0" y="2051956"/>
                </a:cubicBezTo>
                <a:cubicBezTo>
                  <a:pt x="-41007" y="1871839"/>
                  <a:pt x="43501" y="1773753"/>
                  <a:pt x="0" y="1580006"/>
                </a:cubicBezTo>
                <a:cubicBezTo>
                  <a:pt x="-43501" y="1386259"/>
                  <a:pt x="51120" y="1300664"/>
                  <a:pt x="0" y="1067017"/>
                </a:cubicBezTo>
                <a:cubicBezTo>
                  <a:pt x="-51120" y="833370"/>
                  <a:pt x="55213" y="735517"/>
                  <a:pt x="0" y="533509"/>
                </a:cubicBezTo>
                <a:cubicBezTo>
                  <a:pt x="-55213" y="331501"/>
                  <a:pt x="58661" y="130288"/>
                  <a:pt x="0" y="0"/>
                </a:cubicBezTo>
                <a:close/>
              </a:path>
            </a:pathLst>
          </a:custGeom>
          <a:ln w="76200">
            <a:extLst>
              <a:ext uri="{C807C97D-BFC1-408E-A445-0C87EB9F89A2}">
                <ask:lineSketchStyleProps xmlns:ask="http://schemas.microsoft.com/office/drawing/2018/sketchyshapes" sd="345174962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 </a:t>
            </a:r>
          </a:p>
          <a:p>
            <a:pPr algn="ctr"/>
            <a:r>
              <a:rPr lang="el-GR" b="1" dirty="0">
                <a:solidFill>
                  <a:srgbClr val="FF0000"/>
                </a:solidFill>
              </a:rPr>
              <a:t>ΣΤΟΧΟΣ  :</a:t>
            </a:r>
          </a:p>
          <a:p>
            <a:pPr algn="ctr"/>
            <a:r>
              <a:rPr lang="el-GR" b="1" dirty="0">
                <a:solidFill>
                  <a:schemeClr val="tx1"/>
                </a:solidFill>
              </a:rPr>
              <a:t>Η  συμβολή των ανασκαφών και των αρχαιολόγων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70453628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 descr="Εικόνα που περιέχει κείμενο, βιβλίο, άγαλμα&#10;&#10;Περιγραφή που δημιουργήθηκε αυτόματα">
            <a:extLst>
              <a:ext uri="{FF2B5EF4-FFF2-40B4-BE49-F238E27FC236}">
                <a16:creationId xmlns:a16="http://schemas.microsoft.com/office/drawing/2014/main" id="{19DFC6E3-61E9-8D29-2C1B-C3D535BA93F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111828" y="2111828"/>
            <a:ext cx="6858000" cy="2634343"/>
          </a:xfrm>
          <a:prstGeom prst="rect">
            <a:avLst/>
          </a:prstGeom>
        </p:spPr>
      </p:pic>
      <p:pic>
        <p:nvPicPr>
          <p:cNvPr id="5" name="Εικόνα 4" descr="Εικόνα που περιέχει κείμενο, βιβλίο, κατάλογος, χαρτί&#10;&#10;Περιγραφή που δημιουργήθηκε αυτόματα">
            <a:extLst>
              <a:ext uri="{FF2B5EF4-FFF2-40B4-BE49-F238E27FC236}">
                <a16:creationId xmlns:a16="http://schemas.microsoft.com/office/drawing/2014/main" id="{FCA5994F-02BE-D318-262E-111A9ACCC9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29" t="3810" r="23224" b="30953"/>
          <a:stretch/>
        </p:blipFill>
        <p:spPr>
          <a:xfrm>
            <a:off x="2754087" y="-1"/>
            <a:ext cx="9263742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64456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 descr="Εικόνα που περιέχει κείμενο, χάρτης, στιγμιότυπο οθόνης&#10;&#10;Περιγραφή που δημιουργήθηκε αυτόματα">
            <a:extLst>
              <a:ext uri="{FF2B5EF4-FFF2-40B4-BE49-F238E27FC236}">
                <a16:creationId xmlns:a16="http://schemas.microsoft.com/office/drawing/2014/main" id="{9913702D-1F6C-0178-4CB5-FF90AD3D5E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08" t="21587" r="6826" b="40737"/>
          <a:stretch/>
        </p:blipFill>
        <p:spPr>
          <a:xfrm>
            <a:off x="283028" y="1334060"/>
            <a:ext cx="9144001" cy="532311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C1D8131-1C9A-5F2F-5F41-A71EE9C4D79C}"/>
              </a:ext>
            </a:extLst>
          </p:cNvPr>
          <p:cNvSpPr txBox="1"/>
          <p:nvPr/>
        </p:nvSpPr>
        <p:spPr>
          <a:xfrm>
            <a:off x="283028" y="200825"/>
            <a:ext cx="6433458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l-GR" sz="4800" dirty="0" err="1"/>
              <a:t>Προνεολιθική</a:t>
            </a:r>
            <a:r>
              <a:rPr lang="el-GR" sz="4800" dirty="0"/>
              <a:t> Εποχή </a:t>
            </a:r>
            <a:endParaRPr lang="el-CY" sz="4800" dirty="0"/>
          </a:p>
        </p:txBody>
      </p:sp>
      <p:pic>
        <p:nvPicPr>
          <p:cNvPr id="5" name="Εικόνα 4" descr="Εικόνα που περιέχει κείμενο, γράμμα, στιγμιότυπο οθόνης&#10;&#10;Περιγραφή που δημιουργήθηκε αυτόματα">
            <a:extLst>
              <a:ext uri="{FF2B5EF4-FFF2-40B4-BE49-F238E27FC236}">
                <a16:creationId xmlns:a16="http://schemas.microsoft.com/office/drawing/2014/main" id="{9C646055-0F12-C6BA-8025-8026855B36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52" t="12858" r="59321" b="63492"/>
          <a:stretch/>
        </p:blipFill>
        <p:spPr>
          <a:xfrm>
            <a:off x="9699172" y="164087"/>
            <a:ext cx="2275115" cy="162197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52899E23-A76C-44A1-41EA-14D96B50DBF8}"/>
              </a:ext>
            </a:extLst>
          </p:cNvPr>
          <p:cNvSpPr/>
          <p:nvPr/>
        </p:nvSpPr>
        <p:spPr>
          <a:xfrm>
            <a:off x="9699172" y="1901118"/>
            <a:ext cx="2275115" cy="25837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Κυνήγι πυγμαίων  ιπποπόταμων και νάνων   ελεφάντων</a:t>
            </a:r>
          </a:p>
          <a:p>
            <a:pPr algn="ctr"/>
            <a:endParaRPr lang="el-GR" dirty="0"/>
          </a:p>
          <a:p>
            <a:pPr algn="ctr"/>
            <a:endParaRPr lang="el-GR" dirty="0"/>
          </a:p>
          <a:p>
            <a:pPr algn="ctr"/>
            <a:r>
              <a:rPr lang="el-GR" dirty="0"/>
              <a:t>Δεν εντοπίστηκαν  οικισμοί  </a:t>
            </a:r>
            <a:endParaRPr lang="el-CY" dirty="0"/>
          </a:p>
        </p:txBody>
      </p:sp>
    </p:spTree>
    <p:extLst>
      <p:ext uri="{BB962C8B-B14F-4D97-AF65-F5344CB8AC3E}">
        <p14:creationId xmlns:p14="http://schemas.microsoft.com/office/powerpoint/2010/main" val="154776634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Vector illustration of teacher asks her students questions | Premium Vector">
            <a:extLst>
              <a:ext uri="{FF2B5EF4-FFF2-40B4-BE49-F238E27FC236}">
                <a16:creationId xmlns:a16="http://schemas.microsoft.com/office/drawing/2014/main" id="{2918A539-5A3A-4CFE-864B-46E91FC30C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214" y="188529"/>
            <a:ext cx="10604938" cy="5865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Φυσαλίδα σκέψης: Σύννεφο 3">
            <a:extLst>
              <a:ext uri="{FF2B5EF4-FFF2-40B4-BE49-F238E27FC236}">
                <a16:creationId xmlns:a16="http://schemas.microsoft.com/office/drawing/2014/main" id="{3CADACD3-DAF9-46D0-AC54-4172ED789A9A}"/>
              </a:ext>
            </a:extLst>
          </p:cNvPr>
          <p:cNvSpPr/>
          <p:nvPr/>
        </p:nvSpPr>
        <p:spPr>
          <a:xfrm>
            <a:off x="935421" y="998483"/>
            <a:ext cx="2953407" cy="1702676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6" name="Φυσαλίδα σκέψης: Σύννεφο 5">
            <a:extLst>
              <a:ext uri="{FF2B5EF4-FFF2-40B4-BE49-F238E27FC236}">
                <a16:creationId xmlns:a16="http://schemas.microsoft.com/office/drawing/2014/main" id="{A1276320-FA1C-4930-B504-C246C25096FF}"/>
              </a:ext>
            </a:extLst>
          </p:cNvPr>
          <p:cNvSpPr/>
          <p:nvPr/>
        </p:nvSpPr>
        <p:spPr>
          <a:xfrm>
            <a:off x="8697311" y="914400"/>
            <a:ext cx="2953407" cy="1702676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7" name="Φυσαλίδα σκέψης: Σύννεφο 6">
            <a:extLst>
              <a:ext uri="{FF2B5EF4-FFF2-40B4-BE49-F238E27FC236}">
                <a16:creationId xmlns:a16="http://schemas.microsoft.com/office/drawing/2014/main" id="{1CE98F80-DBA3-40B6-A78E-B88CF0C44A10}"/>
              </a:ext>
            </a:extLst>
          </p:cNvPr>
          <p:cNvSpPr/>
          <p:nvPr/>
        </p:nvSpPr>
        <p:spPr>
          <a:xfrm>
            <a:off x="4997670" y="3026979"/>
            <a:ext cx="2953407" cy="2611821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Γράψτε 3  σημαντικά  πράγματα που   σχετίζονται  με το σημερινό  μάθημα   </a:t>
            </a:r>
            <a:r>
              <a:rPr lang="el-GR" dirty="0"/>
              <a:t> </a:t>
            </a:r>
            <a:endParaRPr lang="el-CY" dirty="0"/>
          </a:p>
        </p:txBody>
      </p:sp>
    </p:spTree>
    <p:extLst>
      <p:ext uri="{BB962C8B-B14F-4D97-AF65-F5344CB8AC3E}">
        <p14:creationId xmlns:p14="http://schemas.microsoft.com/office/powerpoint/2010/main" val="88171807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9D3FAE-07FF-B73C-9116-3B7FB104A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Άκου τι έμαθα">
            <a:extLst>
              <a:ext uri="{FF2B5EF4-FFF2-40B4-BE49-F238E27FC236}">
                <a16:creationId xmlns:a16="http://schemas.microsoft.com/office/drawing/2014/main" id="{EFD74724-F6E0-88C2-F67C-FDE754DA14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364" y="3509216"/>
            <a:ext cx="2489937" cy="1881446"/>
          </a:xfrm>
          <a:custGeom>
            <a:avLst/>
            <a:gdLst>
              <a:gd name="csX0" fmla="*/ 0 w 2489937"/>
              <a:gd name="csY0" fmla="*/ 0 h 1881446"/>
              <a:gd name="csX1" fmla="*/ 423289 w 2489937"/>
              <a:gd name="csY1" fmla="*/ 0 h 1881446"/>
              <a:gd name="csX2" fmla="*/ 871478 w 2489937"/>
              <a:gd name="csY2" fmla="*/ 0 h 1881446"/>
              <a:gd name="csX3" fmla="*/ 1344566 w 2489937"/>
              <a:gd name="csY3" fmla="*/ 0 h 1881446"/>
              <a:gd name="csX4" fmla="*/ 1817654 w 2489937"/>
              <a:gd name="csY4" fmla="*/ 0 h 1881446"/>
              <a:gd name="csX5" fmla="*/ 2489937 w 2489937"/>
              <a:gd name="csY5" fmla="*/ 0 h 1881446"/>
              <a:gd name="csX6" fmla="*/ 2489937 w 2489937"/>
              <a:gd name="csY6" fmla="*/ 413918 h 1881446"/>
              <a:gd name="csX7" fmla="*/ 2489937 w 2489937"/>
              <a:gd name="csY7" fmla="*/ 865465 h 1881446"/>
              <a:gd name="csX8" fmla="*/ 2489937 w 2489937"/>
              <a:gd name="csY8" fmla="*/ 1298198 h 1881446"/>
              <a:gd name="csX9" fmla="*/ 2489937 w 2489937"/>
              <a:gd name="csY9" fmla="*/ 1881446 h 1881446"/>
              <a:gd name="csX10" fmla="*/ 2041748 w 2489937"/>
              <a:gd name="csY10" fmla="*/ 1881446 h 1881446"/>
              <a:gd name="csX11" fmla="*/ 1518862 w 2489937"/>
              <a:gd name="csY11" fmla="*/ 1881446 h 1881446"/>
              <a:gd name="csX12" fmla="*/ 1095572 w 2489937"/>
              <a:gd name="csY12" fmla="*/ 1881446 h 1881446"/>
              <a:gd name="csX13" fmla="*/ 622484 w 2489937"/>
              <a:gd name="csY13" fmla="*/ 1881446 h 1881446"/>
              <a:gd name="csX14" fmla="*/ 0 w 2489937"/>
              <a:gd name="csY14" fmla="*/ 1881446 h 1881446"/>
              <a:gd name="csX15" fmla="*/ 0 w 2489937"/>
              <a:gd name="csY15" fmla="*/ 1467528 h 1881446"/>
              <a:gd name="csX16" fmla="*/ 0 w 2489937"/>
              <a:gd name="csY16" fmla="*/ 1015981 h 1881446"/>
              <a:gd name="csX17" fmla="*/ 0 w 2489937"/>
              <a:gd name="csY17" fmla="*/ 602063 h 1881446"/>
              <a:gd name="csX18" fmla="*/ 0 w 2489937"/>
              <a:gd name="csY18" fmla="*/ 0 h 188144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2489937" h="1881446" extrusionOk="0">
                <a:moveTo>
                  <a:pt x="0" y="0"/>
                </a:moveTo>
                <a:cubicBezTo>
                  <a:pt x="91660" y="-2430"/>
                  <a:pt x="221748" y="40145"/>
                  <a:pt x="423289" y="0"/>
                </a:cubicBezTo>
                <a:cubicBezTo>
                  <a:pt x="624830" y="-40145"/>
                  <a:pt x="680015" y="44875"/>
                  <a:pt x="871478" y="0"/>
                </a:cubicBezTo>
                <a:cubicBezTo>
                  <a:pt x="1062941" y="-44875"/>
                  <a:pt x="1169601" y="35614"/>
                  <a:pt x="1344566" y="0"/>
                </a:cubicBezTo>
                <a:cubicBezTo>
                  <a:pt x="1519531" y="-35614"/>
                  <a:pt x="1639307" y="16017"/>
                  <a:pt x="1817654" y="0"/>
                </a:cubicBezTo>
                <a:cubicBezTo>
                  <a:pt x="1996001" y="-16017"/>
                  <a:pt x="2266482" y="52371"/>
                  <a:pt x="2489937" y="0"/>
                </a:cubicBezTo>
                <a:cubicBezTo>
                  <a:pt x="2497565" y="164684"/>
                  <a:pt x="2465096" y="238261"/>
                  <a:pt x="2489937" y="413918"/>
                </a:cubicBezTo>
                <a:cubicBezTo>
                  <a:pt x="2514778" y="589575"/>
                  <a:pt x="2484541" y="655646"/>
                  <a:pt x="2489937" y="865465"/>
                </a:cubicBezTo>
                <a:cubicBezTo>
                  <a:pt x="2495333" y="1075284"/>
                  <a:pt x="2483843" y="1101928"/>
                  <a:pt x="2489937" y="1298198"/>
                </a:cubicBezTo>
                <a:cubicBezTo>
                  <a:pt x="2496031" y="1494468"/>
                  <a:pt x="2424408" y="1605065"/>
                  <a:pt x="2489937" y="1881446"/>
                </a:cubicBezTo>
                <a:cubicBezTo>
                  <a:pt x="2368914" y="1911617"/>
                  <a:pt x="2262856" y="1849618"/>
                  <a:pt x="2041748" y="1881446"/>
                </a:cubicBezTo>
                <a:cubicBezTo>
                  <a:pt x="1820640" y="1913274"/>
                  <a:pt x="1686339" y="1874593"/>
                  <a:pt x="1518862" y="1881446"/>
                </a:cubicBezTo>
                <a:cubicBezTo>
                  <a:pt x="1351385" y="1888299"/>
                  <a:pt x="1228525" y="1878478"/>
                  <a:pt x="1095572" y="1881446"/>
                </a:cubicBezTo>
                <a:cubicBezTo>
                  <a:pt x="962619" y="1884414"/>
                  <a:pt x="790477" y="1876783"/>
                  <a:pt x="622484" y="1881446"/>
                </a:cubicBezTo>
                <a:cubicBezTo>
                  <a:pt x="454491" y="1886109"/>
                  <a:pt x="129171" y="1817722"/>
                  <a:pt x="0" y="1881446"/>
                </a:cubicBezTo>
                <a:cubicBezTo>
                  <a:pt x="-17637" y="1697191"/>
                  <a:pt x="36899" y="1644918"/>
                  <a:pt x="0" y="1467528"/>
                </a:cubicBezTo>
                <a:cubicBezTo>
                  <a:pt x="-36899" y="1290138"/>
                  <a:pt x="33024" y="1155788"/>
                  <a:pt x="0" y="1015981"/>
                </a:cubicBezTo>
                <a:cubicBezTo>
                  <a:pt x="-33024" y="876174"/>
                  <a:pt x="40155" y="773163"/>
                  <a:pt x="0" y="602063"/>
                </a:cubicBezTo>
                <a:cubicBezTo>
                  <a:pt x="-40155" y="430963"/>
                  <a:pt x="55413" y="162743"/>
                  <a:pt x="0" y="0"/>
                </a:cubicBezTo>
                <a:close/>
              </a:path>
            </a:pathLst>
          </a:custGeom>
          <a:noFill/>
          <a:ln w="762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83284342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BF5BC92A-7673-A398-B21F-C0F8FBC8CC52}"/>
              </a:ext>
            </a:extLst>
          </p:cNvPr>
          <p:cNvSpPr/>
          <p:nvPr/>
        </p:nvSpPr>
        <p:spPr>
          <a:xfrm>
            <a:off x="6614375" y="1556657"/>
            <a:ext cx="2579914" cy="606329"/>
          </a:xfrm>
          <a:custGeom>
            <a:avLst/>
            <a:gdLst>
              <a:gd name="csX0" fmla="*/ 0 w 2579914"/>
              <a:gd name="csY0" fmla="*/ 0 h 606329"/>
              <a:gd name="csX1" fmla="*/ 438585 w 2579914"/>
              <a:gd name="csY1" fmla="*/ 0 h 606329"/>
              <a:gd name="csX2" fmla="*/ 954568 w 2579914"/>
              <a:gd name="csY2" fmla="*/ 0 h 606329"/>
              <a:gd name="csX3" fmla="*/ 1470551 w 2579914"/>
              <a:gd name="csY3" fmla="*/ 0 h 606329"/>
              <a:gd name="csX4" fmla="*/ 1960735 w 2579914"/>
              <a:gd name="csY4" fmla="*/ 0 h 606329"/>
              <a:gd name="csX5" fmla="*/ 2579914 w 2579914"/>
              <a:gd name="csY5" fmla="*/ 0 h 606329"/>
              <a:gd name="csX6" fmla="*/ 2579914 w 2579914"/>
              <a:gd name="csY6" fmla="*/ 315291 h 606329"/>
              <a:gd name="csX7" fmla="*/ 2579914 w 2579914"/>
              <a:gd name="csY7" fmla="*/ 606329 h 606329"/>
              <a:gd name="csX8" fmla="*/ 2089730 w 2579914"/>
              <a:gd name="csY8" fmla="*/ 606329 h 606329"/>
              <a:gd name="csX9" fmla="*/ 1522149 w 2579914"/>
              <a:gd name="csY9" fmla="*/ 606329 h 606329"/>
              <a:gd name="csX10" fmla="*/ 980367 w 2579914"/>
              <a:gd name="csY10" fmla="*/ 606329 h 606329"/>
              <a:gd name="csX11" fmla="*/ 464385 w 2579914"/>
              <a:gd name="csY11" fmla="*/ 606329 h 606329"/>
              <a:gd name="csX12" fmla="*/ 0 w 2579914"/>
              <a:gd name="csY12" fmla="*/ 606329 h 606329"/>
              <a:gd name="csX13" fmla="*/ 0 w 2579914"/>
              <a:gd name="csY13" fmla="*/ 297101 h 606329"/>
              <a:gd name="csX14" fmla="*/ 0 w 2579914"/>
              <a:gd name="csY14" fmla="*/ 0 h 6063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579914" h="606329" fill="none" extrusionOk="0">
                <a:moveTo>
                  <a:pt x="0" y="0"/>
                </a:moveTo>
                <a:cubicBezTo>
                  <a:pt x="158322" y="-29789"/>
                  <a:pt x="292527" y="22146"/>
                  <a:pt x="438585" y="0"/>
                </a:cubicBezTo>
                <a:cubicBezTo>
                  <a:pt x="584643" y="-22146"/>
                  <a:pt x="804353" y="23840"/>
                  <a:pt x="954568" y="0"/>
                </a:cubicBezTo>
                <a:cubicBezTo>
                  <a:pt x="1104783" y="-23840"/>
                  <a:pt x="1348304" y="48204"/>
                  <a:pt x="1470551" y="0"/>
                </a:cubicBezTo>
                <a:cubicBezTo>
                  <a:pt x="1592798" y="-48204"/>
                  <a:pt x="1826381" y="19212"/>
                  <a:pt x="1960735" y="0"/>
                </a:cubicBezTo>
                <a:cubicBezTo>
                  <a:pt x="2095089" y="-19212"/>
                  <a:pt x="2429936" y="63116"/>
                  <a:pt x="2579914" y="0"/>
                </a:cubicBezTo>
                <a:cubicBezTo>
                  <a:pt x="2584803" y="99876"/>
                  <a:pt x="2557342" y="199525"/>
                  <a:pt x="2579914" y="315291"/>
                </a:cubicBezTo>
                <a:cubicBezTo>
                  <a:pt x="2602486" y="431057"/>
                  <a:pt x="2560894" y="501060"/>
                  <a:pt x="2579914" y="606329"/>
                </a:cubicBezTo>
                <a:cubicBezTo>
                  <a:pt x="2383830" y="635395"/>
                  <a:pt x="2281963" y="585707"/>
                  <a:pt x="2089730" y="606329"/>
                </a:cubicBezTo>
                <a:cubicBezTo>
                  <a:pt x="1897497" y="626951"/>
                  <a:pt x="1767785" y="603958"/>
                  <a:pt x="1522149" y="606329"/>
                </a:cubicBezTo>
                <a:cubicBezTo>
                  <a:pt x="1276513" y="608700"/>
                  <a:pt x="1107868" y="544880"/>
                  <a:pt x="980367" y="606329"/>
                </a:cubicBezTo>
                <a:cubicBezTo>
                  <a:pt x="852866" y="667778"/>
                  <a:pt x="704173" y="551966"/>
                  <a:pt x="464385" y="606329"/>
                </a:cubicBezTo>
                <a:cubicBezTo>
                  <a:pt x="224597" y="660692"/>
                  <a:pt x="207781" y="582656"/>
                  <a:pt x="0" y="606329"/>
                </a:cubicBezTo>
                <a:cubicBezTo>
                  <a:pt x="-3478" y="485968"/>
                  <a:pt x="5834" y="423047"/>
                  <a:pt x="0" y="297101"/>
                </a:cubicBezTo>
                <a:cubicBezTo>
                  <a:pt x="-5834" y="171155"/>
                  <a:pt x="20287" y="107436"/>
                  <a:pt x="0" y="0"/>
                </a:cubicBezTo>
                <a:close/>
              </a:path>
              <a:path w="2579914" h="606329" stroke="0" extrusionOk="0">
                <a:moveTo>
                  <a:pt x="0" y="0"/>
                </a:moveTo>
                <a:cubicBezTo>
                  <a:pt x="93027" y="-1262"/>
                  <a:pt x="279766" y="7786"/>
                  <a:pt x="438585" y="0"/>
                </a:cubicBezTo>
                <a:cubicBezTo>
                  <a:pt x="597405" y="-7786"/>
                  <a:pt x="772654" y="50750"/>
                  <a:pt x="928769" y="0"/>
                </a:cubicBezTo>
                <a:cubicBezTo>
                  <a:pt x="1084884" y="-50750"/>
                  <a:pt x="1239296" y="9585"/>
                  <a:pt x="1393154" y="0"/>
                </a:cubicBezTo>
                <a:cubicBezTo>
                  <a:pt x="1547012" y="-9585"/>
                  <a:pt x="1735893" y="44975"/>
                  <a:pt x="1831739" y="0"/>
                </a:cubicBezTo>
                <a:cubicBezTo>
                  <a:pt x="1927585" y="-44975"/>
                  <a:pt x="2406225" y="15583"/>
                  <a:pt x="2579914" y="0"/>
                </a:cubicBezTo>
                <a:cubicBezTo>
                  <a:pt x="2582583" y="136015"/>
                  <a:pt x="2546010" y="199598"/>
                  <a:pt x="2579914" y="309228"/>
                </a:cubicBezTo>
                <a:cubicBezTo>
                  <a:pt x="2613818" y="418858"/>
                  <a:pt x="2574380" y="536849"/>
                  <a:pt x="2579914" y="606329"/>
                </a:cubicBezTo>
                <a:cubicBezTo>
                  <a:pt x="2414163" y="628317"/>
                  <a:pt x="2245128" y="551230"/>
                  <a:pt x="2115529" y="606329"/>
                </a:cubicBezTo>
                <a:cubicBezTo>
                  <a:pt x="1985931" y="661428"/>
                  <a:pt x="1824966" y="601434"/>
                  <a:pt x="1625346" y="606329"/>
                </a:cubicBezTo>
                <a:cubicBezTo>
                  <a:pt x="1425726" y="611224"/>
                  <a:pt x="1354350" y="596479"/>
                  <a:pt x="1135162" y="606329"/>
                </a:cubicBezTo>
                <a:cubicBezTo>
                  <a:pt x="915974" y="616179"/>
                  <a:pt x="774036" y="559701"/>
                  <a:pt x="593380" y="606329"/>
                </a:cubicBezTo>
                <a:cubicBezTo>
                  <a:pt x="412724" y="652957"/>
                  <a:pt x="135270" y="583544"/>
                  <a:pt x="0" y="606329"/>
                </a:cubicBezTo>
                <a:cubicBezTo>
                  <a:pt x="-7806" y="503310"/>
                  <a:pt x="9123" y="427234"/>
                  <a:pt x="0" y="309228"/>
                </a:cubicBezTo>
                <a:cubicBezTo>
                  <a:pt x="-9123" y="191222"/>
                  <a:pt x="32510" y="141666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104234314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___/____/2026</a:t>
            </a:r>
          </a:p>
        </p:txBody>
      </p:sp>
      <p:pic>
        <p:nvPicPr>
          <p:cNvPr id="13" name="Εικόνα 12" descr="σημειωματάριο Στοκ Εικονογραφήσεις, Vectors, &amp; Clipart ...">
            <a:extLst>
              <a:ext uri="{FF2B5EF4-FFF2-40B4-BE49-F238E27FC236}">
                <a16:creationId xmlns:a16="http://schemas.microsoft.com/office/drawing/2014/main" id="{5F6E79B1-776C-E720-FC2B-796E840753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963863">
            <a:off x="862239" y="458018"/>
            <a:ext cx="5070476" cy="594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32228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Άκου τι έμαθα">
            <a:extLst>
              <a:ext uri="{FF2B5EF4-FFF2-40B4-BE49-F238E27FC236}">
                <a16:creationId xmlns:a16="http://schemas.microsoft.com/office/drawing/2014/main" id="{ED1D3F5A-8075-9631-9783-B8494C36A1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23" y="3167742"/>
            <a:ext cx="4206648" cy="3178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Φυσαλίδα ομιλίας: Έλλειψη 4">
            <a:extLst>
              <a:ext uri="{FF2B5EF4-FFF2-40B4-BE49-F238E27FC236}">
                <a16:creationId xmlns:a16="http://schemas.microsoft.com/office/drawing/2014/main" id="{3AF57BD7-C5B5-488A-EE68-9EF3609747BB}"/>
              </a:ext>
            </a:extLst>
          </p:cNvPr>
          <p:cNvSpPr/>
          <p:nvPr/>
        </p:nvSpPr>
        <p:spPr>
          <a:xfrm>
            <a:off x="8118114" y="3358241"/>
            <a:ext cx="3755573" cy="2797628"/>
          </a:xfrm>
          <a:prstGeom prst="wedgeEllipseCallou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600" dirty="0">
                <a:solidFill>
                  <a:schemeClr val="tx1"/>
                </a:solidFill>
              </a:rPr>
              <a:t>Χαλκολιθική Εποχή </a:t>
            </a:r>
          </a:p>
        </p:txBody>
      </p:sp>
      <p:sp>
        <p:nvSpPr>
          <p:cNvPr id="2" name="Φυσαλίδα ομιλίας: Έλλειψη 1">
            <a:extLst>
              <a:ext uri="{FF2B5EF4-FFF2-40B4-BE49-F238E27FC236}">
                <a16:creationId xmlns:a16="http://schemas.microsoft.com/office/drawing/2014/main" id="{932B093A-E817-EAC2-C076-C484B24A03F5}"/>
              </a:ext>
            </a:extLst>
          </p:cNvPr>
          <p:cNvSpPr/>
          <p:nvPr/>
        </p:nvSpPr>
        <p:spPr>
          <a:xfrm>
            <a:off x="5055852" y="1085943"/>
            <a:ext cx="3243942" cy="2797628"/>
          </a:xfrm>
          <a:prstGeom prst="wedgeEllipseCallou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600" dirty="0">
                <a:solidFill>
                  <a:schemeClr val="tx1"/>
                </a:solidFill>
              </a:rPr>
              <a:t>Νεολιθική Εποχή </a:t>
            </a:r>
          </a:p>
        </p:txBody>
      </p:sp>
      <p:sp>
        <p:nvSpPr>
          <p:cNvPr id="3" name="Φυσαλίδα ομιλίας: Έλλειψη 2">
            <a:extLst>
              <a:ext uri="{FF2B5EF4-FFF2-40B4-BE49-F238E27FC236}">
                <a16:creationId xmlns:a16="http://schemas.microsoft.com/office/drawing/2014/main" id="{014402A5-FF31-657A-F21F-BF3189FCA475}"/>
              </a:ext>
            </a:extLst>
          </p:cNvPr>
          <p:cNvSpPr/>
          <p:nvPr/>
        </p:nvSpPr>
        <p:spPr>
          <a:xfrm>
            <a:off x="359230" y="87085"/>
            <a:ext cx="4093030" cy="2797628"/>
          </a:xfrm>
          <a:prstGeom prst="wedgeEllipseCallou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600" dirty="0" err="1">
                <a:solidFill>
                  <a:schemeClr val="tx1"/>
                </a:solidFill>
              </a:rPr>
              <a:t>Προνεολιθική</a:t>
            </a:r>
            <a:r>
              <a:rPr lang="el-GR" sz="3600" dirty="0">
                <a:solidFill>
                  <a:schemeClr val="tx1"/>
                </a:solidFill>
              </a:rPr>
              <a:t> Εποχή</a:t>
            </a:r>
            <a:endParaRPr lang="el-CY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02689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96A2C748-B64C-7071-2925-3E820B3763C1}"/>
              </a:ext>
            </a:extLst>
          </p:cNvPr>
          <p:cNvSpPr/>
          <p:nvPr/>
        </p:nvSpPr>
        <p:spPr>
          <a:xfrm>
            <a:off x="146249" y="256445"/>
            <a:ext cx="12005443" cy="6129033"/>
          </a:xfrm>
          <a:prstGeom prst="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pPr algn="ctr"/>
            <a:r>
              <a:rPr lang="el-GR" sz="4400" dirty="0">
                <a:solidFill>
                  <a:schemeClr val="tx1"/>
                </a:solidFill>
              </a:rPr>
              <a:t>Εργασία  για  το σπίτι  :</a:t>
            </a:r>
          </a:p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endParaRPr lang="el-GR" sz="1400" dirty="0">
              <a:solidFill>
                <a:schemeClr val="tx1"/>
              </a:solidFill>
            </a:endParaRPr>
          </a:p>
          <a:p>
            <a:endParaRPr lang="el-GR" sz="4400" dirty="0">
              <a:solidFill>
                <a:schemeClr val="tx1"/>
              </a:solidFill>
            </a:endParaRPr>
          </a:p>
          <a:p>
            <a:pPr algn="ctr"/>
            <a:r>
              <a:rPr lang="el-GR" sz="4400" dirty="0"/>
              <a:t>να</a:t>
            </a:r>
            <a:endParaRPr lang="el-GR" sz="4400" dirty="0">
              <a:solidFill>
                <a:schemeClr val="tx1"/>
              </a:solidFill>
            </a:endParaRPr>
          </a:p>
          <a:p>
            <a:pPr algn="ctr"/>
            <a:r>
              <a:rPr lang="el-GR" sz="4400" dirty="0">
                <a:solidFill>
                  <a:schemeClr val="tx1"/>
                </a:solidFill>
              </a:rPr>
              <a:t> </a:t>
            </a:r>
          </a:p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pPr algn="ctr"/>
            <a:endParaRPr lang="el-CY" dirty="0">
              <a:solidFill>
                <a:schemeClr val="tx1"/>
              </a:solidFill>
            </a:endParaRP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50304723-FE01-79E1-4411-244250C4583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066" t="71360" r="67731"/>
          <a:stretch>
            <a:fillRect/>
          </a:stretch>
        </p:blipFill>
        <p:spPr>
          <a:xfrm>
            <a:off x="827219" y="5498008"/>
            <a:ext cx="1817915" cy="1233586"/>
          </a:xfrm>
          <a:custGeom>
            <a:avLst/>
            <a:gdLst>
              <a:gd name="csX0" fmla="*/ 0 w 1817915"/>
              <a:gd name="csY0" fmla="*/ 0 h 1233586"/>
              <a:gd name="csX1" fmla="*/ 418120 w 1817915"/>
              <a:gd name="csY1" fmla="*/ 0 h 1233586"/>
              <a:gd name="csX2" fmla="*/ 872599 w 1817915"/>
              <a:gd name="csY2" fmla="*/ 0 h 1233586"/>
              <a:gd name="csX3" fmla="*/ 1327078 w 1817915"/>
              <a:gd name="csY3" fmla="*/ 0 h 1233586"/>
              <a:gd name="csX4" fmla="*/ 1817915 w 1817915"/>
              <a:gd name="csY4" fmla="*/ 0 h 1233586"/>
              <a:gd name="csX5" fmla="*/ 1817915 w 1817915"/>
              <a:gd name="csY5" fmla="*/ 411195 h 1233586"/>
              <a:gd name="csX6" fmla="*/ 1817915 w 1817915"/>
              <a:gd name="csY6" fmla="*/ 785383 h 1233586"/>
              <a:gd name="csX7" fmla="*/ 1817915 w 1817915"/>
              <a:gd name="csY7" fmla="*/ 1233586 h 1233586"/>
              <a:gd name="csX8" fmla="*/ 1345257 w 1817915"/>
              <a:gd name="csY8" fmla="*/ 1233586 h 1233586"/>
              <a:gd name="csX9" fmla="*/ 927137 w 1817915"/>
              <a:gd name="csY9" fmla="*/ 1233586 h 1233586"/>
              <a:gd name="csX10" fmla="*/ 472658 w 1817915"/>
              <a:gd name="csY10" fmla="*/ 1233586 h 1233586"/>
              <a:gd name="csX11" fmla="*/ 0 w 1817915"/>
              <a:gd name="csY11" fmla="*/ 1233586 h 1233586"/>
              <a:gd name="csX12" fmla="*/ 0 w 1817915"/>
              <a:gd name="csY12" fmla="*/ 810055 h 1233586"/>
              <a:gd name="csX13" fmla="*/ 0 w 1817915"/>
              <a:gd name="csY13" fmla="*/ 398859 h 1233586"/>
              <a:gd name="csX14" fmla="*/ 0 w 1817915"/>
              <a:gd name="csY14" fmla="*/ 0 h 12335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817915" h="1233586" fill="none" extrusionOk="0">
                <a:moveTo>
                  <a:pt x="0" y="0"/>
                </a:moveTo>
                <a:cubicBezTo>
                  <a:pt x="200996" y="-45707"/>
                  <a:pt x="221484" y="14891"/>
                  <a:pt x="418120" y="0"/>
                </a:cubicBezTo>
                <a:cubicBezTo>
                  <a:pt x="614756" y="-14891"/>
                  <a:pt x="684814" y="38330"/>
                  <a:pt x="872599" y="0"/>
                </a:cubicBezTo>
                <a:cubicBezTo>
                  <a:pt x="1060384" y="-38330"/>
                  <a:pt x="1221132" y="13046"/>
                  <a:pt x="1327078" y="0"/>
                </a:cubicBezTo>
                <a:cubicBezTo>
                  <a:pt x="1433024" y="-13046"/>
                  <a:pt x="1600977" y="7121"/>
                  <a:pt x="1817915" y="0"/>
                </a:cubicBezTo>
                <a:cubicBezTo>
                  <a:pt x="1832723" y="193541"/>
                  <a:pt x="1770637" y="231599"/>
                  <a:pt x="1817915" y="411195"/>
                </a:cubicBezTo>
                <a:cubicBezTo>
                  <a:pt x="1865193" y="590792"/>
                  <a:pt x="1784976" y="667871"/>
                  <a:pt x="1817915" y="785383"/>
                </a:cubicBezTo>
                <a:cubicBezTo>
                  <a:pt x="1850854" y="902895"/>
                  <a:pt x="1792249" y="1022404"/>
                  <a:pt x="1817915" y="1233586"/>
                </a:cubicBezTo>
                <a:cubicBezTo>
                  <a:pt x="1591492" y="1272132"/>
                  <a:pt x="1473413" y="1182381"/>
                  <a:pt x="1345257" y="1233586"/>
                </a:cubicBezTo>
                <a:cubicBezTo>
                  <a:pt x="1217101" y="1284791"/>
                  <a:pt x="1128672" y="1214535"/>
                  <a:pt x="927137" y="1233586"/>
                </a:cubicBezTo>
                <a:cubicBezTo>
                  <a:pt x="725602" y="1252637"/>
                  <a:pt x="612612" y="1210061"/>
                  <a:pt x="472658" y="1233586"/>
                </a:cubicBezTo>
                <a:cubicBezTo>
                  <a:pt x="332704" y="1257111"/>
                  <a:pt x="234759" y="1220453"/>
                  <a:pt x="0" y="1233586"/>
                </a:cubicBezTo>
                <a:cubicBezTo>
                  <a:pt x="-28065" y="1113167"/>
                  <a:pt x="7019" y="1001872"/>
                  <a:pt x="0" y="810055"/>
                </a:cubicBezTo>
                <a:cubicBezTo>
                  <a:pt x="-7019" y="618238"/>
                  <a:pt x="4471" y="485680"/>
                  <a:pt x="0" y="398859"/>
                </a:cubicBezTo>
                <a:cubicBezTo>
                  <a:pt x="-4471" y="312038"/>
                  <a:pt x="22027" y="83134"/>
                  <a:pt x="0" y="0"/>
                </a:cubicBezTo>
                <a:close/>
              </a:path>
              <a:path w="1817915" h="1233586" stroke="0" extrusionOk="0">
                <a:moveTo>
                  <a:pt x="0" y="0"/>
                </a:moveTo>
                <a:cubicBezTo>
                  <a:pt x="163888" y="-24029"/>
                  <a:pt x="266039" y="47540"/>
                  <a:pt x="436300" y="0"/>
                </a:cubicBezTo>
                <a:cubicBezTo>
                  <a:pt x="606561" y="-47540"/>
                  <a:pt x="695144" y="714"/>
                  <a:pt x="872599" y="0"/>
                </a:cubicBezTo>
                <a:cubicBezTo>
                  <a:pt x="1050054" y="-714"/>
                  <a:pt x="1241749" y="5021"/>
                  <a:pt x="1363436" y="0"/>
                </a:cubicBezTo>
                <a:cubicBezTo>
                  <a:pt x="1485123" y="-5021"/>
                  <a:pt x="1685199" y="19793"/>
                  <a:pt x="1817915" y="0"/>
                </a:cubicBezTo>
                <a:cubicBezTo>
                  <a:pt x="1867171" y="152330"/>
                  <a:pt x="1812303" y="278988"/>
                  <a:pt x="1817915" y="411195"/>
                </a:cubicBezTo>
                <a:cubicBezTo>
                  <a:pt x="1823527" y="543402"/>
                  <a:pt x="1814760" y="651524"/>
                  <a:pt x="1817915" y="822391"/>
                </a:cubicBezTo>
                <a:cubicBezTo>
                  <a:pt x="1821070" y="993258"/>
                  <a:pt x="1797557" y="1146864"/>
                  <a:pt x="1817915" y="1233586"/>
                </a:cubicBezTo>
                <a:cubicBezTo>
                  <a:pt x="1577884" y="1270219"/>
                  <a:pt x="1538570" y="1219171"/>
                  <a:pt x="1327078" y="1233586"/>
                </a:cubicBezTo>
                <a:cubicBezTo>
                  <a:pt x="1115586" y="1248001"/>
                  <a:pt x="1073054" y="1213136"/>
                  <a:pt x="890778" y="1233586"/>
                </a:cubicBezTo>
                <a:cubicBezTo>
                  <a:pt x="708502" y="1254036"/>
                  <a:pt x="584709" y="1195685"/>
                  <a:pt x="454479" y="1233586"/>
                </a:cubicBezTo>
                <a:cubicBezTo>
                  <a:pt x="324249" y="1271487"/>
                  <a:pt x="102949" y="1188633"/>
                  <a:pt x="0" y="1233586"/>
                </a:cubicBezTo>
                <a:cubicBezTo>
                  <a:pt x="-42124" y="1034457"/>
                  <a:pt x="24652" y="1000957"/>
                  <a:pt x="0" y="810055"/>
                </a:cubicBezTo>
                <a:cubicBezTo>
                  <a:pt x="-24652" y="619153"/>
                  <a:pt x="14157" y="562236"/>
                  <a:pt x="0" y="374188"/>
                </a:cubicBezTo>
                <a:cubicBezTo>
                  <a:pt x="-14157" y="186140"/>
                  <a:pt x="34748" y="167106"/>
                  <a:pt x="0" y="0"/>
                </a:cubicBezTo>
                <a:close/>
              </a:path>
            </a:pathLst>
          </a:custGeom>
          <a:ln w="38100" cap="sq">
            <a:solidFill>
              <a:srgbClr val="0000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427155013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69F43FF-9089-E5B6-798B-A94E09E9403F}"/>
              </a:ext>
            </a:extLst>
          </p:cNvPr>
          <p:cNvSpPr txBox="1"/>
          <p:nvPr/>
        </p:nvSpPr>
        <p:spPr>
          <a:xfrm>
            <a:off x="1054649" y="3429000"/>
            <a:ext cx="4409980" cy="461665"/>
          </a:xfrm>
          <a:custGeom>
            <a:avLst/>
            <a:gdLst>
              <a:gd name="csX0" fmla="*/ 0 w 4409980"/>
              <a:gd name="csY0" fmla="*/ 0 h 461665"/>
              <a:gd name="csX1" fmla="*/ 418948 w 4409980"/>
              <a:gd name="csY1" fmla="*/ 0 h 461665"/>
              <a:gd name="csX2" fmla="*/ 837896 w 4409980"/>
              <a:gd name="csY2" fmla="*/ 0 h 461665"/>
              <a:gd name="csX3" fmla="*/ 1433244 w 4409980"/>
              <a:gd name="csY3" fmla="*/ 0 h 461665"/>
              <a:gd name="csX4" fmla="*/ 2072691 w 4409980"/>
              <a:gd name="csY4" fmla="*/ 0 h 461665"/>
              <a:gd name="csX5" fmla="*/ 2579838 w 4409980"/>
              <a:gd name="csY5" fmla="*/ 0 h 461665"/>
              <a:gd name="csX6" fmla="*/ 3131086 w 4409980"/>
              <a:gd name="csY6" fmla="*/ 0 h 461665"/>
              <a:gd name="csX7" fmla="*/ 3638234 w 4409980"/>
              <a:gd name="csY7" fmla="*/ 0 h 461665"/>
              <a:gd name="csX8" fmla="*/ 4409980 w 4409980"/>
              <a:gd name="csY8" fmla="*/ 0 h 461665"/>
              <a:gd name="csX9" fmla="*/ 4409980 w 4409980"/>
              <a:gd name="csY9" fmla="*/ 461665 h 461665"/>
              <a:gd name="csX10" fmla="*/ 3902832 w 4409980"/>
              <a:gd name="csY10" fmla="*/ 461665 h 461665"/>
              <a:gd name="csX11" fmla="*/ 3307485 w 4409980"/>
              <a:gd name="csY11" fmla="*/ 461665 h 461665"/>
              <a:gd name="csX12" fmla="*/ 2844437 w 4409980"/>
              <a:gd name="csY12" fmla="*/ 461665 h 461665"/>
              <a:gd name="csX13" fmla="*/ 2337289 w 4409980"/>
              <a:gd name="csY13" fmla="*/ 461665 h 461665"/>
              <a:gd name="csX14" fmla="*/ 1918341 w 4409980"/>
              <a:gd name="csY14" fmla="*/ 461665 h 461665"/>
              <a:gd name="csX15" fmla="*/ 1278894 w 4409980"/>
              <a:gd name="csY15" fmla="*/ 461665 h 461665"/>
              <a:gd name="csX16" fmla="*/ 771747 w 4409980"/>
              <a:gd name="csY16" fmla="*/ 461665 h 461665"/>
              <a:gd name="csX17" fmla="*/ 0 w 4409980"/>
              <a:gd name="csY17" fmla="*/ 461665 h 461665"/>
              <a:gd name="csX18" fmla="*/ 0 w 4409980"/>
              <a:gd name="csY18" fmla="*/ 0 h 46166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4409980" h="461665" extrusionOk="0">
                <a:moveTo>
                  <a:pt x="0" y="0"/>
                </a:moveTo>
                <a:cubicBezTo>
                  <a:pt x="123027" y="-16683"/>
                  <a:pt x="224419" y="42621"/>
                  <a:pt x="418948" y="0"/>
                </a:cubicBezTo>
                <a:cubicBezTo>
                  <a:pt x="613477" y="-42621"/>
                  <a:pt x="637761" y="41440"/>
                  <a:pt x="837896" y="0"/>
                </a:cubicBezTo>
                <a:cubicBezTo>
                  <a:pt x="1038031" y="-41440"/>
                  <a:pt x="1170906" y="26238"/>
                  <a:pt x="1433244" y="0"/>
                </a:cubicBezTo>
                <a:cubicBezTo>
                  <a:pt x="1695582" y="-26238"/>
                  <a:pt x="1929505" y="67179"/>
                  <a:pt x="2072691" y="0"/>
                </a:cubicBezTo>
                <a:cubicBezTo>
                  <a:pt x="2215877" y="-67179"/>
                  <a:pt x="2351457" y="2074"/>
                  <a:pt x="2579838" y="0"/>
                </a:cubicBezTo>
                <a:cubicBezTo>
                  <a:pt x="2808219" y="-2074"/>
                  <a:pt x="2878983" y="37002"/>
                  <a:pt x="3131086" y="0"/>
                </a:cubicBezTo>
                <a:cubicBezTo>
                  <a:pt x="3383189" y="-37002"/>
                  <a:pt x="3446750" y="58883"/>
                  <a:pt x="3638234" y="0"/>
                </a:cubicBezTo>
                <a:cubicBezTo>
                  <a:pt x="3829718" y="-58883"/>
                  <a:pt x="4184589" y="45581"/>
                  <a:pt x="4409980" y="0"/>
                </a:cubicBezTo>
                <a:cubicBezTo>
                  <a:pt x="4415406" y="181456"/>
                  <a:pt x="4408454" y="356654"/>
                  <a:pt x="4409980" y="461665"/>
                </a:cubicBezTo>
                <a:cubicBezTo>
                  <a:pt x="4264234" y="493528"/>
                  <a:pt x="4043757" y="432225"/>
                  <a:pt x="3902832" y="461665"/>
                </a:cubicBezTo>
                <a:cubicBezTo>
                  <a:pt x="3761907" y="491105"/>
                  <a:pt x="3597242" y="461240"/>
                  <a:pt x="3307485" y="461665"/>
                </a:cubicBezTo>
                <a:cubicBezTo>
                  <a:pt x="3017728" y="462090"/>
                  <a:pt x="3065233" y="413704"/>
                  <a:pt x="2844437" y="461665"/>
                </a:cubicBezTo>
                <a:cubicBezTo>
                  <a:pt x="2623641" y="509626"/>
                  <a:pt x="2545282" y="447369"/>
                  <a:pt x="2337289" y="461665"/>
                </a:cubicBezTo>
                <a:cubicBezTo>
                  <a:pt x="2129296" y="475961"/>
                  <a:pt x="2036627" y="459500"/>
                  <a:pt x="1918341" y="461665"/>
                </a:cubicBezTo>
                <a:cubicBezTo>
                  <a:pt x="1800055" y="463830"/>
                  <a:pt x="1477464" y="394998"/>
                  <a:pt x="1278894" y="461665"/>
                </a:cubicBezTo>
                <a:cubicBezTo>
                  <a:pt x="1080324" y="528332"/>
                  <a:pt x="983164" y="437468"/>
                  <a:pt x="771747" y="461665"/>
                </a:cubicBezTo>
                <a:cubicBezTo>
                  <a:pt x="560330" y="485862"/>
                  <a:pt x="369562" y="406209"/>
                  <a:pt x="0" y="461665"/>
                </a:cubicBezTo>
                <a:cubicBezTo>
                  <a:pt x="-8418" y="283595"/>
                  <a:pt x="2365" y="184710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6613383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el-GR" sz="2400" dirty="0">
                <a:solidFill>
                  <a:schemeClr val="tx1"/>
                </a:solidFill>
              </a:rPr>
              <a:t>Σχεδιάγραμμα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9A84D3-014D-F47F-BD28-33B75C2671F0}"/>
              </a:ext>
            </a:extLst>
          </p:cNvPr>
          <p:cNvSpPr txBox="1"/>
          <p:nvPr/>
        </p:nvSpPr>
        <p:spPr>
          <a:xfrm>
            <a:off x="1054649" y="2272498"/>
            <a:ext cx="5041351" cy="369332"/>
          </a:xfrm>
          <a:custGeom>
            <a:avLst/>
            <a:gdLst>
              <a:gd name="csX0" fmla="*/ 0 w 5041351"/>
              <a:gd name="csY0" fmla="*/ 0 h 369332"/>
              <a:gd name="csX1" fmla="*/ 408910 w 5041351"/>
              <a:gd name="csY1" fmla="*/ 0 h 369332"/>
              <a:gd name="csX2" fmla="*/ 817819 w 5041351"/>
              <a:gd name="csY2" fmla="*/ 0 h 369332"/>
              <a:gd name="csX3" fmla="*/ 1428383 w 5041351"/>
              <a:gd name="csY3" fmla="*/ 0 h 369332"/>
              <a:gd name="csX4" fmla="*/ 2089360 w 5041351"/>
              <a:gd name="csY4" fmla="*/ 0 h 369332"/>
              <a:gd name="csX5" fmla="*/ 2599097 w 5041351"/>
              <a:gd name="csY5" fmla="*/ 0 h 369332"/>
              <a:gd name="csX6" fmla="*/ 3159247 w 5041351"/>
              <a:gd name="csY6" fmla="*/ 0 h 369332"/>
              <a:gd name="csX7" fmla="*/ 3668983 w 5041351"/>
              <a:gd name="csY7" fmla="*/ 0 h 369332"/>
              <a:gd name="csX8" fmla="*/ 4178720 w 5041351"/>
              <a:gd name="csY8" fmla="*/ 0 h 369332"/>
              <a:gd name="csX9" fmla="*/ 5041351 w 5041351"/>
              <a:gd name="csY9" fmla="*/ 0 h 369332"/>
              <a:gd name="csX10" fmla="*/ 5041351 w 5041351"/>
              <a:gd name="csY10" fmla="*/ 369332 h 369332"/>
              <a:gd name="csX11" fmla="*/ 4632441 w 5041351"/>
              <a:gd name="csY11" fmla="*/ 369332 h 369332"/>
              <a:gd name="csX12" fmla="*/ 4173118 w 5041351"/>
              <a:gd name="csY12" fmla="*/ 369332 h 369332"/>
              <a:gd name="csX13" fmla="*/ 3663382 w 5041351"/>
              <a:gd name="csY13" fmla="*/ 369332 h 369332"/>
              <a:gd name="csX14" fmla="*/ 3254472 w 5041351"/>
              <a:gd name="csY14" fmla="*/ 369332 h 369332"/>
              <a:gd name="csX15" fmla="*/ 2593495 w 5041351"/>
              <a:gd name="csY15" fmla="*/ 369332 h 369332"/>
              <a:gd name="csX16" fmla="*/ 2083758 w 5041351"/>
              <a:gd name="csY16" fmla="*/ 369332 h 369332"/>
              <a:gd name="csX17" fmla="*/ 1523608 w 5041351"/>
              <a:gd name="csY17" fmla="*/ 369332 h 369332"/>
              <a:gd name="csX18" fmla="*/ 913045 w 5041351"/>
              <a:gd name="csY18" fmla="*/ 369332 h 369332"/>
              <a:gd name="csX19" fmla="*/ 0 w 5041351"/>
              <a:gd name="csY19" fmla="*/ 369332 h 369332"/>
              <a:gd name="csX20" fmla="*/ 0 w 5041351"/>
              <a:gd name="csY20" fmla="*/ 0 h 3693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5041351" h="369332" extrusionOk="0">
                <a:moveTo>
                  <a:pt x="0" y="0"/>
                </a:moveTo>
                <a:cubicBezTo>
                  <a:pt x="167928" y="-36358"/>
                  <a:pt x="255095" y="28034"/>
                  <a:pt x="408910" y="0"/>
                </a:cubicBezTo>
                <a:cubicBezTo>
                  <a:pt x="562725" y="-28034"/>
                  <a:pt x="684795" y="9734"/>
                  <a:pt x="817819" y="0"/>
                </a:cubicBezTo>
                <a:cubicBezTo>
                  <a:pt x="950843" y="-9734"/>
                  <a:pt x="1293309" y="55483"/>
                  <a:pt x="1428383" y="0"/>
                </a:cubicBezTo>
                <a:cubicBezTo>
                  <a:pt x="1563457" y="-55483"/>
                  <a:pt x="1909422" y="18324"/>
                  <a:pt x="2089360" y="0"/>
                </a:cubicBezTo>
                <a:cubicBezTo>
                  <a:pt x="2269298" y="-18324"/>
                  <a:pt x="2375161" y="41847"/>
                  <a:pt x="2599097" y="0"/>
                </a:cubicBezTo>
                <a:cubicBezTo>
                  <a:pt x="2823033" y="-41847"/>
                  <a:pt x="3022247" y="16427"/>
                  <a:pt x="3159247" y="0"/>
                </a:cubicBezTo>
                <a:cubicBezTo>
                  <a:pt x="3296247" y="-16427"/>
                  <a:pt x="3481518" y="45921"/>
                  <a:pt x="3668983" y="0"/>
                </a:cubicBezTo>
                <a:cubicBezTo>
                  <a:pt x="3856448" y="-45921"/>
                  <a:pt x="3988968" y="57512"/>
                  <a:pt x="4178720" y="0"/>
                </a:cubicBezTo>
                <a:cubicBezTo>
                  <a:pt x="4368472" y="-57512"/>
                  <a:pt x="4689027" y="6213"/>
                  <a:pt x="5041351" y="0"/>
                </a:cubicBezTo>
                <a:cubicBezTo>
                  <a:pt x="5062215" y="97836"/>
                  <a:pt x="5005614" y="279170"/>
                  <a:pt x="5041351" y="369332"/>
                </a:cubicBezTo>
                <a:cubicBezTo>
                  <a:pt x="4939280" y="391394"/>
                  <a:pt x="4772936" y="347470"/>
                  <a:pt x="4632441" y="369332"/>
                </a:cubicBezTo>
                <a:cubicBezTo>
                  <a:pt x="4491946" y="391194"/>
                  <a:pt x="4349686" y="349118"/>
                  <a:pt x="4173118" y="369332"/>
                </a:cubicBezTo>
                <a:cubicBezTo>
                  <a:pt x="3996550" y="389546"/>
                  <a:pt x="3802333" y="336740"/>
                  <a:pt x="3663382" y="369332"/>
                </a:cubicBezTo>
                <a:cubicBezTo>
                  <a:pt x="3524431" y="401924"/>
                  <a:pt x="3458515" y="345312"/>
                  <a:pt x="3254472" y="369332"/>
                </a:cubicBezTo>
                <a:cubicBezTo>
                  <a:pt x="3050429" y="393352"/>
                  <a:pt x="2822752" y="338608"/>
                  <a:pt x="2593495" y="369332"/>
                </a:cubicBezTo>
                <a:cubicBezTo>
                  <a:pt x="2364238" y="400056"/>
                  <a:pt x="2213918" y="329594"/>
                  <a:pt x="2083758" y="369332"/>
                </a:cubicBezTo>
                <a:cubicBezTo>
                  <a:pt x="1953598" y="409070"/>
                  <a:pt x="1802576" y="341158"/>
                  <a:pt x="1523608" y="369332"/>
                </a:cubicBezTo>
                <a:cubicBezTo>
                  <a:pt x="1244640" y="397506"/>
                  <a:pt x="1072195" y="328061"/>
                  <a:pt x="913045" y="369332"/>
                </a:cubicBezTo>
                <a:cubicBezTo>
                  <a:pt x="753895" y="410603"/>
                  <a:pt x="218959" y="329790"/>
                  <a:pt x="0" y="369332"/>
                </a:cubicBezTo>
                <a:cubicBezTo>
                  <a:pt x="-7942" y="251108"/>
                  <a:pt x="29567" y="170971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6613383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el-GR" dirty="0"/>
              <a:t>Επιλογή μιας  εκ των τεσσάρων δραστηριοτήτων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04D705C-771C-5D47-5374-4220780011CC}"/>
              </a:ext>
            </a:extLst>
          </p:cNvPr>
          <p:cNvSpPr txBox="1"/>
          <p:nvPr/>
        </p:nvSpPr>
        <p:spPr>
          <a:xfrm>
            <a:off x="1054649" y="2842657"/>
            <a:ext cx="3762701" cy="461665"/>
          </a:xfrm>
          <a:custGeom>
            <a:avLst/>
            <a:gdLst>
              <a:gd name="csX0" fmla="*/ 0 w 3762701"/>
              <a:gd name="csY0" fmla="*/ 0 h 461665"/>
              <a:gd name="csX1" fmla="*/ 424648 w 3762701"/>
              <a:gd name="csY1" fmla="*/ 0 h 461665"/>
              <a:gd name="csX2" fmla="*/ 849295 w 3762701"/>
              <a:gd name="csY2" fmla="*/ 0 h 461665"/>
              <a:gd name="csX3" fmla="*/ 1424451 w 3762701"/>
              <a:gd name="csY3" fmla="*/ 0 h 461665"/>
              <a:gd name="csX4" fmla="*/ 2037234 w 3762701"/>
              <a:gd name="csY4" fmla="*/ 0 h 461665"/>
              <a:gd name="csX5" fmla="*/ 2537136 w 3762701"/>
              <a:gd name="csY5" fmla="*/ 0 h 461665"/>
              <a:gd name="csX6" fmla="*/ 3074664 w 3762701"/>
              <a:gd name="csY6" fmla="*/ 0 h 461665"/>
              <a:gd name="csX7" fmla="*/ 3762701 w 3762701"/>
              <a:gd name="csY7" fmla="*/ 0 h 461665"/>
              <a:gd name="csX8" fmla="*/ 3762701 w 3762701"/>
              <a:gd name="csY8" fmla="*/ 461665 h 461665"/>
              <a:gd name="csX9" fmla="*/ 3300426 w 3762701"/>
              <a:gd name="csY9" fmla="*/ 461665 h 461665"/>
              <a:gd name="csX10" fmla="*/ 2800525 w 3762701"/>
              <a:gd name="csY10" fmla="*/ 461665 h 461665"/>
              <a:gd name="csX11" fmla="*/ 2225369 w 3762701"/>
              <a:gd name="csY11" fmla="*/ 461665 h 461665"/>
              <a:gd name="csX12" fmla="*/ 1763094 w 3762701"/>
              <a:gd name="csY12" fmla="*/ 461665 h 461665"/>
              <a:gd name="csX13" fmla="*/ 1263192 w 3762701"/>
              <a:gd name="csY13" fmla="*/ 461665 h 461665"/>
              <a:gd name="csX14" fmla="*/ 838545 w 3762701"/>
              <a:gd name="csY14" fmla="*/ 461665 h 461665"/>
              <a:gd name="csX15" fmla="*/ 0 w 3762701"/>
              <a:gd name="csY15" fmla="*/ 461665 h 461665"/>
              <a:gd name="csX16" fmla="*/ 0 w 3762701"/>
              <a:gd name="csY16" fmla="*/ 0 h 46166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3762701" h="461665" extrusionOk="0">
                <a:moveTo>
                  <a:pt x="0" y="0"/>
                </a:moveTo>
                <a:cubicBezTo>
                  <a:pt x="196098" y="-18796"/>
                  <a:pt x="304302" y="49685"/>
                  <a:pt x="424648" y="0"/>
                </a:cubicBezTo>
                <a:cubicBezTo>
                  <a:pt x="544994" y="-49685"/>
                  <a:pt x="663639" y="46179"/>
                  <a:pt x="849295" y="0"/>
                </a:cubicBezTo>
                <a:cubicBezTo>
                  <a:pt x="1034951" y="-46179"/>
                  <a:pt x="1176077" y="30296"/>
                  <a:pt x="1424451" y="0"/>
                </a:cubicBezTo>
                <a:cubicBezTo>
                  <a:pt x="1672825" y="-30296"/>
                  <a:pt x="1837921" y="20302"/>
                  <a:pt x="2037234" y="0"/>
                </a:cubicBezTo>
                <a:cubicBezTo>
                  <a:pt x="2236547" y="-20302"/>
                  <a:pt x="2351480" y="12652"/>
                  <a:pt x="2537136" y="0"/>
                </a:cubicBezTo>
                <a:cubicBezTo>
                  <a:pt x="2722792" y="-12652"/>
                  <a:pt x="2856583" y="34349"/>
                  <a:pt x="3074664" y="0"/>
                </a:cubicBezTo>
                <a:cubicBezTo>
                  <a:pt x="3292745" y="-34349"/>
                  <a:pt x="3593178" y="49434"/>
                  <a:pt x="3762701" y="0"/>
                </a:cubicBezTo>
                <a:cubicBezTo>
                  <a:pt x="3815251" y="222582"/>
                  <a:pt x="3710306" y="319403"/>
                  <a:pt x="3762701" y="461665"/>
                </a:cubicBezTo>
                <a:cubicBezTo>
                  <a:pt x="3670055" y="514293"/>
                  <a:pt x="3410820" y="458775"/>
                  <a:pt x="3300426" y="461665"/>
                </a:cubicBezTo>
                <a:cubicBezTo>
                  <a:pt x="3190033" y="464555"/>
                  <a:pt x="2974134" y="450939"/>
                  <a:pt x="2800525" y="461665"/>
                </a:cubicBezTo>
                <a:cubicBezTo>
                  <a:pt x="2626916" y="472391"/>
                  <a:pt x="2473730" y="411862"/>
                  <a:pt x="2225369" y="461665"/>
                </a:cubicBezTo>
                <a:cubicBezTo>
                  <a:pt x="1977008" y="511468"/>
                  <a:pt x="1963127" y="416448"/>
                  <a:pt x="1763094" y="461665"/>
                </a:cubicBezTo>
                <a:cubicBezTo>
                  <a:pt x="1563061" y="506882"/>
                  <a:pt x="1382405" y="430507"/>
                  <a:pt x="1263192" y="461665"/>
                </a:cubicBezTo>
                <a:cubicBezTo>
                  <a:pt x="1143979" y="492823"/>
                  <a:pt x="984787" y="414491"/>
                  <a:pt x="838545" y="461665"/>
                </a:cubicBezTo>
                <a:cubicBezTo>
                  <a:pt x="692303" y="508839"/>
                  <a:pt x="376596" y="433996"/>
                  <a:pt x="0" y="461665"/>
                </a:cubicBezTo>
                <a:cubicBezTo>
                  <a:pt x="-17562" y="314736"/>
                  <a:pt x="42639" y="142553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6613383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el-GR" sz="2400" dirty="0"/>
              <a:t>Δημιουργία χαρτών</a:t>
            </a:r>
            <a:endParaRPr lang="el-GR" sz="2400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663DCD-EE61-7A19-9285-397EEB6E79CA}"/>
              </a:ext>
            </a:extLst>
          </p:cNvPr>
          <p:cNvSpPr txBox="1"/>
          <p:nvPr/>
        </p:nvSpPr>
        <p:spPr>
          <a:xfrm>
            <a:off x="1054649" y="4051988"/>
            <a:ext cx="4048921" cy="461665"/>
          </a:xfrm>
          <a:custGeom>
            <a:avLst/>
            <a:gdLst>
              <a:gd name="csX0" fmla="*/ 0 w 4048921"/>
              <a:gd name="csY0" fmla="*/ 0 h 461665"/>
              <a:gd name="csX1" fmla="*/ 456950 w 4048921"/>
              <a:gd name="csY1" fmla="*/ 0 h 461665"/>
              <a:gd name="csX2" fmla="*/ 913899 w 4048921"/>
              <a:gd name="csY2" fmla="*/ 0 h 461665"/>
              <a:gd name="csX3" fmla="*/ 1532806 w 4048921"/>
              <a:gd name="csY3" fmla="*/ 0 h 461665"/>
              <a:gd name="csX4" fmla="*/ 2192202 w 4048921"/>
              <a:gd name="csY4" fmla="*/ 0 h 461665"/>
              <a:gd name="csX5" fmla="*/ 2730130 w 4048921"/>
              <a:gd name="csY5" fmla="*/ 0 h 461665"/>
              <a:gd name="csX6" fmla="*/ 3308547 w 4048921"/>
              <a:gd name="csY6" fmla="*/ 0 h 461665"/>
              <a:gd name="csX7" fmla="*/ 4048921 w 4048921"/>
              <a:gd name="csY7" fmla="*/ 0 h 461665"/>
              <a:gd name="csX8" fmla="*/ 4048921 w 4048921"/>
              <a:gd name="csY8" fmla="*/ 461665 h 461665"/>
              <a:gd name="csX9" fmla="*/ 3551482 w 4048921"/>
              <a:gd name="csY9" fmla="*/ 461665 h 461665"/>
              <a:gd name="csX10" fmla="*/ 3013554 w 4048921"/>
              <a:gd name="csY10" fmla="*/ 461665 h 461665"/>
              <a:gd name="csX11" fmla="*/ 2394648 w 4048921"/>
              <a:gd name="csY11" fmla="*/ 461665 h 461665"/>
              <a:gd name="csX12" fmla="*/ 1897209 w 4048921"/>
              <a:gd name="csY12" fmla="*/ 461665 h 461665"/>
              <a:gd name="csX13" fmla="*/ 1359281 w 4048921"/>
              <a:gd name="csY13" fmla="*/ 461665 h 461665"/>
              <a:gd name="csX14" fmla="*/ 902331 w 4048921"/>
              <a:gd name="csY14" fmla="*/ 461665 h 461665"/>
              <a:gd name="csX15" fmla="*/ 0 w 4048921"/>
              <a:gd name="csY15" fmla="*/ 461665 h 461665"/>
              <a:gd name="csX16" fmla="*/ 0 w 4048921"/>
              <a:gd name="csY16" fmla="*/ 0 h 46166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048921" h="461665" extrusionOk="0">
                <a:moveTo>
                  <a:pt x="0" y="0"/>
                </a:moveTo>
                <a:cubicBezTo>
                  <a:pt x="142460" y="-15069"/>
                  <a:pt x="248259" y="29398"/>
                  <a:pt x="456950" y="0"/>
                </a:cubicBezTo>
                <a:cubicBezTo>
                  <a:pt x="665641" y="-29398"/>
                  <a:pt x="753101" y="10274"/>
                  <a:pt x="913899" y="0"/>
                </a:cubicBezTo>
                <a:cubicBezTo>
                  <a:pt x="1074697" y="-10274"/>
                  <a:pt x="1282202" y="31453"/>
                  <a:pt x="1532806" y="0"/>
                </a:cubicBezTo>
                <a:cubicBezTo>
                  <a:pt x="1783410" y="-31453"/>
                  <a:pt x="1936690" y="3426"/>
                  <a:pt x="2192202" y="0"/>
                </a:cubicBezTo>
                <a:cubicBezTo>
                  <a:pt x="2447714" y="-3426"/>
                  <a:pt x="2579661" y="12242"/>
                  <a:pt x="2730130" y="0"/>
                </a:cubicBezTo>
                <a:cubicBezTo>
                  <a:pt x="2880599" y="-12242"/>
                  <a:pt x="3142101" y="4482"/>
                  <a:pt x="3308547" y="0"/>
                </a:cubicBezTo>
                <a:cubicBezTo>
                  <a:pt x="3474993" y="-4482"/>
                  <a:pt x="3686669" y="15392"/>
                  <a:pt x="4048921" y="0"/>
                </a:cubicBezTo>
                <a:cubicBezTo>
                  <a:pt x="4101471" y="222582"/>
                  <a:pt x="3996526" y="319403"/>
                  <a:pt x="4048921" y="461665"/>
                </a:cubicBezTo>
                <a:cubicBezTo>
                  <a:pt x="3804359" y="473436"/>
                  <a:pt x="3755521" y="461125"/>
                  <a:pt x="3551482" y="461665"/>
                </a:cubicBezTo>
                <a:cubicBezTo>
                  <a:pt x="3347443" y="462205"/>
                  <a:pt x="3229859" y="433876"/>
                  <a:pt x="3013554" y="461665"/>
                </a:cubicBezTo>
                <a:cubicBezTo>
                  <a:pt x="2797249" y="489454"/>
                  <a:pt x="2544492" y="453571"/>
                  <a:pt x="2394648" y="461665"/>
                </a:cubicBezTo>
                <a:cubicBezTo>
                  <a:pt x="2244804" y="469759"/>
                  <a:pt x="2061388" y="458833"/>
                  <a:pt x="1897209" y="461665"/>
                </a:cubicBezTo>
                <a:cubicBezTo>
                  <a:pt x="1733030" y="464497"/>
                  <a:pt x="1531293" y="454447"/>
                  <a:pt x="1359281" y="461665"/>
                </a:cubicBezTo>
                <a:cubicBezTo>
                  <a:pt x="1187269" y="468883"/>
                  <a:pt x="1032000" y="423995"/>
                  <a:pt x="902331" y="461665"/>
                </a:cubicBezTo>
                <a:cubicBezTo>
                  <a:pt x="772662" y="499335"/>
                  <a:pt x="403474" y="431437"/>
                  <a:pt x="0" y="461665"/>
                </a:cubicBezTo>
                <a:cubicBezTo>
                  <a:pt x="-17562" y="314736"/>
                  <a:pt x="42639" y="142553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6613383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el-GR" sz="2400" dirty="0">
                <a:solidFill>
                  <a:schemeClr val="tx1"/>
                </a:solidFill>
              </a:rPr>
              <a:t>Παραγωγή γραπτού λόγου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AF7079-EF6D-57D5-4995-68198004B385}"/>
              </a:ext>
            </a:extLst>
          </p:cNvPr>
          <p:cNvSpPr txBox="1"/>
          <p:nvPr/>
        </p:nvSpPr>
        <p:spPr>
          <a:xfrm>
            <a:off x="1054648" y="4644188"/>
            <a:ext cx="7011666" cy="461665"/>
          </a:xfrm>
          <a:custGeom>
            <a:avLst/>
            <a:gdLst>
              <a:gd name="csX0" fmla="*/ 0 w 7011666"/>
              <a:gd name="csY0" fmla="*/ 0 h 461665"/>
              <a:gd name="csX1" fmla="*/ 373956 w 7011666"/>
              <a:gd name="csY1" fmla="*/ 0 h 461665"/>
              <a:gd name="csX2" fmla="*/ 747911 w 7011666"/>
              <a:gd name="csY2" fmla="*/ 0 h 461665"/>
              <a:gd name="csX3" fmla="*/ 1402333 w 7011666"/>
              <a:gd name="csY3" fmla="*/ 0 h 461665"/>
              <a:gd name="csX4" fmla="*/ 2126872 w 7011666"/>
              <a:gd name="csY4" fmla="*/ 0 h 461665"/>
              <a:gd name="csX5" fmla="*/ 2641061 w 7011666"/>
              <a:gd name="csY5" fmla="*/ 0 h 461665"/>
              <a:gd name="csX6" fmla="*/ 3225366 w 7011666"/>
              <a:gd name="csY6" fmla="*/ 0 h 461665"/>
              <a:gd name="csX7" fmla="*/ 3739555 w 7011666"/>
              <a:gd name="csY7" fmla="*/ 0 h 461665"/>
              <a:gd name="csX8" fmla="*/ 4253744 w 7011666"/>
              <a:gd name="csY8" fmla="*/ 0 h 461665"/>
              <a:gd name="csX9" fmla="*/ 4908166 w 7011666"/>
              <a:gd name="csY9" fmla="*/ 0 h 461665"/>
              <a:gd name="csX10" fmla="*/ 5492472 w 7011666"/>
              <a:gd name="csY10" fmla="*/ 0 h 461665"/>
              <a:gd name="csX11" fmla="*/ 6146894 w 7011666"/>
              <a:gd name="csY11" fmla="*/ 0 h 461665"/>
              <a:gd name="csX12" fmla="*/ 7011666 w 7011666"/>
              <a:gd name="csY12" fmla="*/ 0 h 461665"/>
              <a:gd name="csX13" fmla="*/ 7011666 w 7011666"/>
              <a:gd name="csY13" fmla="*/ 461665 h 461665"/>
              <a:gd name="csX14" fmla="*/ 6357244 w 7011666"/>
              <a:gd name="csY14" fmla="*/ 461665 h 461665"/>
              <a:gd name="csX15" fmla="*/ 5632705 w 7011666"/>
              <a:gd name="csY15" fmla="*/ 461665 h 461665"/>
              <a:gd name="csX16" fmla="*/ 5118516 w 7011666"/>
              <a:gd name="csY16" fmla="*/ 461665 h 461665"/>
              <a:gd name="csX17" fmla="*/ 4534211 w 7011666"/>
              <a:gd name="csY17" fmla="*/ 461665 h 461665"/>
              <a:gd name="csX18" fmla="*/ 3879789 w 7011666"/>
              <a:gd name="csY18" fmla="*/ 461665 h 461665"/>
              <a:gd name="csX19" fmla="*/ 3155250 w 7011666"/>
              <a:gd name="csY19" fmla="*/ 461665 h 461665"/>
              <a:gd name="csX20" fmla="*/ 2430711 w 7011666"/>
              <a:gd name="csY20" fmla="*/ 461665 h 461665"/>
              <a:gd name="csX21" fmla="*/ 1776289 w 7011666"/>
              <a:gd name="csY21" fmla="*/ 461665 h 461665"/>
              <a:gd name="csX22" fmla="*/ 1051750 w 7011666"/>
              <a:gd name="csY22" fmla="*/ 461665 h 461665"/>
              <a:gd name="csX23" fmla="*/ 537561 w 7011666"/>
              <a:gd name="csY23" fmla="*/ 461665 h 461665"/>
              <a:gd name="csX24" fmla="*/ 0 w 7011666"/>
              <a:gd name="csY24" fmla="*/ 461665 h 461665"/>
              <a:gd name="csX25" fmla="*/ 0 w 7011666"/>
              <a:gd name="csY25" fmla="*/ 0 h 46166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</a:cxnLst>
            <a:rect l="l" t="t" r="r" b="b"/>
            <a:pathLst>
              <a:path w="7011666" h="461665" extrusionOk="0">
                <a:moveTo>
                  <a:pt x="0" y="0"/>
                </a:moveTo>
                <a:cubicBezTo>
                  <a:pt x="84864" y="-14189"/>
                  <a:pt x="196220" y="31346"/>
                  <a:pt x="373956" y="0"/>
                </a:cubicBezTo>
                <a:cubicBezTo>
                  <a:pt x="551692" y="-31346"/>
                  <a:pt x="621495" y="13167"/>
                  <a:pt x="747911" y="0"/>
                </a:cubicBezTo>
                <a:cubicBezTo>
                  <a:pt x="874328" y="-13167"/>
                  <a:pt x="1227061" y="2217"/>
                  <a:pt x="1402333" y="0"/>
                </a:cubicBezTo>
                <a:cubicBezTo>
                  <a:pt x="1577605" y="-2217"/>
                  <a:pt x="1799454" y="17596"/>
                  <a:pt x="2126872" y="0"/>
                </a:cubicBezTo>
                <a:cubicBezTo>
                  <a:pt x="2454290" y="-17596"/>
                  <a:pt x="2414399" y="2627"/>
                  <a:pt x="2641061" y="0"/>
                </a:cubicBezTo>
                <a:cubicBezTo>
                  <a:pt x="2867723" y="-2627"/>
                  <a:pt x="2990757" y="13451"/>
                  <a:pt x="3225366" y="0"/>
                </a:cubicBezTo>
                <a:cubicBezTo>
                  <a:pt x="3459975" y="-13451"/>
                  <a:pt x="3619280" y="44460"/>
                  <a:pt x="3739555" y="0"/>
                </a:cubicBezTo>
                <a:cubicBezTo>
                  <a:pt x="3859830" y="-44460"/>
                  <a:pt x="4147884" y="42198"/>
                  <a:pt x="4253744" y="0"/>
                </a:cubicBezTo>
                <a:cubicBezTo>
                  <a:pt x="4359604" y="-42198"/>
                  <a:pt x="4724267" y="53250"/>
                  <a:pt x="4908166" y="0"/>
                </a:cubicBezTo>
                <a:cubicBezTo>
                  <a:pt x="5092065" y="-53250"/>
                  <a:pt x="5244545" y="14120"/>
                  <a:pt x="5492472" y="0"/>
                </a:cubicBezTo>
                <a:cubicBezTo>
                  <a:pt x="5740399" y="-14120"/>
                  <a:pt x="5940649" y="29168"/>
                  <a:pt x="6146894" y="0"/>
                </a:cubicBezTo>
                <a:cubicBezTo>
                  <a:pt x="6353139" y="-29168"/>
                  <a:pt x="6781038" y="24130"/>
                  <a:pt x="7011666" y="0"/>
                </a:cubicBezTo>
                <a:cubicBezTo>
                  <a:pt x="7012895" y="186536"/>
                  <a:pt x="6959604" y="289453"/>
                  <a:pt x="7011666" y="461665"/>
                </a:cubicBezTo>
                <a:cubicBezTo>
                  <a:pt x="6692307" y="502065"/>
                  <a:pt x="6544541" y="450881"/>
                  <a:pt x="6357244" y="461665"/>
                </a:cubicBezTo>
                <a:cubicBezTo>
                  <a:pt x="6169947" y="472449"/>
                  <a:pt x="5915176" y="460495"/>
                  <a:pt x="5632705" y="461665"/>
                </a:cubicBezTo>
                <a:cubicBezTo>
                  <a:pt x="5350234" y="462835"/>
                  <a:pt x="5229557" y="432416"/>
                  <a:pt x="5118516" y="461665"/>
                </a:cubicBezTo>
                <a:cubicBezTo>
                  <a:pt x="5007475" y="490914"/>
                  <a:pt x="4707284" y="455875"/>
                  <a:pt x="4534211" y="461665"/>
                </a:cubicBezTo>
                <a:cubicBezTo>
                  <a:pt x="4361139" y="467455"/>
                  <a:pt x="4178636" y="434593"/>
                  <a:pt x="3879789" y="461665"/>
                </a:cubicBezTo>
                <a:cubicBezTo>
                  <a:pt x="3580942" y="488737"/>
                  <a:pt x="3357999" y="441271"/>
                  <a:pt x="3155250" y="461665"/>
                </a:cubicBezTo>
                <a:cubicBezTo>
                  <a:pt x="2952501" y="482059"/>
                  <a:pt x="2732729" y="448301"/>
                  <a:pt x="2430711" y="461665"/>
                </a:cubicBezTo>
                <a:cubicBezTo>
                  <a:pt x="2128693" y="475029"/>
                  <a:pt x="1974242" y="394921"/>
                  <a:pt x="1776289" y="461665"/>
                </a:cubicBezTo>
                <a:cubicBezTo>
                  <a:pt x="1578336" y="528409"/>
                  <a:pt x="1223141" y="375355"/>
                  <a:pt x="1051750" y="461665"/>
                </a:cubicBezTo>
                <a:cubicBezTo>
                  <a:pt x="880359" y="547975"/>
                  <a:pt x="767751" y="415579"/>
                  <a:pt x="537561" y="461665"/>
                </a:cubicBezTo>
                <a:cubicBezTo>
                  <a:pt x="307371" y="507751"/>
                  <a:pt x="202894" y="430507"/>
                  <a:pt x="0" y="461665"/>
                </a:cubicBezTo>
                <a:cubicBezTo>
                  <a:pt x="-29322" y="278262"/>
                  <a:pt x="48021" y="215674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6613383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el-GR" sz="2400" dirty="0"/>
              <a:t>Η κατασκευή μιας  μακέτας νεολιθικού οικισμού </a:t>
            </a:r>
            <a:endParaRPr lang="el-GR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08087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9" name="Rectangle 2058">
            <a:extLst>
              <a:ext uri="{FF2B5EF4-FFF2-40B4-BE49-F238E27FC236}">
                <a16:creationId xmlns:a16="http://schemas.microsoft.com/office/drawing/2014/main" id="{2111B97A-2FB0-4625-8C2E-CDCB1AF68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61" name="Group 2060">
            <a:extLst>
              <a:ext uri="{FF2B5EF4-FFF2-40B4-BE49-F238E27FC236}">
                <a16:creationId xmlns:a16="http://schemas.microsoft.com/office/drawing/2014/main" id="{B83D307E-DF68-43F8-97CE-0AAE950A71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271255" y="-1"/>
            <a:ext cx="7649490" cy="5728133"/>
            <a:chOff x="329184" y="1"/>
            <a:chExt cx="524256" cy="5728133"/>
          </a:xfrm>
        </p:grpSpPr>
        <p:cxnSp>
          <p:nvCxnSpPr>
            <p:cNvPr id="2062" name="Straight Connector 2061">
              <a:extLst>
                <a:ext uri="{FF2B5EF4-FFF2-40B4-BE49-F238E27FC236}">
                  <a16:creationId xmlns:a16="http://schemas.microsoft.com/office/drawing/2014/main" id="{5546E3D2-37BF-4528-9851-2B2F628234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28134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63" name="Rectangle 2062">
              <a:extLst>
                <a:ext uri="{FF2B5EF4-FFF2-40B4-BE49-F238E27FC236}">
                  <a16:creationId xmlns:a16="http://schemas.microsoft.com/office/drawing/2014/main" id="{752A0C69-DC4E-4FC0-843C-BAA27B3A56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065" name="Rectangle 2064">
            <a:extLst>
              <a:ext uri="{FF2B5EF4-FFF2-40B4-BE49-F238E27FC236}">
                <a16:creationId xmlns:a16="http://schemas.microsoft.com/office/drawing/2014/main" id="{8ED94938-268E-4C0A-A08A-B3980C78B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318045"/>
            <a:ext cx="10999072" cy="532513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A391337-D3CA-0083-8D58-CBC602A7939D}"/>
              </a:ext>
            </a:extLst>
          </p:cNvPr>
          <p:cNvSpPr txBox="1"/>
          <p:nvPr/>
        </p:nvSpPr>
        <p:spPr>
          <a:xfrm>
            <a:off x="1057080" y="4411338"/>
            <a:ext cx="10071536" cy="9297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l-GR" sz="2100" b="1" dirty="0">
                <a:latin typeface="+mj-lt"/>
                <a:ea typeface="+mj-ea"/>
                <a:cs typeface="+mj-cs"/>
              </a:rPr>
              <a:t>Δημιουργία χαρτών </a:t>
            </a:r>
            <a:r>
              <a:rPr lang="en-US" sz="2100" b="1" dirty="0">
                <a:latin typeface="+mj-lt"/>
                <a:ea typeface="+mj-ea"/>
                <a:cs typeface="+mj-cs"/>
              </a:rPr>
              <a:t>, ώστε οι συμμαθητές  μου  να γνωρίσουν τις θέσεις των σημαντικότερων νεολιθικών / χαλκολιθικών οικισμών της Κύπρου</a:t>
            </a:r>
          </a:p>
        </p:txBody>
      </p:sp>
      <p:pic>
        <p:nvPicPr>
          <p:cNvPr id="2050" name="Picture 2" descr="Κύπρος">
            <a:extLst>
              <a:ext uri="{FF2B5EF4-FFF2-40B4-BE49-F238E27FC236}">
                <a16:creationId xmlns:a16="http://schemas.microsoft.com/office/drawing/2014/main" id="{A344C162-76B7-77E6-522B-17E38393B7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0160" y="1085306"/>
            <a:ext cx="3607122" cy="3326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Κύπρος">
            <a:extLst>
              <a:ext uri="{FF2B5EF4-FFF2-40B4-BE49-F238E27FC236}">
                <a16:creationId xmlns:a16="http://schemas.microsoft.com/office/drawing/2014/main" id="{446AE8F4-D477-66C4-7B7B-DF116A4AA5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21557" y="1085306"/>
            <a:ext cx="3828526" cy="3326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Κύπρος">
            <a:extLst>
              <a:ext uri="{FF2B5EF4-FFF2-40B4-BE49-F238E27FC236}">
                <a16:creationId xmlns:a16="http://schemas.microsoft.com/office/drawing/2014/main" id="{AD58319D-FA3B-4691-1C89-19BA536DBC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36885" y="1085306"/>
            <a:ext cx="3671889" cy="3370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120A5A52-6F7E-61A7-AEDD-D9284C9C3298}"/>
              </a:ext>
            </a:extLst>
          </p:cNvPr>
          <p:cNvSpPr/>
          <p:nvPr/>
        </p:nvSpPr>
        <p:spPr>
          <a:xfrm>
            <a:off x="762000" y="555171"/>
            <a:ext cx="3429392" cy="53013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b="1" dirty="0" err="1"/>
              <a:t>Προνεολιθική</a:t>
            </a:r>
            <a:r>
              <a:rPr lang="el-GR" b="1" dirty="0"/>
              <a:t> Εποχή </a:t>
            </a:r>
            <a:endParaRPr lang="el-CY" b="1" dirty="0"/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19BF9879-ED25-47A2-1DC7-2B5AB90ACE57}"/>
              </a:ext>
            </a:extLst>
          </p:cNvPr>
          <p:cNvSpPr/>
          <p:nvPr/>
        </p:nvSpPr>
        <p:spPr>
          <a:xfrm>
            <a:off x="4518020" y="599732"/>
            <a:ext cx="3429392" cy="53013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b="1" dirty="0"/>
              <a:t>Νεολιθική Εποχή </a:t>
            </a:r>
            <a:endParaRPr lang="el-CY" b="1" dirty="0"/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4B1E35FA-84AD-CF35-2560-7A5C1969F3DA}"/>
              </a:ext>
            </a:extLst>
          </p:cNvPr>
          <p:cNvSpPr/>
          <p:nvPr/>
        </p:nvSpPr>
        <p:spPr>
          <a:xfrm>
            <a:off x="8199746" y="599732"/>
            <a:ext cx="3429392" cy="53013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b="1" dirty="0"/>
              <a:t>Χαλκολιθική Εποχή </a:t>
            </a:r>
            <a:endParaRPr lang="el-CY" b="1" dirty="0"/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966680B5-992B-5188-7F0C-A69782FC3789}"/>
              </a:ext>
            </a:extLst>
          </p:cNvPr>
          <p:cNvSpPr/>
          <p:nvPr/>
        </p:nvSpPr>
        <p:spPr>
          <a:xfrm>
            <a:off x="0" y="5953395"/>
            <a:ext cx="5197928" cy="6640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Δραστηριότητα  Ι</a:t>
            </a:r>
            <a:endParaRPr lang="el-CY" dirty="0"/>
          </a:p>
        </p:txBody>
      </p:sp>
    </p:spTree>
    <p:extLst>
      <p:ext uri="{BB962C8B-B14F-4D97-AF65-F5344CB8AC3E}">
        <p14:creationId xmlns:p14="http://schemas.microsoft.com/office/powerpoint/2010/main" val="320335003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13DCE75-FC22-D41D-0D5B-5C481849E331}"/>
              </a:ext>
            </a:extLst>
          </p:cNvPr>
          <p:cNvSpPr txBox="1"/>
          <p:nvPr/>
        </p:nvSpPr>
        <p:spPr>
          <a:xfrm>
            <a:off x="990601" y="221121"/>
            <a:ext cx="10580914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l-GR" sz="2400" dirty="0"/>
              <a:t>Κριτήρια επιλογής του χώρου για εγκατάσταση των ανθρώπων</a:t>
            </a:r>
            <a:endParaRPr lang="el-CY" sz="2400" dirty="0"/>
          </a:p>
        </p:txBody>
      </p:sp>
      <p:graphicFrame>
        <p:nvGraphicFramePr>
          <p:cNvPr id="4" name="Πίνακας 3">
            <a:extLst>
              <a:ext uri="{FF2B5EF4-FFF2-40B4-BE49-F238E27FC236}">
                <a16:creationId xmlns:a16="http://schemas.microsoft.com/office/drawing/2014/main" id="{0792FE55-BF98-1809-FC9F-C6B86A06EB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4738198"/>
              </p:ext>
            </p:extLst>
          </p:nvPr>
        </p:nvGraphicFramePr>
        <p:xfrm>
          <a:off x="990601" y="959151"/>
          <a:ext cx="10482942" cy="497170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241471">
                  <a:extLst>
                    <a:ext uri="{9D8B030D-6E8A-4147-A177-3AD203B41FA5}">
                      <a16:colId xmlns:a16="http://schemas.microsoft.com/office/drawing/2014/main" val="3115942069"/>
                    </a:ext>
                  </a:extLst>
                </a:gridCol>
                <a:gridCol w="5241471">
                  <a:extLst>
                    <a:ext uri="{9D8B030D-6E8A-4147-A177-3AD203B41FA5}">
                      <a16:colId xmlns:a16="http://schemas.microsoft.com/office/drawing/2014/main" val="2249173553"/>
                    </a:ext>
                  </a:extLst>
                </a:gridCol>
              </a:tblGrid>
              <a:tr h="608392">
                <a:tc>
                  <a:txBody>
                    <a:bodyPr/>
                    <a:lstStyle/>
                    <a:p>
                      <a:r>
                        <a:rPr lang="el-GR" b="1" dirty="0"/>
                        <a:t>Στη Νεολιθική Εποχή </a:t>
                      </a:r>
                      <a:endParaRPr lang="el-CY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dirty="0"/>
                        <a:t>Στη σημερινή εποχή </a:t>
                      </a:r>
                      <a:r>
                        <a:rPr lang="el-GR" dirty="0"/>
                        <a:t> </a:t>
                      </a:r>
                      <a:endParaRPr lang="el-CY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8448267"/>
                  </a:ext>
                </a:extLst>
              </a:tr>
              <a:tr h="1802997">
                <a:tc>
                  <a:txBody>
                    <a:bodyPr/>
                    <a:lstStyle/>
                    <a:p>
                      <a:endParaRPr lang="el-C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CY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205531"/>
                  </a:ext>
                </a:extLst>
              </a:tr>
              <a:tr h="1802997">
                <a:tc>
                  <a:txBody>
                    <a:bodyPr/>
                    <a:lstStyle/>
                    <a:p>
                      <a:endParaRPr lang="el-GR" dirty="0"/>
                    </a:p>
                    <a:p>
                      <a:endParaRPr lang="el-GR" dirty="0"/>
                    </a:p>
                    <a:p>
                      <a:endParaRPr lang="el-GR" dirty="0"/>
                    </a:p>
                    <a:p>
                      <a:endParaRPr lang="el-GR" dirty="0"/>
                    </a:p>
                    <a:p>
                      <a:endParaRPr lang="el-GR" dirty="0"/>
                    </a:p>
                    <a:p>
                      <a:endParaRPr lang="el-GR" dirty="0"/>
                    </a:p>
                    <a:p>
                      <a:endParaRPr lang="el-GR" dirty="0"/>
                    </a:p>
                    <a:p>
                      <a:endParaRPr lang="el-GR" dirty="0"/>
                    </a:p>
                    <a:p>
                      <a:endParaRPr lang="el-C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CY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7936394"/>
                  </a:ext>
                </a:extLst>
              </a:tr>
            </a:tbl>
          </a:graphicData>
        </a:graphic>
      </p:graphicFrame>
      <p:pic>
        <p:nvPicPr>
          <p:cNvPr id="3074" name="Picture 2" descr="1-2. Η ΝΕΟΛIΘIΚΗ ΕΠΟΧΗ">
            <a:extLst>
              <a:ext uri="{FF2B5EF4-FFF2-40B4-BE49-F238E27FC236}">
                <a16:creationId xmlns:a16="http://schemas.microsoft.com/office/drawing/2014/main" id="{D2AD3F4D-25E7-357C-C043-FF63B7EBA2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959" y="1684463"/>
            <a:ext cx="4867955" cy="163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Εικόνα 6" descr="Εικόνα που περιέχει δέντρο, σκίτσο/σχέδιο, σπίτι, ιδιοκτησία&#10;&#10;Περιγραφή που δημιουργήθηκε αυτόματα">
            <a:extLst>
              <a:ext uri="{FF2B5EF4-FFF2-40B4-BE49-F238E27FC236}">
                <a16:creationId xmlns:a16="http://schemas.microsoft.com/office/drawing/2014/main" id="{7F96CC9A-AAAD-B4B9-1F13-373165AB69F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5021"/>
          <a:stretch/>
        </p:blipFill>
        <p:spPr>
          <a:xfrm>
            <a:off x="6281058" y="1684463"/>
            <a:ext cx="5094513" cy="1481239"/>
          </a:xfrm>
          <a:prstGeom prst="rect">
            <a:avLst/>
          </a:prstGeom>
        </p:spPr>
      </p:pic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73BC922F-184D-BE04-6A0D-1DE487AA6AD9}"/>
              </a:ext>
            </a:extLst>
          </p:cNvPr>
          <p:cNvSpPr/>
          <p:nvPr/>
        </p:nvSpPr>
        <p:spPr>
          <a:xfrm>
            <a:off x="0" y="6097369"/>
            <a:ext cx="5197928" cy="6640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Δραστηριότητα  ΙΙ</a:t>
            </a:r>
            <a:endParaRPr lang="el-CY" dirty="0"/>
          </a:p>
        </p:txBody>
      </p:sp>
    </p:spTree>
    <p:extLst>
      <p:ext uri="{BB962C8B-B14F-4D97-AF65-F5344CB8AC3E}">
        <p14:creationId xmlns:p14="http://schemas.microsoft.com/office/powerpoint/2010/main" val="234910830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629AF445-4829-7FF3-F01F-8105124123FC}"/>
              </a:ext>
            </a:extLst>
          </p:cNvPr>
          <p:cNvSpPr/>
          <p:nvPr/>
        </p:nvSpPr>
        <p:spPr>
          <a:xfrm>
            <a:off x="0" y="6097369"/>
            <a:ext cx="5197928" cy="6640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Δραστηριότητα  ΙΙΙ</a:t>
            </a:r>
            <a:endParaRPr lang="el-CY" dirty="0"/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655C4E17-0325-3BC9-E71C-08102BBA0166}"/>
              </a:ext>
            </a:extLst>
          </p:cNvPr>
          <p:cNvSpPr/>
          <p:nvPr/>
        </p:nvSpPr>
        <p:spPr>
          <a:xfrm>
            <a:off x="827314" y="424543"/>
            <a:ext cx="6760029" cy="133894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400" dirty="0"/>
              <a:t>Παλαιολιθική Εποχή  </a:t>
            </a:r>
            <a:endParaRPr lang="el-CY" sz="4400" dirty="0"/>
          </a:p>
        </p:txBody>
      </p:sp>
      <p:pic>
        <p:nvPicPr>
          <p:cNvPr id="1026" name="Picture 2" descr="Κυνηγοί-τροφοσυλλέκτες ή κτηνοτρόφοι-γεωργοί; (μέρος Β΄) | Anarchy press gr">
            <a:extLst>
              <a:ext uri="{FF2B5EF4-FFF2-40B4-BE49-F238E27FC236}">
                <a16:creationId xmlns:a16="http://schemas.microsoft.com/office/drawing/2014/main" id="{B53E6717-31F7-F361-74C8-6D482B9E9F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22" t="14103" r="38462"/>
          <a:stretch/>
        </p:blipFill>
        <p:spPr bwMode="auto">
          <a:xfrm>
            <a:off x="3267072" y="4249158"/>
            <a:ext cx="1880510" cy="1520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D5AC468D-9783-EC0E-B108-9A873F18A903}"/>
              </a:ext>
            </a:extLst>
          </p:cNvPr>
          <p:cNvSpPr/>
          <p:nvPr/>
        </p:nvSpPr>
        <p:spPr>
          <a:xfrm>
            <a:off x="827313" y="1926771"/>
            <a:ext cx="6760029" cy="133894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400" dirty="0" err="1"/>
              <a:t>Τροφοσυλλέκτης</a:t>
            </a:r>
            <a:r>
              <a:rPr lang="el-GR" sz="4400" dirty="0"/>
              <a:t> </a:t>
            </a:r>
            <a:endParaRPr lang="el-CY" sz="4400" dirty="0"/>
          </a:p>
        </p:txBody>
      </p:sp>
      <p:sp>
        <p:nvSpPr>
          <p:cNvPr id="5" name="Βέλος: Δεξιό 4">
            <a:extLst>
              <a:ext uri="{FF2B5EF4-FFF2-40B4-BE49-F238E27FC236}">
                <a16:creationId xmlns:a16="http://schemas.microsoft.com/office/drawing/2014/main" id="{EAA564C1-7D48-0123-0449-EA65E1422F79}"/>
              </a:ext>
            </a:extLst>
          </p:cNvPr>
          <p:cNvSpPr/>
          <p:nvPr/>
        </p:nvSpPr>
        <p:spPr>
          <a:xfrm rot="2909716">
            <a:off x="4702629" y="3178629"/>
            <a:ext cx="1719942" cy="107052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6" name="Βέλος: Δεξιό 5">
            <a:extLst>
              <a:ext uri="{FF2B5EF4-FFF2-40B4-BE49-F238E27FC236}">
                <a16:creationId xmlns:a16="http://schemas.microsoft.com/office/drawing/2014/main" id="{30D4BEC3-07E9-FA44-CB08-F4ABB98CAE02}"/>
              </a:ext>
            </a:extLst>
          </p:cNvPr>
          <p:cNvSpPr/>
          <p:nvPr/>
        </p:nvSpPr>
        <p:spPr>
          <a:xfrm rot="8191830">
            <a:off x="1849611" y="3126448"/>
            <a:ext cx="1719942" cy="107052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7" name="Οβάλ 6">
            <a:extLst>
              <a:ext uri="{FF2B5EF4-FFF2-40B4-BE49-F238E27FC236}">
                <a16:creationId xmlns:a16="http://schemas.microsoft.com/office/drawing/2014/main" id="{856F2F2C-97F9-DAD2-4818-7324A64CDFF7}"/>
              </a:ext>
            </a:extLst>
          </p:cNvPr>
          <p:cNvSpPr/>
          <p:nvPr/>
        </p:nvSpPr>
        <p:spPr>
          <a:xfrm>
            <a:off x="337457" y="4536148"/>
            <a:ext cx="2320019" cy="133894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8" name="Οβάλ 7">
            <a:extLst>
              <a:ext uri="{FF2B5EF4-FFF2-40B4-BE49-F238E27FC236}">
                <a16:creationId xmlns:a16="http://schemas.microsoft.com/office/drawing/2014/main" id="{A435BD3D-2EDD-CD60-B44D-5D49B3D533FC}"/>
              </a:ext>
            </a:extLst>
          </p:cNvPr>
          <p:cNvSpPr/>
          <p:nvPr/>
        </p:nvSpPr>
        <p:spPr>
          <a:xfrm>
            <a:off x="5270843" y="4571562"/>
            <a:ext cx="2501557" cy="133894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sz="3200" dirty="0"/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C5FAE4E1-CDC3-3F0B-9C95-08717DE92C79}"/>
              </a:ext>
            </a:extLst>
          </p:cNvPr>
          <p:cNvSpPr/>
          <p:nvPr/>
        </p:nvSpPr>
        <p:spPr>
          <a:xfrm>
            <a:off x="7772400" y="424543"/>
            <a:ext cx="4258472" cy="133894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400" dirty="0"/>
              <a:t>Νεολιθική Εποχή  </a:t>
            </a:r>
            <a:endParaRPr lang="el-CY" sz="4400" dirty="0"/>
          </a:p>
        </p:txBody>
      </p:sp>
      <p:sp>
        <p:nvSpPr>
          <p:cNvPr id="10" name="Βέλος: Δεξιό 9">
            <a:extLst>
              <a:ext uri="{FF2B5EF4-FFF2-40B4-BE49-F238E27FC236}">
                <a16:creationId xmlns:a16="http://schemas.microsoft.com/office/drawing/2014/main" id="{C63A5F96-4690-745D-AF88-F2035C79BB58}"/>
              </a:ext>
            </a:extLst>
          </p:cNvPr>
          <p:cNvSpPr/>
          <p:nvPr/>
        </p:nvSpPr>
        <p:spPr>
          <a:xfrm rot="2909716">
            <a:off x="10361282" y="1633516"/>
            <a:ext cx="1719942" cy="107052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1" name="Βέλος: Δεξιό 10">
            <a:extLst>
              <a:ext uri="{FF2B5EF4-FFF2-40B4-BE49-F238E27FC236}">
                <a16:creationId xmlns:a16="http://schemas.microsoft.com/office/drawing/2014/main" id="{CDD77DB6-3849-B12E-F322-CF1795DCF0E2}"/>
              </a:ext>
            </a:extLst>
          </p:cNvPr>
          <p:cNvSpPr/>
          <p:nvPr/>
        </p:nvSpPr>
        <p:spPr>
          <a:xfrm rot="6778570">
            <a:off x="7555646" y="1654523"/>
            <a:ext cx="1719942" cy="107052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2" name="Βέλος: Δεξιό 11">
            <a:extLst>
              <a:ext uri="{FF2B5EF4-FFF2-40B4-BE49-F238E27FC236}">
                <a16:creationId xmlns:a16="http://schemas.microsoft.com/office/drawing/2014/main" id="{C55892CC-58BA-66CA-2672-77EF866E34EF}"/>
              </a:ext>
            </a:extLst>
          </p:cNvPr>
          <p:cNvSpPr/>
          <p:nvPr/>
        </p:nvSpPr>
        <p:spPr>
          <a:xfrm rot="5196217">
            <a:off x="8920092" y="1867492"/>
            <a:ext cx="1719942" cy="107052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3" name="Οβάλ 12">
            <a:extLst>
              <a:ext uri="{FF2B5EF4-FFF2-40B4-BE49-F238E27FC236}">
                <a16:creationId xmlns:a16="http://schemas.microsoft.com/office/drawing/2014/main" id="{765BD207-B818-6BEF-D25E-D655869DEA2B}"/>
              </a:ext>
            </a:extLst>
          </p:cNvPr>
          <p:cNvSpPr/>
          <p:nvPr/>
        </p:nvSpPr>
        <p:spPr>
          <a:xfrm>
            <a:off x="7188329" y="3257227"/>
            <a:ext cx="1941496" cy="121733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4" name="Οβάλ 13">
            <a:extLst>
              <a:ext uri="{FF2B5EF4-FFF2-40B4-BE49-F238E27FC236}">
                <a16:creationId xmlns:a16="http://schemas.microsoft.com/office/drawing/2014/main" id="{5557FB34-576F-24B2-7EE5-09D580486475}"/>
              </a:ext>
            </a:extLst>
          </p:cNvPr>
          <p:cNvSpPr/>
          <p:nvPr/>
        </p:nvSpPr>
        <p:spPr>
          <a:xfrm>
            <a:off x="10317657" y="3223349"/>
            <a:ext cx="1941496" cy="121733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5" name="Οβάλ 14">
            <a:extLst>
              <a:ext uri="{FF2B5EF4-FFF2-40B4-BE49-F238E27FC236}">
                <a16:creationId xmlns:a16="http://schemas.microsoft.com/office/drawing/2014/main" id="{3E3DF352-075F-7826-3AD2-0E14406498F8}"/>
              </a:ext>
            </a:extLst>
          </p:cNvPr>
          <p:cNvSpPr/>
          <p:nvPr/>
        </p:nvSpPr>
        <p:spPr>
          <a:xfrm>
            <a:off x="8895266" y="4380970"/>
            <a:ext cx="1941496" cy="121733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6" name="Οβάλ 15">
            <a:extLst>
              <a:ext uri="{FF2B5EF4-FFF2-40B4-BE49-F238E27FC236}">
                <a16:creationId xmlns:a16="http://schemas.microsoft.com/office/drawing/2014/main" id="{390FE23C-5570-44C0-AC40-1F5D96DA7E40}"/>
              </a:ext>
            </a:extLst>
          </p:cNvPr>
          <p:cNvSpPr/>
          <p:nvPr/>
        </p:nvSpPr>
        <p:spPr>
          <a:xfrm>
            <a:off x="8809315" y="3439573"/>
            <a:ext cx="1941496" cy="1338943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ασχολίες</a:t>
            </a:r>
            <a:endParaRPr lang="el-CY" dirty="0"/>
          </a:p>
        </p:txBody>
      </p:sp>
    </p:spTree>
    <p:extLst>
      <p:ext uri="{BB962C8B-B14F-4D97-AF65-F5344CB8AC3E}">
        <p14:creationId xmlns:p14="http://schemas.microsoft.com/office/powerpoint/2010/main" val="72081824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Εργασία Στο Σπίτι Γραμματοσειρά Σχεδιασμό Κορίτσι Που Κάνει Κατ 'Οίκον  Διάνυσμα από ©interactimages 362676530">
            <a:extLst>
              <a:ext uri="{FF2B5EF4-FFF2-40B4-BE49-F238E27FC236}">
                <a16:creationId xmlns:a16="http://schemas.microsoft.com/office/drawing/2014/main" id="{DEAAD47A-BEC2-AF18-F44E-FEF08D3E10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3" r="55243" b="28254"/>
          <a:stretch/>
        </p:blipFill>
        <p:spPr bwMode="auto">
          <a:xfrm>
            <a:off x="9919990" y="87086"/>
            <a:ext cx="2272010" cy="321128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Πίνακας 2">
            <a:extLst>
              <a:ext uri="{FF2B5EF4-FFF2-40B4-BE49-F238E27FC236}">
                <a16:creationId xmlns:a16="http://schemas.microsoft.com/office/drawing/2014/main" id="{F66D8884-C9EE-4360-EAEC-2FFE58F976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0508653"/>
              </p:ext>
            </p:extLst>
          </p:nvPr>
        </p:nvGraphicFramePr>
        <p:xfrm>
          <a:off x="228600" y="212638"/>
          <a:ext cx="5758543" cy="200705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2649">
                  <a:extLst>
                    <a:ext uri="{9D8B030D-6E8A-4147-A177-3AD203B41FA5}">
                      <a16:colId xmlns:a16="http://schemas.microsoft.com/office/drawing/2014/main" val="535366085"/>
                    </a:ext>
                  </a:extLst>
                </a:gridCol>
                <a:gridCol w="822649">
                  <a:extLst>
                    <a:ext uri="{9D8B030D-6E8A-4147-A177-3AD203B41FA5}">
                      <a16:colId xmlns:a16="http://schemas.microsoft.com/office/drawing/2014/main" val="3072280090"/>
                    </a:ext>
                  </a:extLst>
                </a:gridCol>
                <a:gridCol w="822649">
                  <a:extLst>
                    <a:ext uri="{9D8B030D-6E8A-4147-A177-3AD203B41FA5}">
                      <a16:colId xmlns:a16="http://schemas.microsoft.com/office/drawing/2014/main" val="1671979419"/>
                    </a:ext>
                  </a:extLst>
                </a:gridCol>
                <a:gridCol w="822649">
                  <a:extLst>
                    <a:ext uri="{9D8B030D-6E8A-4147-A177-3AD203B41FA5}">
                      <a16:colId xmlns:a16="http://schemas.microsoft.com/office/drawing/2014/main" val="3910201805"/>
                    </a:ext>
                  </a:extLst>
                </a:gridCol>
                <a:gridCol w="822649">
                  <a:extLst>
                    <a:ext uri="{9D8B030D-6E8A-4147-A177-3AD203B41FA5}">
                      <a16:colId xmlns:a16="http://schemas.microsoft.com/office/drawing/2014/main" val="1673721052"/>
                    </a:ext>
                  </a:extLst>
                </a:gridCol>
                <a:gridCol w="822649">
                  <a:extLst>
                    <a:ext uri="{9D8B030D-6E8A-4147-A177-3AD203B41FA5}">
                      <a16:colId xmlns:a16="http://schemas.microsoft.com/office/drawing/2014/main" val="762800938"/>
                    </a:ext>
                  </a:extLst>
                </a:gridCol>
                <a:gridCol w="822649">
                  <a:extLst>
                    <a:ext uri="{9D8B030D-6E8A-4147-A177-3AD203B41FA5}">
                      <a16:colId xmlns:a16="http://schemas.microsoft.com/office/drawing/2014/main" val="2373656566"/>
                    </a:ext>
                  </a:extLst>
                </a:gridCol>
              </a:tblGrid>
              <a:tr h="401411">
                <a:tc>
                  <a:txBody>
                    <a:bodyPr/>
                    <a:lstStyle/>
                    <a:p>
                      <a:r>
                        <a:rPr lang="el-GR" dirty="0">
                          <a:solidFill>
                            <a:schemeClr val="bg1"/>
                          </a:solidFill>
                        </a:rPr>
                        <a:t>Χ</a:t>
                      </a:r>
                      <a:endParaRPr lang="el-CY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>
                          <a:solidFill>
                            <a:schemeClr val="bg1"/>
                          </a:solidFill>
                        </a:rPr>
                        <a:t>ο</a:t>
                      </a:r>
                      <a:endParaRPr lang="el-CY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>
                          <a:solidFill>
                            <a:schemeClr val="bg1"/>
                          </a:solidFill>
                        </a:rPr>
                        <a:t>ι</a:t>
                      </a:r>
                      <a:endParaRPr lang="el-CY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>
                          <a:solidFill>
                            <a:schemeClr val="bg1"/>
                          </a:solidFill>
                        </a:rPr>
                        <a:t>ρ</a:t>
                      </a:r>
                      <a:endParaRPr lang="el-CY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>
                          <a:solidFill>
                            <a:schemeClr val="bg1"/>
                          </a:solidFill>
                        </a:rPr>
                        <a:t>ο</a:t>
                      </a:r>
                      <a:endParaRPr lang="el-CY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>
                          <a:solidFill>
                            <a:schemeClr val="bg1"/>
                          </a:solidFill>
                        </a:rPr>
                        <a:t>κ</a:t>
                      </a:r>
                      <a:endParaRPr lang="el-CY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>
                          <a:solidFill>
                            <a:schemeClr val="bg1"/>
                          </a:solidFill>
                        </a:rPr>
                        <a:t>ο</a:t>
                      </a:r>
                      <a:endParaRPr lang="el-CY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2842173"/>
                  </a:ext>
                </a:extLst>
              </a:tr>
              <a:tr h="401411">
                <a:tc>
                  <a:txBody>
                    <a:bodyPr/>
                    <a:lstStyle/>
                    <a:p>
                      <a:r>
                        <a:rPr lang="el-GR" dirty="0">
                          <a:solidFill>
                            <a:schemeClr val="bg1"/>
                          </a:solidFill>
                        </a:rPr>
                        <a:t>Ε</a:t>
                      </a:r>
                      <a:endParaRPr lang="el-CY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>
                          <a:solidFill>
                            <a:schemeClr val="bg1"/>
                          </a:solidFill>
                        </a:rPr>
                        <a:t>ρ</a:t>
                      </a:r>
                      <a:endParaRPr lang="el-CY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>
                          <a:solidFill>
                            <a:schemeClr val="bg1"/>
                          </a:solidFill>
                        </a:rPr>
                        <a:t>ή</a:t>
                      </a:r>
                      <a:endParaRPr lang="el-CY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>
                          <a:solidFill>
                            <a:schemeClr val="bg1"/>
                          </a:solidFill>
                        </a:rPr>
                        <a:t>μ</a:t>
                      </a:r>
                      <a:endParaRPr lang="el-CY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>
                          <a:solidFill>
                            <a:schemeClr val="bg1"/>
                          </a:solidFill>
                        </a:rPr>
                        <a:t>η</a:t>
                      </a:r>
                      <a:endParaRPr lang="el-CY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CY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l-CY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5781935"/>
                  </a:ext>
                </a:extLst>
              </a:tr>
              <a:tr h="401411">
                <a:tc>
                  <a:txBody>
                    <a:bodyPr/>
                    <a:lstStyle/>
                    <a:p>
                      <a:r>
                        <a:rPr lang="el-GR" dirty="0">
                          <a:solidFill>
                            <a:schemeClr val="bg1"/>
                          </a:solidFill>
                        </a:rPr>
                        <a:t>Α</a:t>
                      </a:r>
                      <a:endParaRPr lang="el-CY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>
                          <a:solidFill>
                            <a:schemeClr val="bg1"/>
                          </a:solidFill>
                        </a:rPr>
                        <a:t>ε</a:t>
                      </a:r>
                      <a:endParaRPr lang="el-CY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>
                          <a:solidFill>
                            <a:schemeClr val="bg1"/>
                          </a:solidFill>
                        </a:rPr>
                        <a:t>τ</a:t>
                      </a:r>
                      <a:endParaRPr lang="el-CY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>
                          <a:solidFill>
                            <a:schemeClr val="bg1"/>
                          </a:solidFill>
                        </a:rPr>
                        <a:t>ό</a:t>
                      </a:r>
                      <a:endParaRPr lang="el-CY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>
                          <a:solidFill>
                            <a:schemeClr val="bg1"/>
                          </a:solidFill>
                        </a:rPr>
                        <a:t>κ</a:t>
                      </a:r>
                      <a:endParaRPr lang="el-CY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>
                          <a:solidFill>
                            <a:schemeClr val="bg1"/>
                          </a:solidFill>
                        </a:rPr>
                        <a:t>ρ</a:t>
                      </a:r>
                      <a:endParaRPr lang="el-CY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>
                          <a:solidFill>
                            <a:schemeClr val="bg1"/>
                          </a:solidFill>
                        </a:rPr>
                        <a:t>ε</a:t>
                      </a:r>
                      <a:endParaRPr lang="el-CY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972223"/>
                  </a:ext>
                </a:extLst>
              </a:tr>
              <a:tr h="401411">
                <a:tc>
                  <a:txBody>
                    <a:bodyPr/>
                    <a:lstStyle/>
                    <a:p>
                      <a:r>
                        <a:rPr lang="el-GR" dirty="0">
                          <a:solidFill>
                            <a:schemeClr val="tx1"/>
                          </a:solidFill>
                        </a:rPr>
                        <a:t>ε</a:t>
                      </a:r>
                      <a:endParaRPr lang="el-CY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dirty="0">
                          <a:solidFill>
                            <a:schemeClr val="tx1"/>
                          </a:solidFill>
                        </a:rPr>
                        <a:t>ι</a:t>
                      </a:r>
                      <a:endParaRPr lang="el-CY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dirty="0">
                          <a:solidFill>
                            <a:schemeClr val="tx1"/>
                          </a:solidFill>
                        </a:rPr>
                        <a:t>δ</a:t>
                      </a:r>
                      <a:endParaRPr lang="el-CY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dirty="0">
                          <a:solidFill>
                            <a:schemeClr val="tx1"/>
                          </a:solidFill>
                        </a:rPr>
                        <a:t>ώ</a:t>
                      </a:r>
                      <a:endParaRPr lang="el-CY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dirty="0">
                          <a:solidFill>
                            <a:schemeClr val="tx1"/>
                          </a:solidFill>
                        </a:rPr>
                        <a:t>λ</a:t>
                      </a:r>
                      <a:endParaRPr lang="el-CY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dirty="0">
                          <a:solidFill>
                            <a:schemeClr val="tx1"/>
                          </a:solidFill>
                        </a:rPr>
                        <a:t>ι</a:t>
                      </a:r>
                      <a:endParaRPr lang="el-CY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dirty="0">
                          <a:solidFill>
                            <a:schemeClr val="tx1"/>
                          </a:solidFill>
                        </a:rPr>
                        <a:t>α</a:t>
                      </a:r>
                      <a:endParaRPr lang="el-CY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7702862"/>
                  </a:ext>
                </a:extLst>
              </a:tr>
              <a:tr h="401411">
                <a:tc>
                  <a:txBody>
                    <a:bodyPr/>
                    <a:lstStyle/>
                    <a:p>
                      <a:r>
                        <a:rPr lang="el-GR" dirty="0">
                          <a:solidFill>
                            <a:schemeClr val="tx1"/>
                          </a:solidFill>
                        </a:rPr>
                        <a:t>γ</a:t>
                      </a:r>
                      <a:endParaRPr lang="el-CY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dirty="0">
                          <a:solidFill>
                            <a:schemeClr val="tx1"/>
                          </a:solidFill>
                        </a:rPr>
                        <a:t>α</a:t>
                      </a:r>
                      <a:endParaRPr lang="el-CY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dirty="0">
                          <a:solidFill>
                            <a:schemeClr val="tx1"/>
                          </a:solidFill>
                        </a:rPr>
                        <a:t>λ</a:t>
                      </a:r>
                      <a:endParaRPr lang="el-CY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dirty="0">
                          <a:solidFill>
                            <a:schemeClr val="tx1"/>
                          </a:solidFill>
                        </a:rPr>
                        <a:t>α</a:t>
                      </a:r>
                      <a:endParaRPr lang="el-CY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dirty="0">
                          <a:solidFill>
                            <a:schemeClr val="tx1"/>
                          </a:solidFill>
                        </a:rPr>
                        <a:t>κ</a:t>
                      </a:r>
                      <a:endParaRPr lang="el-CY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dirty="0">
                          <a:solidFill>
                            <a:schemeClr val="tx1"/>
                          </a:solidFill>
                        </a:rPr>
                        <a:t>τ</a:t>
                      </a:r>
                      <a:endParaRPr lang="el-CY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dirty="0">
                          <a:solidFill>
                            <a:schemeClr val="tx1"/>
                          </a:solidFill>
                        </a:rPr>
                        <a:t>ο</a:t>
                      </a:r>
                      <a:endParaRPr lang="el-CY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8921700"/>
                  </a:ext>
                </a:extLst>
              </a:tr>
            </a:tbl>
          </a:graphicData>
        </a:graphic>
      </p:graphicFrame>
      <p:graphicFrame>
        <p:nvGraphicFramePr>
          <p:cNvPr id="4" name="Πίνακας 3">
            <a:extLst>
              <a:ext uri="{FF2B5EF4-FFF2-40B4-BE49-F238E27FC236}">
                <a16:creationId xmlns:a16="http://schemas.microsoft.com/office/drawing/2014/main" id="{64ED54CD-7147-B362-086B-F508EBF543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7093805"/>
              </p:ext>
            </p:extLst>
          </p:nvPr>
        </p:nvGraphicFramePr>
        <p:xfrm>
          <a:off x="5987143" y="235321"/>
          <a:ext cx="2757190" cy="197140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9243">
                  <a:extLst>
                    <a:ext uri="{9D8B030D-6E8A-4147-A177-3AD203B41FA5}">
                      <a16:colId xmlns:a16="http://schemas.microsoft.com/office/drawing/2014/main" val="535366085"/>
                    </a:ext>
                  </a:extLst>
                </a:gridCol>
                <a:gridCol w="822649">
                  <a:extLst>
                    <a:ext uri="{9D8B030D-6E8A-4147-A177-3AD203B41FA5}">
                      <a16:colId xmlns:a16="http://schemas.microsoft.com/office/drawing/2014/main" val="3072280090"/>
                    </a:ext>
                  </a:extLst>
                </a:gridCol>
                <a:gridCol w="822649">
                  <a:extLst>
                    <a:ext uri="{9D8B030D-6E8A-4147-A177-3AD203B41FA5}">
                      <a16:colId xmlns:a16="http://schemas.microsoft.com/office/drawing/2014/main" val="1671979419"/>
                    </a:ext>
                  </a:extLst>
                </a:gridCol>
                <a:gridCol w="822649">
                  <a:extLst>
                    <a:ext uri="{9D8B030D-6E8A-4147-A177-3AD203B41FA5}">
                      <a16:colId xmlns:a16="http://schemas.microsoft.com/office/drawing/2014/main" val="3910201805"/>
                    </a:ext>
                  </a:extLst>
                </a:gridCol>
              </a:tblGrid>
              <a:tr h="130002">
                <a:tc>
                  <a:txBody>
                    <a:bodyPr/>
                    <a:lstStyle/>
                    <a:p>
                      <a:r>
                        <a:rPr lang="el-GR" dirty="0">
                          <a:solidFill>
                            <a:schemeClr val="bg1"/>
                          </a:solidFill>
                        </a:rPr>
                        <a:t>ι</a:t>
                      </a:r>
                      <a:endParaRPr lang="el-CY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>
                          <a:solidFill>
                            <a:schemeClr val="bg1"/>
                          </a:solidFill>
                        </a:rPr>
                        <a:t>τ</a:t>
                      </a:r>
                      <a:endParaRPr lang="el-CY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>
                          <a:solidFill>
                            <a:schemeClr val="bg1"/>
                          </a:solidFill>
                        </a:rPr>
                        <a:t>ί</a:t>
                      </a:r>
                      <a:endParaRPr lang="el-CY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>
                          <a:solidFill>
                            <a:schemeClr val="bg1"/>
                          </a:solidFill>
                        </a:rPr>
                        <a:t>α</a:t>
                      </a:r>
                      <a:endParaRPr lang="el-CY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2842173"/>
                  </a:ext>
                </a:extLst>
              </a:tr>
              <a:tr h="401411">
                <a:tc>
                  <a:txBody>
                    <a:bodyPr/>
                    <a:lstStyle/>
                    <a:p>
                      <a:endParaRPr lang="el-CY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l-CY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l-CY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l-CY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5781935"/>
                  </a:ext>
                </a:extLst>
              </a:tr>
              <a:tr h="401411">
                <a:tc>
                  <a:txBody>
                    <a:bodyPr/>
                    <a:lstStyle/>
                    <a:p>
                      <a:r>
                        <a:rPr lang="el-GR" dirty="0">
                          <a:solidFill>
                            <a:schemeClr val="bg1"/>
                          </a:solidFill>
                        </a:rPr>
                        <a:t>μ</a:t>
                      </a:r>
                      <a:endParaRPr lang="el-CY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>
                          <a:solidFill>
                            <a:schemeClr val="bg1"/>
                          </a:solidFill>
                        </a:rPr>
                        <a:t>ν</a:t>
                      </a:r>
                      <a:endParaRPr lang="el-CY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>
                          <a:solidFill>
                            <a:schemeClr val="bg1"/>
                          </a:solidFill>
                        </a:rPr>
                        <a:t>ο</a:t>
                      </a:r>
                      <a:endParaRPr lang="el-CY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>
                          <a:solidFill>
                            <a:schemeClr val="bg1"/>
                          </a:solidFill>
                        </a:rPr>
                        <a:t>ς</a:t>
                      </a:r>
                      <a:endParaRPr lang="el-CY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972223"/>
                  </a:ext>
                </a:extLst>
              </a:tr>
              <a:tr h="401411">
                <a:tc>
                  <a:txBody>
                    <a:bodyPr/>
                    <a:lstStyle/>
                    <a:p>
                      <a:endParaRPr lang="el-CY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l-CY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l-CY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l-CY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7702862"/>
                  </a:ext>
                </a:extLst>
              </a:tr>
              <a:tr h="401411">
                <a:tc>
                  <a:txBody>
                    <a:bodyPr/>
                    <a:lstStyle/>
                    <a:p>
                      <a:r>
                        <a:rPr lang="el-GR" dirty="0">
                          <a:solidFill>
                            <a:schemeClr val="tx1"/>
                          </a:solidFill>
                        </a:rPr>
                        <a:t>δ</a:t>
                      </a:r>
                      <a:endParaRPr lang="el-CY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dirty="0">
                          <a:solidFill>
                            <a:schemeClr val="tx1"/>
                          </a:solidFill>
                        </a:rPr>
                        <a:t>ο</a:t>
                      </a:r>
                      <a:endParaRPr lang="el-CY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dirty="0">
                          <a:solidFill>
                            <a:schemeClr val="tx1"/>
                          </a:solidFill>
                        </a:rPr>
                        <a:t>χ</a:t>
                      </a:r>
                      <a:endParaRPr lang="el-CY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dirty="0">
                          <a:solidFill>
                            <a:schemeClr val="tx1"/>
                          </a:solidFill>
                        </a:rPr>
                        <a:t>ε</a:t>
                      </a:r>
                      <a:endParaRPr lang="el-CY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8921700"/>
                  </a:ext>
                </a:extLst>
              </a:tr>
            </a:tbl>
          </a:graphicData>
        </a:graphic>
      </p:graphicFrame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6C0D8D19-1748-D56E-5359-88907B9A9152}"/>
              </a:ext>
            </a:extLst>
          </p:cNvPr>
          <p:cNvSpPr/>
          <p:nvPr/>
        </p:nvSpPr>
        <p:spPr>
          <a:xfrm>
            <a:off x="228599" y="2449286"/>
            <a:ext cx="6934201" cy="169817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sz="2000" dirty="0"/>
          </a:p>
          <a:p>
            <a:pPr algn="ctr"/>
            <a:r>
              <a:rPr lang="el-GR" sz="2000" dirty="0"/>
              <a:t>Νεολιθικός  οικισμός  :</a:t>
            </a:r>
          </a:p>
          <a:p>
            <a:pPr algn="ctr"/>
            <a:r>
              <a:rPr lang="el-GR" sz="2000" dirty="0" err="1"/>
              <a:t>Χαλκολιθικός</a:t>
            </a:r>
            <a:r>
              <a:rPr lang="el-GR" sz="2000" dirty="0"/>
              <a:t>  οικισμός :</a:t>
            </a:r>
          </a:p>
          <a:p>
            <a:pPr algn="ctr"/>
            <a:r>
              <a:rPr lang="el-GR" sz="2000" dirty="0"/>
              <a:t>Ανθρώπινη δραστηριότητα  στην </a:t>
            </a:r>
            <a:r>
              <a:rPr lang="el-GR" sz="2000" dirty="0" err="1"/>
              <a:t>Προνεολιθική</a:t>
            </a:r>
            <a:r>
              <a:rPr lang="el-GR" sz="2000" dirty="0"/>
              <a:t> Εποχή : </a:t>
            </a:r>
          </a:p>
          <a:p>
            <a:pPr algn="ctr"/>
            <a:endParaRPr lang="el-CY" dirty="0"/>
          </a:p>
        </p:txBody>
      </p:sp>
      <p:graphicFrame>
        <p:nvGraphicFramePr>
          <p:cNvPr id="6" name="Πίνακας 5">
            <a:extLst>
              <a:ext uri="{FF2B5EF4-FFF2-40B4-BE49-F238E27FC236}">
                <a16:creationId xmlns:a16="http://schemas.microsoft.com/office/drawing/2014/main" id="{8551D638-B720-D347-40D7-3D27FAEB9A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8574314"/>
              </p:ext>
            </p:extLst>
          </p:nvPr>
        </p:nvGraphicFramePr>
        <p:xfrm>
          <a:off x="8744333" y="248289"/>
          <a:ext cx="1111892" cy="197140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9243">
                  <a:extLst>
                    <a:ext uri="{9D8B030D-6E8A-4147-A177-3AD203B41FA5}">
                      <a16:colId xmlns:a16="http://schemas.microsoft.com/office/drawing/2014/main" val="535366085"/>
                    </a:ext>
                  </a:extLst>
                </a:gridCol>
                <a:gridCol w="822649">
                  <a:extLst>
                    <a:ext uri="{9D8B030D-6E8A-4147-A177-3AD203B41FA5}">
                      <a16:colId xmlns:a16="http://schemas.microsoft.com/office/drawing/2014/main" val="3072280090"/>
                    </a:ext>
                  </a:extLst>
                </a:gridCol>
              </a:tblGrid>
              <a:tr h="130002">
                <a:tc>
                  <a:txBody>
                    <a:bodyPr/>
                    <a:lstStyle/>
                    <a:p>
                      <a:r>
                        <a:rPr lang="el-GR" dirty="0"/>
                        <a:t>ι</a:t>
                      </a:r>
                      <a:endParaRPr lang="el-CY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τ</a:t>
                      </a:r>
                      <a:endParaRPr lang="el-CY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2842173"/>
                  </a:ext>
                </a:extLst>
              </a:tr>
              <a:tr h="401411">
                <a:tc>
                  <a:txBody>
                    <a:bodyPr/>
                    <a:lstStyle/>
                    <a:p>
                      <a:endParaRPr lang="el-CY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l-CY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5781935"/>
                  </a:ext>
                </a:extLst>
              </a:tr>
              <a:tr h="401411">
                <a:tc>
                  <a:txBody>
                    <a:bodyPr/>
                    <a:lstStyle/>
                    <a:p>
                      <a:r>
                        <a:rPr lang="el-GR" dirty="0"/>
                        <a:t>μ</a:t>
                      </a:r>
                      <a:endParaRPr lang="el-CY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ν</a:t>
                      </a:r>
                      <a:endParaRPr lang="el-CY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972223"/>
                  </a:ext>
                </a:extLst>
              </a:tr>
              <a:tr h="401411">
                <a:tc>
                  <a:txBody>
                    <a:bodyPr/>
                    <a:lstStyle/>
                    <a:p>
                      <a:endParaRPr lang="el-CY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l-CY"/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7702862"/>
                  </a:ext>
                </a:extLst>
              </a:tr>
              <a:tr h="401411">
                <a:tc>
                  <a:txBody>
                    <a:bodyPr/>
                    <a:lstStyle/>
                    <a:p>
                      <a:r>
                        <a:rPr lang="el-GR" dirty="0">
                          <a:solidFill>
                            <a:schemeClr val="tx1"/>
                          </a:solidFill>
                        </a:rPr>
                        <a:t>ι</a:t>
                      </a:r>
                      <a:endParaRPr lang="el-CY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dirty="0">
                          <a:solidFill>
                            <a:schemeClr val="tx1"/>
                          </a:solidFill>
                        </a:rPr>
                        <a:t>α</a:t>
                      </a:r>
                      <a:endParaRPr lang="el-CY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8921700"/>
                  </a:ext>
                </a:extLst>
              </a:tr>
            </a:tbl>
          </a:graphicData>
        </a:graphic>
      </p:graphicFrame>
      <p:pic>
        <p:nvPicPr>
          <p:cNvPr id="1028" name="Picture 4" descr="Η Ελλάδα στη Νεολιθική Εποχή: Το λυκαυγές του αρχαίου ελληνικού πολιτισμού  – Pronews.gr">
            <a:extLst>
              <a:ext uri="{FF2B5EF4-FFF2-40B4-BE49-F238E27FC236}">
                <a16:creationId xmlns:a16="http://schemas.microsoft.com/office/drawing/2014/main" id="{F16FBEF0-6076-5AB4-0B80-D405573160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245429"/>
            <a:ext cx="2155372" cy="239485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Φυσαλίδα σκέψης: Σύννεφο 6">
            <a:extLst>
              <a:ext uri="{FF2B5EF4-FFF2-40B4-BE49-F238E27FC236}">
                <a16:creationId xmlns:a16="http://schemas.microsoft.com/office/drawing/2014/main" id="{B3710432-56B8-FCA2-DD5F-8901DA991A27}"/>
              </a:ext>
            </a:extLst>
          </p:cNvPr>
          <p:cNvSpPr/>
          <p:nvPr/>
        </p:nvSpPr>
        <p:spPr>
          <a:xfrm>
            <a:off x="7350961" y="2248396"/>
            <a:ext cx="2272010" cy="2099949"/>
          </a:xfrm>
          <a:prstGeom prst="cloudCallo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400" dirty="0"/>
              <a:t>Συνεχίζω  τη φράση «Ο νεολιθικός  άνθρωπος  ασχολείται με </a:t>
            </a:r>
            <a:endParaRPr lang="el-CY" sz="1400" dirty="0"/>
          </a:p>
          <a:p>
            <a:pPr algn="ctr"/>
            <a:r>
              <a:rPr lang="el-GR" sz="1400" dirty="0"/>
              <a:t>»</a:t>
            </a:r>
            <a:endParaRPr lang="el-CY" sz="1400" dirty="0"/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B5CB0930-2D2A-3800-89C1-58F4190D2EA8}"/>
              </a:ext>
            </a:extLst>
          </p:cNvPr>
          <p:cNvSpPr/>
          <p:nvPr/>
        </p:nvSpPr>
        <p:spPr>
          <a:xfrm>
            <a:off x="2514600" y="4245429"/>
            <a:ext cx="7162800" cy="24928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l-GR" sz="1800" dirty="0"/>
              <a:t>Ο νεολιθικός  άνθρωπος  ασχολείται με ……………………………………….</a:t>
            </a:r>
          </a:p>
          <a:p>
            <a:pPr>
              <a:lnSpc>
                <a:spcPct val="150000"/>
              </a:lnSpc>
            </a:pPr>
            <a:r>
              <a:rPr lang="el-GR" dirty="0"/>
              <a:t>………………………………………………………………………………………………</a:t>
            </a:r>
          </a:p>
          <a:p>
            <a:pPr>
              <a:lnSpc>
                <a:spcPct val="150000"/>
              </a:lnSpc>
            </a:pPr>
            <a:r>
              <a:rPr lang="el-GR" dirty="0"/>
              <a:t>………………………………………………………………………………………………</a:t>
            </a:r>
            <a:endParaRPr lang="el-GR" sz="1800" dirty="0"/>
          </a:p>
          <a:p>
            <a:pPr>
              <a:lnSpc>
                <a:spcPct val="150000"/>
              </a:lnSpc>
            </a:pPr>
            <a:r>
              <a:rPr lang="el-GR" dirty="0"/>
              <a:t>………………………………………………………………………………………………</a:t>
            </a:r>
            <a:endParaRPr lang="el-GR" sz="1800" dirty="0"/>
          </a:p>
          <a:p>
            <a:pPr>
              <a:lnSpc>
                <a:spcPct val="150000"/>
              </a:lnSpc>
            </a:pPr>
            <a:r>
              <a:rPr lang="el-GR" dirty="0"/>
              <a:t>………………………………………………………………………………………………</a:t>
            </a:r>
            <a:endParaRPr lang="el-GR" sz="1800" dirty="0"/>
          </a:p>
          <a:p>
            <a:pPr>
              <a:lnSpc>
                <a:spcPct val="150000"/>
              </a:lnSpc>
            </a:pPr>
            <a:r>
              <a:rPr lang="el-GR" dirty="0"/>
              <a:t>………………………………………………………………………………………………</a:t>
            </a:r>
            <a:endParaRPr lang="el-GR" sz="1800" dirty="0"/>
          </a:p>
          <a:p>
            <a:endParaRPr lang="el-CY" sz="1800" dirty="0"/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D427021F-4466-4158-8945-D1452FD51FD7}"/>
              </a:ext>
            </a:extLst>
          </p:cNvPr>
          <p:cNvSpPr/>
          <p:nvPr/>
        </p:nvSpPr>
        <p:spPr>
          <a:xfrm>
            <a:off x="9919990" y="6001407"/>
            <a:ext cx="2272010" cy="63887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Δραστηριότητα  </a:t>
            </a:r>
            <a:r>
              <a:rPr lang="tr-TR" dirty="0"/>
              <a:t> IV</a:t>
            </a:r>
            <a:endParaRPr lang="el-CY" dirty="0"/>
          </a:p>
        </p:txBody>
      </p:sp>
    </p:spTree>
    <p:extLst>
      <p:ext uri="{BB962C8B-B14F-4D97-AF65-F5344CB8AC3E}">
        <p14:creationId xmlns:p14="http://schemas.microsoft.com/office/powerpoint/2010/main" val="112072929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9823CDC-B7FD-213E-656C-937A8F46921E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l-GR" dirty="0"/>
              <a:t>ΛΥΣΕΙΣ</a:t>
            </a:r>
            <a:endParaRPr lang="el-CY" dirty="0"/>
          </a:p>
        </p:txBody>
      </p:sp>
    </p:spTree>
    <p:extLst>
      <p:ext uri="{BB962C8B-B14F-4D97-AF65-F5344CB8AC3E}">
        <p14:creationId xmlns:p14="http://schemas.microsoft.com/office/powerpoint/2010/main" val="348099165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A391337-D3CA-0083-8D58-CBC602A7939D}"/>
              </a:ext>
            </a:extLst>
          </p:cNvPr>
          <p:cNvSpPr txBox="1"/>
          <p:nvPr/>
        </p:nvSpPr>
        <p:spPr>
          <a:xfrm>
            <a:off x="1060232" y="4980237"/>
            <a:ext cx="10071536" cy="9297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l-GR" sz="2100" b="1" dirty="0">
                <a:latin typeface="+mj-lt"/>
                <a:ea typeface="+mj-ea"/>
                <a:cs typeface="+mj-cs"/>
              </a:rPr>
              <a:t>Δημιουργία χαρτών </a:t>
            </a:r>
            <a:r>
              <a:rPr lang="en-US" sz="2100" b="1" dirty="0">
                <a:latin typeface="+mj-lt"/>
                <a:ea typeface="+mj-ea"/>
                <a:cs typeface="+mj-cs"/>
              </a:rPr>
              <a:t>, ώστε οι συμμαθητές  μου  να γνωρίσουν τις θέσεις των σημαντικότερων  νεολιθικών / χαλκολιθικών οικισμών της Κύπρου</a:t>
            </a:r>
          </a:p>
        </p:txBody>
      </p:sp>
      <p:pic>
        <p:nvPicPr>
          <p:cNvPr id="2050" name="Picture 2" descr="Κύπρος">
            <a:extLst>
              <a:ext uri="{FF2B5EF4-FFF2-40B4-BE49-F238E27FC236}">
                <a16:creationId xmlns:a16="http://schemas.microsoft.com/office/drawing/2014/main" id="{A344C162-76B7-77E6-522B-17E38393B7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569" y="1129866"/>
            <a:ext cx="3607122" cy="3326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Κύπρος">
            <a:extLst>
              <a:ext uri="{FF2B5EF4-FFF2-40B4-BE49-F238E27FC236}">
                <a16:creationId xmlns:a16="http://schemas.microsoft.com/office/drawing/2014/main" id="{446AE8F4-D477-66C4-7B7B-DF116A4AA5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21557" y="1085306"/>
            <a:ext cx="3828526" cy="3326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Κύπρος">
            <a:extLst>
              <a:ext uri="{FF2B5EF4-FFF2-40B4-BE49-F238E27FC236}">
                <a16:creationId xmlns:a16="http://schemas.microsoft.com/office/drawing/2014/main" id="{AD58319D-FA3B-4691-1C89-19BA536DBC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36885" y="1085306"/>
            <a:ext cx="3671889" cy="3370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120A5A52-6F7E-61A7-AEDD-D9284C9C3298}"/>
              </a:ext>
            </a:extLst>
          </p:cNvPr>
          <p:cNvSpPr/>
          <p:nvPr/>
        </p:nvSpPr>
        <p:spPr>
          <a:xfrm>
            <a:off x="762000" y="555171"/>
            <a:ext cx="3429392" cy="53013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b="1" dirty="0" err="1"/>
              <a:t>Προνεολιθική</a:t>
            </a:r>
            <a:r>
              <a:rPr lang="el-GR" b="1" dirty="0"/>
              <a:t> Εποχή </a:t>
            </a:r>
            <a:endParaRPr lang="el-CY" b="1" dirty="0"/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19BF9879-ED25-47A2-1DC7-2B5AB90ACE57}"/>
              </a:ext>
            </a:extLst>
          </p:cNvPr>
          <p:cNvSpPr/>
          <p:nvPr/>
        </p:nvSpPr>
        <p:spPr>
          <a:xfrm>
            <a:off x="4518020" y="599732"/>
            <a:ext cx="3429392" cy="53013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b="1" dirty="0"/>
              <a:t>Νεολιθική Εποχή </a:t>
            </a:r>
            <a:endParaRPr lang="el-CY" b="1" dirty="0"/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4B1E35FA-84AD-CF35-2560-7A5C1969F3DA}"/>
              </a:ext>
            </a:extLst>
          </p:cNvPr>
          <p:cNvSpPr/>
          <p:nvPr/>
        </p:nvSpPr>
        <p:spPr>
          <a:xfrm>
            <a:off x="8199746" y="599732"/>
            <a:ext cx="3429392" cy="53013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b="1"/>
              <a:t>Χαλκολιθική Εποχή  </a:t>
            </a:r>
            <a:endParaRPr lang="el-CY" b="1" dirty="0"/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966680B5-992B-5188-7F0C-A69782FC3789}"/>
              </a:ext>
            </a:extLst>
          </p:cNvPr>
          <p:cNvSpPr/>
          <p:nvPr/>
        </p:nvSpPr>
        <p:spPr>
          <a:xfrm>
            <a:off x="0" y="5953395"/>
            <a:ext cx="5197928" cy="6640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Δραστηριότητα  Ι</a:t>
            </a:r>
            <a:endParaRPr lang="el-CY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CD185A-C7C6-34CE-CF04-0AC559E5EE99}"/>
              </a:ext>
            </a:extLst>
          </p:cNvPr>
          <p:cNvSpPr txBox="1"/>
          <p:nvPr/>
        </p:nvSpPr>
        <p:spPr>
          <a:xfrm>
            <a:off x="287187" y="4339383"/>
            <a:ext cx="6101442" cy="7386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l-GR" sz="1400" dirty="0"/>
              <a:t>Σπηλιά «</a:t>
            </a:r>
            <a:r>
              <a:rPr lang="el-GR" sz="1400" dirty="0" err="1"/>
              <a:t>Αετόκρεμνος</a:t>
            </a:r>
            <a:r>
              <a:rPr lang="el-GR" sz="1400" dirty="0"/>
              <a:t>», στο Ακρωτήρι Λεμεσού </a:t>
            </a:r>
          </a:p>
          <a:p>
            <a:pPr algn="ctr"/>
            <a:r>
              <a:rPr lang="el-GR" sz="1400" dirty="0"/>
              <a:t>Κυνήγι πυγμαίων  ιπποπόταμων και νάνων   ελεφάντων</a:t>
            </a:r>
          </a:p>
          <a:p>
            <a:pPr algn="ctr"/>
            <a:r>
              <a:rPr lang="el-GR" sz="1400" dirty="0"/>
              <a:t>Δεν εντοπίστηκαν  οικισμοί  </a:t>
            </a:r>
            <a:endParaRPr lang="el-CY" sz="1400" dirty="0"/>
          </a:p>
        </p:txBody>
      </p:sp>
      <p:sp>
        <p:nvSpPr>
          <p:cNvPr id="9" name="Οβάλ 8">
            <a:extLst>
              <a:ext uri="{FF2B5EF4-FFF2-40B4-BE49-F238E27FC236}">
                <a16:creationId xmlns:a16="http://schemas.microsoft.com/office/drawing/2014/main" id="{7C2302C3-B7E3-38C8-95CD-30FCF1E035B1}"/>
              </a:ext>
            </a:extLst>
          </p:cNvPr>
          <p:cNvSpPr/>
          <p:nvPr/>
        </p:nvSpPr>
        <p:spPr>
          <a:xfrm>
            <a:off x="1861457" y="4086565"/>
            <a:ext cx="217714" cy="26159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0" name="Οβάλ 9">
            <a:extLst>
              <a:ext uri="{FF2B5EF4-FFF2-40B4-BE49-F238E27FC236}">
                <a16:creationId xmlns:a16="http://schemas.microsoft.com/office/drawing/2014/main" id="{D5055B91-626A-D85E-1E3D-B1E17A84864D}"/>
              </a:ext>
            </a:extLst>
          </p:cNvPr>
          <p:cNvSpPr/>
          <p:nvPr/>
        </p:nvSpPr>
        <p:spPr>
          <a:xfrm>
            <a:off x="5471879" y="3451721"/>
            <a:ext cx="217714" cy="26159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1" name="Οβάλ 10">
            <a:extLst>
              <a:ext uri="{FF2B5EF4-FFF2-40B4-BE49-F238E27FC236}">
                <a16:creationId xmlns:a16="http://schemas.microsoft.com/office/drawing/2014/main" id="{016C7883-4113-1BCC-59F5-ED67E81ECF56}"/>
              </a:ext>
            </a:extLst>
          </p:cNvPr>
          <p:cNvSpPr/>
          <p:nvPr/>
        </p:nvSpPr>
        <p:spPr>
          <a:xfrm>
            <a:off x="5771681" y="3353981"/>
            <a:ext cx="217714" cy="26159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A168D94-50D7-DA6A-CAD5-FAB2F79CE9AF}"/>
              </a:ext>
            </a:extLst>
          </p:cNvPr>
          <p:cNvSpPr txBox="1"/>
          <p:nvPr/>
        </p:nvSpPr>
        <p:spPr>
          <a:xfrm>
            <a:off x="5622029" y="2873096"/>
            <a:ext cx="212860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l-GR" dirty="0" err="1"/>
              <a:t>Χοιροκοιτία</a:t>
            </a:r>
            <a:endParaRPr lang="el-CY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8A403AB-4F27-7A85-B7DC-8C03DD770886}"/>
              </a:ext>
            </a:extLst>
          </p:cNvPr>
          <p:cNvSpPr txBox="1"/>
          <p:nvPr/>
        </p:nvSpPr>
        <p:spPr>
          <a:xfrm>
            <a:off x="5716570" y="3815794"/>
            <a:ext cx="1376111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el-GR" dirty="0" err="1"/>
              <a:t>Καλαβασός</a:t>
            </a:r>
            <a:endParaRPr lang="el-CY" dirty="0"/>
          </a:p>
        </p:txBody>
      </p:sp>
      <p:sp>
        <p:nvSpPr>
          <p:cNvPr id="15" name="Ορθογώνιο 14">
            <a:extLst>
              <a:ext uri="{FF2B5EF4-FFF2-40B4-BE49-F238E27FC236}">
                <a16:creationId xmlns:a16="http://schemas.microsoft.com/office/drawing/2014/main" id="{BD8A0FB1-20C1-A799-F41C-1C14C352D76A}"/>
              </a:ext>
            </a:extLst>
          </p:cNvPr>
          <p:cNvSpPr/>
          <p:nvPr/>
        </p:nvSpPr>
        <p:spPr>
          <a:xfrm>
            <a:off x="3274993" y="3105497"/>
            <a:ext cx="2074934" cy="32657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Σωτήρα</a:t>
            </a:r>
            <a:endParaRPr lang="el-CY" dirty="0"/>
          </a:p>
        </p:txBody>
      </p:sp>
      <p:sp>
        <p:nvSpPr>
          <p:cNvPr id="16" name="Οβάλ 15">
            <a:extLst>
              <a:ext uri="{FF2B5EF4-FFF2-40B4-BE49-F238E27FC236}">
                <a16:creationId xmlns:a16="http://schemas.microsoft.com/office/drawing/2014/main" id="{E1B786CB-7763-E612-2AB2-D7E28CBA7B66}"/>
              </a:ext>
            </a:extLst>
          </p:cNvPr>
          <p:cNvSpPr/>
          <p:nvPr/>
        </p:nvSpPr>
        <p:spPr>
          <a:xfrm>
            <a:off x="4765871" y="3587704"/>
            <a:ext cx="217714" cy="26159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7" name="Οβάλ 16">
            <a:extLst>
              <a:ext uri="{FF2B5EF4-FFF2-40B4-BE49-F238E27FC236}">
                <a16:creationId xmlns:a16="http://schemas.microsoft.com/office/drawing/2014/main" id="{62D5C867-18F1-23F4-E387-91E843ACC95C}"/>
              </a:ext>
            </a:extLst>
          </p:cNvPr>
          <p:cNvSpPr/>
          <p:nvPr/>
        </p:nvSpPr>
        <p:spPr>
          <a:xfrm>
            <a:off x="8631314" y="3776163"/>
            <a:ext cx="217714" cy="26159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8" name="Οβάλ 17">
            <a:extLst>
              <a:ext uri="{FF2B5EF4-FFF2-40B4-BE49-F238E27FC236}">
                <a16:creationId xmlns:a16="http://schemas.microsoft.com/office/drawing/2014/main" id="{936F13D4-2181-1678-E4EA-184784072E93}"/>
              </a:ext>
            </a:extLst>
          </p:cNvPr>
          <p:cNvSpPr/>
          <p:nvPr/>
        </p:nvSpPr>
        <p:spPr>
          <a:xfrm>
            <a:off x="7956345" y="3483997"/>
            <a:ext cx="217714" cy="26159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9" name="Οβάλ 18">
            <a:extLst>
              <a:ext uri="{FF2B5EF4-FFF2-40B4-BE49-F238E27FC236}">
                <a16:creationId xmlns:a16="http://schemas.microsoft.com/office/drawing/2014/main" id="{A96006E5-AA9D-BACB-638E-C5F513CB3AA4}"/>
              </a:ext>
            </a:extLst>
          </p:cNvPr>
          <p:cNvSpPr/>
          <p:nvPr/>
        </p:nvSpPr>
        <p:spPr>
          <a:xfrm>
            <a:off x="8165121" y="3645367"/>
            <a:ext cx="217714" cy="26159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20" name="Ορθογώνιο 19">
            <a:extLst>
              <a:ext uri="{FF2B5EF4-FFF2-40B4-BE49-F238E27FC236}">
                <a16:creationId xmlns:a16="http://schemas.microsoft.com/office/drawing/2014/main" id="{9358813B-2E51-30C7-E9A0-C77BE5EBEF48}"/>
              </a:ext>
            </a:extLst>
          </p:cNvPr>
          <p:cNvSpPr/>
          <p:nvPr/>
        </p:nvSpPr>
        <p:spPr>
          <a:xfrm>
            <a:off x="8990224" y="3923279"/>
            <a:ext cx="2074934" cy="32657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 err="1"/>
              <a:t>Ερήμη</a:t>
            </a:r>
            <a:endParaRPr lang="el-CY" dirty="0"/>
          </a:p>
        </p:txBody>
      </p:sp>
      <p:sp>
        <p:nvSpPr>
          <p:cNvPr id="21" name="Ορθογώνιο 20">
            <a:extLst>
              <a:ext uri="{FF2B5EF4-FFF2-40B4-BE49-F238E27FC236}">
                <a16:creationId xmlns:a16="http://schemas.microsoft.com/office/drawing/2014/main" id="{9D5AA4FA-80C8-4458-8572-B92689728A7B}"/>
              </a:ext>
            </a:extLst>
          </p:cNvPr>
          <p:cNvSpPr/>
          <p:nvPr/>
        </p:nvSpPr>
        <p:spPr>
          <a:xfrm>
            <a:off x="6932359" y="4012812"/>
            <a:ext cx="1513116" cy="32657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 err="1"/>
              <a:t>Σουσκιού</a:t>
            </a:r>
            <a:endParaRPr lang="el-CY" dirty="0"/>
          </a:p>
        </p:txBody>
      </p:sp>
      <p:sp>
        <p:nvSpPr>
          <p:cNvPr id="22" name="Ορθογώνιο 21">
            <a:extLst>
              <a:ext uri="{FF2B5EF4-FFF2-40B4-BE49-F238E27FC236}">
                <a16:creationId xmlns:a16="http://schemas.microsoft.com/office/drawing/2014/main" id="{DFEB5CFC-EEBA-E013-E022-F1F1FC0B8B8E}"/>
              </a:ext>
            </a:extLst>
          </p:cNvPr>
          <p:cNvSpPr/>
          <p:nvPr/>
        </p:nvSpPr>
        <p:spPr>
          <a:xfrm>
            <a:off x="7256820" y="3058917"/>
            <a:ext cx="2074934" cy="32657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 err="1"/>
              <a:t>Λέμπα</a:t>
            </a:r>
            <a:endParaRPr lang="el-CY" dirty="0"/>
          </a:p>
        </p:txBody>
      </p:sp>
    </p:spTree>
    <p:extLst>
      <p:ext uri="{BB962C8B-B14F-4D97-AF65-F5344CB8AC3E}">
        <p14:creationId xmlns:p14="http://schemas.microsoft.com/office/powerpoint/2010/main" val="310266089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13DCE75-FC22-D41D-0D5B-5C481849E331}"/>
              </a:ext>
            </a:extLst>
          </p:cNvPr>
          <p:cNvSpPr txBox="1"/>
          <p:nvPr/>
        </p:nvSpPr>
        <p:spPr>
          <a:xfrm>
            <a:off x="990601" y="221121"/>
            <a:ext cx="10580914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l-GR" sz="2400" dirty="0"/>
              <a:t>Κριτήρια επιλογής του χώρου για εγκατάσταση των ανθρώπων</a:t>
            </a:r>
            <a:endParaRPr lang="el-CY" sz="2400" dirty="0"/>
          </a:p>
        </p:txBody>
      </p:sp>
      <p:graphicFrame>
        <p:nvGraphicFramePr>
          <p:cNvPr id="4" name="Πίνακας 3">
            <a:extLst>
              <a:ext uri="{FF2B5EF4-FFF2-40B4-BE49-F238E27FC236}">
                <a16:creationId xmlns:a16="http://schemas.microsoft.com/office/drawing/2014/main" id="{0792FE55-BF98-1809-FC9F-C6B86A06EB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9480752"/>
              </p:ext>
            </p:extLst>
          </p:nvPr>
        </p:nvGraphicFramePr>
        <p:xfrm>
          <a:off x="990601" y="959151"/>
          <a:ext cx="10482942" cy="497170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279570">
                  <a:extLst>
                    <a:ext uri="{9D8B030D-6E8A-4147-A177-3AD203B41FA5}">
                      <a16:colId xmlns:a16="http://schemas.microsoft.com/office/drawing/2014/main" val="3115942069"/>
                    </a:ext>
                  </a:extLst>
                </a:gridCol>
                <a:gridCol w="5203372">
                  <a:extLst>
                    <a:ext uri="{9D8B030D-6E8A-4147-A177-3AD203B41FA5}">
                      <a16:colId xmlns:a16="http://schemas.microsoft.com/office/drawing/2014/main" val="2249173553"/>
                    </a:ext>
                  </a:extLst>
                </a:gridCol>
              </a:tblGrid>
              <a:tr h="608392">
                <a:tc>
                  <a:txBody>
                    <a:bodyPr/>
                    <a:lstStyle/>
                    <a:p>
                      <a:r>
                        <a:rPr lang="el-GR" b="1" dirty="0"/>
                        <a:t>Στη Νεολιθική Εποχή </a:t>
                      </a:r>
                      <a:endParaRPr lang="el-CY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b="1" dirty="0"/>
                        <a:t>Στη σημερινή εποχή </a:t>
                      </a:r>
                      <a:r>
                        <a:rPr lang="el-GR" dirty="0"/>
                        <a:t> </a:t>
                      </a:r>
                      <a:endParaRPr lang="el-CY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8448267"/>
                  </a:ext>
                </a:extLst>
              </a:tr>
              <a:tr h="1802997">
                <a:tc>
                  <a:txBody>
                    <a:bodyPr/>
                    <a:lstStyle/>
                    <a:p>
                      <a:endParaRPr lang="el-C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CY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205531"/>
                  </a:ext>
                </a:extLst>
              </a:tr>
              <a:tr h="1802997">
                <a:tc>
                  <a:txBody>
                    <a:bodyPr/>
                    <a:lstStyle/>
                    <a:p>
                      <a:endParaRPr lang="el-GR" dirty="0"/>
                    </a:p>
                    <a:p>
                      <a:endParaRPr lang="el-GR" dirty="0"/>
                    </a:p>
                    <a:p>
                      <a:endParaRPr lang="el-GR" dirty="0"/>
                    </a:p>
                    <a:p>
                      <a:pPr algn="ctr"/>
                      <a:r>
                        <a:rPr lang="el-GR" sz="4000" dirty="0"/>
                        <a:t>κοντά σε λόφους </a:t>
                      </a:r>
                    </a:p>
                    <a:p>
                      <a:pPr algn="ctr"/>
                      <a:r>
                        <a:rPr lang="el-GR" sz="4000" dirty="0"/>
                        <a:t>κοντά  σε ποταμούς </a:t>
                      </a:r>
                      <a:endParaRPr lang="el-CY" sz="4000" dirty="0"/>
                    </a:p>
                    <a:p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2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ασφαλής γειτονιά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2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πάρκα και χώροι αναψυχής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2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συγκοινωνία</a:t>
                      </a:r>
                    </a:p>
                    <a:p>
                      <a:r>
                        <a:rPr lang="el-GR" sz="2400" b="0" dirty="0"/>
                        <a:t>σχολεία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2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κοντινή απόσταση από φαρμακεία &amp; υπεραγορές</a:t>
                      </a:r>
                    </a:p>
                    <a:p>
                      <a:endParaRPr lang="el-CY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7936394"/>
                  </a:ext>
                </a:extLst>
              </a:tr>
            </a:tbl>
          </a:graphicData>
        </a:graphic>
      </p:graphicFrame>
      <p:pic>
        <p:nvPicPr>
          <p:cNvPr id="3074" name="Picture 2" descr="1-2. Η ΝΕΟΛIΘIΚΗ ΕΠΟΧΗ">
            <a:extLst>
              <a:ext uri="{FF2B5EF4-FFF2-40B4-BE49-F238E27FC236}">
                <a16:creationId xmlns:a16="http://schemas.microsoft.com/office/drawing/2014/main" id="{D2AD3F4D-25E7-357C-C043-FF63B7EBA2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959" y="1684463"/>
            <a:ext cx="4867955" cy="163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Εικόνα 6" descr="Εικόνα που περιέχει δέντρο, σκίτσο/σχέδιο, σπίτι, ιδιοκτησία&#10;&#10;Περιγραφή που δημιουργήθηκε αυτόματα">
            <a:extLst>
              <a:ext uri="{FF2B5EF4-FFF2-40B4-BE49-F238E27FC236}">
                <a16:creationId xmlns:a16="http://schemas.microsoft.com/office/drawing/2014/main" id="{7F96CC9A-AAAD-B4B9-1F13-373165AB69F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5021"/>
          <a:stretch/>
        </p:blipFill>
        <p:spPr>
          <a:xfrm>
            <a:off x="6281058" y="1684463"/>
            <a:ext cx="5094513" cy="1481239"/>
          </a:xfrm>
          <a:prstGeom prst="rect">
            <a:avLst/>
          </a:prstGeom>
        </p:spPr>
      </p:pic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73BC922F-184D-BE04-6A0D-1DE487AA6AD9}"/>
              </a:ext>
            </a:extLst>
          </p:cNvPr>
          <p:cNvSpPr/>
          <p:nvPr/>
        </p:nvSpPr>
        <p:spPr>
          <a:xfrm>
            <a:off x="430924" y="6039036"/>
            <a:ext cx="5197928" cy="6640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Δραστηριότητα  ΙΙ</a:t>
            </a:r>
            <a:endParaRPr lang="el-CY" dirty="0"/>
          </a:p>
        </p:txBody>
      </p:sp>
    </p:spTree>
    <p:extLst>
      <p:ext uri="{BB962C8B-B14F-4D97-AF65-F5344CB8AC3E}">
        <p14:creationId xmlns:p14="http://schemas.microsoft.com/office/powerpoint/2010/main" val="223234414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629AF445-4829-7FF3-F01F-8105124123FC}"/>
              </a:ext>
            </a:extLst>
          </p:cNvPr>
          <p:cNvSpPr/>
          <p:nvPr/>
        </p:nvSpPr>
        <p:spPr>
          <a:xfrm>
            <a:off x="0" y="6097369"/>
            <a:ext cx="5197928" cy="6640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Δραστηριότητα  ΙΙΙ</a:t>
            </a:r>
            <a:endParaRPr lang="el-CY" dirty="0"/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655C4E17-0325-3BC9-E71C-08102BBA0166}"/>
              </a:ext>
            </a:extLst>
          </p:cNvPr>
          <p:cNvSpPr/>
          <p:nvPr/>
        </p:nvSpPr>
        <p:spPr>
          <a:xfrm>
            <a:off x="827314" y="424543"/>
            <a:ext cx="6760029" cy="133894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400" dirty="0"/>
              <a:t>Παλαιολιθική Εποχή  </a:t>
            </a:r>
            <a:endParaRPr lang="el-CY" sz="4400" dirty="0"/>
          </a:p>
        </p:txBody>
      </p:sp>
      <p:pic>
        <p:nvPicPr>
          <p:cNvPr id="1026" name="Picture 2" descr="Κυνηγοί-τροφοσυλλέκτες ή κτηνοτρόφοι-γεωργοί; (μέρος Β΄) | Anarchy press gr">
            <a:extLst>
              <a:ext uri="{FF2B5EF4-FFF2-40B4-BE49-F238E27FC236}">
                <a16:creationId xmlns:a16="http://schemas.microsoft.com/office/drawing/2014/main" id="{B53E6717-31F7-F361-74C8-6D482B9E9F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22" t="14103" r="38462"/>
          <a:stretch/>
        </p:blipFill>
        <p:spPr bwMode="auto">
          <a:xfrm>
            <a:off x="3267072" y="4249158"/>
            <a:ext cx="1880510" cy="1520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D5AC468D-9783-EC0E-B108-9A873F18A903}"/>
              </a:ext>
            </a:extLst>
          </p:cNvPr>
          <p:cNvSpPr/>
          <p:nvPr/>
        </p:nvSpPr>
        <p:spPr>
          <a:xfrm>
            <a:off x="827313" y="1926771"/>
            <a:ext cx="6760029" cy="133894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400" dirty="0" err="1"/>
              <a:t>Τροφοσυλλέκτης</a:t>
            </a:r>
            <a:r>
              <a:rPr lang="el-GR" sz="4400" dirty="0"/>
              <a:t> </a:t>
            </a:r>
            <a:endParaRPr lang="el-CY" sz="4400" dirty="0"/>
          </a:p>
        </p:txBody>
      </p:sp>
      <p:sp>
        <p:nvSpPr>
          <p:cNvPr id="5" name="Βέλος: Δεξιό 4">
            <a:extLst>
              <a:ext uri="{FF2B5EF4-FFF2-40B4-BE49-F238E27FC236}">
                <a16:creationId xmlns:a16="http://schemas.microsoft.com/office/drawing/2014/main" id="{EAA564C1-7D48-0123-0449-EA65E1422F79}"/>
              </a:ext>
            </a:extLst>
          </p:cNvPr>
          <p:cNvSpPr/>
          <p:nvPr/>
        </p:nvSpPr>
        <p:spPr>
          <a:xfrm rot="2909716">
            <a:off x="4702629" y="3178629"/>
            <a:ext cx="1719942" cy="107052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6" name="Βέλος: Δεξιό 5">
            <a:extLst>
              <a:ext uri="{FF2B5EF4-FFF2-40B4-BE49-F238E27FC236}">
                <a16:creationId xmlns:a16="http://schemas.microsoft.com/office/drawing/2014/main" id="{30D4BEC3-07E9-FA44-CB08-F4ABB98CAE02}"/>
              </a:ext>
            </a:extLst>
          </p:cNvPr>
          <p:cNvSpPr/>
          <p:nvPr/>
        </p:nvSpPr>
        <p:spPr>
          <a:xfrm rot="8191830">
            <a:off x="1849611" y="3126448"/>
            <a:ext cx="1719942" cy="107052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7" name="Οβάλ 6">
            <a:extLst>
              <a:ext uri="{FF2B5EF4-FFF2-40B4-BE49-F238E27FC236}">
                <a16:creationId xmlns:a16="http://schemas.microsoft.com/office/drawing/2014/main" id="{856F2F2C-97F9-DAD2-4818-7324A64CDFF7}"/>
              </a:ext>
            </a:extLst>
          </p:cNvPr>
          <p:cNvSpPr/>
          <p:nvPr/>
        </p:nvSpPr>
        <p:spPr>
          <a:xfrm>
            <a:off x="337457" y="4536148"/>
            <a:ext cx="2320019" cy="133894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200" dirty="0"/>
              <a:t>τροφή</a:t>
            </a:r>
            <a:r>
              <a:rPr lang="el-GR" dirty="0"/>
              <a:t> </a:t>
            </a:r>
            <a:endParaRPr lang="el-CY" dirty="0"/>
          </a:p>
        </p:txBody>
      </p:sp>
      <p:sp>
        <p:nvSpPr>
          <p:cNvPr id="8" name="Οβάλ 7">
            <a:extLst>
              <a:ext uri="{FF2B5EF4-FFF2-40B4-BE49-F238E27FC236}">
                <a16:creationId xmlns:a16="http://schemas.microsoft.com/office/drawing/2014/main" id="{A435BD3D-2EDD-CD60-B44D-5D49B3D533FC}"/>
              </a:ext>
            </a:extLst>
          </p:cNvPr>
          <p:cNvSpPr/>
          <p:nvPr/>
        </p:nvSpPr>
        <p:spPr>
          <a:xfrm>
            <a:off x="5270843" y="4571562"/>
            <a:ext cx="2501557" cy="133894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200" dirty="0"/>
              <a:t>συλλέγω </a:t>
            </a:r>
            <a:endParaRPr lang="el-CY" sz="3200" dirty="0"/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C5FAE4E1-CDC3-3F0B-9C95-08717DE92C79}"/>
              </a:ext>
            </a:extLst>
          </p:cNvPr>
          <p:cNvSpPr/>
          <p:nvPr/>
        </p:nvSpPr>
        <p:spPr>
          <a:xfrm>
            <a:off x="7772400" y="424543"/>
            <a:ext cx="4258472" cy="133894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400" dirty="0"/>
              <a:t>Νεολιθική Εποχή  </a:t>
            </a:r>
            <a:endParaRPr lang="el-CY" sz="4400" dirty="0"/>
          </a:p>
        </p:txBody>
      </p:sp>
      <p:sp>
        <p:nvSpPr>
          <p:cNvPr id="10" name="Βέλος: Δεξιό 9">
            <a:extLst>
              <a:ext uri="{FF2B5EF4-FFF2-40B4-BE49-F238E27FC236}">
                <a16:creationId xmlns:a16="http://schemas.microsoft.com/office/drawing/2014/main" id="{C63A5F96-4690-745D-AF88-F2035C79BB58}"/>
              </a:ext>
            </a:extLst>
          </p:cNvPr>
          <p:cNvSpPr/>
          <p:nvPr/>
        </p:nvSpPr>
        <p:spPr>
          <a:xfrm rot="4680918">
            <a:off x="10361282" y="1633516"/>
            <a:ext cx="1719942" cy="107052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1" name="Βέλος: Δεξιό 10">
            <a:extLst>
              <a:ext uri="{FF2B5EF4-FFF2-40B4-BE49-F238E27FC236}">
                <a16:creationId xmlns:a16="http://schemas.microsoft.com/office/drawing/2014/main" id="{CDD77DB6-3849-B12E-F322-CF1795DCF0E2}"/>
              </a:ext>
            </a:extLst>
          </p:cNvPr>
          <p:cNvSpPr/>
          <p:nvPr/>
        </p:nvSpPr>
        <p:spPr>
          <a:xfrm rot="6778570">
            <a:off x="7555646" y="1654523"/>
            <a:ext cx="1719942" cy="107052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2" name="Βέλος: Δεξιό 11">
            <a:extLst>
              <a:ext uri="{FF2B5EF4-FFF2-40B4-BE49-F238E27FC236}">
                <a16:creationId xmlns:a16="http://schemas.microsoft.com/office/drawing/2014/main" id="{C55892CC-58BA-66CA-2672-77EF866E34EF}"/>
              </a:ext>
            </a:extLst>
          </p:cNvPr>
          <p:cNvSpPr/>
          <p:nvPr/>
        </p:nvSpPr>
        <p:spPr>
          <a:xfrm rot="5400000">
            <a:off x="8791162" y="1818344"/>
            <a:ext cx="1855092" cy="107052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3" name="Οβάλ 12">
            <a:extLst>
              <a:ext uri="{FF2B5EF4-FFF2-40B4-BE49-F238E27FC236}">
                <a16:creationId xmlns:a16="http://schemas.microsoft.com/office/drawing/2014/main" id="{765BD207-B818-6BEF-D25E-D655869DEA2B}"/>
              </a:ext>
            </a:extLst>
          </p:cNvPr>
          <p:cNvSpPr/>
          <p:nvPr/>
        </p:nvSpPr>
        <p:spPr>
          <a:xfrm>
            <a:off x="6420873" y="2960037"/>
            <a:ext cx="2559852" cy="121733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200" dirty="0"/>
              <a:t>γεωργία</a:t>
            </a:r>
            <a:endParaRPr lang="el-CY" sz="3200" dirty="0"/>
          </a:p>
        </p:txBody>
      </p:sp>
      <p:sp>
        <p:nvSpPr>
          <p:cNvPr id="14" name="Οβάλ 13">
            <a:extLst>
              <a:ext uri="{FF2B5EF4-FFF2-40B4-BE49-F238E27FC236}">
                <a16:creationId xmlns:a16="http://schemas.microsoft.com/office/drawing/2014/main" id="{5557FB34-576F-24B2-7EE5-09D580486475}"/>
              </a:ext>
            </a:extLst>
          </p:cNvPr>
          <p:cNvSpPr/>
          <p:nvPr/>
        </p:nvSpPr>
        <p:spPr>
          <a:xfrm>
            <a:off x="9699301" y="3223349"/>
            <a:ext cx="2559852" cy="121733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200" dirty="0"/>
              <a:t>κεραμική</a:t>
            </a:r>
            <a:endParaRPr lang="el-CY" sz="3200" dirty="0"/>
          </a:p>
        </p:txBody>
      </p:sp>
      <p:sp>
        <p:nvSpPr>
          <p:cNvPr id="15" name="Οβάλ 14">
            <a:extLst>
              <a:ext uri="{FF2B5EF4-FFF2-40B4-BE49-F238E27FC236}">
                <a16:creationId xmlns:a16="http://schemas.microsoft.com/office/drawing/2014/main" id="{3E3DF352-075F-7826-3AD2-0E14406498F8}"/>
              </a:ext>
            </a:extLst>
          </p:cNvPr>
          <p:cNvSpPr/>
          <p:nvPr/>
        </p:nvSpPr>
        <p:spPr>
          <a:xfrm>
            <a:off x="8149036" y="4771312"/>
            <a:ext cx="3505200" cy="121733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200" dirty="0"/>
              <a:t>κτηνοτροφία</a:t>
            </a:r>
            <a:endParaRPr lang="el-CY" sz="3200" dirty="0"/>
          </a:p>
        </p:txBody>
      </p:sp>
      <p:sp>
        <p:nvSpPr>
          <p:cNvPr id="17" name="Οβάλ 16">
            <a:extLst>
              <a:ext uri="{FF2B5EF4-FFF2-40B4-BE49-F238E27FC236}">
                <a16:creationId xmlns:a16="http://schemas.microsoft.com/office/drawing/2014/main" id="{477BA21C-EFC4-4A3F-B0FC-E916CBA0472B}"/>
              </a:ext>
            </a:extLst>
          </p:cNvPr>
          <p:cNvSpPr/>
          <p:nvPr/>
        </p:nvSpPr>
        <p:spPr>
          <a:xfrm>
            <a:off x="8319739" y="3602388"/>
            <a:ext cx="1941496" cy="1338943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ασχολίες</a:t>
            </a:r>
            <a:endParaRPr lang="el-CY" dirty="0"/>
          </a:p>
        </p:txBody>
      </p:sp>
    </p:spTree>
    <p:extLst>
      <p:ext uri="{BB962C8B-B14F-4D97-AF65-F5344CB8AC3E}">
        <p14:creationId xmlns:p14="http://schemas.microsoft.com/office/powerpoint/2010/main" val="256216395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Εργασία Στο Σπίτι Γραμματοσειρά Σχεδιασμό Κορίτσι Που Κάνει Κατ 'Οίκον  Διάνυσμα από ©interactimages 362676530">
            <a:extLst>
              <a:ext uri="{FF2B5EF4-FFF2-40B4-BE49-F238E27FC236}">
                <a16:creationId xmlns:a16="http://schemas.microsoft.com/office/drawing/2014/main" id="{DEAAD47A-BEC2-AF18-F44E-FEF08D3E10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3" r="55243" b="28254"/>
          <a:stretch/>
        </p:blipFill>
        <p:spPr bwMode="auto">
          <a:xfrm>
            <a:off x="9919990" y="87086"/>
            <a:ext cx="2272010" cy="321128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Πίνακας 2">
            <a:extLst>
              <a:ext uri="{FF2B5EF4-FFF2-40B4-BE49-F238E27FC236}">
                <a16:creationId xmlns:a16="http://schemas.microsoft.com/office/drawing/2014/main" id="{F66D8884-C9EE-4360-EAEC-2FFE58F976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1944251"/>
              </p:ext>
            </p:extLst>
          </p:nvPr>
        </p:nvGraphicFramePr>
        <p:xfrm>
          <a:off x="228600" y="212638"/>
          <a:ext cx="5758543" cy="200705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2649">
                  <a:extLst>
                    <a:ext uri="{9D8B030D-6E8A-4147-A177-3AD203B41FA5}">
                      <a16:colId xmlns:a16="http://schemas.microsoft.com/office/drawing/2014/main" val="535366085"/>
                    </a:ext>
                  </a:extLst>
                </a:gridCol>
                <a:gridCol w="822649">
                  <a:extLst>
                    <a:ext uri="{9D8B030D-6E8A-4147-A177-3AD203B41FA5}">
                      <a16:colId xmlns:a16="http://schemas.microsoft.com/office/drawing/2014/main" val="3072280090"/>
                    </a:ext>
                  </a:extLst>
                </a:gridCol>
                <a:gridCol w="822649">
                  <a:extLst>
                    <a:ext uri="{9D8B030D-6E8A-4147-A177-3AD203B41FA5}">
                      <a16:colId xmlns:a16="http://schemas.microsoft.com/office/drawing/2014/main" val="1671979419"/>
                    </a:ext>
                  </a:extLst>
                </a:gridCol>
                <a:gridCol w="822649">
                  <a:extLst>
                    <a:ext uri="{9D8B030D-6E8A-4147-A177-3AD203B41FA5}">
                      <a16:colId xmlns:a16="http://schemas.microsoft.com/office/drawing/2014/main" val="3910201805"/>
                    </a:ext>
                  </a:extLst>
                </a:gridCol>
                <a:gridCol w="822649">
                  <a:extLst>
                    <a:ext uri="{9D8B030D-6E8A-4147-A177-3AD203B41FA5}">
                      <a16:colId xmlns:a16="http://schemas.microsoft.com/office/drawing/2014/main" val="1673721052"/>
                    </a:ext>
                  </a:extLst>
                </a:gridCol>
                <a:gridCol w="822649">
                  <a:extLst>
                    <a:ext uri="{9D8B030D-6E8A-4147-A177-3AD203B41FA5}">
                      <a16:colId xmlns:a16="http://schemas.microsoft.com/office/drawing/2014/main" val="762800938"/>
                    </a:ext>
                  </a:extLst>
                </a:gridCol>
                <a:gridCol w="822649">
                  <a:extLst>
                    <a:ext uri="{9D8B030D-6E8A-4147-A177-3AD203B41FA5}">
                      <a16:colId xmlns:a16="http://schemas.microsoft.com/office/drawing/2014/main" val="2373656566"/>
                    </a:ext>
                  </a:extLst>
                </a:gridCol>
              </a:tblGrid>
              <a:tr h="401411">
                <a:tc>
                  <a:txBody>
                    <a:bodyPr/>
                    <a:lstStyle/>
                    <a:p>
                      <a:r>
                        <a:rPr lang="el-GR" dirty="0"/>
                        <a:t>Χ</a:t>
                      </a:r>
                      <a:endParaRPr lang="el-C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ο</a:t>
                      </a:r>
                      <a:endParaRPr lang="el-C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ι</a:t>
                      </a:r>
                      <a:endParaRPr lang="el-C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ρ</a:t>
                      </a:r>
                      <a:endParaRPr lang="el-C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ο</a:t>
                      </a:r>
                      <a:endParaRPr lang="el-C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κ</a:t>
                      </a:r>
                      <a:endParaRPr lang="el-C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ο</a:t>
                      </a:r>
                      <a:endParaRPr lang="el-CY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2842173"/>
                  </a:ext>
                </a:extLst>
              </a:tr>
              <a:tr h="401411">
                <a:tc>
                  <a:txBody>
                    <a:bodyPr/>
                    <a:lstStyle/>
                    <a:p>
                      <a:r>
                        <a:rPr lang="el-GR" dirty="0"/>
                        <a:t>Ε</a:t>
                      </a:r>
                      <a:endParaRPr lang="el-C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ρ</a:t>
                      </a:r>
                      <a:endParaRPr lang="el-C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ή</a:t>
                      </a:r>
                      <a:endParaRPr lang="el-C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μ</a:t>
                      </a:r>
                      <a:endParaRPr lang="el-C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η</a:t>
                      </a:r>
                      <a:endParaRPr lang="el-C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CY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l-CY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5781935"/>
                  </a:ext>
                </a:extLst>
              </a:tr>
              <a:tr h="401411">
                <a:tc>
                  <a:txBody>
                    <a:bodyPr/>
                    <a:lstStyle/>
                    <a:p>
                      <a:r>
                        <a:rPr lang="el-GR" dirty="0"/>
                        <a:t>Α</a:t>
                      </a:r>
                      <a:endParaRPr lang="el-C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ε</a:t>
                      </a:r>
                      <a:endParaRPr lang="el-C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τ</a:t>
                      </a:r>
                      <a:endParaRPr lang="el-C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ό</a:t>
                      </a:r>
                      <a:endParaRPr lang="el-C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κ</a:t>
                      </a:r>
                      <a:endParaRPr lang="el-C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ρ</a:t>
                      </a:r>
                      <a:endParaRPr lang="el-C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ε</a:t>
                      </a:r>
                      <a:endParaRPr lang="el-CY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972223"/>
                  </a:ext>
                </a:extLst>
              </a:tr>
              <a:tr h="401411">
                <a:tc>
                  <a:txBody>
                    <a:bodyPr/>
                    <a:lstStyle/>
                    <a:p>
                      <a:r>
                        <a:rPr lang="el-GR" dirty="0">
                          <a:solidFill>
                            <a:schemeClr val="tx1"/>
                          </a:solidFill>
                        </a:rPr>
                        <a:t>ε</a:t>
                      </a:r>
                      <a:endParaRPr lang="el-CY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dirty="0">
                          <a:solidFill>
                            <a:schemeClr val="tx1"/>
                          </a:solidFill>
                        </a:rPr>
                        <a:t>ι</a:t>
                      </a:r>
                      <a:endParaRPr lang="el-CY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dirty="0">
                          <a:solidFill>
                            <a:schemeClr val="tx1"/>
                          </a:solidFill>
                        </a:rPr>
                        <a:t>δ</a:t>
                      </a:r>
                      <a:endParaRPr lang="el-CY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dirty="0">
                          <a:solidFill>
                            <a:schemeClr val="tx1"/>
                          </a:solidFill>
                        </a:rPr>
                        <a:t>ώ</a:t>
                      </a:r>
                      <a:endParaRPr lang="el-CY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dirty="0">
                          <a:solidFill>
                            <a:schemeClr val="tx1"/>
                          </a:solidFill>
                        </a:rPr>
                        <a:t>λ</a:t>
                      </a:r>
                      <a:endParaRPr lang="el-CY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dirty="0">
                          <a:solidFill>
                            <a:schemeClr val="tx1"/>
                          </a:solidFill>
                        </a:rPr>
                        <a:t>ι</a:t>
                      </a:r>
                      <a:endParaRPr lang="el-CY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dirty="0">
                          <a:solidFill>
                            <a:schemeClr val="tx1"/>
                          </a:solidFill>
                        </a:rPr>
                        <a:t>α</a:t>
                      </a:r>
                      <a:endParaRPr lang="el-CY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7702862"/>
                  </a:ext>
                </a:extLst>
              </a:tr>
              <a:tr h="401411">
                <a:tc>
                  <a:txBody>
                    <a:bodyPr/>
                    <a:lstStyle/>
                    <a:p>
                      <a:r>
                        <a:rPr lang="el-GR" dirty="0">
                          <a:solidFill>
                            <a:schemeClr val="tx1"/>
                          </a:solidFill>
                        </a:rPr>
                        <a:t>γ</a:t>
                      </a:r>
                      <a:endParaRPr lang="el-CY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dirty="0">
                          <a:solidFill>
                            <a:schemeClr val="tx1"/>
                          </a:solidFill>
                        </a:rPr>
                        <a:t>α</a:t>
                      </a:r>
                      <a:endParaRPr lang="el-CY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dirty="0">
                          <a:solidFill>
                            <a:schemeClr val="tx1"/>
                          </a:solidFill>
                        </a:rPr>
                        <a:t>λ</a:t>
                      </a:r>
                      <a:endParaRPr lang="el-CY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dirty="0">
                          <a:solidFill>
                            <a:schemeClr val="tx1"/>
                          </a:solidFill>
                        </a:rPr>
                        <a:t>α</a:t>
                      </a:r>
                      <a:endParaRPr lang="el-CY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dirty="0">
                          <a:solidFill>
                            <a:schemeClr val="tx1"/>
                          </a:solidFill>
                        </a:rPr>
                        <a:t>κ</a:t>
                      </a:r>
                      <a:endParaRPr lang="el-CY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dirty="0">
                          <a:solidFill>
                            <a:schemeClr val="tx1"/>
                          </a:solidFill>
                        </a:rPr>
                        <a:t>τ</a:t>
                      </a:r>
                      <a:endParaRPr lang="el-CY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dirty="0">
                          <a:solidFill>
                            <a:schemeClr val="tx1"/>
                          </a:solidFill>
                        </a:rPr>
                        <a:t>ο</a:t>
                      </a:r>
                      <a:endParaRPr lang="el-CY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8921700"/>
                  </a:ext>
                </a:extLst>
              </a:tr>
            </a:tbl>
          </a:graphicData>
        </a:graphic>
      </p:graphicFrame>
      <p:graphicFrame>
        <p:nvGraphicFramePr>
          <p:cNvPr id="4" name="Πίνακας 3">
            <a:extLst>
              <a:ext uri="{FF2B5EF4-FFF2-40B4-BE49-F238E27FC236}">
                <a16:creationId xmlns:a16="http://schemas.microsoft.com/office/drawing/2014/main" id="{64ED54CD-7147-B362-086B-F508EBF543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7141527"/>
              </p:ext>
            </p:extLst>
          </p:nvPr>
        </p:nvGraphicFramePr>
        <p:xfrm>
          <a:off x="5987143" y="248289"/>
          <a:ext cx="2757190" cy="197140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9243">
                  <a:extLst>
                    <a:ext uri="{9D8B030D-6E8A-4147-A177-3AD203B41FA5}">
                      <a16:colId xmlns:a16="http://schemas.microsoft.com/office/drawing/2014/main" val="535366085"/>
                    </a:ext>
                  </a:extLst>
                </a:gridCol>
                <a:gridCol w="822649">
                  <a:extLst>
                    <a:ext uri="{9D8B030D-6E8A-4147-A177-3AD203B41FA5}">
                      <a16:colId xmlns:a16="http://schemas.microsoft.com/office/drawing/2014/main" val="3072280090"/>
                    </a:ext>
                  </a:extLst>
                </a:gridCol>
                <a:gridCol w="822649">
                  <a:extLst>
                    <a:ext uri="{9D8B030D-6E8A-4147-A177-3AD203B41FA5}">
                      <a16:colId xmlns:a16="http://schemas.microsoft.com/office/drawing/2014/main" val="1671979419"/>
                    </a:ext>
                  </a:extLst>
                </a:gridCol>
                <a:gridCol w="822649">
                  <a:extLst>
                    <a:ext uri="{9D8B030D-6E8A-4147-A177-3AD203B41FA5}">
                      <a16:colId xmlns:a16="http://schemas.microsoft.com/office/drawing/2014/main" val="3910201805"/>
                    </a:ext>
                  </a:extLst>
                </a:gridCol>
              </a:tblGrid>
              <a:tr h="130002">
                <a:tc>
                  <a:txBody>
                    <a:bodyPr/>
                    <a:lstStyle/>
                    <a:p>
                      <a:r>
                        <a:rPr lang="el-GR" dirty="0"/>
                        <a:t>ι</a:t>
                      </a:r>
                      <a:endParaRPr lang="el-C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τ</a:t>
                      </a:r>
                      <a:endParaRPr lang="el-C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ί</a:t>
                      </a:r>
                      <a:endParaRPr lang="el-C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α</a:t>
                      </a:r>
                      <a:endParaRPr lang="el-CY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2842173"/>
                  </a:ext>
                </a:extLst>
              </a:tr>
              <a:tr h="401411">
                <a:tc>
                  <a:txBody>
                    <a:bodyPr/>
                    <a:lstStyle/>
                    <a:p>
                      <a:endParaRPr lang="el-CY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l-CY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l-CY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l-CY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5781935"/>
                  </a:ext>
                </a:extLst>
              </a:tr>
              <a:tr h="401411">
                <a:tc>
                  <a:txBody>
                    <a:bodyPr/>
                    <a:lstStyle/>
                    <a:p>
                      <a:r>
                        <a:rPr lang="el-GR" dirty="0"/>
                        <a:t>μ</a:t>
                      </a:r>
                      <a:endParaRPr lang="el-C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ν</a:t>
                      </a:r>
                      <a:endParaRPr lang="el-C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ο</a:t>
                      </a:r>
                      <a:endParaRPr lang="el-C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ς</a:t>
                      </a:r>
                      <a:endParaRPr lang="el-CY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972223"/>
                  </a:ext>
                </a:extLst>
              </a:tr>
              <a:tr h="401411">
                <a:tc>
                  <a:txBody>
                    <a:bodyPr/>
                    <a:lstStyle/>
                    <a:p>
                      <a:endParaRPr lang="el-CY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l-CY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l-CY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l-CY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7702862"/>
                  </a:ext>
                </a:extLst>
              </a:tr>
              <a:tr h="401411">
                <a:tc>
                  <a:txBody>
                    <a:bodyPr/>
                    <a:lstStyle/>
                    <a:p>
                      <a:r>
                        <a:rPr lang="el-GR" dirty="0"/>
                        <a:t>δ</a:t>
                      </a:r>
                      <a:endParaRPr lang="el-CY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ο</a:t>
                      </a:r>
                      <a:endParaRPr lang="el-CY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χ</a:t>
                      </a:r>
                      <a:endParaRPr lang="el-CY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ε</a:t>
                      </a:r>
                      <a:endParaRPr lang="el-CY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8921700"/>
                  </a:ext>
                </a:extLst>
              </a:tr>
            </a:tbl>
          </a:graphicData>
        </a:graphic>
      </p:graphicFrame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6C0D8D19-1748-D56E-5359-88907B9A9152}"/>
              </a:ext>
            </a:extLst>
          </p:cNvPr>
          <p:cNvSpPr/>
          <p:nvPr/>
        </p:nvSpPr>
        <p:spPr>
          <a:xfrm>
            <a:off x="228599" y="2449286"/>
            <a:ext cx="6934201" cy="169817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sz="2000" dirty="0"/>
          </a:p>
          <a:p>
            <a:pPr algn="ctr"/>
            <a:r>
              <a:rPr lang="el-GR" sz="2000" dirty="0"/>
              <a:t>Νεολιθικός  οικισμός  :</a:t>
            </a:r>
          </a:p>
          <a:p>
            <a:pPr algn="ctr"/>
            <a:r>
              <a:rPr lang="el-GR" sz="2000" dirty="0" err="1"/>
              <a:t>Χαλκολιθικός</a:t>
            </a:r>
            <a:r>
              <a:rPr lang="el-GR" sz="2000" dirty="0"/>
              <a:t>  οικισμός :</a:t>
            </a:r>
          </a:p>
          <a:p>
            <a:pPr algn="ctr"/>
            <a:r>
              <a:rPr lang="el-GR" sz="2000" dirty="0"/>
              <a:t>Ανθρώπινη δραστηριότητα  στην </a:t>
            </a:r>
            <a:r>
              <a:rPr lang="el-GR" sz="2000" dirty="0" err="1"/>
              <a:t>Προνεολιθική</a:t>
            </a:r>
            <a:r>
              <a:rPr lang="el-GR" sz="2000" dirty="0"/>
              <a:t> Εποχή : </a:t>
            </a:r>
          </a:p>
          <a:p>
            <a:pPr algn="ctr"/>
            <a:endParaRPr lang="el-CY" dirty="0"/>
          </a:p>
        </p:txBody>
      </p:sp>
      <p:graphicFrame>
        <p:nvGraphicFramePr>
          <p:cNvPr id="6" name="Πίνακας 5">
            <a:extLst>
              <a:ext uri="{FF2B5EF4-FFF2-40B4-BE49-F238E27FC236}">
                <a16:creationId xmlns:a16="http://schemas.microsoft.com/office/drawing/2014/main" id="{8551D638-B720-D347-40D7-3D27FAEB9A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0403405"/>
              </p:ext>
            </p:extLst>
          </p:nvPr>
        </p:nvGraphicFramePr>
        <p:xfrm>
          <a:off x="8744333" y="248289"/>
          <a:ext cx="1111892" cy="197140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9243">
                  <a:extLst>
                    <a:ext uri="{9D8B030D-6E8A-4147-A177-3AD203B41FA5}">
                      <a16:colId xmlns:a16="http://schemas.microsoft.com/office/drawing/2014/main" val="535366085"/>
                    </a:ext>
                  </a:extLst>
                </a:gridCol>
                <a:gridCol w="822649">
                  <a:extLst>
                    <a:ext uri="{9D8B030D-6E8A-4147-A177-3AD203B41FA5}">
                      <a16:colId xmlns:a16="http://schemas.microsoft.com/office/drawing/2014/main" val="3072280090"/>
                    </a:ext>
                  </a:extLst>
                </a:gridCol>
              </a:tblGrid>
              <a:tr h="130002">
                <a:tc>
                  <a:txBody>
                    <a:bodyPr/>
                    <a:lstStyle/>
                    <a:p>
                      <a:r>
                        <a:rPr lang="el-GR" dirty="0"/>
                        <a:t>ι</a:t>
                      </a:r>
                      <a:endParaRPr lang="el-CY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τ</a:t>
                      </a:r>
                      <a:endParaRPr lang="el-CY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2842173"/>
                  </a:ext>
                </a:extLst>
              </a:tr>
              <a:tr h="401411">
                <a:tc>
                  <a:txBody>
                    <a:bodyPr/>
                    <a:lstStyle/>
                    <a:p>
                      <a:endParaRPr lang="el-CY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l-CY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5781935"/>
                  </a:ext>
                </a:extLst>
              </a:tr>
              <a:tr h="401411">
                <a:tc>
                  <a:txBody>
                    <a:bodyPr/>
                    <a:lstStyle/>
                    <a:p>
                      <a:r>
                        <a:rPr lang="el-GR" dirty="0"/>
                        <a:t>μ</a:t>
                      </a:r>
                      <a:endParaRPr lang="el-CY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ν</a:t>
                      </a:r>
                      <a:endParaRPr lang="el-CY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972223"/>
                  </a:ext>
                </a:extLst>
              </a:tr>
              <a:tr h="401411">
                <a:tc>
                  <a:txBody>
                    <a:bodyPr/>
                    <a:lstStyle/>
                    <a:p>
                      <a:endParaRPr lang="el-CY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el-CY"/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7702862"/>
                  </a:ext>
                </a:extLst>
              </a:tr>
              <a:tr h="401411">
                <a:tc>
                  <a:txBody>
                    <a:bodyPr/>
                    <a:lstStyle/>
                    <a:p>
                      <a:r>
                        <a:rPr lang="el-GR" dirty="0"/>
                        <a:t>ι</a:t>
                      </a:r>
                      <a:endParaRPr lang="el-CY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α</a:t>
                      </a:r>
                      <a:endParaRPr lang="el-CY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8921700"/>
                  </a:ext>
                </a:extLst>
              </a:tr>
            </a:tbl>
          </a:graphicData>
        </a:graphic>
      </p:graphicFrame>
      <p:pic>
        <p:nvPicPr>
          <p:cNvPr id="1028" name="Picture 4" descr="Η Ελλάδα στη Νεολιθική Εποχή: Το λυκαυγές του αρχαίου ελληνικού πολιτισμού  – Pronews.gr">
            <a:extLst>
              <a:ext uri="{FF2B5EF4-FFF2-40B4-BE49-F238E27FC236}">
                <a16:creationId xmlns:a16="http://schemas.microsoft.com/office/drawing/2014/main" id="{F16FBEF0-6076-5AB4-0B80-D405573160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8" y="4245427"/>
            <a:ext cx="4503583" cy="239485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Φυσαλίδα σκέψης: Σύννεφο 6">
            <a:extLst>
              <a:ext uri="{FF2B5EF4-FFF2-40B4-BE49-F238E27FC236}">
                <a16:creationId xmlns:a16="http://schemas.microsoft.com/office/drawing/2014/main" id="{B3710432-56B8-FCA2-DD5F-8901DA991A27}"/>
              </a:ext>
            </a:extLst>
          </p:cNvPr>
          <p:cNvSpPr/>
          <p:nvPr/>
        </p:nvSpPr>
        <p:spPr>
          <a:xfrm>
            <a:off x="7365738" y="2443298"/>
            <a:ext cx="2272010" cy="1578526"/>
          </a:xfrm>
          <a:prstGeom prst="cloudCallo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200" dirty="0"/>
              <a:t>Συνεχίζω  τη φράση «Ο νεολιθικός  άνθρωπος  ασχολείται με </a:t>
            </a:r>
            <a:endParaRPr lang="el-CY" sz="1200" dirty="0"/>
          </a:p>
          <a:p>
            <a:pPr algn="ctr"/>
            <a:r>
              <a:rPr lang="el-GR" sz="1200" dirty="0"/>
              <a:t>»</a:t>
            </a:r>
            <a:endParaRPr lang="el-CY" sz="1200" dirty="0"/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B5CB0930-2D2A-3800-89C1-58F4190D2EA8}"/>
              </a:ext>
            </a:extLst>
          </p:cNvPr>
          <p:cNvSpPr/>
          <p:nvPr/>
        </p:nvSpPr>
        <p:spPr>
          <a:xfrm>
            <a:off x="4920343" y="4245428"/>
            <a:ext cx="4811486" cy="239485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l-GR" dirty="0"/>
              <a:t>Ο νεολιθικός  άνθρωπος  ασχολείται με την υφαντική, την  εξημέρωση  των ζώων, την εκτροφή  αιγοπροβάτων και χοίρων, το κυνήγι  </a:t>
            </a:r>
            <a:r>
              <a:rPr lang="el-GR" dirty="0" err="1"/>
              <a:t>αγρινών</a:t>
            </a:r>
            <a:r>
              <a:rPr lang="el-GR" dirty="0"/>
              <a:t> και ελαφιών, το ψάρεμα, την καλλιέργεια  σιτηρών, οσπρίων, αμπελιών, τη συλλογή καρπών, τη λείανση  </a:t>
            </a:r>
            <a:endParaRPr lang="el-CY" dirty="0"/>
          </a:p>
          <a:p>
            <a:r>
              <a:rPr lang="el-GR" dirty="0"/>
              <a:t>της πέτρας και την κατασκευή  εργαλείων  και  όπλων. </a:t>
            </a:r>
            <a:endParaRPr lang="el-CY" dirty="0"/>
          </a:p>
          <a:p>
            <a:pPr algn="ctr"/>
            <a:endParaRPr lang="el-CY" sz="1800" dirty="0"/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50717A8E-2E30-42F2-B591-8F2336ABA479}"/>
              </a:ext>
            </a:extLst>
          </p:cNvPr>
          <p:cNvSpPr/>
          <p:nvPr/>
        </p:nvSpPr>
        <p:spPr>
          <a:xfrm>
            <a:off x="9919990" y="6001407"/>
            <a:ext cx="2272010" cy="63887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Δραστηριότητα  </a:t>
            </a:r>
            <a:r>
              <a:rPr lang="tr-TR" dirty="0"/>
              <a:t> IV</a:t>
            </a:r>
            <a:endParaRPr lang="el-CY" dirty="0"/>
          </a:p>
        </p:txBody>
      </p:sp>
    </p:spTree>
    <p:extLst>
      <p:ext uri="{BB962C8B-B14F-4D97-AF65-F5344CB8AC3E}">
        <p14:creationId xmlns:p14="http://schemas.microsoft.com/office/powerpoint/2010/main" val="140156507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Σύγχρονες τάσεις για την αξιολόγηση του μαθητή">
            <a:extLst>
              <a:ext uri="{FF2B5EF4-FFF2-40B4-BE49-F238E27FC236}">
                <a16:creationId xmlns:a16="http://schemas.microsoft.com/office/drawing/2014/main" id="{90561611-A2C4-4D30-B047-B0BE99C080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565" y="1021310"/>
            <a:ext cx="5410035" cy="5053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Φυσαλίδα ομιλίας: Έλλειψη 1">
            <a:extLst>
              <a:ext uri="{FF2B5EF4-FFF2-40B4-BE49-F238E27FC236}">
                <a16:creationId xmlns:a16="http://schemas.microsoft.com/office/drawing/2014/main" id="{45CE9367-2D0D-4CCE-9D8A-CDB70A07400C}"/>
              </a:ext>
            </a:extLst>
          </p:cNvPr>
          <p:cNvSpPr/>
          <p:nvPr/>
        </p:nvSpPr>
        <p:spPr>
          <a:xfrm>
            <a:off x="1492467" y="1103586"/>
            <a:ext cx="4487917" cy="3731172"/>
          </a:xfrm>
          <a:prstGeom prst="wedgeEllipse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>
                <a:solidFill>
                  <a:srgbClr val="FF0000"/>
                </a:solidFill>
              </a:rPr>
              <a:t>Ερώτηση πολλαπλής επιλογής  που  σχετίζεται με το σημερινό μάθημα  </a:t>
            </a:r>
            <a:endParaRPr lang="el-CY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966620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Παγκόσμια Ιστορία - Επεισόδιο 12 - Νεολιθική Εποχή">
            <a:extLst>
              <a:ext uri="{FF2B5EF4-FFF2-40B4-BE49-F238E27FC236}">
                <a16:creationId xmlns:a16="http://schemas.microsoft.com/office/drawing/2014/main" id="{B96EC356-AFB0-AB21-83DE-DC0830D578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32" r="20519"/>
          <a:stretch/>
        </p:blipFill>
        <p:spPr bwMode="auto">
          <a:xfrm>
            <a:off x="7133626" y="10"/>
            <a:ext cx="5058374" cy="6857990"/>
          </a:xfrm>
          <a:custGeom>
            <a:avLst/>
            <a:gdLst/>
            <a:ahLst/>
            <a:cxnLst/>
            <a:rect l="l" t="t" r="r" b="b"/>
            <a:pathLst>
              <a:path w="7308978" h="6858000">
                <a:moveTo>
                  <a:pt x="0" y="0"/>
                </a:moveTo>
                <a:lnTo>
                  <a:pt x="7308978" y="0"/>
                </a:lnTo>
                <a:lnTo>
                  <a:pt x="7308978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8" y="4741056"/>
                  <a:pt x="1212978" y="3429000"/>
                </a:cubicBezTo>
                <a:cubicBezTo>
                  <a:pt x="1212978" y="2116944"/>
                  <a:pt x="773509" y="929100"/>
                  <a:pt x="62983" y="6927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Τίτλος 1">
            <a:extLst>
              <a:ext uri="{FF2B5EF4-FFF2-40B4-BE49-F238E27FC236}">
                <a16:creationId xmlns:a16="http://schemas.microsoft.com/office/drawing/2014/main" id="{B8AE3917-A633-E122-5FF9-78A0B0ECC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904" y="856488"/>
            <a:ext cx="6864096" cy="1243584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el-GR" sz="2600" dirty="0"/>
              <a:t>Τοποθετήστε τις φάσεις της Εποχής του Λίθου  με  τη χρονολογική σειρά που διαδραματίζονται.</a:t>
            </a:r>
            <a:endParaRPr lang="el-CY" sz="2600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5ED3D0D-F02A-7F93-F603-6F7B470DFA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904" y="2377435"/>
            <a:ext cx="6758722" cy="4316753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l-GR" sz="2400" dirty="0"/>
              <a:t>Α. Νεολιθική Εποχή – Παλαιολιθική  Εποχή – </a:t>
            </a:r>
            <a:r>
              <a:rPr lang="el-GR" sz="2400" dirty="0" err="1"/>
              <a:t>Πρόνεολιθικη</a:t>
            </a:r>
            <a:r>
              <a:rPr lang="el-GR" sz="2400" dirty="0"/>
              <a:t>   Εποχή </a:t>
            </a:r>
          </a:p>
          <a:p>
            <a:pPr marL="0" indent="0">
              <a:buNone/>
            </a:pPr>
            <a:endParaRPr lang="el-GR" sz="2400" dirty="0"/>
          </a:p>
          <a:p>
            <a:pPr marL="0" indent="0">
              <a:buNone/>
            </a:pPr>
            <a:r>
              <a:rPr lang="el-GR" sz="2400" dirty="0"/>
              <a:t>Β. Παλαιολιθική  Εποχή - </a:t>
            </a:r>
            <a:r>
              <a:rPr lang="el-GR" sz="2400" dirty="0" err="1"/>
              <a:t>Πρόνεολιθικη</a:t>
            </a:r>
            <a:r>
              <a:rPr lang="el-GR" sz="2400" dirty="0"/>
              <a:t>  Εποχή -Νεολιθική Εποχή </a:t>
            </a:r>
          </a:p>
          <a:p>
            <a:pPr marL="0" indent="0">
              <a:buNone/>
            </a:pPr>
            <a:endParaRPr lang="el-CY" sz="2400" dirty="0"/>
          </a:p>
          <a:p>
            <a:pPr marL="0" indent="0">
              <a:buNone/>
            </a:pPr>
            <a:r>
              <a:rPr lang="el-GR" sz="2400" dirty="0"/>
              <a:t>Γ. Παλαιολιθική  Εποχή – Νεολιθική Εποχή – </a:t>
            </a:r>
            <a:r>
              <a:rPr lang="el-GR" sz="2400" dirty="0" err="1"/>
              <a:t>Πρόνεολιθικη</a:t>
            </a:r>
            <a:r>
              <a:rPr lang="el-GR" sz="2400" dirty="0"/>
              <a:t>   Εποχή </a:t>
            </a:r>
          </a:p>
          <a:p>
            <a:pPr marL="0" indent="0">
              <a:buNone/>
            </a:pPr>
            <a:endParaRPr lang="el-GR" sz="2400" dirty="0"/>
          </a:p>
          <a:p>
            <a:pPr marL="0" indent="0">
              <a:buNone/>
            </a:pPr>
            <a:endParaRPr lang="el-GR" sz="2400" dirty="0"/>
          </a:p>
          <a:p>
            <a:pPr marL="0" indent="0">
              <a:buNone/>
            </a:pPr>
            <a:endParaRPr lang="el-GR" sz="2400" dirty="0"/>
          </a:p>
          <a:p>
            <a:pPr marL="0" indent="0">
              <a:buNone/>
            </a:pPr>
            <a:endParaRPr lang="el-GR" sz="2400" dirty="0"/>
          </a:p>
          <a:p>
            <a:pPr marL="0" indent="0">
              <a:buNone/>
            </a:pPr>
            <a:endParaRPr lang="el-GR" sz="2400" dirty="0"/>
          </a:p>
          <a:p>
            <a:endParaRPr lang="el-CY" sz="1300" dirty="0"/>
          </a:p>
        </p:txBody>
      </p:sp>
    </p:spTree>
    <p:extLst>
      <p:ext uri="{BB962C8B-B14F-4D97-AF65-F5344CB8AC3E}">
        <p14:creationId xmlns:p14="http://schemas.microsoft.com/office/powerpoint/2010/main" val="286217756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Παγκόσμια Ιστορία - Επεισόδιο 12 - Νεολιθική Εποχή">
            <a:extLst>
              <a:ext uri="{FF2B5EF4-FFF2-40B4-BE49-F238E27FC236}">
                <a16:creationId xmlns:a16="http://schemas.microsoft.com/office/drawing/2014/main" id="{B96EC356-AFB0-AB21-83DE-DC0830D578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32" r="20519"/>
          <a:stretch/>
        </p:blipFill>
        <p:spPr bwMode="auto">
          <a:xfrm>
            <a:off x="7133626" y="10"/>
            <a:ext cx="5058374" cy="6857990"/>
          </a:xfrm>
          <a:custGeom>
            <a:avLst/>
            <a:gdLst/>
            <a:ahLst/>
            <a:cxnLst/>
            <a:rect l="l" t="t" r="r" b="b"/>
            <a:pathLst>
              <a:path w="7308978" h="6858000">
                <a:moveTo>
                  <a:pt x="0" y="0"/>
                </a:moveTo>
                <a:lnTo>
                  <a:pt x="7308978" y="0"/>
                </a:lnTo>
                <a:lnTo>
                  <a:pt x="7308978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8" y="4741056"/>
                  <a:pt x="1212978" y="3429000"/>
                </a:cubicBezTo>
                <a:cubicBezTo>
                  <a:pt x="1212978" y="2116944"/>
                  <a:pt x="773509" y="929100"/>
                  <a:pt x="62983" y="6927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Τίτλος 1">
            <a:extLst>
              <a:ext uri="{FF2B5EF4-FFF2-40B4-BE49-F238E27FC236}">
                <a16:creationId xmlns:a16="http://schemas.microsoft.com/office/drawing/2014/main" id="{B8AE3917-A633-E122-5FF9-78A0B0ECC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904" y="856488"/>
            <a:ext cx="6864096" cy="1243584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el-GR" sz="2600" dirty="0"/>
              <a:t>Τοποθετήστε τις φάσεις της Εποχής του Λίθου  με  τη χρονολογική σειρά που διαδραματίζονται.</a:t>
            </a:r>
            <a:endParaRPr lang="el-CY" sz="2600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5ED3D0D-F02A-7F93-F603-6F7B470DFA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904" y="2320659"/>
            <a:ext cx="7005610" cy="4316753"/>
          </a:xfrm>
        </p:spPr>
        <p:txBody>
          <a:bodyPr anchor="t">
            <a:normAutofit lnSpcReduction="10000"/>
          </a:bodyPr>
          <a:lstStyle/>
          <a:p>
            <a:pPr marL="0" indent="0">
              <a:buNone/>
            </a:pPr>
            <a:r>
              <a:rPr lang="el-GR" sz="2400" dirty="0"/>
              <a:t>Α. Νεολιθική Εποχή – Παλαιολιθική  Εποχή – </a:t>
            </a:r>
            <a:r>
              <a:rPr lang="el-GR" sz="2400" dirty="0" err="1"/>
              <a:t>Πρόνεολιθικη</a:t>
            </a:r>
            <a:r>
              <a:rPr lang="el-GR" sz="2400" dirty="0"/>
              <a:t>   Εποχή </a:t>
            </a:r>
          </a:p>
          <a:p>
            <a:pPr marL="0" indent="0">
              <a:buNone/>
            </a:pPr>
            <a:endParaRPr lang="el-GR" sz="2400" dirty="0"/>
          </a:p>
          <a:p>
            <a:pPr marL="0" indent="0">
              <a:buNone/>
            </a:pPr>
            <a:r>
              <a:rPr lang="el-GR" sz="2400" dirty="0"/>
              <a:t>Β. Παλαιολιθική  Εποχή - </a:t>
            </a:r>
            <a:r>
              <a:rPr lang="el-GR" sz="2400" dirty="0" err="1"/>
              <a:t>Πρόνεολιθικη</a:t>
            </a:r>
            <a:r>
              <a:rPr lang="el-GR" sz="2400" dirty="0"/>
              <a:t>  Εποχή -Νεολιθική Εποχή </a:t>
            </a:r>
          </a:p>
          <a:p>
            <a:pPr marL="0" indent="0">
              <a:buNone/>
            </a:pPr>
            <a:endParaRPr lang="el-CY" sz="2400" dirty="0"/>
          </a:p>
          <a:p>
            <a:pPr marL="0" indent="0">
              <a:buNone/>
            </a:pPr>
            <a:r>
              <a:rPr lang="el-GR" sz="2400" dirty="0"/>
              <a:t>Γ. Παλαιολιθική  Εποχή – Νεολιθική Εποχή – </a:t>
            </a:r>
            <a:r>
              <a:rPr lang="el-GR" sz="2400" dirty="0" err="1"/>
              <a:t>Πρόνεολιθικη</a:t>
            </a:r>
            <a:r>
              <a:rPr lang="el-GR" sz="2400" dirty="0"/>
              <a:t>   Εποχή </a:t>
            </a:r>
          </a:p>
          <a:p>
            <a:pPr marL="0" indent="0">
              <a:buNone/>
            </a:pPr>
            <a:endParaRPr lang="el-GR" sz="2400" dirty="0"/>
          </a:p>
          <a:p>
            <a:pPr marL="0" indent="0">
              <a:buNone/>
            </a:pPr>
            <a:r>
              <a:rPr lang="el-GR" sz="2400" dirty="0">
                <a:solidFill>
                  <a:srgbClr val="FF0000"/>
                </a:solidFill>
              </a:rPr>
              <a:t>ΣΩΣΤΗ  ΑΠΑΝΤΗΣΗ  : Παλαιολιθική  Εποχή -</a:t>
            </a:r>
            <a:r>
              <a:rPr lang="el-GR" sz="2400" dirty="0" err="1">
                <a:solidFill>
                  <a:srgbClr val="FF0000"/>
                </a:solidFill>
              </a:rPr>
              <a:t>Πρόνεολιθικη</a:t>
            </a:r>
            <a:r>
              <a:rPr lang="el-GR" sz="2400" dirty="0">
                <a:solidFill>
                  <a:srgbClr val="FF0000"/>
                </a:solidFill>
              </a:rPr>
              <a:t>  Εποχή -Νεολιθική Εποχή </a:t>
            </a:r>
          </a:p>
          <a:p>
            <a:endParaRPr lang="el-CY" sz="1300" dirty="0"/>
          </a:p>
        </p:txBody>
      </p:sp>
    </p:spTree>
    <p:extLst>
      <p:ext uri="{BB962C8B-B14F-4D97-AF65-F5344CB8AC3E}">
        <p14:creationId xmlns:p14="http://schemas.microsoft.com/office/powerpoint/2010/main" val="3434503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Η αρχαιότερη σκηνή κυνηγιού στον κόσμο εντοπίστηκε σε βραχογραφία μέσα σε  σπήλαιο στην Ινδονησία. Πως οι παλαιολιθικοί άνθρωποι έπιαναν αγριογούρουνα  και βουβάλια - ΜΗΧΑΝΗ ΤΟΥ ΧΡΟΝΟΥ">
            <a:extLst>
              <a:ext uri="{FF2B5EF4-FFF2-40B4-BE49-F238E27FC236}">
                <a16:creationId xmlns:a16="http://schemas.microsoft.com/office/drawing/2014/main" id="{6E3825C1-E4AA-0BC5-66A3-1098BF1049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7" r="6394" b="-2"/>
          <a:stretch/>
        </p:blipFill>
        <p:spPr bwMode="auto">
          <a:xfrm>
            <a:off x="4883023" y="10"/>
            <a:ext cx="7308978" cy="6857990"/>
          </a:xfrm>
          <a:custGeom>
            <a:avLst/>
            <a:gdLst/>
            <a:ahLst/>
            <a:cxnLst/>
            <a:rect l="l" t="t" r="r" b="b"/>
            <a:pathLst>
              <a:path w="7308978" h="6858000">
                <a:moveTo>
                  <a:pt x="0" y="0"/>
                </a:moveTo>
                <a:lnTo>
                  <a:pt x="7308978" y="0"/>
                </a:lnTo>
                <a:lnTo>
                  <a:pt x="7308978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8" y="4741056"/>
                  <a:pt x="1212978" y="3429000"/>
                </a:cubicBezTo>
                <a:cubicBezTo>
                  <a:pt x="1212978" y="2116944"/>
                  <a:pt x="773509" y="929100"/>
                  <a:pt x="62983" y="6927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Τίτλος 1">
            <a:extLst>
              <a:ext uri="{FF2B5EF4-FFF2-40B4-BE49-F238E27FC236}">
                <a16:creationId xmlns:a16="http://schemas.microsoft.com/office/drawing/2014/main" id="{B8AE3917-A633-E122-5FF9-78A0B0ECC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904" y="856488"/>
            <a:ext cx="4992624" cy="1173761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anchor="b">
            <a:normAutofit/>
          </a:bodyPr>
          <a:lstStyle/>
          <a:p>
            <a:r>
              <a:rPr lang="el-GR" sz="3400" dirty="0"/>
              <a:t>Πού  ζουν οι άνθρωποι  της  Παλαιολιθικής  Εποχής;</a:t>
            </a:r>
            <a:endParaRPr lang="el-CY" sz="3400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5ED3D0D-F02A-7F93-F603-6F7B470DFA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904" y="2522949"/>
            <a:ext cx="5065776" cy="3402363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endParaRPr lang="el-GR" sz="2000" dirty="0"/>
          </a:p>
          <a:p>
            <a:pPr marL="0" indent="0">
              <a:buNone/>
            </a:pPr>
            <a:endParaRPr lang="el-GR" sz="2000" dirty="0"/>
          </a:p>
          <a:p>
            <a:pPr marL="0" indent="0">
              <a:buNone/>
            </a:pPr>
            <a:r>
              <a:rPr lang="el-GR" sz="4400" dirty="0"/>
              <a:t>Α. Σπηλιές</a:t>
            </a:r>
          </a:p>
          <a:p>
            <a:pPr marL="0" indent="0">
              <a:buNone/>
            </a:pPr>
            <a:r>
              <a:rPr lang="el-GR" sz="4400" dirty="0"/>
              <a:t>Β. Οικισμούς </a:t>
            </a:r>
          </a:p>
          <a:p>
            <a:pPr marL="0" indent="0">
              <a:buNone/>
            </a:pPr>
            <a:endParaRPr lang="el-GR" sz="4400" dirty="0"/>
          </a:p>
          <a:p>
            <a:pPr marL="0" indent="0">
              <a:buNone/>
            </a:pPr>
            <a:endParaRPr lang="el-GR" sz="4400" dirty="0"/>
          </a:p>
          <a:p>
            <a:endParaRPr lang="el-CY" sz="2000" dirty="0"/>
          </a:p>
        </p:txBody>
      </p:sp>
    </p:spTree>
    <p:extLst>
      <p:ext uri="{BB962C8B-B14F-4D97-AF65-F5344CB8AC3E}">
        <p14:creationId xmlns:p14="http://schemas.microsoft.com/office/powerpoint/2010/main" val="385835492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Η αρχαιότερη σκηνή κυνηγιού στον κόσμο εντοπίστηκε σε βραχογραφία μέσα σε  σπήλαιο στην Ινδονησία. Πως οι παλαιολιθικοί άνθρωποι έπιαναν αγριογούρουνα  και βουβάλια - ΜΗΧΑΝΗ ΤΟΥ ΧΡΟΝΟΥ">
            <a:extLst>
              <a:ext uri="{FF2B5EF4-FFF2-40B4-BE49-F238E27FC236}">
                <a16:creationId xmlns:a16="http://schemas.microsoft.com/office/drawing/2014/main" id="{6E3825C1-E4AA-0BC5-66A3-1098BF1049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7" r="6394" b="-2"/>
          <a:stretch/>
        </p:blipFill>
        <p:spPr bwMode="auto">
          <a:xfrm>
            <a:off x="4883023" y="10"/>
            <a:ext cx="7308978" cy="6857990"/>
          </a:xfrm>
          <a:custGeom>
            <a:avLst/>
            <a:gdLst/>
            <a:ahLst/>
            <a:cxnLst/>
            <a:rect l="l" t="t" r="r" b="b"/>
            <a:pathLst>
              <a:path w="7308978" h="6858000">
                <a:moveTo>
                  <a:pt x="0" y="0"/>
                </a:moveTo>
                <a:lnTo>
                  <a:pt x="7308978" y="0"/>
                </a:lnTo>
                <a:lnTo>
                  <a:pt x="7308978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8" y="4741056"/>
                  <a:pt x="1212978" y="3429000"/>
                </a:cubicBezTo>
                <a:cubicBezTo>
                  <a:pt x="1212978" y="2116944"/>
                  <a:pt x="773509" y="929100"/>
                  <a:pt x="62983" y="6927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Τίτλος 1">
            <a:extLst>
              <a:ext uri="{FF2B5EF4-FFF2-40B4-BE49-F238E27FC236}">
                <a16:creationId xmlns:a16="http://schemas.microsoft.com/office/drawing/2014/main" id="{B8AE3917-A633-E122-5FF9-78A0B0ECC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904" y="856488"/>
            <a:ext cx="4992624" cy="1173761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anchor="b">
            <a:normAutofit/>
          </a:bodyPr>
          <a:lstStyle/>
          <a:p>
            <a:r>
              <a:rPr lang="el-GR" sz="3400" dirty="0"/>
              <a:t>Πού  ζουν οι άνθρωποι  της  Παλαιολιθικής  Εποχής;</a:t>
            </a:r>
            <a:endParaRPr lang="el-CY" sz="3400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5ED3D0D-F02A-7F93-F603-6F7B470DFA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904" y="2522949"/>
            <a:ext cx="5065776" cy="3402363"/>
          </a:xfrm>
        </p:spPr>
        <p:txBody>
          <a:bodyPr anchor="t">
            <a:normAutofit fontScale="77500" lnSpcReduction="20000"/>
          </a:bodyPr>
          <a:lstStyle/>
          <a:p>
            <a:pPr marL="0" indent="0">
              <a:buNone/>
            </a:pPr>
            <a:endParaRPr lang="el-GR" sz="2000" dirty="0"/>
          </a:p>
          <a:p>
            <a:pPr marL="0" indent="0">
              <a:buNone/>
            </a:pPr>
            <a:endParaRPr lang="el-GR" sz="2000" dirty="0"/>
          </a:p>
          <a:p>
            <a:pPr marL="0" indent="0">
              <a:buNone/>
            </a:pPr>
            <a:r>
              <a:rPr lang="el-GR" sz="4400" dirty="0"/>
              <a:t>Α. Σπηλιές</a:t>
            </a:r>
          </a:p>
          <a:p>
            <a:pPr marL="0" indent="0">
              <a:buNone/>
            </a:pPr>
            <a:r>
              <a:rPr lang="el-GR" sz="4400" dirty="0"/>
              <a:t>Β. Οικισμούς </a:t>
            </a:r>
          </a:p>
          <a:p>
            <a:pPr marL="0" indent="0">
              <a:buNone/>
            </a:pPr>
            <a:endParaRPr lang="el-GR" sz="4400" dirty="0"/>
          </a:p>
          <a:p>
            <a:pPr marL="0" indent="0">
              <a:buNone/>
            </a:pPr>
            <a:endParaRPr lang="el-GR" sz="4400" dirty="0"/>
          </a:p>
          <a:p>
            <a:pPr marL="0" indent="0">
              <a:buNone/>
            </a:pPr>
            <a:r>
              <a:rPr lang="el-GR" sz="4400" dirty="0">
                <a:solidFill>
                  <a:srgbClr val="FF0000"/>
                </a:solidFill>
              </a:rPr>
              <a:t>ΣΩΣΤΗ  ΑΠΑΝΤΗΣΗ  : Σπηλιές</a:t>
            </a:r>
          </a:p>
          <a:p>
            <a:endParaRPr lang="el-CY" sz="2000" dirty="0"/>
          </a:p>
        </p:txBody>
      </p:sp>
    </p:spTree>
    <p:extLst>
      <p:ext uri="{BB962C8B-B14F-4D97-AF65-F5344CB8AC3E}">
        <p14:creationId xmlns:p14="http://schemas.microsoft.com/office/powerpoint/2010/main" val="3630401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8AE3917-A633-E122-5FF9-78A0B0ECC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7" y="283028"/>
            <a:ext cx="3410712" cy="3145971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l-GR" sz="2800" dirty="0"/>
              <a:t>Οι  άνθρωποι  της  Παλαιολιθικής Εποχής  ονομάζονται ………………, γιατί  μαζεύουν  την τροφή τους.</a:t>
            </a:r>
            <a:endParaRPr lang="el-CY" sz="2800" dirty="0"/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5E9037F2-BEA3-70AA-2A52-1252EA4D93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713" y="3581400"/>
            <a:ext cx="6792687" cy="299357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l-GR" sz="7300" dirty="0"/>
              <a:t>Α. </a:t>
            </a:r>
            <a:r>
              <a:rPr lang="el-GR" sz="7300" dirty="0" err="1"/>
              <a:t>τροφοσυλλέκτες</a:t>
            </a:r>
            <a:r>
              <a:rPr lang="el-GR" sz="7300" dirty="0"/>
              <a:t> </a:t>
            </a:r>
          </a:p>
          <a:p>
            <a:pPr marL="0" indent="0">
              <a:buNone/>
            </a:pPr>
            <a:r>
              <a:rPr lang="el-GR" sz="7300" dirty="0"/>
              <a:t>Β. γεωργοί </a:t>
            </a:r>
          </a:p>
          <a:p>
            <a:pPr marL="0" indent="0">
              <a:buNone/>
            </a:pPr>
            <a:r>
              <a:rPr lang="el-GR" sz="7300" dirty="0"/>
              <a:t>Γ. κτηνοτρόφοι</a:t>
            </a:r>
          </a:p>
          <a:p>
            <a:endParaRPr lang="el-GR" sz="7300" dirty="0"/>
          </a:p>
          <a:p>
            <a:endParaRPr lang="el-CY" sz="1700" dirty="0"/>
          </a:p>
        </p:txBody>
      </p:sp>
      <p:pic>
        <p:nvPicPr>
          <p:cNvPr id="3074" name="Picture 2" descr="Photodentro-ugc: ΠΑΛΑΙΟΛΙΘΙΚΗ ΕΠΟΧΗ - ΟΤΑΝ Ο ΑΝΘΡΩΠΟΣ ΓΙΝΕΤΑΙ ΚΥΝΗΓΟΣ">
            <a:extLst>
              <a:ext uri="{FF2B5EF4-FFF2-40B4-BE49-F238E27FC236}">
                <a16:creationId xmlns:a16="http://schemas.microsoft.com/office/drawing/2014/main" id="{E8CB65C9-024C-872F-CB3E-8B468B1EB6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60" r="6165" b="1"/>
          <a:stretch/>
        </p:blipFill>
        <p:spPr bwMode="auto">
          <a:xfrm>
            <a:off x="6726620" y="681418"/>
            <a:ext cx="4792283" cy="5495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022117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8AE3917-A633-E122-5FF9-78A0B0ECC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7" y="283028"/>
            <a:ext cx="3410712" cy="3145971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l-GR" sz="2800" dirty="0"/>
              <a:t>Οι  άνθρωποι  της  Παλαιολιθικής Εποχής  ονομάζονται ………………, γιατί  μαζεύουν  την τροφή τους.</a:t>
            </a:r>
            <a:endParaRPr lang="el-CY" sz="2800" dirty="0"/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5E9037F2-BEA3-70AA-2A52-1252EA4D93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714" y="3581400"/>
            <a:ext cx="4880819" cy="2993572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el-GR" sz="7300" dirty="0"/>
              <a:t>Α. </a:t>
            </a:r>
            <a:r>
              <a:rPr lang="el-GR" sz="7300" dirty="0" err="1"/>
              <a:t>τροφοσυλλέκτες</a:t>
            </a:r>
            <a:r>
              <a:rPr lang="el-GR" sz="7300" dirty="0"/>
              <a:t> </a:t>
            </a:r>
          </a:p>
          <a:p>
            <a:pPr marL="0" indent="0">
              <a:buNone/>
            </a:pPr>
            <a:r>
              <a:rPr lang="el-GR" sz="7300" dirty="0"/>
              <a:t>Β. γεωργοί </a:t>
            </a:r>
          </a:p>
          <a:p>
            <a:pPr marL="0" indent="0">
              <a:buNone/>
            </a:pPr>
            <a:r>
              <a:rPr lang="el-GR" sz="7300" dirty="0"/>
              <a:t>Γ. κτηνοτρόφοι</a:t>
            </a:r>
          </a:p>
          <a:p>
            <a:endParaRPr lang="el-GR" sz="7300" dirty="0"/>
          </a:p>
          <a:p>
            <a:pPr marL="0" indent="0">
              <a:buNone/>
            </a:pPr>
            <a:r>
              <a:rPr lang="el-GR" sz="7300" dirty="0">
                <a:solidFill>
                  <a:srgbClr val="FF0000"/>
                </a:solidFill>
              </a:rPr>
              <a:t>ΣΩΣΤΗ  ΑΠΑΝΤΗΣΗ  : </a:t>
            </a:r>
            <a:r>
              <a:rPr lang="el-GR" sz="7300" dirty="0" err="1">
                <a:solidFill>
                  <a:srgbClr val="FF0000"/>
                </a:solidFill>
              </a:rPr>
              <a:t>τροφοσυλλέκτες</a:t>
            </a:r>
            <a:endParaRPr lang="el-GR" sz="73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l-GR" sz="7300" dirty="0">
                <a:solidFill>
                  <a:srgbClr val="FF0000"/>
                </a:solidFill>
              </a:rPr>
              <a:t>  </a:t>
            </a:r>
          </a:p>
          <a:p>
            <a:endParaRPr lang="el-CY" sz="1700" dirty="0"/>
          </a:p>
        </p:txBody>
      </p:sp>
      <p:pic>
        <p:nvPicPr>
          <p:cNvPr id="3074" name="Picture 2" descr="Photodentro-ugc: ΠΑΛΑΙΟΛΙΘΙΚΗ ΕΠΟΧΗ - ΟΤΑΝ Ο ΑΝΘΡΩΠΟΣ ΓΙΝΕΤΑΙ ΚΥΝΗΓΟΣ">
            <a:extLst>
              <a:ext uri="{FF2B5EF4-FFF2-40B4-BE49-F238E27FC236}">
                <a16:creationId xmlns:a16="http://schemas.microsoft.com/office/drawing/2014/main" id="{E8CB65C9-024C-872F-CB3E-8B468B1EB6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60" r="6165" b="1"/>
          <a:stretch/>
        </p:blipFill>
        <p:spPr bwMode="auto">
          <a:xfrm>
            <a:off x="5124450" y="634382"/>
            <a:ext cx="6657213" cy="5495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9612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Παιδιά που διαβάζουν βιβλία">
            <a:extLst>
              <a:ext uri="{FF2B5EF4-FFF2-40B4-BE49-F238E27FC236}">
                <a16:creationId xmlns:a16="http://schemas.microsoft.com/office/drawing/2014/main" id="{52E44803-7F84-4735-821B-98C790637B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456" y="1135282"/>
            <a:ext cx="10710042" cy="391477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CE4AE0E2-FE28-417F-A0F4-D5306C368D04}"/>
              </a:ext>
            </a:extLst>
          </p:cNvPr>
          <p:cNvSpPr/>
          <p:nvPr/>
        </p:nvSpPr>
        <p:spPr>
          <a:xfrm>
            <a:off x="462455" y="178675"/>
            <a:ext cx="10710042" cy="7987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800" b="1" dirty="0">
                <a:solidFill>
                  <a:schemeClr val="tx1"/>
                </a:solidFill>
                <a:effectLst/>
                <a:ea typeface="Aptos" panose="020B0004020202020204" pitchFamily="34" charset="0"/>
              </a:rPr>
              <a:t>Διδακτικά  Εγχειρίδια</a:t>
            </a:r>
            <a:endParaRPr lang="el-CY" sz="1800" kern="100" dirty="0">
              <a:solidFill>
                <a:schemeClr val="tx1"/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9EA9348A-05C3-4CD3-8302-C8047CCBF233}"/>
              </a:ext>
            </a:extLst>
          </p:cNvPr>
          <p:cNvSpPr/>
          <p:nvPr/>
        </p:nvSpPr>
        <p:spPr>
          <a:xfrm>
            <a:off x="462455" y="5034290"/>
            <a:ext cx="10710042" cy="139804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>
              <a:solidFill>
                <a:schemeClr val="tx1"/>
              </a:solidFill>
            </a:endParaRPr>
          </a:p>
          <a:p>
            <a:pPr algn="just"/>
            <a:r>
              <a:rPr lang="el-GR" dirty="0">
                <a:solidFill>
                  <a:schemeClr val="tx1"/>
                </a:solidFill>
              </a:rPr>
              <a:t> </a:t>
            </a:r>
            <a:r>
              <a:rPr lang="el-CY" dirty="0">
                <a:solidFill>
                  <a:schemeClr val="tx1"/>
                </a:solidFill>
                <a:ea typeface="Aptos" panose="020B0004020202020204" pitchFamily="34" charset="0"/>
              </a:rPr>
              <a:t>Θεόδωρος Κα</a:t>
            </a:r>
            <a:r>
              <a:rPr lang="el-CY" dirty="0" err="1">
                <a:solidFill>
                  <a:schemeClr val="tx1"/>
                </a:solidFill>
                <a:ea typeface="Aptos" panose="020B0004020202020204" pitchFamily="34" charset="0"/>
              </a:rPr>
              <a:t>τσουλάκος</a:t>
            </a:r>
            <a:r>
              <a:rPr lang="el-CY" dirty="0">
                <a:solidFill>
                  <a:schemeClr val="tx1"/>
                </a:solidFill>
                <a:ea typeface="Aptos" panose="020B0004020202020204" pitchFamily="34" charset="0"/>
              </a:rPr>
              <a:t>, </a:t>
            </a:r>
            <a:r>
              <a:rPr lang="el-CY" dirty="0" err="1">
                <a:solidFill>
                  <a:schemeClr val="tx1"/>
                </a:solidFill>
                <a:ea typeface="Aptos" panose="020B0004020202020204" pitchFamily="34" charset="0"/>
              </a:rPr>
              <a:t>Γεωργί</a:t>
            </a:r>
            <a:r>
              <a:rPr lang="el-CY" dirty="0">
                <a:solidFill>
                  <a:schemeClr val="tx1"/>
                </a:solidFill>
                <a:ea typeface="Aptos" panose="020B0004020202020204" pitchFamily="34" charset="0"/>
              </a:rPr>
              <a:t>α Κοκκορού - Αλευρά, Βασίλειος Σκουλάτος, </a:t>
            </a:r>
            <a:r>
              <a:rPr lang="el-CY" i="1" dirty="0">
                <a:solidFill>
                  <a:schemeClr val="tx1"/>
                </a:solidFill>
                <a:ea typeface="Aptos" panose="020B0004020202020204" pitchFamily="34" charset="0"/>
              </a:rPr>
              <a:t>Αρχαία Ιστορία, Α΄ Γυμνασίου</a:t>
            </a:r>
            <a:r>
              <a:rPr lang="el-CY" dirty="0">
                <a:solidFill>
                  <a:schemeClr val="tx1"/>
                </a:solidFill>
                <a:ea typeface="Aptos" panose="020B0004020202020204" pitchFamily="34" charset="0"/>
              </a:rPr>
              <a:t>, Εκδόσεις ΙΤΥΕ «Διόφαντος», Αθήνα 2015,</a:t>
            </a:r>
            <a:r>
              <a:rPr lang="el-GR" dirty="0">
                <a:solidFill>
                  <a:schemeClr val="tx1"/>
                </a:solidFill>
                <a:ea typeface="Aptos" panose="020B0004020202020204" pitchFamily="34" charset="0"/>
              </a:rPr>
              <a:t> </a:t>
            </a:r>
            <a:r>
              <a:rPr lang="el-GR" dirty="0" err="1">
                <a:solidFill>
                  <a:schemeClr val="tx1"/>
                </a:solidFill>
                <a:ea typeface="Aptos" panose="020B0004020202020204" pitchFamily="34" charset="0"/>
              </a:rPr>
              <a:t>σσ</a:t>
            </a:r>
            <a:r>
              <a:rPr lang="el-GR" dirty="0">
                <a:solidFill>
                  <a:schemeClr val="tx1"/>
                </a:solidFill>
                <a:ea typeface="Aptos" panose="020B0004020202020204" pitchFamily="34" charset="0"/>
              </a:rPr>
              <a:t>. 6,10.</a:t>
            </a:r>
          </a:p>
          <a:p>
            <a:pPr algn="just"/>
            <a:r>
              <a:rPr lang="el-CY" sz="18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Αγγελική Πα</a:t>
            </a:r>
            <a:r>
              <a:rPr lang="el-CY" sz="18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ντελίδου</a:t>
            </a:r>
            <a:r>
              <a:rPr lang="el-CY" sz="18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Κα</a:t>
            </a:r>
            <a:r>
              <a:rPr lang="el-CY" sz="18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λλιό</a:t>
            </a:r>
            <a:r>
              <a:rPr lang="el-CY" sz="18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πη Πρωτοπαπά, Σάββας Γιαλλουρίδης, </a:t>
            </a:r>
            <a:r>
              <a:rPr lang="el-CY" sz="1800" i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Ιστορία της Κύπρου για το Γυμνάσιο</a:t>
            </a:r>
            <a:r>
              <a:rPr lang="el-CY" sz="18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Υπηρεσία Ανάπτυξης Προγραμμάτων, Λευκωσία, 1994, σ</a:t>
            </a:r>
            <a:r>
              <a:rPr lang="el-GR" sz="18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σ</a:t>
            </a:r>
            <a:r>
              <a:rPr lang="el-CY" sz="18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l-GR" sz="180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3-5, 10.</a:t>
            </a:r>
            <a:endParaRPr lang="el-CY" sz="18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l-GR" sz="1800" dirty="0">
              <a:solidFill>
                <a:schemeClr val="tx1"/>
              </a:solidFill>
            </a:endParaRPr>
          </a:p>
          <a:p>
            <a:pPr algn="just"/>
            <a:r>
              <a:rPr lang="el-GR" dirty="0">
                <a:solidFill>
                  <a:schemeClr val="tx1"/>
                </a:solidFill>
                <a:ea typeface="Aptos" panose="020B0004020202020204" pitchFamily="34" charset="0"/>
              </a:rPr>
              <a:t> </a:t>
            </a:r>
            <a:endParaRPr lang="el-CY" dirty="0">
              <a:solidFill>
                <a:schemeClr val="tx1"/>
              </a:solidFill>
            </a:endParaRPr>
          </a:p>
        </p:txBody>
      </p:sp>
      <p:pic>
        <p:nvPicPr>
          <p:cNvPr id="5" name="Picture 2" descr="Μετά το κουδούνι: Ιστορία Α΄ Γυμνασίου (1) - διδακτέα ύλη και τρόπος ...">
            <a:extLst>
              <a:ext uri="{FF2B5EF4-FFF2-40B4-BE49-F238E27FC236}">
                <a16:creationId xmlns:a16="http://schemas.microsoft.com/office/drawing/2014/main" id="{1F4C4E86-D0BB-4697-BB64-88A7B142FC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741" y="3147848"/>
            <a:ext cx="820341" cy="638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Εικόνα 5" descr="Εικόνα που περιέχει κείμενο, αφίσα, εξωτερικός χώρος/ύπαιθρος, βιβλίο&#10;&#10;Περιγραφή που δημιουργήθηκε αυτόματα">
            <a:extLst>
              <a:ext uri="{FF2B5EF4-FFF2-40B4-BE49-F238E27FC236}">
                <a16:creationId xmlns:a16="http://schemas.microsoft.com/office/drawing/2014/main" id="{1205834E-C85D-47EF-8DE1-C4BBCDD3DD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446" y="3244905"/>
            <a:ext cx="610134" cy="594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65271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Ωρολόγιο πρόγραμμα διδασκαλίας – ΓΥΜΝΑΣΙΟ ΑΝΩΓΕΙΩΝ">
            <a:extLst>
              <a:ext uri="{FF2B5EF4-FFF2-40B4-BE49-F238E27FC236}">
                <a16:creationId xmlns:a16="http://schemas.microsoft.com/office/drawing/2014/main" id="{9ED78206-0221-49EF-99E6-95D4A9D676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8363" y="571500"/>
            <a:ext cx="7915275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Φυσαλίδα σκέψης: Σύννεφο 1">
            <a:extLst>
              <a:ext uri="{FF2B5EF4-FFF2-40B4-BE49-F238E27FC236}">
                <a16:creationId xmlns:a16="http://schemas.microsoft.com/office/drawing/2014/main" id="{B02FD06D-0D90-443E-B354-79DD5A59A293}"/>
              </a:ext>
            </a:extLst>
          </p:cNvPr>
          <p:cNvSpPr/>
          <p:nvPr/>
        </p:nvSpPr>
        <p:spPr>
          <a:xfrm>
            <a:off x="1418897" y="567559"/>
            <a:ext cx="3373820" cy="1292772"/>
          </a:xfrm>
          <a:prstGeom prst="cloudCallou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  <p:sp>
        <p:nvSpPr>
          <p:cNvPr id="4" name="Φυσαλίδα σκέψης: Σύννεφο 3">
            <a:extLst>
              <a:ext uri="{FF2B5EF4-FFF2-40B4-BE49-F238E27FC236}">
                <a16:creationId xmlns:a16="http://schemas.microsoft.com/office/drawing/2014/main" id="{F43435B4-73AC-4445-A196-E64B5D878452}"/>
              </a:ext>
            </a:extLst>
          </p:cNvPr>
          <p:cNvSpPr/>
          <p:nvPr/>
        </p:nvSpPr>
        <p:spPr>
          <a:xfrm>
            <a:off x="5985642" y="173421"/>
            <a:ext cx="3373820" cy="1292772"/>
          </a:xfrm>
          <a:prstGeom prst="cloud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  <p:sp>
        <p:nvSpPr>
          <p:cNvPr id="5" name="Φυσαλίδα σκέψης: Σύννεφο 4">
            <a:extLst>
              <a:ext uri="{FF2B5EF4-FFF2-40B4-BE49-F238E27FC236}">
                <a16:creationId xmlns:a16="http://schemas.microsoft.com/office/drawing/2014/main" id="{D1074594-855D-48FE-991D-A3E7F1F6D10B}"/>
              </a:ext>
            </a:extLst>
          </p:cNvPr>
          <p:cNvSpPr/>
          <p:nvPr/>
        </p:nvSpPr>
        <p:spPr>
          <a:xfrm>
            <a:off x="783021" y="3704898"/>
            <a:ext cx="3373820" cy="1292772"/>
          </a:xfrm>
          <a:prstGeom prst="cloudCallo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  <p:sp>
        <p:nvSpPr>
          <p:cNvPr id="6" name="Φυσαλίδα σκέψης: Σύννεφο 5">
            <a:extLst>
              <a:ext uri="{FF2B5EF4-FFF2-40B4-BE49-F238E27FC236}">
                <a16:creationId xmlns:a16="http://schemas.microsoft.com/office/drawing/2014/main" id="{68B562CF-20CB-4B65-BF81-08EBC09E257A}"/>
              </a:ext>
            </a:extLst>
          </p:cNvPr>
          <p:cNvSpPr/>
          <p:nvPr/>
        </p:nvSpPr>
        <p:spPr>
          <a:xfrm>
            <a:off x="4566745" y="4993728"/>
            <a:ext cx="3373820" cy="1292772"/>
          </a:xfrm>
          <a:prstGeom prst="cloud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  <p:sp>
        <p:nvSpPr>
          <p:cNvPr id="7" name="Φυσαλίδα σκέψης: Σύννεφο 6">
            <a:extLst>
              <a:ext uri="{FF2B5EF4-FFF2-40B4-BE49-F238E27FC236}">
                <a16:creationId xmlns:a16="http://schemas.microsoft.com/office/drawing/2014/main" id="{5E46111C-B0A5-4C23-A629-B4B88E3E5CDA}"/>
              </a:ext>
            </a:extLst>
          </p:cNvPr>
          <p:cNvSpPr/>
          <p:nvPr/>
        </p:nvSpPr>
        <p:spPr>
          <a:xfrm>
            <a:off x="8571187" y="3326524"/>
            <a:ext cx="3373820" cy="1292772"/>
          </a:xfrm>
          <a:prstGeom prst="cloudCallou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514465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πινακίδα Στοκ Εικονογραφήσεις, Vectors, &amp; Clipart – (255,426 ...">
            <a:extLst>
              <a:ext uri="{FF2B5EF4-FFF2-40B4-BE49-F238E27FC236}">
                <a16:creationId xmlns:a16="http://schemas.microsoft.com/office/drawing/2014/main" id="{26378457-6B72-1E65-55B9-E563329FB0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456" y="234056"/>
            <a:ext cx="11353800" cy="6021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F0AC93A7-BAFA-A153-DB01-0A405CA16016}"/>
              </a:ext>
            </a:extLst>
          </p:cNvPr>
          <p:cNvSpPr/>
          <p:nvPr/>
        </p:nvSpPr>
        <p:spPr>
          <a:xfrm>
            <a:off x="1012373" y="2242457"/>
            <a:ext cx="7151914" cy="1186543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www.e-charalambous.com</a:t>
            </a:r>
            <a:endParaRPr lang="el-CY" sz="4400" dirty="0"/>
          </a:p>
        </p:txBody>
      </p:sp>
    </p:spTree>
    <p:extLst>
      <p:ext uri="{BB962C8B-B14F-4D97-AF65-F5344CB8AC3E}">
        <p14:creationId xmlns:p14="http://schemas.microsoft.com/office/powerpoint/2010/main" val="56856618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810</TotalTime>
  <Words>1339</Words>
  <Application>Microsoft Office PowerPoint</Application>
  <PresentationFormat>Ευρεία οθόνη</PresentationFormat>
  <Paragraphs>406</Paragraphs>
  <Slides>66</Slides>
  <Notes>3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6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66</vt:i4>
      </vt:variant>
    </vt:vector>
  </HeadingPairs>
  <TitlesOfParts>
    <vt:vector size="73" baseType="lpstr">
      <vt:lpstr>Aptos</vt:lpstr>
      <vt:lpstr>Aptos Display</vt:lpstr>
      <vt:lpstr>Arial</vt:lpstr>
      <vt:lpstr>Calibri</vt:lpstr>
      <vt:lpstr>Times New Roman</vt:lpstr>
      <vt:lpstr>Wingdings</vt:lpstr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ΛΥΣΕΙΣ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Τοποθετήστε τις φάσεις της Εποχής του Λίθου  με  τη χρονολογική σειρά που διαδραματίζονται.</vt:lpstr>
      <vt:lpstr>Τοποθετήστε τις φάσεις της Εποχής του Λίθου  με  τη χρονολογική σειρά που διαδραματίζονται.</vt:lpstr>
      <vt:lpstr>Πού  ζουν οι άνθρωποι  της  Παλαιολιθικής  Εποχής;</vt:lpstr>
      <vt:lpstr>Πού  ζουν οι άνθρωποι  της  Παλαιολιθικής  Εποχής;</vt:lpstr>
      <vt:lpstr>Οι  άνθρωποι  της  Παλαιολιθικής Εποχής  ονομάζονται ………………, γιατί  μαζεύουν  την τροφή τους.</vt:lpstr>
      <vt:lpstr>Οι  άνθρωποι  της  Παλαιολιθικής Εποχής  ονομάζονται ………………, γιατί  μαζεύουν  την τροφή τους.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ΕΛΕΝΗ ΧΑΡΑΛΑΜΠΟΥΣ</dc:creator>
  <cp:lastModifiedBy>Ελένη Χαραλάμπους</cp:lastModifiedBy>
  <cp:revision>199</cp:revision>
  <dcterms:created xsi:type="dcterms:W3CDTF">2024-09-11T17:26:53Z</dcterms:created>
  <dcterms:modified xsi:type="dcterms:W3CDTF">2026-09-17T09:31:49Z</dcterms:modified>
</cp:coreProperties>
</file>