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320" r:id="rId2"/>
    <p:sldId id="321" r:id="rId3"/>
    <p:sldId id="451" r:id="rId4"/>
    <p:sldId id="558" r:id="rId5"/>
    <p:sldId id="550" r:id="rId6"/>
    <p:sldId id="557" r:id="rId7"/>
    <p:sldId id="559" r:id="rId8"/>
    <p:sldId id="289" r:id="rId9"/>
    <p:sldId id="290" r:id="rId10"/>
    <p:sldId id="348" r:id="rId11"/>
    <p:sldId id="373" r:id="rId12"/>
    <p:sldId id="374" r:id="rId13"/>
    <p:sldId id="291" r:id="rId14"/>
    <p:sldId id="293" r:id="rId15"/>
    <p:sldId id="339" r:id="rId16"/>
    <p:sldId id="560" r:id="rId17"/>
    <p:sldId id="440" r:id="rId18"/>
    <p:sldId id="275" r:id="rId19"/>
    <p:sldId id="276" r:id="rId20"/>
    <p:sldId id="277" r:id="rId21"/>
    <p:sldId id="278" r:id="rId22"/>
    <p:sldId id="279" r:id="rId23"/>
    <p:sldId id="280" r:id="rId24"/>
    <p:sldId id="283" r:id="rId25"/>
    <p:sldId id="284" r:id="rId26"/>
    <p:sldId id="285" r:id="rId27"/>
    <p:sldId id="286" r:id="rId28"/>
    <p:sldId id="287" r:id="rId29"/>
    <p:sldId id="313" r:id="rId30"/>
    <p:sldId id="549" r:id="rId31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69" autoAdjust="0"/>
    <p:restoredTop sz="94660"/>
  </p:normalViewPr>
  <p:slideViewPr>
    <p:cSldViewPr>
      <p:cViewPr varScale="1">
        <p:scale>
          <a:sx n="74" d="100"/>
          <a:sy n="74" d="100"/>
        </p:scale>
        <p:origin x="106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CY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057F49-E601-463B-BC21-2F9291A6F5A3}" type="datetimeFigureOut">
              <a:rPr lang="el-CY" smtClean="0"/>
              <a:t>7/10/2026</a:t>
            </a:fld>
            <a:endParaRPr lang="el-CY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CY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l-CY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CY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48910A-F97D-490A-8756-1ADF4D8940B9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36592499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/>
              <a:t>Κάντε κλικ για επεξεργασία του τίτλου</a:t>
            </a: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7/10/2026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7/10/2026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/>
              <a:t>Κάντε κλικ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Κάντε κλικ για να επεξεργαστείτε τα στυλ κειμένου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7/10/2026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7/10/2026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Κάντε κλικ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Κάντε κλικ για να επεξεργαστείτε τα στυλ κειμένου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Κάντε κλικ για να επεξεργαστείτε τα στυλ κειμένου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7/10/2026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επεξεργασία του τίτλου</a:t>
            </a:r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7/10/2026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7/10/2026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Κάντε κλικ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Κάντε κλικ για να επεξεργαστείτε τα στυλ κειμένου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7/10/2026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Κάντε κλικ για επεξεργασία του τίτλου</a:t>
            </a:r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Κάντε κλικ για να επεξεργαστείτε τα στυλ κειμένου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7/10/2026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7/10/2026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/>
              <a:t>Κάντε κλικ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7/10/2026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42CEA3-3058-4D43-AE35-B3DA76CB4003}" type="datetimeFigureOut">
              <a:rPr lang="el-GR" smtClean="0"/>
              <a:pPr/>
              <a:t>7/10/2026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elenecharalampous72@gmail.com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8.xml"/><Relationship Id="rId1" Type="http://schemas.openxmlformats.org/officeDocument/2006/relationships/video" Target="https://www.youtube.com/embed/pUs9Zb6HVSY?feature=oembed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artoon παιδάκια">
            <a:extLst>
              <a:ext uri="{FF2B5EF4-FFF2-40B4-BE49-F238E27FC236}">
                <a16:creationId xmlns:a16="http://schemas.microsoft.com/office/drawing/2014/main" id="{E524272D-0686-44DA-A40E-A338D735E3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338" y="1172807"/>
            <a:ext cx="7696283" cy="4004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B5F328EC-A3B9-44D4-BA84-DDB647E94D6C}"/>
              </a:ext>
            </a:extLst>
          </p:cNvPr>
          <p:cNvSpPr/>
          <p:nvPr/>
        </p:nvSpPr>
        <p:spPr>
          <a:xfrm>
            <a:off x="2538249" y="2938298"/>
            <a:ext cx="3823138" cy="60106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350" dirty="0">
                <a:solidFill>
                  <a:schemeClr val="tx1"/>
                </a:solidFill>
              </a:rPr>
              <a:t>Μαθαίνω Ελληνικά </a:t>
            </a:r>
            <a:endParaRPr lang="el-CY" sz="1350" dirty="0">
              <a:solidFill>
                <a:schemeClr val="tx1"/>
              </a:solidFill>
            </a:endParaRP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6D01AD88-30B2-44B6-9D19-807548064687}"/>
              </a:ext>
            </a:extLst>
          </p:cNvPr>
          <p:cNvSpPr/>
          <p:nvPr/>
        </p:nvSpPr>
        <p:spPr>
          <a:xfrm>
            <a:off x="5167149" y="5125764"/>
            <a:ext cx="3823138" cy="111154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l-GR" sz="1400" dirty="0" err="1">
                <a:solidFill>
                  <a:schemeClr val="tx1"/>
                </a:solidFill>
              </a:rPr>
              <a:t>Δρ</a:t>
            </a:r>
            <a:r>
              <a:rPr lang="el-GR" sz="1400" dirty="0">
                <a:solidFill>
                  <a:schemeClr val="tx1"/>
                </a:solidFill>
              </a:rPr>
              <a:t> Ελένη  Χαραλάμπους</a:t>
            </a:r>
          </a:p>
          <a:p>
            <a:pPr algn="r"/>
            <a:r>
              <a:rPr lang="en-US" sz="1400" dirty="0">
                <a:solidFill>
                  <a:schemeClr val="tx1"/>
                </a:solidFill>
                <a:hlinkClick r:id="rId3"/>
              </a:rPr>
              <a:t>elenecharalampous72@gmail.com</a:t>
            </a:r>
            <a:endParaRPr lang="el-GR" sz="1400" dirty="0">
              <a:solidFill>
                <a:schemeClr val="tx1"/>
              </a:solidFill>
            </a:endParaRPr>
          </a:p>
          <a:p>
            <a:pPr algn="r"/>
            <a:r>
              <a:rPr lang="en-US" sz="1400" dirty="0">
                <a:solidFill>
                  <a:schemeClr val="tx1"/>
                </a:solidFill>
              </a:rPr>
              <a:t>https://www.e-charalambous.com</a:t>
            </a:r>
            <a:endParaRPr lang="el-GR" sz="1400" dirty="0">
              <a:solidFill>
                <a:schemeClr val="tx1"/>
              </a:solidFill>
            </a:endParaRP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EAA8CB4C-AD7F-4887-8D58-0018E8FB2C9D}"/>
              </a:ext>
            </a:extLst>
          </p:cNvPr>
          <p:cNvSpPr/>
          <p:nvPr/>
        </p:nvSpPr>
        <p:spPr>
          <a:xfrm>
            <a:off x="689742" y="5115787"/>
            <a:ext cx="3823138" cy="60106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350" dirty="0">
                <a:solidFill>
                  <a:schemeClr val="tx1"/>
                </a:solidFill>
              </a:rPr>
              <a:t>11. Αριθμοί   </a:t>
            </a:r>
            <a:endParaRPr lang="el-CY" sz="135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03652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Ημερολόγιο - Δωρεάν εικόνες διανυσματικά clipart στο creazilla.com">
            <a:extLst>
              <a:ext uri="{FF2B5EF4-FFF2-40B4-BE49-F238E27FC236}">
                <a16:creationId xmlns:a16="http://schemas.microsoft.com/office/drawing/2014/main" id="{E0B05C0D-0A31-4C75-AACD-F33CED55A5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4188"/>
            <a:ext cx="2713229" cy="2465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Ορθογώνιο 2">
            <a:extLst>
              <a:ext uri="{FF2B5EF4-FFF2-40B4-BE49-F238E27FC236}">
                <a16:creationId xmlns:a16="http://schemas.microsoft.com/office/drawing/2014/main" id="{9CDDA524-5F5A-4CC0-9EBB-8B2743D7B0FA}"/>
              </a:ext>
            </a:extLst>
          </p:cNvPr>
          <p:cNvSpPr/>
          <p:nvPr/>
        </p:nvSpPr>
        <p:spPr>
          <a:xfrm>
            <a:off x="685800" y="1535167"/>
            <a:ext cx="1424354" cy="86710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350" dirty="0">
                <a:solidFill>
                  <a:schemeClr val="tx1"/>
                </a:solidFill>
              </a:rPr>
              <a:t>Ημερομηνία :</a:t>
            </a:r>
            <a:endParaRPr lang="en-US" sz="1350" dirty="0">
              <a:solidFill>
                <a:schemeClr val="tx1"/>
              </a:solidFill>
            </a:endParaRPr>
          </a:p>
          <a:p>
            <a:pPr algn="ctr"/>
            <a:r>
              <a:rPr lang="el-GR" sz="1350" dirty="0">
                <a:solidFill>
                  <a:schemeClr val="tx1"/>
                </a:solidFill>
              </a:rPr>
              <a:t> </a:t>
            </a:r>
            <a:endParaRPr lang="el-CY" sz="1350" dirty="0">
              <a:solidFill>
                <a:schemeClr val="tx1"/>
              </a:solidFill>
            </a:endParaRPr>
          </a:p>
        </p:txBody>
      </p:sp>
      <p:pic>
        <p:nvPicPr>
          <p:cNvPr id="8" name="Picture 6" descr="παιδί σκέφτεται κάτι διανυσματική απεικόνιση. εικονογραφία από - 178350478">
            <a:extLst>
              <a:ext uri="{FF2B5EF4-FFF2-40B4-BE49-F238E27FC236}">
                <a16:creationId xmlns:a16="http://schemas.microsoft.com/office/drawing/2014/main" id="{BD00BE73-7389-4008-AAF3-A1D8934FF8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24" t="10040" r="50000" b="6816"/>
          <a:stretch/>
        </p:blipFill>
        <p:spPr bwMode="auto">
          <a:xfrm>
            <a:off x="7852414" y="85709"/>
            <a:ext cx="853916" cy="2071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ontent Placeholder 2"/>
          <p:cNvSpPr txBox="1">
            <a:spLocks/>
          </p:cNvSpPr>
          <p:nvPr/>
        </p:nvSpPr>
        <p:spPr>
          <a:xfrm rot="1361086">
            <a:off x="6340160" y="1277557"/>
            <a:ext cx="2410349" cy="252410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l-GR" sz="3300" dirty="0"/>
              <a:t>τέσσερα  4 </a:t>
            </a:r>
          </a:p>
          <a:p>
            <a:pPr marL="0" indent="0">
              <a:buNone/>
            </a:pPr>
            <a:r>
              <a:rPr lang="el-GR" sz="3300" dirty="0"/>
              <a:t>τεσσάρων  χρονών </a:t>
            </a:r>
          </a:p>
          <a:p>
            <a:pPr marL="0" indent="0">
              <a:buNone/>
            </a:pPr>
            <a:r>
              <a:rPr lang="el-GR" sz="3300" dirty="0"/>
              <a:t>Στις τέσσερις</a:t>
            </a:r>
          </a:p>
          <a:p>
            <a:pPr marL="0" indent="0">
              <a:buNone/>
            </a:pPr>
            <a:r>
              <a:rPr lang="el-GR" sz="3300" dirty="0"/>
              <a:t> </a:t>
            </a:r>
          </a:p>
        </p:txBody>
      </p:sp>
      <p:pic>
        <p:nvPicPr>
          <p:cNvPr id="1026" name="Picture 2" descr="Να μην ξεχάσω... - Zaldy Tan | Public βιβλία">
            <a:extLst>
              <a:ext uri="{FF2B5EF4-FFF2-40B4-BE49-F238E27FC236}">
                <a16:creationId xmlns:a16="http://schemas.microsoft.com/office/drawing/2014/main" id="{1D0A7130-3A99-49CD-B6E6-1985864249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79" t="15468" r="15517" b="39212"/>
          <a:stretch/>
        </p:blipFill>
        <p:spPr bwMode="auto">
          <a:xfrm rot="20135317">
            <a:off x="2200021" y="2967280"/>
            <a:ext cx="1561953" cy="1399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Ρολόι γραφείου δείχνει ακριβώς τέσσερις η ώρα — Φωτογραφία © Dimedrol68  #23704407">
            <a:extLst>
              <a:ext uri="{FF2B5EF4-FFF2-40B4-BE49-F238E27FC236}">
                <a16:creationId xmlns:a16="http://schemas.microsoft.com/office/drawing/2014/main" id="{09A30F61-BEC2-A2B2-8D98-4303EC681C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0025" y="4512624"/>
            <a:ext cx="1218695" cy="122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Εικόνα 3">
            <a:extLst>
              <a:ext uri="{FF2B5EF4-FFF2-40B4-BE49-F238E27FC236}">
                <a16:creationId xmlns:a16="http://schemas.microsoft.com/office/drawing/2014/main" id="{7815BCD8-4BD6-3A35-655B-5F78F087A6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09038" y="4639695"/>
            <a:ext cx="1536296" cy="1136329"/>
          </a:xfrm>
          <a:prstGeom prst="rect">
            <a:avLst/>
          </a:prstGeom>
        </p:spPr>
      </p:pic>
      <p:pic>
        <p:nvPicPr>
          <p:cNvPr id="1028" name="Picture 4" descr="Number – 4">
            <a:extLst>
              <a:ext uri="{FF2B5EF4-FFF2-40B4-BE49-F238E27FC236}">
                <a16:creationId xmlns:a16="http://schemas.microsoft.com/office/drawing/2014/main" id="{254EFF6A-D312-6100-51D8-A2C01404E9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1006" y="4639695"/>
            <a:ext cx="853916" cy="1136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DAF2D546-2E97-71C3-FB37-CC54A57C9014}"/>
              </a:ext>
            </a:extLst>
          </p:cNvPr>
          <p:cNvSpPr txBox="1">
            <a:spLocks/>
          </p:cNvSpPr>
          <p:nvPr/>
        </p:nvSpPr>
        <p:spPr>
          <a:xfrm rot="1361086">
            <a:off x="3534296" y="591330"/>
            <a:ext cx="2410349" cy="252410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l-GR" sz="3300" dirty="0"/>
              <a:t>τρία 3 </a:t>
            </a:r>
          </a:p>
          <a:p>
            <a:pPr marL="0" indent="0">
              <a:buNone/>
            </a:pPr>
            <a:r>
              <a:rPr lang="el-GR" sz="3300" dirty="0"/>
              <a:t>τριών  χρονών </a:t>
            </a:r>
          </a:p>
          <a:p>
            <a:pPr marL="0" indent="0">
              <a:buNone/>
            </a:pPr>
            <a:r>
              <a:rPr lang="el-GR" sz="3300" dirty="0"/>
              <a:t>Στις τρεις</a:t>
            </a:r>
          </a:p>
          <a:p>
            <a:pPr marL="0" indent="0">
              <a:buNone/>
            </a:pPr>
            <a:r>
              <a:rPr lang="el-GR" sz="3300" dirty="0"/>
              <a:t> </a:t>
            </a:r>
          </a:p>
        </p:txBody>
      </p:sp>
      <p:pic>
        <p:nvPicPr>
          <p:cNvPr id="5" name="Picture 2" descr="O αριθμός Τρία (3) | Χαρά και δημιουργικότητα - Όμορφη Ζωή">
            <a:extLst>
              <a:ext uri="{FF2B5EF4-FFF2-40B4-BE49-F238E27FC236}">
                <a16:creationId xmlns:a16="http://schemas.microsoft.com/office/drawing/2014/main" id="{D1701340-C50D-69FF-74EF-ED8C017A7F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141" y="4703301"/>
            <a:ext cx="853916" cy="1136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Τούρτα στα 3α γενέθλια στοκ εικόνες. εικόνα από - 156600764">
            <a:extLst>
              <a:ext uri="{FF2B5EF4-FFF2-40B4-BE49-F238E27FC236}">
                <a16:creationId xmlns:a16="http://schemas.microsoft.com/office/drawing/2014/main" id="{075B461D-C0B4-6BDA-C811-2CF425FAD3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0173" y="4703301"/>
            <a:ext cx="1470330" cy="1050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Αλλαγή ώρας: Πότε γυρίζουμε τα ρολόγια μας μία ώρα πίσω - ertnews.gr">
            <a:extLst>
              <a:ext uri="{FF2B5EF4-FFF2-40B4-BE49-F238E27FC236}">
                <a16:creationId xmlns:a16="http://schemas.microsoft.com/office/drawing/2014/main" id="{A590FAE4-1889-CF66-CCA1-03C182608E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>
            <a:fillRect/>
          </a:stretch>
        </p:blipFill>
        <p:spPr bwMode="auto">
          <a:xfrm>
            <a:off x="3287561" y="4705009"/>
            <a:ext cx="1362075" cy="970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91235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4950" dirty="0"/>
              <a:t>Σήμερα είναι ______, __ </a:t>
            </a:r>
            <a:r>
              <a:rPr lang="el-GR" sz="4950" dirty="0" smtClean="0"/>
              <a:t>Οκτωβρίου</a:t>
            </a:r>
            <a:r>
              <a:rPr lang="el-GR" sz="4950" dirty="0" smtClean="0"/>
              <a:t> </a:t>
            </a:r>
            <a:r>
              <a:rPr lang="el-GR" sz="4950" dirty="0"/>
              <a:t>202_ </a:t>
            </a:r>
            <a:r>
              <a:rPr lang="el-GR" sz="4950" dirty="0" smtClean="0"/>
              <a:t>(__/</a:t>
            </a:r>
            <a:r>
              <a:rPr lang="el-GR" sz="4950" dirty="0" smtClean="0"/>
              <a:t>10</a:t>
            </a:r>
            <a:r>
              <a:rPr lang="el-GR" sz="4950" dirty="0" smtClean="0"/>
              <a:t>/202</a:t>
            </a:r>
            <a:r>
              <a:rPr lang="el-GR" sz="4950" dirty="0"/>
              <a:t>_).Τώρα είμαστε στο φθινόπωρο.</a:t>
            </a:r>
            <a:endParaRPr lang="en-US" sz="4950" dirty="0"/>
          </a:p>
        </p:txBody>
      </p:sp>
    </p:spTree>
    <p:extLst>
      <p:ext uri="{BB962C8B-B14F-4D97-AF65-F5344CB8AC3E}">
        <p14:creationId xmlns:p14="http://schemas.microsoft.com/office/powerpoint/2010/main" val="26978111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Γυαλιά κατασκοπείας αυτί χέρι ακούω υποκλέπτω κατασκοπεύω καρτούν άνδρας  επιχειρηματίας απομονωμένος χαρακτήρας επίπεδο σχέδιο Διανυσματική  απεικόνιση - εικονογραφία από χαρακτήρας, γωνία: 111405497">
            <a:extLst>
              <a:ext uri="{FF2B5EF4-FFF2-40B4-BE49-F238E27FC236}">
                <a16:creationId xmlns:a16="http://schemas.microsoft.com/office/drawing/2014/main" id="{915F9DA6-DA45-C1A3-6F9B-6AC5A0567F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692696"/>
            <a:ext cx="4613564" cy="519026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07900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Ηλεκτρονικά πολυμέσα 4" title="Μαθαίνω να Μετράω ως το 20 με τα Ζωάκια - Παιδικό Τραγούδι -Counia Bella">
            <a:hlinkClick r:id="" action="ppaction://media"/>
            <a:extLst>
              <a:ext uri="{FF2B5EF4-FFF2-40B4-BE49-F238E27FC236}">
                <a16:creationId xmlns:a16="http://schemas.microsoft.com/office/drawing/2014/main" id="{6163E260-DAB5-332A-FE16-1FD5B1FA536F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4944616" y="2564904"/>
            <a:ext cx="3970784" cy="3806726"/>
          </a:xfrm>
          <a:prstGeom prst="rect">
            <a:avLst/>
          </a:prstGeom>
        </p:spPr>
      </p:pic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3D5DD77E-595B-E5AE-81F3-4C54FE0AE9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800600" y="260648"/>
            <a:ext cx="4114800" cy="1545035"/>
          </a:xfrm>
        </p:spPr>
        <p:txBody>
          <a:bodyPr>
            <a:normAutofit/>
          </a:bodyPr>
          <a:lstStyle/>
          <a:p>
            <a:r>
              <a:rPr lang="el-GR" sz="4400" dirty="0"/>
              <a:t>Έλα να μετρήσουμε!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0852B8-5D89-83B1-4367-E131F8B61A50}"/>
              </a:ext>
            </a:extLst>
          </p:cNvPr>
          <p:cNvSpPr txBox="1"/>
          <p:nvPr/>
        </p:nvSpPr>
        <p:spPr>
          <a:xfrm>
            <a:off x="228600" y="260648"/>
            <a:ext cx="4572000" cy="6247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2000" b="0" i="0" dirty="0">
                <a:solidFill>
                  <a:srgbClr val="0A0A0A"/>
                </a:solidFill>
                <a:effectLst/>
                <a:latin typeface="Google Sans"/>
              </a:rPr>
              <a:t>1: ένα, </a:t>
            </a:r>
          </a:p>
          <a:p>
            <a:r>
              <a:rPr lang="el-GR" sz="2000" b="0" i="0" dirty="0">
                <a:solidFill>
                  <a:srgbClr val="0A0A0A"/>
                </a:solidFill>
                <a:effectLst/>
                <a:latin typeface="Google Sans"/>
              </a:rPr>
              <a:t>2: δύο, </a:t>
            </a:r>
          </a:p>
          <a:p>
            <a:r>
              <a:rPr lang="el-GR" sz="2000" b="0" i="0" dirty="0">
                <a:solidFill>
                  <a:srgbClr val="0A0A0A"/>
                </a:solidFill>
                <a:effectLst/>
                <a:latin typeface="Google Sans"/>
              </a:rPr>
              <a:t>3: τρία, </a:t>
            </a:r>
          </a:p>
          <a:p>
            <a:r>
              <a:rPr lang="el-GR" sz="2000" b="0" i="0" dirty="0">
                <a:solidFill>
                  <a:srgbClr val="0A0A0A"/>
                </a:solidFill>
                <a:effectLst/>
                <a:latin typeface="Google Sans"/>
              </a:rPr>
              <a:t>4: τέσσερα, </a:t>
            </a:r>
            <a:endParaRPr lang="el-GR" sz="2000" dirty="0">
              <a:solidFill>
                <a:srgbClr val="0A0A0A"/>
              </a:solidFill>
              <a:latin typeface="Google Sans"/>
            </a:endParaRPr>
          </a:p>
          <a:p>
            <a:r>
              <a:rPr lang="el-GR" sz="2000" b="0" i="0" dirty="0">
                <a:solidFill>
                  <a:srgbClr val="0A0A0A"/>
                </a:solidFill>
                <a:effectLst/>
                <a:latin typeface="Google Sans"/>
              </a:rPr>
              <a:t>5: πέντε, </a:t>
            </a:r>
          </a:p>
          <a:p>
            <a:r>
              <a:rPr lang="el-GR" sz="2000" b="0" i="0" dirty="0">
                <a:solidFill>
                  <a:srgbClr val="0A0A0A"/>
                </a:solidFill>
                <a:effectLst/>
                <a:latin typeface="Google Sans"/>
              </a:rPr>
              <a:t>6: έξι, </a:t>
            </a:r>
            <a:endParaRPr lang="el-GR" sz="2000" dirty="0">
              <a:solidFill>
                <a:srgbClr val="0A0A0A"/>
              </a:solidFill>
              <a:latin typeface="Google Sans"/>
            </a:endParaRPr>
          </a:p>
          <a:p>
            <a:r>
              <a:rPr lang="el-GR" sz="2000" b="0" i="0" dirty="0">
                <a:solidFill>
                  <a:srgbClr val="0A0A0A"/>
                </a:solidFill>
                <a:effectLst/>
                <a:latin typeface="Google Sans"/>
              </a:rPr>
              <a:t>7: επτά (ή εφτά), </a:t>
            </a:r>
          </a:p>
          <a:p>
            <a:r>
              <a:rPr lang="el-GR" sz="2000" b="0" i="0" dirty="0">
                <a:solidFill>
                  <a:srgbClr val="0A0A0A"/>
                </a:solidFill>
                <a:effectLst/>
                <a:latin typeface="Google Sans"/>
              </a:rPr>
              <a:t>8: οκτώ (ή οχτώ), </a:t>
            </a:r>
            <a:endParaRPr lang="el-GR" sz="2000" dirty="0">
              <a:solidFill>
                <a:srgbClr val="0A0A0A"/>
              </a:solidFill>
              <a:latin typeface="Google Sans"/>
            </a:endParaRPr>
          </a:p>
          <a:p>
            <a:r>
              <a:rPr lang="el-GR" sz="2000" b="0" i="0" dirty="0">
                <a:solidFill>
                  <a:srgbClr val="0A0A0A"/>
                </a:solidFill>
                <a:effectLst/>
                <a:latin typeface="Google Sans"/>
              </a:rPr>
              <a:t>9: εννέα (ή εννιά),</a:t>
            </a:r>
          </a:p>
          <a:p>
            <a:r>
              <a:rPr lang="el-GR" sz="2000" b="0" i="0" dirty="0">
                <a:solidFill>
                  <a:srgbClr val="0A0A0A"/>
                </a:solidFill>
                <a:effectLst/>
                <a:latin typeface="Google Sans"/>
              </a:rPr>
              <a:t>10: δέκα, </a:t>
            </a:r>
          </a:p>
          <a:p>
            <a:r>
              <a:rPr lang="el-GR" sz="2000" b="0" i="0" dirty="0">
                <a:solidFill>
                  <a:srgbClr val="0A0A0A"/>
                </a:solidFill>
                <a:effectLst/>
                <a:latin typeface="Google Sans"/>
              </a:rPr>
              <a:t>11: έντεκα, </a:t>
            </a:r>
          </a:p>
          <a:p>
            <a:r>
              <a:rPr lang="el-GR" sz="2000" b="0" i="0" dirty="0">
                <a:solidFill>
                  <a:srgbClr val="0A0A0A"/>
                </a:solidFill>
                <a:effectLst/>
                <a:latin typeface="Google Sans"/>
              </a:rPr>
              <a:t>12: δώδεκα, </a:t>
            </a:r>
          </a:p>
          <a:p>
            <a:r>
              <a:rPr lang="el-GR" sz="2000" b="0" i="0" dirty="0">
                <a:solidFill>
                  <a:srgbClr val="0A0A0A"/>
                </a:solidFill>
                <a:effectLst/>
                <a:latin typeface="Google Sans"/>
              </a:rPr>
              <a:t>13: δεκατρία, </a:t>
            </a:r>
          </a:p>
          <a:p>
            <a:r>
              <a:rPr lang="el-GR" sz="2000" b="0" i="0" dirty="0">
                <a:solidFill>
                  <a:srgbClr val="0A0A0A"/>
                </a:solidFill>
                <a:effectLst/>
                <a:latin typeface="Google Sans"/>
              </a:rPr>
              <a:t>14: δεκατέσσερα, </a:t>
            </a:r>
          </a:p>
          <a:p>
            <a:r>
              <a:rPr lang="el-GR" sz="2000" b="0" i="0" dirty="0">
                <a:solidFill>
                  <a:srgbClr val="0A0A0A"/>
                </a:solidFill>
                <a:effectLst/>
                <a:latin typeface="Google Sans"/>
              </a:rPr>
              <a:t>15: δεκαπέντε, </a:t>
            </a:r>
          </a:p>
          <a:p>
            <a:r>
              <a:rPr lang="el-GR" sz="2000" b="0" i="0" dirty="0">
                <a:solidFill>
                  <a:srgbClr val="0A0A0A"/>
                </a:solidFill>
                <a:effectLst/>
                <a:latin typeface="Google Sans"/>
              </a:rPr>
              <a:t>16: δεκαέξι, </a:t>
            </a:r>
          </a:p>
          <a:p>
            <a:r>
              <a:rPr lang="el-GR" sz="2000" b="0" i="0" dirty="0">
                <a:solidFill>
                  <a:srgbClr val="0A0A0A"/>
                </a:solidFill>
                <a:effectLst/>
                <a:latin typeface="Google Sans"/>
              </a:rPr>
              <a:t>17: δεκαεπτά (ή δεκαεφτά),</a:t>
            </a:r>
          </a:p>
          <a:p>
            <a:r>
              <a:rPr lang="el-GR" sz="2000" b="0" i="0" dirty="0">
                <a:solidFill>
                  <a:srgbClr val="0A0A0A"/>
                </a:solidFill>
                <a:effectLst/>
                <a:latin typeface="Google Sans"/>
              </a:rPr>
              <a:t> 18: δεκαοκτώ (ή δεκαοχτώ), </a:t>
            </a:r>
          </a:p>
          <a:p>
            <a:r>
              <a:rPr lang="el-GR" sz="2000" b="0" i="0" dirty="0">
                <a:solidFill>
                  <a:srgbClr val="0A0A0A"/>
                </a:solidFill>
                <a:effectLst/>
                <a:latin typeface="Google Sans"/>
              </a:rPr>
              <a:t>19: δεκαεννέα (ή δεκαεννιά), </a:t>
            </a:r>
          </a:p>
          <a:p>
            <a:r>
              <a:rPr lang="el-GR" sz="2000" b="0" i="0" dirty="0">
                <a:solidFill>
                  <a:srgbClr val="0A0A0A"/>
                </a:solidFill>
                <a:effectLst/>
                <a:latin typeface="Google Sans"/>
              </a:rPr>
              <a:t>20: είκοσι. 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2585076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Διαβάζω στη στιγμή - Κέντρο Αγωγής Παιδιού &amp; Εφήβου">
            <a:extLst>
              <a:ext uri="{FF2B5EF4-FFF2-40B4-BE49-F238E27FC236}">
                <a16:creationId xmlns:a16="http://schemas.microsoft.com/office/drawing/2014/main" id="{D42292AB-5539-BB66-201F-89FC7397FF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989" y="1654706"/>
            <a:ext cx="3989414" cy="333808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0045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A447219-D532-C005-51AF-44DC208030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528" y="2276292"/>
            <a:ext cx="8496944" cy="372409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altLang="el-GR" sz="28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  <a:cs typeface="Arial" panose="020B0604020202020204" pitchFamily="34" charset="0"/>
              </a:rPr>
              <a:t>Γεια σας!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altLang="el-GR" sz="28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  <a:cs typeface="Arial" panose="020B0604020202020204" pitchFamily="34" charset="0"/>
              </a:rPr>
              <a:t>Με λένε Νίκο και είμαι φοιτητής.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altLang="el-GR" sz="28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  <a:cs typeface="Arial" panose="020B0604020202020204" pitchFamily="34" charset="0"/>
              </a:rPr>
              <a:t>Μένω σε ένα μικρό σπίτι με </a:t>
            </a:r>
            <a:r>
              <a:rPr kumimoji="0" lang="el-GR" altLang="el-GR" sz="280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  <a:cs typeface="Arial" panose="020B0604020202020204" pitchFamily="34" charset="0"/>
              </a:rPr>
              <a:t>τρεις</a:t>
            </a:r>
            <a:r>
              <a:rPr kumimoji="0" lang="el-GR" altLang="el-GR" sz="28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  <a:cs typeface="Arial" panose="020B0604020202020204" pitchFamily="34" charset="0"/>
              </a:rPr>
              <a:t> φίλους.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altLang="el-GR" sz="28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  <a:cs typeface="Arial" panose="020B0604020202020204" pitchFamily="34" charset="0"/>
              </a:rPr>
              <a:t>Το σπίτι έχει </a:t>
            </a:r>
            <a:r>
              <a:rPr kumimoji="0" lang="el-GR" altLang="el-GR" sz="280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  <a:cs typeface="Arial" panose="020B0604020202020204" pitchFamily="34" charset="0"/>
              </a:rPr>
              <a:t>τρία</a:t>
            </a:r>
            <a:r>
              <a:rPr kumimoji="0" lang="el-GR" altLang="el-GR" sz="28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  <a:cs typeface="Arial" panose="020B0604020202020204" pitchFamily="34" charset="0"/>
              </a:rPr>
              <a:t> δωμάτια.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altLang="el-GR" sz="28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  <a:cs typeface="Arial" panose="020B0604020202020204" pitchFamily="34" charset="0"/>
              </a:rPr>
              <a:t>Κάθε πρωί, και οι </a:t>
            </a:r>
            <a:r>
              <a:rPr kumimoji="0" lang="el-GR" altLang="el-GR" sz="280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  <a:cs typeface="Arial" panose="020B0604020202020204" pitchFamily="34" charset="0"/>
              </a:rPr>
              <a:t>τρεις</a:t>
            </a:r>
            <a:r>
              <a:rPr kumimoji="0" lang="el-GR" altLang="el-GR" sz="28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  <a:cs typeface="Arial" panose="020B0604020202020204" pitchFamily="34" charset="0"/>
              </a:rPr>
              <a:t> μας πίνουμε καφέ.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altLang="el-GR" sz="28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  <a:cs typeface="Arial" panose="020B0604020202020204" pitchFamily="34" charset="0"/>
              </a:rPr>
              <a:t>Στις </a:t>
            </a:r>
            <a:r>
              <a:rPr lang="el-GR" altLang="el-GR" sz="2800" dirty="0">
                <a:solidFill>
                  <a:srgbClr val="0A0A0A"/>
                </a:solidFill>
                <a:latin typeface="Google Sans"/>
                <a:cs typeface="Arial" panose="020B0604020202020204" pitchFamily="34" charset="0"/>
              </a:rPr>
              <a:t>τρεις</a:t>
            </a:r>
            <a:r>
              <a:rPr kumimoji="0" lang="el-GR" altLang="el-GR" sz="28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  <a:cs typeface="Arial" panose="020B0604020202020204" pitchFamily="34" charset="0"/>
              </a:rPr>
              <a:t> το μεσημέρι, τρώμε όλοι μαζί.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l-GR" altLang="el-GR" sz="2800" dirty="0">
                <a:solidFill>
                  <a:srgbClr val="0A0A0A"/>
                </a:solidFill>
                <a:latin typeface="Google Sans"/>
                <a:cs typeface="Arial" panose="020B0604020202020204" pitchFamily="34" charset="0"/>
              </a:rPr>
              <a:t>Κάποιες  φορές έρχεται και ο  αδερφός μου. Τον λένε Γιάννη. Είναι δεκατριών </a:t>
            </a:r>
            <a:r>
              <a:rPr lang="el-GR" altLang="el-GR" sz="2800" dirty="0" smtClean="0">
                <a:solidFill>
                  <a:srgbClr val="0A0A0A"/>
                </a:solidFill>
                <a:latin typeface="Google Sans"/>
                <a:cs typeface="Arial" panose="020B0604020202020204" pitchFamily="34" charset="0"/>
              </a:rPr>
              <a:t>χρονών</a:t>
            </a:r>
            <a:r>
              <a:rPr lang="el-GR" altLang="el-GR" sz="2800" dirty="0">
                <a:solidFill>
                  <a:srgbClr val="0A0A0A"/>
                </a:solidFill>
                <a:latin typeface="Google Sans"/>
                <a:cs typeface="Arial" panose="020B0604020202020204" pitchFamily="34" charset="0"/>
              </a:rPr>
              <a:t>.</a:t>
            </a:r>
            <a:endParaRPr kumimoji="0" lang="el-GR" altLang="el-GR" sz="2800" b="0" i="0" u="none" strike="noStrike" cap="none" normalizeH="0" baseline="0" dirty="0">
              <a:ln>
                <a:noFill/>
              </a:ln>
              <a:solidFill>
                <a:srgbClr val="0A0A0A"/>
              </a:solidFill>
              <a:effectLst/>
              <a:latin typeface="Google Sans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altLang="el-G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B4178E2-7D3F-FAB2-3D79-2A6C25B692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7286" y="3429000"/>
            <a:ext cx="9144000" cy="0"/>
          </a:xfrm>
          <a:prstGeom prst="rect">
            <a:avLst/>
          </a:prstGeom>
          <a:solidFill>
            <a:srgbClr val="F7F8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l-G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3F7E878-D173-C29A-34F0-7C5A494ED9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7286" y="34290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altLang="el-GR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/>
            </a:r>
            <a:br>
              <a:rPr kumimoji="0" lang="el-GR" altLang="el-GR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</a:br>
            <a:endParaRPr kumimoji="0" lang="el-GR" altLang="el-G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101" name="Picture 5" descr="Number 3 PNG transparent image download, size: 887x1008px">
            <a:extLst>
              <a:ext uri="{FF2B5EF4-FFF2-40B4-BE49-F238E27FC236}">
                <a16:creationId xmlns:a16="http://schemas.microsoft.com/office/drawing/2014/main" id="{04D42ABD-9DC4-52C1-0C47-B90276BA33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276363"/>
            <a:ext cx="2009775" cy="1786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8978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E3F17A7F-A3CF-D233-08F7-43F72E956980}"/>
              </a:ext>
            </a:extLst>
          </p:cNvPr>
          <p:cNvSpPr/>
          <p:nvPr/>
        </p:nvSpPr>
        <p:spPr>
          <a:xfrm>
            <a:off x="-252536" y="116632"/>
            <a:ext cx="9396536" cy="674136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 sz="4400" dirty="0"/>
          </a:p>
          <a:p>
            <a:pPr algn="ctr"/>
            <a:endParaRPr lang="el-GR" sz="4400" dirty="0"/>
          </a:p>
          <a:p>
            <a:pPr algn="ctr"/>
            <a:endParaRPr lang="el-GR" sz="4400" dirty="0"/>
          </a:p>
          <a:p>
            <a:pPr algn="ctr"/>
            <a:r>
              <a:rPr lang="el-GR" sz="4400" dirty="0"/>
              <a:t>3</a:t>
            </a:r>
          </a:p>
          <a:p>
            <a:pPr algn="ctr"/>
            <a:r>
              <a:rPr lang="el-GR" sz="4400" dirty="0"/>
              <a:t>Οι   τα   </a:t>
            </a:r>
          </a:p>
          <a:p>
            <a:pPr algn="ctr"/>
            <a:endParaRPr lang="el-GR" sz="4400" dirty="0"/>
          </a:p>
          <a:p>
            <a:pPr algn="ctr"/>
            <a:r>
              <a:rPr lang="el-GR" sz="4400" dirty="0"/>
              <a:t>τρεις τρία</a:t>
            </a:r>
          </a:p>
          <a:p>
            <a:r>
              <a:rPr lang="el-GR" sz="4400" dirty="0"/>
              <a:t> ο μαθητής οι  μαθητές   …….  μαθητές</a:t>
            </a:r>
          </a:p>
          <a:p>
            <a:r>
              <a:rPr lang="el-GR" sz="4400" dirty="0"/>
              <a:t>το δώρο      τα  δώρα    …….. δώρα</a:t>
            </a:r>
          </a:p>
          <a:p>
            <a:pPr algn="ctr"/>
            <a:endParaRPr lang="el-GR" sz="4800" dirty="0"/>
          </a:p>
          <a:p>
            <a:pPr algn="ctr"/>
            <a:endParaRPr lang="el-CY" sz="4800" dirty="0"/>
          </a:p>
        </p:txBody>
      </p:sp>
      <p:cxnSp>
        <p:nvCxnSpPr>
          <p:cNvPr id="6" name="Ευθύγραμμο βέλος σύνδεσης 5">
            <a:extLst>
              <a:ext uri="{FF2B5EF4-FFF2-40B4-BE49-F238E27FC236}">
                <a16:creationId xmlns:a16="http://schemas.microsoft.com/office/drawing/2014/main" id="{9676AA0D-1D09-4A3A-799D-449AE70D5ACA}"/>
              </a:ext>
            </a:extLst>
          </p:cNvPr>
          <p:cNvCxnSpPr>
            <a:cxnSpLocks/>
          </p:cNvCxnSpPr>
          <p:nvPr/>
        </p:nvCxnSpPr>
        <p:spPr>
          <a:xfrm flipH="1">
            <a:off x="3671899" y="2960947"/>
            <a:ext cx="504056" cy="8982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Ευθύγραμμο βέλος σύνδεσης 7">
            <a:extLst>
              <a:ext uri="{FF2B5EF4-FFF2-40B4-BE49-F238E27FC236}">
                <a16:creationId xmlns:a16="http://schemas.microsoft.com/office/drawing/2014/main" id="{651F65CD-E6E1-6498-0EFE-90ED58456FCF}"/>
              </a:ext>
            </a:extLst>
          </p:cNvPr>
          <p:cNvCxnSpPr/>
          <p:nvPr/>
        </p:nvCxnSpPr>
        <p:spPr>
          <a:xfrm>
            <a:off x="5220072" y="3104964"/>
            <a:ext cx="432048" cy="64807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9978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E3F17A7F-A3CF-D233-08F7-43F72E956980}"/>
              </a:ext>
            </a:extLst>
          </p:cNvPr>
          <p:cNvSpPr/>
          <p:nvPr/>
        </p:nvSpPr>
        <p:spPr>
          <a:xfrm>
            <a:off x="-252536" y="116632"/>
            <a:ext cx="9396536" cy="674136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 sz="4400" dirty="0"/>
          </a:p>
          <a:p>
            <a:pPr algn="ctr"/>
            <a:endParaRPr lang="el-GR" sz="4400" dirty="0"/>
          </a:p>
          <a:p>
            <a:pPr algn="ctr"/>
            <a:endParaRPr lang="el-GR" sz="4400" dirty="0"/>
          </a:p>
          <a:p>
            <a:pPr algn="ctr"/>
            <a:r>
              <a:rPr lang="el-GR" sz="4400" dirty="0"/>
              <a:t>4</a:t>
            </a:r>
          </a:p>
          <a:p>
            <a:pPr algn="ctr"/>
            <a:r>
              <a:rPr lang="el-GR" sz="4400" dirty="0"/>
              <a:t>Οι   τα   </a:t>
            </a:r>
          </a:p>
          <a:p>
            <a:pPr algn="ctr"/>
            <a:endParaRPr lang="el-GR" sz="4400" dirty="0"/>
          </a:p>
          <a:p>
            <a:pPr algn="ctr"/>
            <a:r>
              <a:rPr lang="el-GR" sz="4400" dirty="0"/>
              <a:t>τέσσερις  τέσσερα</a:t>
            </a:r>
          </a:p>
          <a:p>
            <a:r>
              <a:rPr lang="el-GR" sz="4400" dirty="0"/>
              <a:t> ο μαθητής οι  μαθητές   …….  μαθητές</a:t>
            </a:r>
          </a:p>
          <a:p>
            <a:r>
              <a:rPr lang="el-GR" sz="4400" dirty="0"/>
              <a:t>το δώρο      τα  δώρα    …….. δώρα</a:t>
            </a:r>
          </a:p>
          <a:p>
            <a:pPr algn="ctr"/>
            <a:endParaRPr lang="el-GR" sz="4800" dirty="0"/>
          </a:p>
          <a:p>
            <a:pPr algn="ctr"/>
            <a:endParaRPr lang="el-CY" sz="4800" dirty="0"/>
          </a:p>
        </p:txBody>
      </p:sp>
      <p:cxnSp>
        <p:nvCxnSpPr>
          <p:cNvPr id="6" name="Ευθύγραμμο βέλος σύνδεσης 5">
            <a:extLst>
              <a:ext uri="{FF2B5EF4-FFF2-40B4-BE49-F238E27FC236}">
                <a16:creationId xmlns:a16="http://schemas.microsoft.com/office/drawing/2014/main" id="{9676AA0D-1D09-4A3A-799D-449AE70D5ACA}"/>
              </a:ext>
            </a:extLst>
          </p:cNvPr>
          <p:cNvCxnSpPr>
            <a:cxnSpLocks/>
          </p:cNvCxnSpPr>
          <p:nvPr/>
        </p:nvCxnSpPr>
        <p:spPr>
          <a:xfrm flipH="1">
            <a:off x="3671899" y="2960947"/>
            <a:ext cx="504056" cy="8982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Ευθύγραμμο βέλος σύνδεσης 7">
            <a:extLst>
              <a:ext uri="{FF2B5EF4-FFF2-40B4-BE49-F238E27FC236}">
                <a16:creationId xmlns:a16="http://schemas.microsoft.com/office/drawing/2014/main" id="{651F65CD-E6E1-6498-0EFE-90ED58456FCF}"/>
              </a:ext>
            </a:extLst>
          </p:cNvPr>
          <p:cNvCxnSpPr/>
          <p:nvPr/>
        </p:nvCxnSpPr>
        <p:spPr>
          <a:xfrm>
            <a:off x="5220072" y="3104964"/>
            <a:ext cx="432048" cy="64807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8673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Two corporate business man cartoon - 83 χιλιάδες εικόνες, εικονογραφήσεις  και φωτογραφίες στοκ χωρίς δικαιώματα | Shutterstock">
            <a:extLst>
              <a:ext uri="{FF2B5EF4-FFF2-40B4-BE49-F238E27FC236}">
                <a16:creationId xmlns:a16="http://schemas.microsoft.com/office/drawing/2014/main" id="{64EDBDF1-5AC5-B472-1F40-43A80A85E5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89"/>
          <a:stretch>
            <a:fillRect/>
          </a:stretch>
        </p:blipFill>
        <p:spPr bwMode="auto">
          <a:xfrm>
            <a:off x="1907381" y="1165963"/>
            <a:ext cx="5057775" cy="449188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43068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3,300+ Chocolate Bars Cartoon Stock Photos, Pictures &amp; Royalty-Free Images  - iStock">
            <a:extLst>
              <a:ext uri="{FF2B5EF4-FFF2-40B4-BE49-F238E27FC236}">
                <a16:creationId xmlns:a16="http://schemas.microsoft.com/office/drawing/2014/main" id="{B5D167A6-F788-7D77-54B5-9B55A4FE1C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764704"/>
            <a:ext cx="2314575" cy="1971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Εικόνα 1">
            <a:extLst>
              <a:ext uri="{FF2B5EF4-FFF2-40B4-BE49-F238E27FC236}">
                <a16:creationId xmlns:a16="http://schemas.microsoft.com/office/drawing/2014/main" id="{DD9A0559-CD19-2EEC-0B47-7594A7FEB53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7112"/>
          <a:stretch>
            <a:fillRect/>
          </a:stretch>
        </p:blipFill>
        <p:spPr>
          <a:xfrm>
            <a:off x="7848363" y="764703"/>
            <a:ext cx="1224137" cy="1971675"/>
          </a:xfrm>
          <a:prstGeom prst="rect">
            <a:avLst/>
          </a:prstGeom>
        </p:spPr>
      </p:pic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91D33BB6-DB42-75D9-D5F4-D4FC347162B5}"/>
              </a:ext>
            </a:extLst>
          </p:cNvPr>
          <p:cNvSpPr/>
          <p:nvPr/>
        </p:nvSpPr>
        <p:spPr>
          <a:xfrm>
            <a:off x="5796136" y="3429000"/>
            <a:ext cx="3168352" cy="2664296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600" dirty="0"/>
              <a:t>Θέλω ___________ σοκολάτες. </a:t>
            </a:r>
            <a:endParaRPr lang="el-CY" sz="3600" dirty="0"/>
          </a:p>
        </p:txBody>
      </p:sp>
      <p:pic>
        <p:nvPicPr>
          <p:cNvPr id="1026" name="Picture 2" descr="Περίπτερο - Artmuseum">
            <a:extLst>
              <a:ext uri="{FF2B5EF4-FFF2-40B4-BE49-F238E27FC236}">
                <a16:creationId xmlns:a16="http://schemas.microsoft.com/office/drawing/2014/main" id="{EA9D6B1B-B5F7-76C5-CBCA-8F09BD3A20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098096"/>
            <a:ext cx="3471396" cy="4203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87976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46E0F7-F3B0-EBDA-D4B5-3CEC0AFF04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3,300+ Chocolate Bars Cartoon Stock Photos, Pictures &amp; Royalty-Free Images  - iStock">
            <a:extLst>
              <a:ext uri="{FF2B5EF4-FFF2-40B4-BE49-F238E27FC236}">
                <a16:creationId xmlns:a16="http://schemas.microsoft.com/office/drawing/2014/main" id="{647AC34D-3406-1550-6156-96326D1D24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764704"/>
            <a:ext cx="2314575" cy="1971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Εικόνα 1">
            <a:extLst>
              <a:ext uri="{FF2B5EF4-FFF2-40B4-BE49-F238E27FC236}">
                <a16:creationId xmlns:a16="http://schemas.microsoft.com/office/drawing/2014/main" id="{633E6011-9DBA-3960-15F6-57BC5E96E45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7112"/>
          <a:stretch>
            <a:fillRect/>
          </a:stretch>
        </p:blipFill>
        <p:spPr>
          <a:xfrm>
            <a:off x="7848363" y="764703"/>
            <a:ext cx="1224137" cy="1971675"/>
          </a:xfrm>
          <a:prstGeom prst="rect">
            <a:avLst/>
          </a:prstGeom>
        </p:spPr>
      </p:pic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875E35E1-D75B-32A9-76B3-2AA40AE7AE9A}"/>
              </a:ext>
            </a:extLst>
          </p:cNvPr>
          <p:cNvSpPr/>
          <p:nvPr/>
        </p:nvSpPr>
        <p:spPr>
          <a:xfrm>
            <a:off x="5796136" y="3429000"/>
            <a:ext cx="3168352" cy="2664296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600" dirty="0"/>
              <a:t>Θέλω ___________ σοκολάτες. </a:t>
            </a:r>
            <a:endParaRPr lang="el-CY" sz="3600" dirty="0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B7AA0C34-97EB-F638-8151-0E6C407E65D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7112"/>
          <a:stretch>
            <a:fillRect/>
          </a:stretch>
        </p:blipFill>
        <p:spPr>
          <a:xfrm>
            <a:off x="5043516" y="764703"/>
            <a:ext cx="1224137" cy="1971675"/>
          </a:xfrm>
          <a:prstGeom prst="rect">
            <a:avLst/>
          </a:prstGeom>
        </p:spPr>
      </p:pic>
      <p:pic>
        <p:nvPicPr>
          <p:cNvPr id="5" name="Picture 2" descr="Περίπτερο - Artmuseum">
            <a:extLst>
              <a:ext uri="{FF2B5EF4-FFF2-40B4-BE49-F238E27FC236}">
                <a16:creationId xmlns:a16="http://schemas.microsoft.com/office/drawing/2014/main" id="{920438EC-7E3B-126F-9A1C-551396E4F2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098096"/>
            <a:ext cx="3471396" cy="4203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11524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Φυσαλίδα ομιλίας: Έλλειψη 2">
            <a:extLst>
              <a:ext uri="{FF2B5EF4-FFF2-40B4-BE49-F238E27FC236}">
                <a16:creationId xmlns:a16="http://schemas.microsoft.com/office/drawing/2014/main" id="{77187E6B-0F7D-B5A0-40E8-9170492E91D5}"/>
              </a:ext>
            </a:extLst>
          </p:cNvPr>
          <p:cNvSpPr/>
          <p:nvPr/>
        </p:nvSpPr>
        <p:spPr>
          <a:xfrm>
            <a:off x="1331640" y="1281430"/>
            <a:ext cx="2754306" cy="864096"/>
          </a:xfrm>
          <a:prstGeom prst="wedgeEllipseCallo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300" dirty="0"/>
              <a:t>Τι θέλετε;</a:t>
            </a:r>
            <a:endParaRPr lang="el-CY" sz="3300" dirty="0"/>
          </a:p>
        </p:txBody>
      </p:sp>
      <p:sp>
        <p:nvSpPr>
          <p:cNvPr id="4" name="Φυσαλίδα ομιλίας: Έλλειψη 3">
            <a:extLst>
              <a:ext uri="{FF2B5EF4-FFF2-40B4-BE49-F238E27FC236}">
                <a16:creationId xmlns:a16="http://schemas.microsoft.com/office/drawing/2014/main" id="{43DC81D3-010F-B71B-DEA0-E65351C0DDCF}"/>
              </a:ext>
            </a:extLst>
          </p:cNvPr>
          <p:cNvSpPr/>
          <p:nvPr/>
        </p:nvSpPr>
        <p:spPr>
          <a:xfrm>
            <a:off x="1331640" y="2726922"/>
            <a:ext cx="2754306" cy="864096"/>
          </a:xfrm>
          <a:prstGeom prst="wedgeEllipseCallo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300" dirty="0"/>
              <a:t>Θέλω </a:t>
            </a:r>
            <a:endParaRPr lang="el-CY" sz="3300" dirty="0"/>
          </a:p>
        </p:txBody>
      </p:sp>
      <p:pic>
        <p:nvPicPr>
          <p:cNvPr id="6" name="Picture 2" descr="there are many different things that can be seen in this picture, including books and pencils">
            <a:extLst>
              <a:ext uri="{FF2B5EF4-FFF2-40B4-BE49-F238E27FC236}">
                <a16:creationId xmlns:a16="http://schemas.microsoft.com/office/drawing/2014/main" id="{8B7BF377-31F6-B334-4D81-232EE7D156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54" t="21880" r="1206" b="43757"/>
          <a:stretch/>
        </p:blipFill>
        <p:spPr bwMode="auto">
          <a:xfrm>
            <a:off x="5379885" y="2294874"/>
            <a:ext cx="2441147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614DABC-32BE-FFC4-6C04-742CBD2C4516}"/>
              </a:ext>
            </a:extLst>
          </p:cNvPr>
          <p:cNvSpPr txBox="1"/>
          <p:nvPr/>
        </p:nvSpPr>
        <p:spPr>
          <a:xfrm>
            <a:off x="4085946" y="2428226"/>
            <a:ext cx="144447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7200" dirty="0"/>
              <a:t>③</a:t>
            </a:r>
            <a:endParaRPr lang="el-CY" sz="7200" dirty="0"/>
          </a:p>
        </p:txBody>
      </p:sp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8824E7A9-8BCD-5B5C-BF84-90031D7D4FC3}"/>
              </a:ext>
            </a:extLst>
          </p:cNvPr>
          <p:cNvSpPr/>
          <p:nvPr/>
        </p:nvSpPr>
        <p:spPr>
          <a:xfrm>
            <a:off x="1331640" y="4023066"/>
            <a:ext cx="6489392" cy="22862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 sz="1350" dirty="0"/>
          </a:p>
          <a:p>
            <a:pPr algn="ctr"/>
            <a:endParaRPr lang="el-GR" sz="1350" dirty="0"/>
          </a:p>
          <a:p>
            <a:pPr algn="ctr"/>
            <a:endParaRPr lang="el-GR" sz="1350" dirty="0"/>
          </a:p>
          <a:p>
            <a:pPr algn="ctr"/>
            <a:endParaRPr lang="el-GR" sz="1350" dirty="0"/>
          </a:p>
          <a:p>
            <a:pPr algn="ctr"/>
            <a:endParaRPr lang="el-CY" sz="1350" dirty="0"/>
          </a:p>
        </p:txBody>
      </p:sp>
    </p:spTree>
    <p:extLst>
      <p:ext uri="{BB962C8B-B14F-4D97-AF65-F5344CB8AC3E}">
        <p14:creationId xmlns:p14="http://schemas.microsoft.com/office/powerpoint/2010/main" val="21483245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Φυσαλίδα ομιλίας: Έλλειψη 2">
            <a:extLst>
              <a:ext uri="{FF2B5EF4-FFF2-40B4-BE49-F238E27FC236}">
                <a16:creationId xmlns:a16="http://schemas.microsoft.com/office/drawing/2014/main" id="{77187E6B-0F7D-B5A0-40E8-9170492E91D5}"/>
              </a:ext>
            </a:extLst>
          </p:cNvPr>
          <p:cNvSpPr/>
          <p:nvPr/>
        </p:nvSpPr>
        <p:spPr>
          <a:xfrm>
            <a:off x="1493658" y="1290668"/>
            <a:ext cx="2754306" cy="864096"/>
          </a:xfrm>
          <a:prstGeom prst="wedgeEllipseCallo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300" dirty="0"/>
              <a:t>Τι θέλετε;</a:t>
            </a:r>
            <a:endParaRPr lang="el-CY" sz="3300" dirty="0"/>
          </a:p>
        </p:txBody>
      </p:sp>
      <p:sp>
        <p:nvSpPr>
          <p:cNvPr id="4" name="Φυσαλίδα ομιλίας: Έλλειψη 3">
            <a:extLst>
              <a:ext uri="{FF2B5EF4-FFF2-40B4-BE49-F238E27FC236}">
                <a16:creationId xmlns:a16="http://schemas.microsoft.com/office/drawing/2014/main" id="{43DC81D3-010F-B71B-DEA0-E65351C0DDCF}"/>
              </a:ext>
            </a:extLst>
          </p:cNvPr>
          <p:cNvSpPr/>
          <p:nvPr/>
        </p:nvSpPr>
        <p:spPr>
          <a:xfrm>
            <a:off x="1331640" y="2726922"/>
            <a:ext cx="2754306" cy="864096"/>
          </a:xfrm>
          <a:prstGeom prst="wedgeEllipseCallo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300" dirty="0"/>
              <a:t>Θέλω </a:t>
            </a:r>
            <a:endParaRPr lang="el-CY" sz="3300" dirty="0"/>
          </a:p>
        </p:txBody>
      </p:sp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8824E7A9-8BCD-5B5C-BF84-90031D7D4FC3}"/>
              </a:ext>
            </a:extLst>
          </p:cNvPr>
          <p:cNvSpPr/>
          <p:nvPr/>
        </p:nvSpPr>
        <p:spPr>
          <a:xfrm>
            <a:off x="1331640" y="4023066"/>
            <a:ext cx="6489392" cy="178219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 sz="1350" dirty="0"/>
          </a:p>
          <a:p>
            <a:pPr algn="ctr"/>
            <a:endParaRPr lang="el-CY" sz="135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6D2A2EB-BE55-4588-558D-0C7C2EA4AFD7}"/>
              </a:ext>
            </a:extLst>
          </p:cNvPr>
          <p:cNvSpPr txBox="1"/>
          <p:nvPr/>
        </p:nvSpPr>
        <p:spPr>
          <a:xfrm>
            <a:off x="4151439" y="2500293"/>
            <a:ext cx="122844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7200" dirty="0"/>
              <a:t>④</a:t>
            </a:r>
            <a:endParaRPr lang="el-CY" sz="7200" dirty="0"/>
          </a:p>
        </p:txBody>
      </p:sp>
      <p:pic>
        <p:nvPicPr>
          <p:cNvPr id="8" name="Picture 6" descr="Ιστολόγιο Πληροφορικής: Online Φύλλο Εργασίας: Σχολικά αντικείμενα">
            <a:extLst>
              <a:ext uri="{FF2B5EF4-FFF2-40B4-BE49-F238E27FC236}">
                <a16:creationId xmlns:a16="http://schemas.microsoft.com/office/drawing/2014/main" id="{F7C6D023-82CA-56BB-64C8-50C1C8F2E5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23" t="61763" r="49159" b="27755"/>
          <a:stretch/>
        </p:blipFill>
        <p:spPr bwMode="auto">
          <a:xfrm>
            <a:off x="5462264" y="3311164"/>
            <a:ext cx="2430270" cy="53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Ιστολόγιο Πληροφορικής: Online Φύλλο Εργασίας: Σχολικά αντικείμενα">
            <a:extLst>
              <a:ext uri="{FF2B5EF4-FFF2-40B4-BE49-F238E27FC236}">
                <a16:creationId xmlns:a16="http://schemas.microsoft.com/office/drawing/2014/main" id="{96DF220F-FD9A-0E4E-0CAC-FE2AF7CDA9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5" t="61763" r="74935" b="18713"/>
          <a:stretch/>
        </p:blipFill>
        <p:spPr bwMode="auto">
          <a:xfrm>
            <a:off x="5840507" y="2084708"/>
            <a:ext cx="1728194" cy="1004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01367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ΦΙΛΟΛΟΓΟΥΠΟΛΗ: Γράφω καλά στο διαγώνισμα της Νεοελληνικής Λογοτεχνίας  (Γυμνάσιο)">
            <a:extLst>
              <a:ext uri="{FF2B5EF4-FFF2-40B4-BE49-F238E27FC236}">
                <a16:creationId xmlns:a16="http://schemas.microsoft.com/office/drawing/2014/main" id="{4BF8628C-2E40-4FCF-A56B-18400EDC7F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322" y="1062572"/>
            <a:ext cx="8148679" cy="443762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16418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9F6AD9-2612-B795-BB76-E6AA5161F6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C5A22EC-F0E9-7752-6612-E4AE13D498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528" y="2276292"/>
            <a:ext cx="8496944" cy="372409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altLang="el-GR" sz="28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  <a:cs typeface="Arial" panose="020B0604020202020204" pitchFamily="34" charset="0"/>
              </a:rPr>
              <a:t>Γεια σας!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altLang="el-GR" sz="28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  <a:cs typeface="Arial" panose="020B0604020202020204" pitchFamily="34" charset="0"/>
              </a:rPr>
              <a:t>Με λένε Νίκο και είμαι φοιτητής.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altLang="el-GR" sz="28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  <a:cs typeface="Arial" panose="020B0604020202020204" pitchFamily="34" charset="0"/>
              </a:rPr>
              <a:t>Μένω σε ένα μικρό σπίτι με ______ φίλους.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altLang="el-GR" sz="28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  <a:cs typeface="Arial" panose="020B0604020202020204" pitchFamily="34" charset="0"/>
              </a:rPr>
              <a:t>Το σπίτι έχει _______ δωμάτια.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altLang="el-GR" sz="28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  <a:cs typeface="Arial" panose="020B0604020202020204" pitchFamily="34" charset="0"/>
              </a:rPr>
              <a:t>Κάθε πρωί, και οι _______ μας πίνουμε καφέ.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altLang="el-GR" sz="28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  <a:cs typeface="Arial" panose="020B0604020202020204" pitchFamily="34" charset="0"/>
              </a:rPr>
              <a:t>Στις ______ το μεσημέρι, τρώμε όλοι μαζί.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l-GR" altLang="el-GR" sz="2800" dirty="0">
                <a:solidFill>
                  <a:srgbClr val="0A0A0A"/>
                </a:solidFill>
                <a:latin typeface="Google Sans"/>
                <a:cs typeface="Arial" panose="020B0604020202020204" pitchFamily="34" charset="0"/>
              </a:rPr>
              <a:t>Κάποιες  φορές έρχεται και ο  αδερφός μου. Τον λένε Γιάννη. Είναι ________ χρονών.</a:t>
            </a:r>
            <a:endParaRPr kumimoji="0" lang="el-GR" altLang="el-GR" sz="2800" b="0" i="0" u="none" strike="noStrike" cap="none" normalizeH="0" baseline="0" dirty="0">
              <a:ln>
                <a:noFill/>
              </a:ln>
              <a:solidFill>
                <a:srgbClr val="0A0A0A"/>
              </a:solidFill>
              <a:effectLst/>
              <a:latin typeface="Google Sans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altLang="el-G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BBA441F-2501-B752-82BF-6197BFDCA3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7286" y="3429000"/>
            <a:ext cx="9144000" cy="0"/>
          </a:xfrm>
          <a:prstGeom prst="rect">
            <a:avLst/>
          </a:prstGeom>
          <a:solidFill>
            <a:srgbClr val="F7F8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l-G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F00B2B5-3A91-D55F-28FB-EF376E540A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7286" y="34290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altLang="el-GR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/>
            </a:r>
            <a:br>
              <a:rPr kumimoji="0" lang="el-GR" altLang="el-GR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</a:br>
            <a:endParaRPr kumimoji="0" lang="el-GR" altLang="el-G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170" name="Picture 2" descr="Number 4, 3-1/2&quot;, White Vinyl - ICC Compliance Center Inc - Canada">
            <a:extLst>
              <a:ext uri="{FF2B5EF4-FFF2-40B4-BE49-F238E27FC236}">
                <a16:creationId xmlns:a16="http://schemas.microsoft.com/office/drawing/2014/main" id="{2D31589F-4D2E-E6F6-13B4-16EA90D82F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476672"/>
            <a:ext cx="1464194" cy="1695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Άρρωστο παιδί με πυρετό θερμόμετρο - χαριτωμένο καρτούν εικονογράφηση αγόρι  Διάνυσμα από ©lineartist 170477960">
            <a:extLst>
              <a:ext uri="{FF2B5EF4-FFF2-40B4-BE49-F238E27FC236}">
                <a16:creationId xmlns:a16="http://schemas.microsoft.com/office/drawing/2014/main" id="{90B20DED-ECF2-C4CB-E4C6-81EDE83D2C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665"/>
          <a:stretch>
            <a:fillRect/>
          </a:stretch>
        </p:blipFill>
        <p:spPr bwMode="auto">
          <a:xfrm>
            <a:off x="3347864" y="476672"/>
            <a:ext cx="1952625" cy="1819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Ορθογώνιο: Στρογγύλεμα γωνιών 4">
            <a:extLst>
              <a:ext uri="{FF2B5EF4-FFF2-40B4-BE49-F238E27FC236}">
                <a16:creationId xmlns:a16="http://schemas.microsoft.com/office/drawing/2014/main" id="{4D2DFEA8-190A-96DB-63E5-69FD56060F85}"/>
              </a:ext>
            </a:extLst>
          </p:cNvPr>
          <p:cNvSpPr/>
          <p:nvPr/>
        </p:nvSpPr>
        <p:spPr>
          <a:xfrm>
            <a:off x="5652120" y="836712"/>
            <a:ext cx="2592288" cy="11521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400" dirty="0">
                <a:solidFill>
                  <a:schemeClr val="tx1"/>
                </a:solidFill>
              </a:rPr>
              <a:t>τέσσερα</a:t>
            </a:r>
          </a:p>
          <a:p>
            <a:pPr algn="ctr"/>
            <a:r>
              <a:rPr lang="el-GR" sz="2400" dirty="0">
                <a:solidFill>
                  <a:schemeClr val="tx1"/>
                </a:solidFill>
              </a:rPr>
              <a:t>τέσσερις</a:t>
            </a:r>
          </a:p>
          <a:p>
            <a:pPr algn="ctr"/>
            <a:r>
              <a:rPr lang="el-GR" sz="2400" dirty="0">
                <a:solidFill>
                  <a:schemeClr val="tx1"/>
                </a:solidFill>
              </a:rPr>
              <a:t>τεσσάρων</a:t>
            </a:r>
          </a:p>
        </p:txBody>
      </p:sp>
    </p:spTree>
    <p:extLst>
      <p:ext uri="{BB962C8B-B14F-4D97-AF65-F5344CB8AC3E}">
        <p14:creationId xmlns:p14="http://schemas.microsoft.com/office/powerpoint/2010/main" val="11595893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FE83F3-5C69-EBF6-480E-924D4B03F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8585819-3445-38AD-62A2-75A6D19D5FAB}"/>
              </a:ext>
            </a:extLst>
          </p:cNvPr>
          <p:cNvSpPr>
            <a:spLocks noGrp="1"/>
          </p:cNvSpPr>
          <p:nvPr>
            <p:ph type="title"/>
          </p:nvPr>
        </p:nvSpPr>
        <p:spPr>
          <a:ln w="57150"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el-GR" dirty="0" err="1"/>
              <a:t>Αυτοαξιολόγηση</a:t>
            </a:r>
            <a:r>
              <a:rPr lang="el-GR" dirty="0"/>
              <a:t> στο σπίτι </a:t>
            </a:r>
            <a:endParaRPr lang="el-CY" dirty="0"/>
          </a:p>
        </p:txBody>
      </p:sp>
      <p:pic>
        <p:nvPicPr>
          <p:cNvPr id="2050" name="Picture 2" descr="Αυτοαξιολόγηση: Χρειάζονται ψύχραιμες και συνετές αντιδράσεις | Alfavita">
            <a:extLst>
              <a:ext uri="{FF2B5EF4-FFF2-40B4-BE49-F238E27FC236}">
                <a16:creationId xmlns:a16="http://schemas.microsoft.com/office/drawing/2014/main" id="{22E16BBA-3FCD-3FB1-48C0-819BA4B986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2378247"/>
            <a:ext cx="7886700" cy="3473416"/>
          </a:xfrm>
          <a:prstGeom prst="rect">
            <a:avLst/>
          </a:prstGeom>
          <a:noFill/>
          <a:ln w="571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89296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E8E4A03-8362-567E-514D-F0D61D179E2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l-GR" sz="4800" dirty="0"/>
              <a:t>Είμαι  τεσσάρων χρονών.</a:t>
            </a:r>
            <a:endParaRPr lang="el-CY" sz="4800" dirty="0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57682D0E-020E-16BC-D6D7-D40CFCA250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855168"/>
          </a:xfrm>
        </p:spPr>
        <p:txBody>
          <a:bodyPr>
            <a:noAutofit/>
          </a:bodyPr>
          <a:lstStyle/>
          <a:p>
            <a:r>
              <a:rPr lang="el-GR" sz="4800" u="sng" dirty="0">
                <a:solidFill>
                  <a:schemeClr val="tx1"/>
                </a:solidFill>
              </a:rPr>
              <a:t>4</a:t>
            </a:r>
          </a:p>
          <a:p>
            <a:r>
              <a:rPr lang="el-GR" sz="4800" dirty="0">
                <a:solidFill>
                  <a:schemeClr val="tx1"/>
                </a:solidFill>
              </a:rPr>
              <a:t>6</a:t>
            </a:r>
          </a:p>
          <a:p>
            <a:r>
              <a:rPr lang="el-GR" sz="4800" dirty="0">
                <a:solidFill>
                  <a:schemeClr val="tx1"/>
                </a:solidFill>
              </a:rPr>
              <a:t>7</a:t>
            </a:r>
            <a:endParaRPr lang="el-CY" sz="4800" dirty="0">
              <a:solidFill>
                <a:schemeClr val="tx1"/>
              </a:solidFill>
            </a:endParaRPr>
          </a:p>
        </p:txBody>
      </p:sp>
      <p:pic>
        <p:nvPicPr>
          <p:cNvPr id="1026" name="Picture 2" descr="ΠΑΡΑΜΥΘΕΝΙΑ ΓΕΝΕΘΛΙΑ - ΛΟΤΗ ΠΕΤΡΟΒΙΤΣ-ΑΝΔΡΟΥΤΣΟΠΟΥΛΟΥ | Psichogios.gr">
            <a:extLst>
              <a:ext uri="{FF2B5EF4-FFF2-40B4-BE49-F238E27FC236}">
                <a16:creationId xmlns:a16="http://schemas.microsoft.com/office/drawing/2014/main" id="{E8EC34EF-66CA-2992-AA3E-8923932F8C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13" t="46850" r="25034" b="11518"/>
          <a:stretch/>
        </p:blipFill>
        <p:spPr bwMode="auto">
          <a:xfrm>
            <a:off x="1763688" y="116632"/>
            <a:ext cx="5616624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9205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E8E4A03-8362-567E-514D-F0D61D179E2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l-GR" sz="4800" dirty="0"/>
              <a:t>Είμαι  πέντε χρονών.</a:t>
            </a:r>
            <a:endParaRPr lang="el-CY" sz="4800" dirty="0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57682D0E-020E-16BC-D6D7-D40CFCA250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855168"/>
          </a:xfrm>
        </p:spPr>
        <p:txBody>
          <a:bodyPr>
            <a:noAutofit/>
          </a:bodyPr>
          <a:lstStyle/>
          <a:p>
            <a:r>
              <a:rPr lang="el-GR" sz="4800" dirty="0">
                <a:solidFill>
                  <a:schemeClr val="tx1"/>
                </a:solidFill>
              </a:rPr>
              <a:t>4</a:t>
            </a:r>
          </a:p>
          <a:p>
            <a:r>
              <a:rPr lang="el-GR" sz="4800" u="sng" dirty="0">
                <a:solidFill>
                  <a:schemeClr val="tx1"/>
                </a:solidFill>
              </a:rPr>
              <a:t>5</a:t>
            </a:r>
          </a:p>
          <a:p>
            <a:r>
              <a:rPr lang="el-GR" sz="4800" dirty="0">
                <a:solidFill>
                  <a:schemeClr val="tx1"/>
                </a:solidFill>
              </a:rPr>
              <a:t>7</a:t>
            </a:r>
            <a:endParaRPr lang="el-CY" sz="4800" dirty="0">
              <a:solidFill>
                <a:schemeClr val="tx1"/>
              </a:solidFill>
            </a:endParaRPr>
          </a:p>
        </p:txBody>
      </p:sp>
      <p:pic>
        <p:nvPicPr>
          <p:cNvPr id="4" name="Picture 2" descr="ΠΑΡΑΜΥΘΕΝΙΑ ΓΕΝΕΘΛΙΑ - ΛΟΤΗ ΠΕΤΡΟΒΙΤΣ-ΑΝΔΡΟΥΤΣΟΠΟΥΛΟΥ | Psichogios.gr">
            <a:extLst>
              <a:ext uri="{FF2B5EF4-FFF2-40B4-BE49-F238E27FC236}">
                <a16:creationId xmlns:a16="http://schemas.microsoft.com/office/drawing/2014/main" id="{A079C942-3871-E50B-55A1-A6079B1DE9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13" t="46850" r="25034" b="11518"/>
          <a:stretch/>
        </p:blipFill>
        <p:spPr bwMode="auto">
          <a:xfrm>
            <a:off x="1763688" y="116632"/>
            <a:ext cx="5616624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120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E8E4A03-8362-567E-514D-F0D61D179E2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l-GR" sz="4800" dirty="0"/>
              <a:t>Είμαι οκτώ χρονών.</a:t>
            </a:r>
            <a:endParaRPr lang="el-CY" sz="4800" dirty="0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57682D0E-020E-16BC-D6D7-D40CFCA250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855168"/>
          </a:xfrm>
        </p:spPr>
        <p:txBody>
          <a:bodyPr>
            <a:noAutofit/>
          </a:bodyPr>
          <a:lstStyle/>
          <a:p>
            <a:r>
              <a:rPr lang="el-GR" sz="4800" u="sng" dirty="0">
                <a:solidFill>
                  <a:schemeClr val="tx1"/>
                </a:solidFill>
              </a:rPr>
              <a:t>8</a:t>
            </a:r>
          </a:p>
          <a:p>
            <a:r>
              <a:rPr lang="el-GR" sz="4800" dirty="0">
                <a:solidFill>
                  <a:schemeClr val="tx1"/>
                </a:solidFill>
              </a:rPr>
              <a:t>5</a:t>
            </a:r>
          </a:p>
          <a:p>
            <a:r>
              <a:rPr lang="el-GR" sz="4800" dirty="0">
                <a:solidFill>
                  <a:schemeClr val="tx1"/>
                </a:solidFill>
              </a:rPr>
              <a:t>7</a:t>
            </a:r>
            <a:endParaRPr lang="el-CY" sz="4800" dirty="0">
              <a:solidFill>
                <a:schemeClr val="tx1"/>
              </a:solidFill>
            </a:endParaRPr>
          </a:p>
        </p:txBody>
      </p:sp>
      <p:pic>
        <p:nvPicPr>
          <p:cNvPr id="4" name="Picture 2" descr="ΠΑΡΑΜΥΘΕΝΙΑ ΓΕΝΕΘΛΙΑ - ΛΟΤΗ ΠΕΤΡΟΒΙΤΣ-ΑΝΔΡΟΥΤΣΟΠΟΥΛΟΥ | Psichogios.gr">
            <a:extLst>
              <a:ext uri="{FF2B5EF4-FFF2-40B4-BE49-F238E27FC236}">
                <a16:creationId xmlns:a16="http://schemas.microsoft.com/office/drawing/2014/main" id="{DB812808-B6B6-5EED-84B9-7AAECCC8D2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13" t="46850" r="25034" b="11518"/>
          <a:stretch/>
        </p:blipFill>
        <p:spPr bwMode="auto">
          <a:xfrm>
            <a:off x="1763688" y="116632"/>
            <a:ext cx="5616624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162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E8E4A03-8362-567E-514D-F0D61D179E2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l-GR" sz="4800" dirty="0"/>
              <a:t>Είμαι εννέα χρονών.</a:t>
            </a:r>
            <a:endParaRPr lang="el-CY" sz="4800" dirty="0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57682D0E-020E-16BC-D6D7-D40CFCA250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855168"/>
          </a:xfrm>
        </p:spPr>
        <p:txBody>
          <a:bodyPr>
            <a:noAutofit/>
          </a:bodyPr>
          <a:lstStyle/>
          <a:p>
            <a:r>
              <a:rPr lang="el-GR" sz="4800" dirty="0">
                <a:solidFill>
                  <a:schemeClr val="tx1"/>
                </a:solidFill>
              </a:rPr>
              <a:t>8</a:t>
            </a:r>
          </a:p>
          <a:p>
            <a:r>
              <a:rPr lang="el-GR" sz="4800" u="sng" dirty="0">
                <a:solidFill>
                  <a:schemeClr val="tx1"/>
                </a:solidFill>
              </a:rPr>
              <a:t>9</a:t>
            </a:r>
          </a:p>
          <a:p>
            <a:r>
              <a:rPr lang="el-GR" sz="4800" dirty="0">
                <a:solidFill>
                  <a:schemeClr val="tx1"/>
                </a:solidFill>
              </a:rPr>
              <a:t>7</a:t>
            </a:r>
            <a:endParaRPr lang="el-CY" sz="4800" dirty="0">
              <a:solidFill>
                <a:schemeClr val="tx1"/>
              </a:solidFill>
            </a:endParaRPr>
          </a:p>
        </p:txBody>
      </p:sp>
      <p:pic>
        <p:nvPicPr>
          <p:cNvPr id="4" name="Picture 2" descr="ΠΑΡΑΜΥΘΕΝΙΑ ΓΕΝΕΘΛΙΑ - ΛΟΤΗ ΠΕΤΡΟΒΙΤΣ-ΑΝΔΡΟΥΤΣΟΠΟΥΛΟΥ | Psichogios.gr">
            <a:extLst>
              <a:ext uri="{FF2B5EF4-FFF2-40B4-BE49-F238E27FC236}">
                <a16:creationId xmlns:a16="http://schemas.microsoft.com/office/drawing/2014/main" id="{90A92632-F76C-4F7A-7187-18FC933746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13" t="46850" r="25034" b="11518"/>
          <a:stretch/>
        </p:blipFill>
        <p:spPr bwMode="auto">
          <a:xfrm>
            <a:off x="1763688" y="116632"/>
            <a:ext cx="5616624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8269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E8E4A03-8362-567E-514D-F0D61D179E2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l-GR" sz="4800" dirty="0"/>
              <a:t>Είμαι τριών χρονών.</a:t>
            </a:r>
            <a:endParaRPr lang="el-CY" sz="4800" dirty="0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57682D0E-020E-16BC-D6D7-D40CFCA250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855168"/>
          </a:xfrm>
        </p:spPr>
        <p:txBody>
          <a:bodyPr>
            <a:noAutofit/>
          </a:bodyPr>
          <a:lstStyle/>
          <a:p>
            <a:r>
              <a:rPr lang="el-GR" sz="4800" dirty="0">
                <a:solidFill>
                  <a:schemeClr val="tx1"/>
                </a:solidFill>
              </a:rPr>
              <a:t>8</a:t>
            </a:r>
          </a:p>
          <a:p>
            <a:r>
              <a:rPr lang="el-GR" sz="4800" dirty="0">
                <a:solidFill>
                  <a:schemeClr val="tx1"/>
                </a:solidFill>
              </a:rPr>
              <a:t>9</a:t>
            </a:r>
          </a:p>
          <a:p>
            <a:r>
              <a:rPr lang="el-GR" sz="4800" u="sng" dirty="0">
                <a:solidFill>
                  <a:schemeClr val="tx1"/>
                </a:solidFill>
              </a:rPr>
              <a:t>3</a:t>
            </a:r>
            <a:endParaRPr lang="el-CY" sz="4800" u="sng" dirty="0">
              <a:solidFill>
                <a:schemeClr val="tx1"/>
              </a:solidFill>
            </a:endParaRPr>
          </a:p>
        </p:txBody>
      </p:sp>
      <p:pic>
        <p:nvPicPr>
          <p:cNvPr id="4" name="Picture 2" descr="ΠΑΡΑΜΥΘΕΝΙΑ ΓΕΝΕΘΛΙΑ - ΛΟΤΗ ΠΕΤΡΟΒΙΤΣ-ΑΝΔΡΟΥΤΣΟΠΟΥΛΟΥ | Psichogios.gr">
            <a:extLst>
              <a:ext uri="{FF2B5EF4-FFF2-40B4-BE49-F238E27FC236}">
                <a16:creationId xmlns:a16="http://schemas.microsoft.com/office/drawing/2014/main" id="{46534A80-08EC-23A3-A404-115FCA1C6C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13" t="46850" r="25034" b="11518"/>
          <a:stretch/>
        </p:blipFill>
        <p:spPr bwMode="auto">
          <a:xfrm>
            <a:off x="1763688" y="116632"/>
            <a:ext cx="5616624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3792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E8E4A03-8362-567E-514D-F0D61D179E2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l-GR" sz="4800" dirty="0"/>
              <a:t>Είμαι δύο χρονών.</a:t>
            </a:r>
            <a:endParaRPr lang="el-CY" sz="4800" dirty="0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57682D0E-020E-16BC-D6D7-D40CFCA250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855168"/>
          </a:xfrm>
        </p:spPr>
        <p:txBody>
          <a:bodyPr>
            <a:noAutofit/>
          </a:bodyPr>
          <a:lstStyle/>
          <a:p>
            <a:r>
              <a:rPr lang="el-GR" sz="4800" dirty="0">
                <a:solidFill>
                  <a:schemeClr val="tx1"/>
                </a:solidFill>
              </a:rPr>
              <a:t>8</a:t>
            </a:r>
          </a:p>
          <a:p>
            <a:r>
              <a:rPr lang="el-GR" sz="4800" dirty="0">
                <a:solidFill>
                  <a:schemeClr val="tx1"/>
                </a:solidFill>
              </a:rPr>
              <a:t>9</a:t>
            </a:r>
          </a:p>
          <a:p>
            <a:r>
              <a:rPr lang="el-GR" sz="4800" u="sng" dirty="0">
                <a:solidFill>
                  <a:schemeClr val="tx1"/>
                </a:solidFill>
              </a:rPr>
              <a:t>2</a:t>
            </a:r>
            <a:endParaRPr lang="el-CY" sz="4800" u="sng" dirty="0">
              <a:solidFill>
                <a:schemeClr val="tx1"/>
              </a:solidFill>
            </a:endParaRPr>
          </a:p>
        </p:txBody>
      </p:sp>
      <p:pic>
        <p:nvPicPr>
          <p:cNvPr id="4" name="Picture 2" descr="ΠΑΡΑΜΥΘΕΝΙΑ ΓΕΝΕΘΛΙΑ - ΛΟΤΗ ΠΕΤΡΟΒΙΤΣ-ΑΝΔΡΟΥΤΣΟΠΟΥΛΟΥ | Psichogios.gr">
            <a:extLst>
              <a:ext uri="{FF2B5EF4-FFF2-40B4-BE49-F238E27FC236}">
                <a16:creationId xmlns:a16="http://schemas.microsoft.com/office/drawing/2014/main" id="{003DB646-2F0F-9856-1DDE-735F2C26EB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13" t="46850" r="25034" b="11518"/>
          <a:stretch/>
        </p:blipFill>
        <p:spPr bwMode="auto">
          <a:xfrm>
            <a:off x="1763688" y="116632"/>
            <a:ext cx="5616624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8543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E8E4A03-8362-567E-514D-F0D61D179E2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l-GR" sz="4800" dirty="0"/>
              <a:t>Είμαι δέκα χρονών.</a:t>
            </a:r>
            <a:endParaRPr lang="el-CY" sz="4800" dirty="0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57682D0E-020E-16BC-D6D7-D40CFCA250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855168"/>
          </a:xfrm>
        </p:spPr>
        <p:txBody>
          <a:bodyPr>
            <a:noAutofit/>
          </a:bodyPr>
          <a:lstStyle/>
          <a:p>
            <a:r>
              <a:rPr lang="el-GR" sz="4800" dirty="0">
                <a:solidFill>
                  <a:schemeClr val="tx1"/>
                </a:solidFill>
              </a:rPr>
              <a:t>8</a:t>
            </a:r>
          </a:p>
          <a:p>
            <a:r>
              <a:rPr lang="el-GR" sz="4800" dirty="0">
                <a:solidFill>
                  <a:schemeClr val="tx1"/>
                </a:solidFill>
              </a:rPr>
              <a:t>9</a:t>
            </a:r>
          </a:p>
          <a:p>
            <a:r>
              <a:rPr lang="el-GR" sz="4800" u="sng" dirty="0">
                <a:solidFill>
                  <a:schemeClr val="tx1"/>
                </a:solidFill>
              </a:rPr>
              <a:t>10</a:t>
            </a:r>
            <a:endParaRPr lang="el-CY" sz="4800" u="sng" dirty="0">
              <a:solidFill>
                <a:schemeClr val="tx1"/>
              </a:solidFill>
            </a:endParaRPr>
          </a:p>
        </p:txBody>
      </p:sp>
      <p:pic>
        <p:nvPicPr>
          <p:cNvPr id="4" name="Picture 2" descr="ΠΑΡΑΜΥΘΕΝΙΑ ΓΕΝΕΘΛΙΑ - ΛΟΤΗ ΠΕΤΡΟΒΙΤΣ-ΑΝΔΡΟΥΤΣΟΠΟΥΛΟΥ | Psichogios.gr">
            <a:extLst>
              <a:ext uri="{FF2B5EF4-FFF2-40B4-BE49-F238E27FC236}">
                <a16:creationId xmlns:a16="http://schemas.microsoft.com/office/drawing/2014/main" id="{003DB646-2F0F-9856-1DDE-735F2C26EB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13" t="46850" r="25034" b="11518"/>
          <a:stretch/>
        </p:blipFill>
        <p:spPr bwMode="auto">
          <a:xfrm>
            <a:off x="1763688" y="116632"/>
            <a:ext cx="5616624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7400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E8E4A03-8362-567E-514D-F0D61D179E2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l-GR" sz="4800" dirty="0"/>
              <a:t>Είμαι οκτώ χρονών.</a:t>
            </a:r>
            <a:endParaRPr lang="el-CY" sz="4800" dirty="0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57682D0E-020E-16BC-D6D7-D40CFCA250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855168"/>
          </a:xfrm>
        </p:spPr>
        <p:txBody>
          <a:bodyPr>
            <a:noAutofit/>
          </a:bodyPr>
          <a:lstStyle/>
          <a:p>
            <a:r>
              <a:rPr lang="el-GR" sz="4800" u="sng" dirty="0">
                <a:solidFill>
                  <a:schemeClr val="tx1"/>
                </a:solidFill>
              </a:rPr>
              <a:t>8</a:t>
            </a:r>
          </a:p>
          <a:p>
            <a:r>
              <a:rPr lang="el-GR" sz="4800" dirty="0">
                <a:solidFill>
                  <a:schemeClr val="tx1"/>
                </a:solidFill>
              </a:rPr>
              <a:t>9</a:t>
            </a:r>
          </a:p>
          <a:p>
            <a:r>
              <a:rPr lang="el-GR" sz="4800" dirty="0">
                <a:solidFill>
                  <a:schemeClr val="tx1"/>
                </a:solidFill>
              </a:rPr>
              <a:t>2</a:t>
            </a:r>
            <a:endParaRPr lang="el-CY" sz="4800" dirty="0">
              <a:solidFill>
                <a:schemeClr val="tx1"/>
              </a:solidFill>
            </a:endParaRPr>
          </a:p>
        </p:txBody>
      </p:sp>
      <p:pic>
        <p:nvPicPr>
          <p:cNvPr id="4" name="Picture 2" descr="ΠΑΡΑΜΥΘΕΝΙΑ ΓΕΝΕΘΛΙΑ - ΛΟΤΗ ΠΕΤΡΟΒΙΤΣ-ΑΝΔΡΟΥΤΣΟΠΟΥΛΟΥ | Psichogios.gr">
            <a:extLst>
              <a:ext uri="{FF2B5EF4-FFF2-40B4-BE49-F238E27FC236}">
                <a16:creationId xmlns:a16="http://schemas.microsoft.com/office/drawing/2014/main" id="{003DB646-2F0F-9856-1DDE-735F2C26EB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13" t="46850" r="25034" b="11518"/>
          <a:stretch/>
        </p:blipFill>
        <p:spPr bwMode="auto">
          <a:xfrm>
            <a:off x="1763688" y="116632"/>
            <a:ext cx="5616624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934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E8E4A03-8362-567E-514D-F0D61D179E2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l-GR" sz="4800" dirty="0"/>
              <a:t>Είμαι επτά χρονών.</a:t>
            </a:r>
            <a:endParaRPr lang="el-CY" sz="4800" dirty="0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57682D0E-020E-16BC-D6D7-D40CFCA250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855168"/>
          </a:xfrm>
        </p:spPr>
        <p:txBody>
          <a:bodyPr>
            <a:noAutofit/>
          </a:bodyPr>
          <a:lstStyle/>
          <a:p>
            <a:r>
              <a:rPr lang="el-GR" sz="4800" u="sng" dirty="0">
                <a:solidFill>
                  <a:schemeClr val="tx1"/>
                </a:solidFill>
              </a:rPr>
              <a:t>7</a:t>
            </a:r>
          </a:p>
          <a:p>
            <a:r>
              <a:rPr lang="el-GR" sz="4800" dirty="0">
                <a:solidFill>
                  <a:schemeClr val="tx1"/>
                </a:solidFill>
              </a:rPr>
              <a:t>9</a:t>
            </a:r>
          </a:p>
          <a:p>
            <a:r>
              <a:rPr lang="el-GR" sz="4800" dirty="0">
                <a:solidFill>
                  <a:schemeClr val="tx1"/>
                </a:solidFill>
              </a:rPr>
              <a:t>2</a:t>
            </a:r>
            <a:endParaRPr lang="el-CY" sz="4800" dirty="0">
              <a:solidFill>
                <a:schemeClr val="tx1"/>
              </a:solidFill>
            </a:endParaRPr>
          </a:p>
        </p:txBody>
      </p:sp>
      <p:pic>
        <p:nvPicPr>
          <p:cNvPr id="4" name="Picture 2" descr="ΠΑΡΑΜΥΘΕΝΙΑ ΓΕΝΕΘΛΙΑ - ΛΟΤΗ ΠΕΤΡΟΒΙΤΣ-ΑΝΔΡΟΥΤΣΟΠΟΥΛΟΥ | Psichogios.gr">
            <a:extLst>
              <a:ext uri="{FF2B5EF4-FFF2-40B4-BE49-F238E27FC236}">
                <a16:creationId xmlns:a16="http://schemas.microsoft.com/office/drawing/2014/main" id="{003DB646-2F0F-9856-1DDE-735F2C26EB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13" t="46850" r="25034" b="11518"/>
          <a:stretch/>
        </p:blipFill>
        <p:spPr bwMode="auto">
          <a:xfrm>
            <a:off x="1763688" y="116632"/>
            <a:ext cx="5616624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7973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E8E4A03-8362-567E-514D-F0D61D179E2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l-GR" sz="4800" dirty="0"/>
              <a:t>Είμαι έξι χρονών.</a:t>
            </a:r>
            <a:endParaRPr lang="el-CY" sz="4800" dirty="0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57682D0E-020E-16BC-D6D7-D40CFCA250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855168"/>
          </a:xfrm>
        </p:spPr>
        <p:txBody>
          <a:bodyPr>
            <a:noAutofit/>
          </a:bodyPr>
          <a:lstStyle/>
          <a:p>
            <a:r>
              <a:rPr lang="el-GR" sz="4800" dirty="0">
                <a:solidFill>
                  <a:schemeClr val="tx1"/>
                </a:solidFill>
              </a:rPr>
              <a:t>8</a:t>
            </a:r>
          </a:p>
          <a:p>
            <a:r>
              <a:rPr lang="el-GR" sz="4800" dirty="0">
                <a:solidFill>
                  <a:schemeClr val="tx1"/>
                </a:solidFill>
              </a:rPr>
              <a:t>9</a:t>
            </a:r>
          </a:p>
          <a:p>
            <a:r>
              <a:rPr lang="el-GR" sz="4800" u="sng" dirty="0">
                <a:solidFill>
                  <a:schemeClr val="tx1"/>
                </a:solidFill>
              </a:rPr>
              <a:t>6</a:t>
            </a:r>
            <a:endParaRPr lang="el-CY" sz="4800" u="sng" dirty="0">
              <a:solidFill>
                <a:schemeClr val="tx1"/>
              </a:solidFill>
            </a:endParaRPr>
          </a:p>
        </p:txBody>
      </p:sp>
      <p:pic>
        <p:nvPicPr>
          <p:cNvPr id="4" name="Picture 2" descr="ΠΑΡΑΜΥΘΕΝΙΑ ΓΕΝΕΘΛΙΑ - ΛΟΤΗ ΠΕΤΡΟΒΙΤΣ-ΑΝΔΡΟΥΤΣΟΠΟΥΛΟΥ | Psichogios.gr">
            <a:extLst>
              <a:ext uri="{FF2B5EF4-FFF2-40B4-BE49-F238E27FC236}">
                <a16:creationId xmlns:a16="http://schemas.microsoft.com/office/drawing/2014/main" id="{003DB646-2F0F-9856-1DDE-735F2C26EB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13" t="46850" r="25034" b="11518"/>
          <a:stretch/>
        </p:blipFill>
        <p:spPr bwMode="auto">
          <a:xfrm>
            <a:off x="1763688" y="116632"/>
            <a:ext cx="5616624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212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E8E4A03-8362-567E-514D-F0D61D179E2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l-GR" sz="4800" dirty="0"/>
              <a:t>Είμαι πέντε χρονών.</a:t>
            </a:r>
            <a:endParaRPr lang="el-CY" sz="4800" dirty="0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57682D0E-020E-16BC-D6D7-D40CFCA250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855168"/>
          </a:xfrm>
        </p:spPr>
        <p:txBody>
          <a:bodyPr>
            <a:noAutofit/>
          </a:bodyPr>
          <a:lstStyle/>
          <a:p>
            <a:r>
              <a:rPr lang="el-GR" sz="4800" dirty="0">
                <a:solidFill>
                  <a:schemeClr val="tx1"/>
                </a:solidFill>
              </a:rPr>
              <a:t>8</a:t>
            </a:r>
          </a:p>
          <a:p>
            <a:r>
              <a:rPr lang="el-GR" sz="4800" u="sng" dirty="0">
                <a:solidFill>
                  <a:schemeClr val="tx1"/>
                </a:solidFill>
              </a:rPr>
              <a:t>5</a:t>
            </a:r>
          </a:p>
          <a:p>
            <a:r>
              <a:rPr lang="el-GR" sz="4800" dirty="0">
                <a:solidFill>
                  <a:schemeClr val="tx1"/>
                </a:solidFill>
              </a:rPr>
              <a:t>2</a:t>
            </a:r>
            <a:endParaRPr lang="el-CY" sz="4800" dirty="0">
              <a:solidFill>
                <a:schemeClr val="tx1"/>
              </a:solidFill>
            </a:endParaRPr>
          </a:p>
        </p:txBody>
      </p:sp>
      <p:pic>
        <p:nvPicPr>
          <p:cNvPr id="4" name="Picture 2" descr="ΠΑΡΑΜΥΘΕΝΙΑ ΓΕΝΕΘΛΙΑ - ΛΟΤΗ ΠΕΤΡΟΒΙΤΣ-ΑΝΔΡΟΥΤΣΟΠΟΥΛΟΥ | Psichogios.gr">
            <a:extLst>
              <a:ext uri="{FF2B5EF4-FFF2-40B4-BE49-F238E27FC236}">
                <a16:creationId xmlns:a16="http://schemas.microsoft.com/office/drawing/2014/main" id="{003DB646-2F0F-9856-1DDE-735F2C26EB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13" t="46850" r="25034" b="11518"/>
          <a:stretch/>
        </p:blipFill>
        <p:spPr bwMode="auto">
          <a:xfrm>
            <a:off x="1763688" y="116632"/>
            <a:ext cx="5616624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690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Ωρολόγιο πρόγραμμα διδασκαλίας – ΓΥΜΝΑΣΙΟ ΑΝΩΓΕΙΩΝ">
            <a:extLst>
              <a:ext uri="{FF2B5EF4-FFF2-40B4-BE49-F238E27FC236}">
                <a16:creationId xmlns:a16="http://schemas.microsoft.com/office/drawing/2014/main" id="{9ED78206-0221-49EF-99E6-95D4A9D676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773" y="1285875"/>
            <a:ext cx="5936456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Φυσαλίδα σκέψης: Σύννεφο 1">
            <a:extLst>
              <a:ext uri="{FF2B5EF4-FFF2-40B4-BE49-F238E27FC236}">
                <a16:creationId xmlns:a16="http://schemas.microsoft.com/office/drawing/2014/main" id="{B02FD06D-0D90-443E-B354-79DD5A59A293}"/>
              </a:ext>
            </a:extLst>
          </p:cNvPr>
          <p:cNvSpPr/>
          <p:nvPr/>
        </p:nvSpPr>
        <p:spPr>
          <a:xfrm>
            <a:off x="1064173" y="1282919"/>
            <a:ext cx="2530365" cy="969579"/>
          </a:xfrm>
          <a:prstGeom prst="cloudCallou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400" dirty="0">
                <a:solidFill>
                  <a:schemeClr val="tx1"/>
                </a:solidFill>
              </a:rPr>
              <a:t>Διάλειμμα </a:t>
            </a:r>
            <a:endParaRPr lang="el-CY" sz="2400" dirty="0">
              <a:solidFill>
                <a:schemeClr val="tx1"/>
              </a:solidFill>
            </a:endParaRPr>
          </a:p>
        </p:txBody>
      </p:sp>
      <p:sp>
        <p:nvSpPr>
          <p:cNvPr id="4" name="Φυσαλίδα σκέψης: Σύννεφο 3">
            <a:extLst>
              <a:ext uri="{FF2B5EF4-FFF2-40B4-BE49-F238E27FC236}">
                <a16:creationId xmlns:a16="http://schemas.microsoft.com/office/drawing/2014/main" id="{F43435B4-73AC-4445-A196-E64B5D878452}"/>
              </a:ext>
            </a:extLst>
          </p:cNvPr>
          <p:cNvSpPr/>
          <p:nvPr/>
        </p:nvSpPr>
        <p:spPr>
          <a:xfrm>
            <a:off x="4489232" y="987316"/>
            <a:ext cx="2530365" cy="969579"/>
          </a:xfrm>
          <a:prstGeom prst="cloudCallou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400" dirty="0">
                <a:solidFill>
                  <a:schemeClr val="tx1"/>
                </a:solidFill>
              </a:rPr>
              <a:t>Διάλειμμα </a:t>
            </a:r>
            <a:endParaRPr lang="el-CY" sz="2400" dirty="0">
              <a:solidFill>
                <a:schemeClr val="tx1"/>
              </a:solidFill>
            </a:endParaRPr>
          </a:p>
        </p:txBody>
      </p:sp>
      <p:sp>
        <p:nvSpPr>
          <p:cNvPr id="5" name="Φυσαλίδα σκέψης: Σύννεφο 4">
            <a:extLst>
              <a:ext uri="{FF2B5EF4-FFF2-40B4-BE49-F238E27FC236}">
                <a16:creationId xmlns:a16="http://schemas.microsoft.com/office/drawing/2014/main" id="{D1074594-855D-48FE-991D-A3E7F1F6D10B}"/>
              </a:ext>
            </a:extLst>
          </p:cNvPr>
          <p:cNvSpPr/>
          <p:nvPr/>
        </p:nvSpPr>
        <p:spPr>
          <a:xfrm>
            <a:off x="587266" y="3635924"/>
            <a:ext cx="2530365" cy="969579"/>
          </a:xfrm>
          <a:prstGeom prst="cloudCallou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400" dirty="0">
                <a:solidFill>
                  <a:schemeClr val="tx1"/>
                </a:solidFill>
              </a:rPr>
              <a:t>Διάλειμμα </a:t>
            </a:r>
            <a:endParaRPr lang="el-CY" sz="2400" dirty="0">
              <a:solidFill>
                <a:schemeClr val="tx1"/>
              </a:solidFill>
            </a:endParaRPr>
          </a:p>
        </p:txBody>
      </p:sp>
      <p:sp>
        <p:nvSpPr>
          <p:cNvPr id="6" name="Φυσαλίδα σκέψης: Σύννεφο 5">
            <a:extLst>
              <a:ext uri="{FF2B5EF4-FFF2-40B4-BE49-F238E27FC236}">
                <a16:creationId xmlns:a16="http://schemas.microsoft.com/office/drawing/2014/main" id="{68B562CF-20CB-4B65-BF81-08EBC09E257A}"/>
              </a:ext>
            </a:extLst>
          </p:cNvPr>
          <p:cNvSpPr/>
          <p:nvPr/>
        </p:nvSpPr>
        <p:spPr>
          <a:xfrm>
            <a:off x="3425059" y="4602546"/>
            <a:ext cx="2530365" cy="969579"/>
          </a:xfrm>
          <a:prstGeom prst="cloudCallou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400" dirty="0">
                <a:solidFill>
                  <a:schemeClr val="tx1"/>
                </a:solidFill>
              </a:rPr>
              <a:t>Διάλειμμα </a:t>
            </a:r>
            <a:endParaRPr lang="el-CY" sz="2400" dirty="0">
              <a:solidFill>
                <a:schemeClr val="tx1"/>
              </a:solidFill>
            </a:endParaRPr>
          </a:p>
        </p:txBody>
      </p:sp>
      <p:sp>
        <p:nvSpPr>
          <p:cNvPr id="7" name="Φυσαλίδα σκέψης: Σύννεφο 6">
            <a:extLst>
              <a:ext uri="{FF2B5EF4-FFF2-40B4-BE49-F238E27FC236}">
                <a16:creationId xmlns:a16="http://schemas.microsoft.com/office/drawing/2014/main" id="{5E46111C-B0A5-4C23-A629-B4B88E3E5CDA}"/>
              </a:ext>
            </a:extLst>
          </p:cNvPr>
          <p:cNvSpPr/>
          <p:nvPr/>
        </p:nvSpPr>
        <p:spPr>
          <a:xfrm>
            <a:off x="6428390" y="3352143"/>
            <a:ext cx="2530365" cy="969579"/>
          </a:xfrm>
          <a:prstGeom prst="cloudCallou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400" dirty="0">
                <a:solidFill>
                  <a:schemeClr val="tx1"/>
                </a:solidFill>
              </a:rPr>
              <a:t>Διάλειμμα </a:t>
            </a:r>
            <a:endParaRPr lang="el-CY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76271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πινακίδα Στοκ Εικονογραφήσεις, Vectors, &amp; Clipart – (255,426 ...">
            <a:extLst>
              <a:ext uri="{FF2B5EF4-FFF2-40B4-BE49-F238E27FC236}">
                <a16:creationId xmlns:a16="http://schemas.microsoft.com/office/drawing/2014/main" id="{26378457-6B72-1E65-55B9-E563329FB0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4757" y="1727811"/>
            <a:ext cx="4374486" cy="3159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F0AC93A7-BAFA-A153-DB01-0A405CA16016}"/>
              </a:ext>
            </a:extLst>
          </p:cNvPr>
          <p:cNvSpPr/>
          <p:nvPr/>
        </p:nvSpPr>
        <p:spPr>
          <a:xfrm>
            <a:off x="2911316" y="2861937"/>
            <a:ext cx="2511279" cy="486054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75" dirty="0"/>
              <a:t>www.e-charalambous.com</a:t>
            </a:r>
            <a:endParaRPr lang="el-CY" sz="1575" dirty="0"/>
          </a:p>
        </p:txBody>
      </p:sp>
    </p:spTree>
    <p:extLst>
      <p:ext uri="{BB962C8B-B14F-4D97-AF65-F5344CB8AC3E}">
        <p14:creationId xmlns:p14="http://schemas.microsoft.com/office/powerpoint/2010/main" val="1345210696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462</TotalTime>
  <Words>429</Words>
  <Application>Microsoft Office PowerPoint</Application>
  <PresentationFormat>On-screen Show (4:3)</PresentationFormat>
  <Paragraphs>136</Paragraphs>
  <Slides>30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Aptos</vt:lpstr>
      <vt:lpstr>Arial</vt:lpstr>
      <vt:lpstr>Calibri</vt:lpstr>
      <vt:lpstr>Google Sans</vt:lpstr>
      <vt:lpstr>Θέμα του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Αυτοαξιολόγηση στο σπίτι </vt:lpstr>
      <vt:lpstr>Είμαι  τεσσάρων χρονών.</vt:lpstr>
      <vt:lpstr>Είμαι  πέντε χρονών.</vt:lpstr>
      <vt:lpstr>Είμαι οκτώ χρονών.</vt:lpstr>
      <vt:lpstr>Είμαι εννέα χρονών.</vt:lpstr>
      <vt:lpstr>Είμαι τριών χρονών.</vt:lpstr>
      <vt:lpstr>Είμαι δύο χρονών.</vt:lpstr>
      <vt:lpstr>Είμαι δέκα χρονών.</vt:lpstr>
      <vt:lpstr>Είμαι οκτώ χρονών.</vt:lpstr>
      <vt:lpstr>Είμαι επτά χρονών.</vt:lpstr>
      <vt:lpstr>Είμαι έξι χρονών.</vt:lpstr>
      <vt:lpstr>Είμαι πέντε χρονών.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Διαφάνεια 1</dc:title>
  <dc:creator>ELENI CHARALAMBOUS</dc:creator>
  <cp:lastModifiedBy>Teacher</cp:lastModifiedBy>
  <cp:revision>101</cp:revision>
  <dcterms:created xsi:type="dcterms:W3CDTF">2021-11-21T12:08:33Z</dcterms:created>
  <dcterms:modified xsi:type="dcterms:W3CDTF">2026-10-07T13:35:24Z</dcterms:modified>
</cp:coreProperties>
</file>