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6"/>
  </p:notesMasterIdLst>
  <p:sldIdLst>
    <p:sldId id="256" r:id="rId2"/>
    <p:sldId id="406" r:id="rId3"/>
    <p:sldId id="298" r:id="rId4"/>
    <p:sldId id="489" r:id="rId5"/>
    <p:sldId id="299" r:id="rId6"/>
    <p:sldId id="430" r:id="rId7"/>
    <p:sldId id="490" r:id="rId8"/>
    <p:sldId id="431" r:id="rId9"/>
    <p:sldId id="491" r:id="rId10"/>
    <p:sldId id="432" r:id="rId11"/>
    <p:sldId id="492" r:id="rId12"/>
    <p:sldId id="452" r:id="rId13"/>
    <p:sldId id="453" r:id="rId14"/>
    <p:sldId id="454" r:id="rId15"/>
    <p:sldId id="455" r:id="rId16"/>
    <p:sldId id="456" r:id="rId17"/>
    <p:sldId id="457" r:id="rId18"/>
    <p:sldId id="458" r:id="rId19"/>
    <p:sldId id="459" r:id="rId20"/>
    <p:sldId id="469" r:id="rId21"/>
    <p:sldId id="470" r:id="rId22"/>
    <p:sldId id="493" r:id="rId23"/>
    <p:sldId id="471" r:id="rId24"/>
    <p:sldId id="494" r:id="rId25"/>
    <p:sldId id="472" r:id="rId26"/>
    <p:sldId id="495" r:id="rId27"/>
    <p:sldId id="473" r:id="rId28"/>
    <p:sldId id="496" r:id="rId29"/>
    <p:sldId id="474" r:id="rId30"/>
    <p:sldId id="497" r:id="rId31"/>
    <p:sldId id="475" r:id="rId32"/>
    <p:sldId id="476" r:id="rId33"/>
    <p:sldId id="477" r:id="rId34"/>
    <p:sldId id="478" r:id="rId35"/>
    <p:sldId id="479" r:id="rId36"/>
    <p:sldId id="480" r:id="rId37"/>
    <p:sldId id="481" r:id="rId38"/>
    <p:sldId id="482" r:id="rId39"/>
    <p:sldId id="483" r:id="rId40"/>
    <p:sldId id="484" r:id="rId41"/>
    <p:sldId id="485" r:id="rId42"/>
    <p:sldId id="461" r:id="rId43"/>
    <p:sldId id="462" r:id="rId44"/>
    <p:sldId id="301" r:id="rId45"/>
    <p:sldId id="530" r:id="rId46"/>
    <p:sldId id="447" r:id="rId47"/>
    <p:sldId id="498" r:id="rId48"/>
    <p:sldId id="460" r:id="rId49"/>
    <p:sldId id="463" r:id="rId50"/>
    <p:sldId id="464" r:id="rId51"/>
    <p:sldId id="465" r:id="rId52"/>
    <p:sldId id="466" r:id="rId53"/>
    <p:sldId id="303" r:id="rId54"/>
    <p:sldId id="280" r:id="rId55"/>
    <p:sldId id="281" r:id="rId56"/>
    <p:sldId id="282" r:id="rId57"/>
    <p:sldId id="284" r:id="rId58"/>
    <p:sldId id="531" r:id="rId59"/>
    <p:sldId id="285" r:id="rId60"/>
    <p:sldId id="283" r:id="rId61"/>
    <p:sldId id="408" r:id="rId62"/>
    <p:sldId id="318" r:id="rId63"/>
    <p:sldId id="499" r:id="rId64"/>
    <p:sldId id="319" r:id="rId65"/>
    <p:sldId id="500" r:id="rId66"/>
    <p:sldId id="320" r:id="rId67"/>
    <p:sldId id="501" r:id="rId68"/>
    <p:sldId id="321" r:id="rId69"/>
    <p:sldId id="502" r:id="rId70"/>
    <p:sldId id="322" r:id="rId71"/>
    <p:sldId id="503" r:id="rId72"/>
    <p:sldId id="323" r:id="rId73"/>
    <p:sldId id="504" r:id="rId74"/>
    <p:sldId id="418" r:id="rId75"/>
    <p:sldId id="419" r:id="rId76"/>
    <p:sldId id="366" r:id="rId77"/>
    <p:sldId id="367" r:id="rId78"/>
    <p:sldId id="505" r:id="rId79"/>
    <p:sldId id="429" r:id="rId80"/>
    <p:sldId id="506" r:id="rId81"/>
    <p:sldId id="428" r:id="rId82"/>
    <p:sldId id="507" r:id="rId83"/>
    <p:sldId id="409" r:id="rId84"/>
    <p:sldId id="305" r:id="rId85"/>
    <p:sldId id="306" r:id="rId86"/>
    <p:sldId id="307" r:id="rId87"/>
    <p:sldId id="308" r:id="rId88"/>
    <p:sldId id="467" r:id="rId89"/>
    <p:sldId id="311" r:id="rId90"/>
    <p:sldId id="312" r:id="rId91"/>
    <p:sldId id="310" r:id="rId92"/>
    <p:sldId id="313" r:id="rId93"/>
    <p:sldId id="314" r:id="rId94"/>
    <p:sldId id="315" r:id="rId95"/>
    <p:sldId id="316" r:id="rId96"/>
    <p:sldId id="508" r:id="rId97"/>
    <p:sldId id="487" r:id="rId98"/>
    <p:sldId id="488" r:id="rId99"/>
    <p:sldId id="509" r:id="rId100"/>
    <p:sldId id="486" r:id="rId101"/>
    <p:sldId id="413" r:id="rId102"/>
    <p:sldId id="414" r:id="rId103"/>
    <p:sldId id="415" r:id="rId104"/>
    <p:sldId id="416" r:id="rId105"/>
    <p:sldId id="326" r:id="rId106"/>
    <p:sldId id="510" r:id="rId107"/>
    <p:sldId id="327" r:id="rId108"/>
    <p:sldId id="511" r:id="rId109"/>
    <p:sldId id="328" r:id="rId110"/>
    <p:sldId id="512" r:id="rId111"/>
    <p:sldId id="329" r:id="rId112"/>
    <p:sldId id="513" r:id="rId113"/>
    <p:sldId id="358" r:id="rId114"/>
    <p:sldId id="359" r:id="rId115"/>
    <p:sldId id="514" r:id="rId116"/>
    <p:sldId id="360" r:id="rId117"/>
    <p:sldId id="515" r:id="rId118"/>
    <p:sldId id="364" r:id="rId119"/>
    <p:sldId id="516" r:id="rId120"/>
    <p:sldId id="446" r:id="rId121"/>
    <p:sldId id="425" r:id="rId122"/>
    <p:sldId id="517" r:id="rId123"/>
    <p:sldId id="426" r:id="rId124"/>
    <p:sldId id="518" r:id="rId125"/>
    <p:sldId id="433" r:id="rId126"/>
    <p:sldId id="519" r:id="rId127"/>
    <p:sldId id="434" r:id="rId128"/>
    <p:sldId id="520" r:id="rId129"/>
    <p:sldId id="435" r:id="rId130"/>
    <p:sldId id="521" r:id="rId131"/>
    <p:sldId id="436" r:id="rId132"/>
    <p:sldId id="522" r:id="rId133"/>
    <p:sldId id="439" r:id="rId134"/>
    <p:sldId id="523" r:id="rId135"/>
    <p:sldId id="443" r:id="rId136"/>
    <p:sldId id="524" r:id="rId137"/>
    <p:sldId id="444" r:id="rId138"/>
    <p:sldId id="525" r:id="rId139"/>
    <p:sldId id="445" r:id="rId140"/>
    <p:sldId id="526" r:id="rId141"/>
    <p:sldId id="450" r:id="rId142"/>
    <p:sldId id="527" r:id="rId143"/>
    <p:sldId id="451" r:id="rId144"/>
    <p:sldId id="528" r:id="rId14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55621" autoAdjust="0"/>
  </p:normalViewPr>
  <p:slideViewPr>
    <p:cSldViewPr snapToGrid="0">
      <p:cViewPr varScale="1">
        <p:scale>
          <a:sx n="37" d="100"/>
          <a:sy n="37" d="100"/>
        </p:scale>
        <p:origin x="19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FB442-FE42-4B7A-8E78-E91BF7B9D3AF}" type="datetimeFigureOut">
              <a:rPr lang="el-GR" smtClean="0"/>
              <a:t>13/10/2026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64DBA-D451-4B8E-A06B-DCFF1091FC9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2221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4B4FB-8976-4FC8-9D5A-5CEEBD6D7CF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09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4B4FB-8976-4FC8-9D5A-5CEEBD6D7CF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57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64DBA-D451-4B8E-A06B-DCFF1091FC9F}" type="slidenum">
              <a:rPr lang="el-GR" smtClean="0"/>
              <a:t>83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7348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1AA8-4AC1-40AB-BA9B-07BA0CEC22EF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49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31AA8-4AC1-40AB-BA9B-07BA0CEC22EF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24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4640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3734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4956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767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6698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076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4281" y="3246104"/>
            <a:ext cx="2743438" cy="3657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4350" y="307281"/>
            <a:ext cx="3067050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10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615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5414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8317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6620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5C158-A54A-4294-9A69-8F92C5FFF7D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5051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ittakoulines@yahoo.gr" TargetMode="External"/><Relationship Id="rId2" Type="http://schemas.openxmlformats.org/officeDocument/2006/relationships/hyperlink" Target="mailto:elenecharalampous72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65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71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10" Type="http://schemas.openxmlformats.org/officeDocument/2006/relationships/image" Target="../media/image103.jpeg"/><Relationship Id="rId4" Type="http://schemas.openxmlformats.org/officeDocument/2006/relationships/image" Target="../media/image97.jpeg"/><Relationship Id="rId9" Type="http://schemas.openxmlformats.org/officeDocument/2006/relationships/image" Target="../media/image10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8425735" y="5029200"/>
            <a:ext cx="3395578" cy="1551709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Δρ</a:t>
            </a:r>
            <a:r>
              <a:rPr lang="el-G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Ελένη Χαραλάμπους</a:t>
            </a: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https://www.e-charalambous.com</a:t>
            </a:r>
          </a:p>
          <a:p>
            <a:pPr algn="ctr"/>
            <a:r>
              <a:rPr lang="el-G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elenecharalampous72@gmail.com</a:t>
            </a:r>
            <a:endParaRPr lang="en-US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pittakoulines@yahoo.gr</a:t>
            </a:r>
            <a:endParaRPr lang="en-US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echaralampous5@te.schools.ac.cy</a:t>
            </a:r>
            <a:endParaRPr lang="en-US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1200" b="1" dirty="0" smtClean="0">
                <a:solidFill>
                  <a:schemeClr val="tx1"/>
                </a:solidFill>
              </a:rPr>
              <a:t>  </a:t>
            </a:r>
            <a:endParaRPr lang="el-CY" sz="1200" b="1" dirty="0">
              <a:solidFill>
                <a:schemeClr val="tx1"/>
              </a:solidFill>
            </a:endParaRPr>
          </a:p>
        </p:txBody>
      </p:sp>
      <p:sp>
        <p:nvSpPr>
          <p:cNvPr id="16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 rot="21241889">
            <a:off x="1531219" y="1920374"/>
            <a:ext cx="6466969" cy="3651002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l-GR" sz="5400" dirty="0">
                <a:solidFill>
                  <a:schemeClr val="tx1"/>
                </a:solidFill>
              </a:rPr>
              <a:t>Τι έχετε μάθει;</a:t>
            </a:r>
          </a:p>
          <a:p>
            <a:pPr algn="ctr">
              <a:defRPr/>
            </a:pPr>
            <a:endParaRPr lang="el-CY" sz="1200" b="1" dirty="0">
              <a:solidFill>
                <a:schemeClr val="tx1"/>
              </a:solidFill>
            </a:endParaRPr>
          </a:p>
        </p:txBody>
      </p:sp>
      <p:sp>
        <p:nvSpPr>
          <p:cNvPr id="17" name="Ορθογώνιο 2">
            <a:extLst>
              <a:ext uri="{FF2B5EF4-FFF2-40B4-BE49-F238E27FC236}">
                <a16:creationId xmlns:a16="http://schemas.microsoft.com/office/drawing/2014/main" id="{E3C749FE-F949-199C-60DD-A61FDB53B682}"/>
              </a:ext>
            </a:extLst>
          </p:cNvPr>
          <p:cNvSpPr/>
          <p:nvPr/>
        </p:nvSpPr>
        <p:spPr>
          <a:xfrm>
            <a:off x="10092526" y="4014060"/>
            <a:ext cx="1728787" cy="699406"/>
          </a:xfrm>
          <a:custGeom>
            <a:avLst/>
            <a:gdLst>
              <a:gd name="csX0" fmla="*/ 0 w 2586431"/>
              <a:gd name="csY0" fmla="*/ 0 h 832054"/>
              <a:gd name="csX1" fmla="*/ 465558 w 2586431"/>
              <a:gd name="csY1" fmla="*/ 0 h 832054"/>
              <a:gd name="csX2" fmla="*/ 931115 w 2586431"/>
              <a:gd name="csY2" fmla="*/ 0 h 832054"/>
              <a:gd name="csX3" fmla="*/ 1370808 w 2586431"/>
              <a:gd name="csY3" fmla="*/ 0 h 832054"/>
              <a:gd name="csX4" fmla="*/ 1810502 w 2586431"/>
              <a:gd name="csY4" fmla="*/ 0 h 832054"/>
              <a:gd name="csX5" fmla="*/ 2586431 w 2586431"/>
              <a:gd name="csY5" fmla="*/ 0 h 832054"/>
              <a:gd name="csX6" fmla="*/ 2586431 w 2586431"/>
              <a:gd name="csY6" fmla="*/ 432668 h 832054"/>
              <a:gd name="csX7" fmla="*/ 2586431 w 2586431"/>
              <a:gd name="csY7" fmla="*/ 832054 h 832054"/>
              <a:gd name="csX8" fmla="*/ 2043280 w 2586431"/>
              <a:gd name="csY8" fmla="*/ 832054 h 832054"/>
              <a:gd name="csX9" fmla="*/ 1474266 w 2586431"/>
              <a:gd name="csY9" fmla="*/ 832054 h 832054"/>
              <a:gd name="csX10" fmla="*/ 956979 w 2586431"/>
              <a:gd name="csY10" fmla="*/ 832054 h 832054"/>
              <a:gd name="csX11" fmla="*/ 465558 w 2586431"/>
              <a:gd name="csY11" fmla="*/ 832054 h 832054"/>
              <a:gd name="csX12" fmla="*/ 0 w 2586431"/>
              <a:gd name="csY12" fmla="*/ 832054 h 832054"/>
              <a:gd name="csX13" fmla="*/ 0 w 2586431"/>
              <a:gd name="csY13" fmla="*/ 432668 h 832054"/>
              <a:gd name="csX14" fmla="*/ 0 w 2586431"/>
              <a:gd name="csY14" fmla="*/ 0 h 832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86431" h="832054" fill="none" extrusionOk="0">
                <a:moveTo>
                  <a:pt x="0" y="0"/>
                </a:moveTo>
                <a:cubicBezTo>
                  <a:pt x="225521" y="-42563"/>
                  <a:pt x="250339" y="49801"/>
                  <a:pt x="465558" y="0"/>
                </a:cubicBezTo>
                <a:cubicBezTo>
                  <a:pt x="680777" y="-49801"/>
                  <a:pt x="721308" y="29871"/>
                  <a:pt x="931115" y="0"/>
                </a:cubicBezTo>
                <a:cubicBezTo>
                  <a:pt x="1140922" y="-29871"/>
                  <a:pt x="1155088" y="48265"/>
                  <a:pt x="1370808" y="0"/>
                </a:cubicBezTo>
                <a:cubicBezTo>
                  <a:pt x="1586528" y="-48265"/>
                  <a:pt x="1633585" y="9005"/>
                  <a:pt x="1810502" y="0"/>
                </a:cubicBezTo>
                <a:cubicBezTo>
                  <a:pt x="1987419" y="-9005"/>
                  <a:pt x="2311501" y="79258"/>
                  <a:pt x="2586431" y="0"/>
                </a:cubicBezTo>
                <a:cubicBezTo>
                  <a:pt x="2633597" y="183602"/>
                  <a:pt x="2582770" y="274533"/>
                  <a:pt x="2586431" y="432668"/>
                </a:cubicBezTo>
                <a:cubicBezTo>
                  <a:pt x="2590092" y="590803"/>
                  <a:pt x="2560739" y="725332"/>
                  <a:pt x="2586431" y="832054"/>
                </a:cubicBezTo>
                <a:cubicBezTo>
                  <a:pt x="2371898" y="867633"/>
                  <a:pt x="2282427" y="793523"/>
                  <a:pt x="2043280" y="832054"/>
                </a:cubicBezTo>
                <a:cubicBezTo>
                  <a:pt x="1804133" y="870585"/>
                  <a:pt x="1690640" y="785418"/>
                  <a:pt x="1474266" y="832054"/>
                </a:cubicBezTo>
                <a:cubicBezTo>
                  <a:pt x="1257892" y="878690"/>
                  <a:pt x="1176536" y="790060"/>
                  <a:pt x="956979" y="832054"/>
                </a:cubicBezTo>
                <a:cubicBezTo>
                  <a:pt x="737422" y="874048"/>
                  <a:pt x="654705" y="788915"/>
                  <a:pt x="465558" y="832054"/>
                </a:cubicBezTo>
                <a:cubicBezTo>
                  <a:pt x="276411" y="875193"/>
                  <a:pt x="111486" y="799596"/>
                  <a:pt x="0" y="832054"/>
                </a:cubicBezTo>
                <a:cubicBezTo>
                  <a:pt x="-46423" y="657187"/>
                  <a:pt x="42579" y="551804"/>
                  <a:pt x="0" y="432668"/>
                </a:cubicBezTo>
                <a:cubicBezTo>
                  <a:pt x="-42579" y="313532"/>
                  <a:pt x="12257" y="111212"/>
                  <a:pt x="0" y="0"/>
                </a:cubicBezTo>
                <a:close/>
              </a:path>
              <a:path w="2586431" h="832054" stroke="0" extrusionOk="0">
                <a:moveTo>
                  <a:pt x="0" y="0"/>
                </a:moveTo>
                <a:cubicBezTo>
                  <a:pt x="229611" y="-60480"/>
                  <a:pt x="338155" y="41173"/>
                  <a:pt x="517286" y="0"/>
                </a:cubicBezTo>
                <a:cubicBezTo>
                  <a:pt x="696417" y="-41173"/>
                  <a:pt x="802745" y="54931"/>
                  <a:pt x="1086301" y="0"/>
                </a:cubicBezTo>
                <a:cubicBezTo>
                  <a:pt x="1369857" y="-54931"/>
                  <a:pt x="1335456" y="28407"/>
                  <a:pt x="1525994" y="0"/>
                </a:cubicBezTo>
                <a:cubicBezTo>
                  <a:pt x="1716532" y="-28407"/>
                  <a:pt x="1881892" y="37338"/>
                  <a:pt x="2017416" y="0"/>
                </a:cubicBezTo>
                <a:cubicBezTo>
                  <a:pt x="2152940" y="-37338"/>
                  <a:pt x="2459142" y="29931"/>
                  <a:pt x="2586431" y="0"/>
                </a:cubicBezTo>
                <a:cubicBezTo>
                  <a:pt x="2630161" y="144219"/>
                  <a:pt x="2580416" y="322359"/>
                  <a:pt x="2586431" y="432668"/>
                </a:cubicBezTo>
                <a:cubicBezTo>
                  <a:pt x="2592446" y="542977"/>
                  <a:pt x="2571906" y="660698"/>
                  <a:pt x="2586431" y="832054"/>
                </a:cubicBezTo>
                <a:cubicBezTo>
                  <a:pt x="2398087" y="894350"/>
                  <a:pt x="2287185" y="780485"/>
                  <a:pt x="2043280" y="832054"/>
                </a:cubicBezTo>
                <a:cubicBezTo>
                  <a:pt x="1799375" y="883623"/>
                  <a:pt x="1741772" y="797292"/>
                  <a:pt x="1577723" y="832054"/>
                </a:cubicBezTo>
                <a:cubicBezTo>
                  <a:pt x="1413674" y="866816"/>
                  <a:pt x="1137699" y="795175"/>
                  <a:pt x="1008708" y="832054"/>
                </a:cubicBezTo>
                <a:cubicBezTo>
                  <a:pt x="879717" y="868933"/>
                  <a:pt x="684907" y="784211"/>
                  <a:pt x="569015" y="832054"/>
                </a:cubicBezTo>
                <a:cubicBezTo>
                  <a:pt x="453123" y="879897"/>
                  <a:pt x="242586" y="801050"/>
                  <a:pt x="0" y="832054"/>
                </a:cubicBezTo>
                <a:cubicBezTo>
                  <a:pt x="-816" y="666847"/>
                  <a:pt x="43968" y="539487"/>
                  <a:pt x="0" y="432668"/>
                </a:cubicBezTo>
                <a:cubicBezTo>
                  <a:pt x="-43968" y="325849"/>
                  <a:pt x="39813" y="2147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817117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have you  learned?</a:t>
            </a:r>
          </a:p>
        </p:txBody>
      </p:sp>
    </p:spTree>
    <p:extLst>
      <p:ext uri="{BB962C8B-B14F-4D97-AF65-F5344CB8AC3E}">
        <p14:creationId xmlns:p14="http://schemas.microsoft.com/office/powerpoint/2010/main" val="347712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44" y="1052944"/>
            <a:ext cx="8280920" cy="488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107668" y="3140968"/>
            <a:ext cx="5976664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l-CY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80779" y="3244334"/>
            <a:ext cx="583044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l-G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Προϋπάρχουσες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γνώσεις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defRPr/>
            </a:pPr>
            <a:endParaRPr lang="el-GR" sz="2400" b="1" dirty="0" smtClean="0"/>
          </a:p>
          <a:p>
            <a:pPr algn="ctr">
              <a:defRPr/>
            </a:pPr>
            <a:r>
              <a:rPr lang="el-GR" sz="2400" b="1" dirty="0"/>
              <a:t>ά</a:t>
            </a:r>
            <a:r>
              <a:rPr lang="el-GR" sz="2400" b="1" dirty="0" smtClean="0"/>
              <a:t>ρθρο  / </a:t>
            </a:r>
            <a:r>
              <a:rPr lang="en-US" sz="2400" b="1" dirty="0" smtClean="0"/>
              <a:t>article</a:t>
            </a:r>
            <a:endParaRPr lang="el-CY" sz="2400" b="1" dirty="0"/>
          </a:p>
          <a:p>
            <a:pPr algn="ctr">
              <a:defRPr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33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782" y="1614144"/>
            <a:ext cx="10515600" cy="715529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B0F0"/>
                </a:solidFill>
              </a:rPr>
              <a:t>   </a:t>
            </a:r>
            <a:r>
              <a:rPr lang="el-GR" sz="6600" dirty="0"/>
              <a:t>ο     η    το  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726379" y="439387"/>
            <a:ext cx="219693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 ΑΡΘΡΑ</a:t>
            </a:r>
          </a:p>
          <a:p>
            <a:pPr algn="ctr"/>
            <a:r>
              <a:rPr lang="el-GR" b="1" dirty="0"/>
              <a:t>ΕΝΙΚΟΣ ΑΡΙΘΜΟΣ</a:t>
            </a:r>
            <a:endParaRPr lang="en-US" b="1" dirty="0"/>
          </a:p>
        </p:txBody>
      </p:sp>
      <p:pic>
        <p:nvPicPr>
          <p:cNvPr id="1026" name="Picture 2" descr="Κινούμενα Σχέδια Σκύλων Το Σκυλί - Δωρεάν φωτογραφία στο Pixabay">
            <a:extLst>
              <a:ext uri="{FF2B5EF4-FFF2-40B4-BE49-F238E27FC236}">
                <a16:creationId xmlns:a16="http://schemas.microsoft.com/office/drawing/2014/main" id="{C83E96ED-38DD-4E33-8DC4-56ABEFCCC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153" y="2056480"/>
            <a:ext cx="1743612" cy="190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82 String Of Balloons Cartoon Stock Photos, High-Res ...">
            <a:extLst>
              <a:ext uri="{FF2B5EF4-FFF2-40B4-BE49-F238E27FC236}">
                <a16:creationId xmlns:a16="http://schemas.microsoft.com/office/drawing/2014/main" id="{FC1362D1-605A-45DE-ACB3-FE474E4E3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055" y="3961489"/>
            <a:ext cx="1214602" cy="12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lephant cartoon Images - Free Download on Freepik">
            <a:extLst>
              <a:ext uri="{FF2B5EF4-FFF2-40B4-BE49-F238E27FC236}">
                <a16:creationId xmlns:a16="http://schemas.microsoft.com/office/drawing/2014/main" id="{362196B3-A86E-455E-8383-B67E7057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171" y="406042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21,276,270 Student cartoon Εικονογραφήσεις | DepositPhotos">
            <a:extLst>
              <a:ext uri="{FF2B5EF4-FFF2-40B4-BE49-F238E27FC236}">
                <a16:creationId xmlns:a16="http://schemas.microsoft.com/office/drawing/2014/main" id="{87CEE2EB-13B3-4265-956D-5ABB2B5FB7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39F5477-F3EF-44A1-B1CA-EB548ABDE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0196" y="4279842"/>
            <a:ext cx="655429" cy="1062858"/>
          </a:xfrm>
          <a:prstGeom prst="rect">
            <a:avLst/>
          </a:prstGeom>
        </p:spPr>
      </p:pic>
      <p:pic>
        <p:nvPicPr>
          <p:cNvPr id="1034" name="Picture 10" descr="καφές Στοκ Εικονογραφήσεις, Vectors, &amp; Clipart – (1,473,310 ...">
            <a:extLst>
              <a:ext uri="{FF2B5EF4-FFF2-40B4-BE49-F238E27FC236}">
                <a16:creationId xmlns:a16="http://schemas.microsoft.com/office/drawing/2014/main" id="{3CF77ADF-EC1E-4D1B-BE9E-AAF880DF5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406" y="399276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26,785,354 Horse clipart Εικονογραφήσεις | DepositPhotos">
            <a:extLst>
              <a:ext uri="{FF2B5EF4-FFF2-40B4-BE49-F238E27FC236}">
                <a16:creationId xmlns:a16="http://schemas.microsoft.com/office/drawing/2014/main" id="{B237A9B3-3AC4-40FC-A13B-CB017A3EA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4507" y="627887"/>
            <a:ext cx="809625" cy="7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Πακέτο Δέμα Συσκευασία - Δωρεάν φωτογραφία στο Pixabay">
            <a:extLst>
              <a:ext uri="{FF2B5EF4-FFF2-40B4-BE49-F238E27FC236}">
                <a16:creationId xmlns:a16="http://schemas.microsoft.com/office/drawing/2014/main" id="{F6D42B8D-279A-4063-975E-E66EEF508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624" y="2273869"/>
            <a:ext cx="1119516" cy="104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Γέρος παππούς Ρεαλιστική Κινούμενα Σχέδια Χαρακτήρας">
            <a:extLst>
              <a:ext uri="{FF2B5EF4-FFF2-40B4-BE49-F238E27FC236}">
                <a16:creationId xmlns:a16="http://schemas.microsoft.com/office/drawing/2014/main" id="{447E0026-C76E-4A96-98F7-9FB440EA2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46" y="5516193"/>
            <a:ext cx="1518658" cy="11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Μελιτζάνα: Περισσότερες από 112.378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219BC306-4CA3-473E-8871-8CC15FFB2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305" y="2193325"/>
            <a:ext cx="1482779" cy="14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βιβλιοθηκών Στοκ Εικονογραφήσεις, Vectors, &amp; Clipart ...">
            <a:extLst>
              <a:ext uri="{FF2B5EF4-FFF2-40B4-BE49-F238E27FC236}">
                <a16:creationId xmlns:a16="http://schemas.microsoft.com/office/drawing/2014/main" id="{BAD85E4A-0759-4393-AAFE-AFACF49B5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41" y="4279842"/>
            <a:ext cx="1628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EED08F75-8E1F-4FA3-AD08-E9641D039B38}"/>
              </a:ext>
            </a:extLst>
          </p:cNvPr>
          <p:cNvSpPr/>
          <p:nvPr/>
        </p:nvSpPr>
        <p:spPr>
          <a:xfrm>
            <a:off x="7268171" y="138941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B0060E92-942A-4CA8-9D2A-4D9F10BF7668}"/>
              </a:ext>
            </a:extLst>
          </p:cNvPr>
          <p:cNvSpPr/>
          <p:nvPr/>
        </p:nvSpPr>
        <p:spPr>
          <a:xfrm>
            <a:off x="8907406" y="1360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D245AE61-18A6-4ABC-A013-EE6950173F05}"/>
              </a:ext>
            </a:extLst>
          </p:cNvPr>
          <p:cNvSpPr/>
          <p:nvPr/>
        </p:nvSpPr>
        <p:spPr>
          <a:xfrm>
            <a:off x="7359126" y="3393821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C4B94B72-F0F0-49C3-BDF6-C0213DA424B2}"/>
              </a:ext>
            </a:extLst>
          </p:cNvPr>
          <p:cNvSpPr/>
          <p:nvPr/>
        </p:nvSpPr>
        <p:spPr>
          <a:xfrm>
            <a:off x="7358694" y="552912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20BFB925-B0BB-4AED-AA15-F2CC0BEC4E79}"/>
              </a:ext>
            </a:extLst>
          </p:cNvPr>
          <p:cNvSpPr/>
          <p:nvPr/>
        </p:nvSpPr>
        <p:spPr>
          <a:xfrm>
            <a:off x="10623512" y="3125050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75A4CA74-8994-4631-BB01-4532672BA7D4}"/>
              </a:ext>
            </a:extLst>
          </p:cNvPr>
          <p:cNvSpPr/>
          <p:nvPr/>
        </p:nvSpPr>
        <p:spPr>
          <a:xfrm>
            <a:off x="10539527" y="143293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169BC916-3A4C-4490-910F-6AD92FEDC08A}"/>
              </a:ext>
            </a:extLst>
          </p:cNvPr>
          <p:cNvSpPr/>
          <p:nvPr/>
        </p:nvSpPr>
        <p:spPr>
          <a:xfrm>
            <a:off x="8907406" y="336164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D2BDD150-F3A5-4799-A32A-C9A0C6BA5024}"/>
              </a:ext>
            </a:extLst>
          </p:cNvPr>
          <p:cNvSpPr/>
          <p:nvPr/>
        </p:nvSpPr>
        <p:spPr>
          <a:xfrm>
            <a:off x="8991179" y="604660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7561C578-9EB6-4512-B6EB-4AE92C77D9DB}"/>
              </a:ext>
            </a:extLst>
          </p:cNvPr>
          <p:cNvSpPr/>
          <p:nvPr/>
        </p:nvSpPr>
        <p:spPr>
          <a:xfrm>
            <a:off x="9001412" y="4931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4C2B5E22-42AF-410E-BB2C-8759BA817B3D}"/>
              </a:ext>
            </a:extLst>
          </p:cNvPr>
          <p:cNvSpPr/>
          <p:nvPr/>
        </p:nvSpPr>
        <p:spPr>
          <a:xfrm>
            <a:off x="10932842" y="4914737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84500B-1D11-DC90-5D63-B5F968820936}"/>
              </a:ext>
            </a:extLst>
          </p:cNvPr>
          <p:cNvSpPr txBox="1"/>
          <p:nvPr/>
        </p:nvSpPr>
        <p:spPr>
          <a:xfrm>
            <a:off x="572026" y="2466490"/>
            <a:ext cx="7304314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2800" dirty="0"/>
              <a:t>1.</a:t>
            </a:r>
            <a:r>
              <a:rPr lang="el-GR" sz="2400" dirty="0"/>
              <a:t>Μου αρέσει  αυτός  _________ σκύλος.</a:t>
            </a:r>
          </a:p>
          <a:p>
            <a:r>
              <a:rPr lang="el-GR" sz="2400" dirty="0"/>
              <a:t>2. Μου αρέσει  αυτό ___________ μπαλόνι.</a:t>
            </a:r>
          </a:p>
          <a:p>
            <a:r>
              <a:rPr lang="el-GR" sz="2400" dirty="0"/>
              <a:t>3. Μου αρέσει  αυτός  _________ ελέφαντας.</a:t>
            </a:r>
          </a:p>
          <a:p>
            <a:r>
              <a:rPr lang="el-GR" sz="2400" dirty="0"/>
              <a:t>4. Μου αρέσει  αυτός  _________  μαθητής.</a:t>
            </a:r>
          </a:p>
          <a:p>
            <a:r>
              <a:rPr lang="el-GR" sz="2400" dirty="0"/>
              <a:t>5. Μου αρέσει  αυτός  _________ καφές.</a:t>
            </a:r>
          </a:p>
          <a:p>
            <a:r>
              <a:rPr lang="el-GR" sz="2400" dirty="0"/>
              <a:t>6. Μου αρέσει  αυτό ___________  άλογο.</a:t>
            </a:r>
          </a:p>
          <a:p>
            <a:r>
              <a:rPr lang="el-GR" sz="2400" dirty="0"/>
              <a:t>7. Μου αρέσει  αυτό______ δέμα.</a:t>
            </a:r>
          </a:p>
          <a:p>
            <a:r>
              <a:rPr lang="el-GR" sz="2400" dirty="0"/>
              <a:t>8. Μου αρέσει  αυτός  _________  παππούς. </a:t>
            </a:r>
          </a:p>
          <a:p>
            <a:r>
              <a:rPr lang="el-GR" sz="2400" dirty="0"/>
              <a:t>9. Μου αρέσει  αυτή ___________ μελιτζάνα.</a:t>
            </a:r>
          </a:p>
          <a:p>
            <a:r>
              <a:rPr lang="el-GR" sz="2400" dirty="0"/>
              <a:t>10. Μου αρέσει  αυτή ___________ βιβλιοθήκη.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</a:t>
            </a:fld>
            <a:endParaRPr lang="el-GR"/>
          </a:p>
        </p:txBody>
      </p:sp>
      <p:pic>
        <p:nvPicPr>
          <p:cNvPr id="9" name="Picture 2" descr="School of Modern Greek – MOGR – UCY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73" y="50359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58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782" y="1614144"/>
            <a:ext cx="10515600" cy="715529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B0F0"/>
                </a:solidFill>
              </a:rPr>
              <a:t>   </a:t>
            </a:r>
            <a:r>
              <a:rPr lang="el-GR" sz="6600" dirty="0"/>
              <a:t>ο     η    το  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726379" y="439387"/>
            <a:ext cx="219693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/>
              <a:t>ΤΑ ΑΡΘΡΑ</a:t>
            </a:r>
          </a:p>
          <a:p>
            <a:pPr algn="ctr"/>
            <a:r>
              <a:rPr lang="el-GR" b="1" dirty="0"/>
              <a:t>ΕΝΙΚΟΣ ΑΡΙΘΜΟΣ</a:t>
            </a:r>
            <a:endParaRPr lang="en-US" b="1" dirty="0"/>
          </a:p>
        </p:txBody>
      </p:sp>
      <p:pic>
        <p:nvPicPr>
          <p:cNvPr id="1026" name="Picture 2" descr="Κινούμενα Σχέδια Σκύλων Το Σκυλί - Δωρεάν φωτογραφία στο Pixabay">
            <a:extLst>
              <a:ext uri="{FF2B5EF4-FFF2-40B4-BE49-F238E27FC236}">
                <a16:creationId xmlns:a16="http://schemas.microsoft.com/office/drawing/2014/main" id="{C83E96ED-38DD-4E33-8DC4-56ABEFCCC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153" y="2056480"/>
            <a:ext cx="1743612" cy="190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82 String Of Balloons Cartoon Stock Photos, High-Res ...">
            <a:extLst>
              <a:ext uri="{FF2B5EF4-FFF2-40B4-BE49-F238E27FC236}">
                <a16:creationId xmlns:a16="http://schemas.microsoft.com/office/drawing/2014/main" id="{FC1362D1-605A-45DE-ACB3-FE474E4E3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055" y="3961489"/>
            <a:ext cx="1214602" cy="121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lephant cartoon Images - Free Download on Freepik">
            <a:extLst>
              <a:ext uri="{FF2B5EF4-FFF2-40B4-BE49-F238E27FC236}">
                <a16:creationId xmlns:a16="http://schemas.microsoft.com/office/drawing/2014/main" id="{362196B3-A86E-455E-8383-B67E7057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171" y="406042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21,276,270 Student cartoon Εικονογραφήσεις | DepositPhotos">
            <a:extLst>
              <a:ext uri="{FF2B5EF4-FFF2-40B4-BE49-F238E27FC236}">
                <a16:creationId xmlns:a16="http://schemas.microsoft.com/office/drawing/2014/main" id="{87CEE2EB-13B3-4265-956D-5ABB2B5FB7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39F5477-F3EF-44A1-B1CA-EB548ABDE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0196" y="4279842"/>
            <a:ext cx="655429" cy="1062858"/>
          </a:xfrm>
          <a:prstGeom prst="rect">
            <a:avLst/>
          </a:prstGeom>
        </p:spPr>
      </p:pic>
      <p:pic>
        <p:nvPicPr>
          <p:cNvPr id="1034" name="Picture 10" descr="καφές Στοκ Εικονογραφήσεις, Vectors, &amp; Clipart – (1,473,310 ...">
            <a:extLst>
              <a:ext uri="{FF2B5EF4-FFF2-40B4-BE49-F238E27FC236}">
                <a16:creationId xmlns:a16="http://schemas.microsoft.com/office/drawing/2014/main" id="{3CF77ADF-EC1E-4D1B-BE9E-AAF880DF5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406" y="399276"/>
            <a:ext cx="1119516" cy="10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26,785,354 Horse clipart Εικονογραφήσεις | DepositPhotos">
            <a:extLst>
              <a:ext uri="{FF2B5EF4-FFF2-40B4-BE49-F238E27FC236}">
                <a16:creationId xmlns:a16="http://schemas.microsoft.com/office/drawing/2014/main" id="{B237A9B3-3AC4-40FC-A13B-CB017A3EA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4507" y="627887"/>
            <a:ext cx="809625" cy="7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Πακέτο Δέμα Συσκευασία - Δωρεάν φωτογραφία στο Pixabay">
            <a:extLst>
              <a:ext uri="{FF2B5EF4-FFF2-40B4-BE49-F238E27FC236}">
                <a16:creationId xmlns:a16="http://schemas.microsoft.com/office/drawing/2014/main" id="{F6D42B8D-279A-4063-975E-E66EEF508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624" y="2273869"/>
            <a:ext cx="1119516" cy="104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Γέρος παππούς Ρεαλιστική Κινούμενα Σχέδια Χαρακτήρας">
            <a:extLst>
              <a:ext uri="{FF2B5EF4-FFF2-40B4-BE49-F238E27FC236}">
                <a16:creationId xmlns:a16="http://schemas.microsoft.com/office/drawing/2014/main" id="{447E0026-C76E-4A96-98F7-9FB440EA2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246" y="5516193"/>
            <a:ext cx="1518658" cy="11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Μελιτζάνα: Περισσότερες από 112.378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219BC306-4CA3-473E-8871-8CC15FFB2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305" y="2193325"/>
            <a:ext cx="1482779" cy="14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βιβλιοθηκών Στοκ Εικονογραφήσεις, Vectors, &amp; Clipart ...">
            <a:extLst>
              <a:ext uri="{FF2B5EF4-FFF2-40B4-BE49-F238E27FC236}">
                <a16:creationId xmlns:a16="http://schemas.microsoft.com/office/drawing/2014/main" id="{BAD85E4A-0759-4393-AAFE-AFACF49B5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41" y="4279842"/>
            <a:ext cx="16287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EED08F75-8E1F-4FA3-AD08-E9641D039B38}"/>
              </a:ext>
            </a:extLst>
          </p:cNvPr>
          <p:cNvSpPr/>
          <p:nvPr/>
        </p:nvSpPr>
        <p:spPr>
          <a:xfrm>
            <a:off x="7229952" y="1450572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 smtClean="0">
                <a:solidFill>
                  <a:schemeClr val="tx1"/>
                </a:solidFill>
              </a:rPr>
              <a:t>ο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B0060E92-942A-4CA8-9D2A-4D9F10BF7668}"/>
              </a:ext>
            </a:extLst>
          </p:cNvPr>
          <p:cNvSpPr/>
          <p:nvPr/>
        </p:nvSpPr>
        <p:spPr>
          <a:xfrm>
            <a:off x="8907406" y="1360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ο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D245AE61-18A6-4ABC-A013-EE6950173F05}"/>
              </a:ext>
            </a:extLst>
          </p:cNvPr>
          <p:cNvSpPr/>
          <p:nvPr/>
        </p:nvSpPr>
        <p:spPr>
          <a:xfrm>
            <a:off x="7359126" y="3393821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ο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C4B94B72-F0F0-49C3-BDF6-C0213DA424B2}"/>
              </a:ext>
            </a:extLst>
          </p:cNvPr>
          <p:cNvSpPr/>
          <p:nvPr/>
        </p:nvSpPr>
        <p:spPr>
          <a:xfrm>
            <a:off x="7358694" y="5529125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η</a:t>
            </a:r>
            <a:endParaRPr lang="el-CY" sz="4000" dirty="0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20BFB925-B0BB-4AED-AA15-F2CC0BEC4E79}"/>
              </a:ext>
            </a:extLst>
          </p:cNvPr>
          <p:cNvSpPr/>
          <p:nvPr/>
        </p:nvSpPr>
        <p:spPr>
          <a:xfrm>
            <a:off x="10623512" y="3125050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το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75A4CA74-8994-4631-BB01-4532672BA7D4}"/>
              </a:ext>
            </a:extLst>
          </p:cNvPr>
          <p:cNvSpPr/>
          <p:nvPr/>
        </p:nvSpPr>
        <p:spPr>
          <a:xfrm>
            <a:off x="10539527" y="143293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 smtClean="0">
                <a:solidFill>
                  <a:schemeClr val="tx1"/>
                </a:solidFill>
              </a:rPr>
              <a:t>το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169BC916-3A4C-4490-910F-6AD92FEDC08A}"/>
              </a:ext>
            </a:extLst>
          </p:cNvPr>
          <p:cNvSpPr/>
          <p:nvPr/>
        </p:nvSpPr>
        <p:spPr>
          <a:xfrm>
            <a:off x="8907406" y="336164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 smtClean="0">
                <a:solidFill>
                  <a:schemeClr val="tx1"/>
                </a:solidFill>
              </a:rPr>
              <a:t>η</a:t>
            </a:r>
            <a:endParaRPr lang="el-CY" sz="2400" dirty="0">
              <a:solidFill>
                <a:schemeClr val="tx1"/>
              </a:solidFill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D2BDD150-F3A5-4799-A32A-C9A0C6BA5024}"/>
              </a:ext>
            </a:extLst>
          </p:cNvPr>
          <p:cNvSpPr/>
          <p:nvPr/>
        </p:nvSpPr>
        <p:spPr>
          <a:xfrm>
            <a:off x="8991179" y="5889044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ο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7561C578-9EB6-4512-B6EB-4AE92C77D9DB}"/>
              </a:ext>
            </a:extLst>
          </p:cNvPr>
          <p:cNvSpPr/>
          <p:nvPr/>
        </p:nvSpPr>
        <p:spPr>
          <a:xfrm>
            <a:off x="9001412" y="4931918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ο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4C2B5E22-42AF-410E-BB2C-8759BA817B3D}"/>
              </a:ext>
            </a:extLst>
          </p:cNvPr>
          <p:cNvSpPr/>
          <p:nvPr/>
        </p:nvSpPr>
        <p:spPr>
          <a:xfrm>
            <a:off x="10726043" y="4960333"/>
            <a:ext cx="1404134" cy="803910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το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84500B-1D11-DC90-5D63-B5F968820936}"/>
              </a:ext>
            </a:extLst>
          </p:cNvPr>
          <p:cNvSpPr txBox="1"/>
          <p:nvPr/>
        </p:nvSpPr>
        <p:spPr>
          <a:xfrm>
            <a:off x="572026" y="2466490"/>
            <a:ext cx="7304314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2800" dirty="0"/>
              <a:t>1.</a:t>
            </a:r>
            <a:r>
              <a:rPr lang="el-GR" sz="2400" dirty="0"/>
              <a:t>Μου αρέσει  αυτός  </a:t>
            </a:r>
            <a:r>
              <a:rPr lang="el-GR" sz="2400" dirty="0" smtClean="0"/>
              <a:t>_______</a:t>
            </a:r>
            <a:r>
              <a:rPr lang="el-GR" sz="3200" dirty="0"/>
              <a:t>ο__ </a:t>
            </a:r>
            <a:r>
              <a:rPr lang="el-GR" sz="2400" dirty="0"/>
              <a:t>σκύλος.</a:t>
            </a:r>
          </a:p>
          <a:p>
            <a:r>
              <a:rPr lang="el-GR" sz="2400" dirty="0"/>
              <a:t>2. Μου αρέσει  αυτό </a:t>
            </a:r>
            <a:r>
              <a:rPr lang="el-GR" sz="2400" dirty="0" smtClean="0"/>
              <a:t>________το___ </a:t>
            </a:r>
            <a:r>
              <a:rPr lang="el-GR" sz="2400" dirty="0"/>
              <a:t>μπαλόνι.</a:t>
            </a:r>
          </a:p>
          <a:p>
            <a:r>
              <a:rPr lang="el-GR" sz="2400" dirty="0"/>
              <a:t>3. Μου αρέσει  αυτός  </a:t>
            </a:r>
            <a:r>
              <a:rPr lang="el-GR" sz="2400" dirty="0" smtClean="0"/>
              <a:t>_______ο__ </a:t>
            </a:r>
            <a:r>
              <a:rPr lang="el-GR" sz="2400" dirty="0"/>
              <a:t>ελέφαντας.</a:t>
            </a:r>
          </a:p>
          <a:p>
            <a:r>
              <a:rPr lang="el-GR" sz="2400" dirty="0"/>
              <a:t>4. Μου αρέσει  αυτός  </a:t>
            </a:r>
            <a:r>
              <a:rPr lang="el-GR" sz="2400" dirty="0" smtClean="0"/>
              <a:t>_______ο__  </a:t>
            </a:r>
            <a:r>
              <a:rPr lang="el-GR" sz="2400" dirty="0"/>
              <a:t>μαθητής.</a:t>
            </a:r>
          </a:p>
          <a:p>
            <a:r>
              <a:rPr lang="el-GR" sz="2400" dirty="0"/>
              <a:t>5. Μου αρέσει  αυτός  </a:t>
            </a:r>
            <a:r>
              <a:rPr lang="el-GR" sz="2400" dirty="0" smtClean="0"/>
              <a:t>_______ο__ </a:t>
            </a:r>
            <a:r>
              <a:rPr lang="el-GR" sz="2400" dirty="0"/>
              <a:t>καφές.</a:t>
            </a:r>
          </a:p>
          <a:p>
            <a:r>
              <a:rPr lang="el-GR" sz="2400" dirty="0"/>
              <a:t>6. Μου αρέσει  αυτό </a:t>
            </a:r>
            <a:r>
              <a:rPr lang="el-GR" sz="2400" dirty="0" smtClean="0"/>
              <a:t>________το___  </a:t>
            </a:r>
            <a:r>
              <a:rPr lang="el-GR" sz="2400" dirty="0"/>
              <a:t>άλογο.</a:t>
            </a:r>
          </a:p>
          <a:p>
            <a:r>
              <a:rPr lang="el-GR" sz="2400" dirty="0"/>
              <a:t>7. Μου αρέσει  </a:t>
            </a:r>
            <a:r>
              <a:rPr lang="el-GR" sz="2400" dirty="0" smtClean="0"/>
              <a:t>αυτό ___το___ </a:t>
            </a:r>
            <a:r>
              <a:rPr lang="el-GR" sz="2400" dirty="0"/>
              <a:t>δέμα.</a:t>
            </a:r>
          </a:p>
          <a:p>
            <a:r>
              <a:rPr lang="el-GR" sz="2400" dirty="0"/>
              <a:t>8. Μου αρέσει  αυτός  </a:t>
            </a:r>
            <a:r>
              <a:rPr lang="el-GR" sz="2400" dirty="0" smtClean="0"/>
              <a:t>___ο______  </a:t>
            </a:r>
            <a:r>
              <a:rPr lang="el-GR" sz="2400" dirty="0"/>
              <a:t>παππούς. </a:t>
            </a:r>
          </a:p>
          <a:p>
            <a:r>
              <a:rPr lang="el-GR" sz="2400" dirty="0"/>
              <a:t>9. Μου αρέσει  αυτή </a:t>
            </a:r>
            <a:r>
              <a:rPr lang="el-GR" sz="2400" dirty="0" smtClean="0"/>
              <a:t>______η_____ </a:t>
            </a:r>
            <a:r>
              <a:rPr lang="el-GR" sz="2400" dirty="0"/>
              <a:t>μελιτζάνα.</a:t>
            </a:r>
          </a:p>
          <a:p>
            <a:r>
              <a:rPr lang="el-GR" sz="2400" dirty="0"/>
              <a:t>10. Μου αρέσει  αυτή </a:t>
            </a:r>
            <a:r>
              <a:rPr lang="el-GR" sz="2400" dirty="0" smtClean="0"/>
              <a:t>____η_______ </a:t>
            </a:r>
            <a:r>
              <a:rPr lang="el-GR" sz="2400" dirty="0"/>
              <a:t>βιβλιοθήκη.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4</a:t>
            </a:fld>
            <a:endParaRPr lang="el-GR" dirty="0"/>
          </a:p>
        </p:txBody>
      </p:sp>
      <p:pic>
        <p:nvPicPr>
          <p:cNvPr id="9" name="Picture 2" descr="School of Modern Greek – MOGR – UCY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73" y="50359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13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603277"/>
              </p:ext>
            </p:extLst>
          </p:nvPr>
        </p:nvGraphicFramePr>
        <p:xfrm>
          <a:off x="1216014" y="1236585"/>
          <a:ext cx="9855201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5067">
                  <a:extLst>
                    <a:ext uri="{9D8B030D-6E8A-4147-A177-3AD203B41FA5}">
                      <a16:colId xmlns:a16="http://schemas.microsoft.com/office/drawing/2014/main" val="1725919244"/>
                    </a:ext>
                  </a:extLst>
                </a:gridCol>
                <a:gridCol w="3285067">
                  <a:extLst>
                    <a:ext uri="{9D8B030D-6E8A-4147-A177-3AD203B41FA5}">
                      <a16:colId xmlns:a16="http://schemas.microsoft.com/office/drawing/2014/main" val="1635360531"/>
                    </a:ext>
                  </a:extLst>
                </a:gridCol>
                <a:gridCol w="3285067">
                  <a:extLst>
                    <a:ext uri="{9D8B030D-6E8A-4147-A177-3AD203B41FA5}">
                      <a16:colId xmlns:a16="http://schemas.microsoft.com/office/drawing/2014/main" val="268311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3600" baseline="0" dirty="0"/>
                        <a:t>        </a:t>
                      </a:r>
                      <a:r>
                        <a:rPr lang="tr-TR" sz="3600" baseline="0" dirty="0"/>
                        <a:t>o 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3600" dirty="0"/>
                        <a:t>            η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3600" dirty="0"/>
                        <a:t>το                               </a:t>
                      </a:r>
                      <a:endParaRPr 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008874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0349"/>
              </p:ext>
            </p:extLst>
          </p:nvPr>
        </p:nvGraphicFramePr>
        <p:xfrm>
          <a:off x="1086069" y="3587786"/>
          <a:ext cx="9348635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77563">
                  <a:extLst>
                    <a:ext uri="{9D8B030D-6E8A-4147-A177-3AD203B41FA5}">
                      <a16:colId xmlns:a16="http://schemas.microsoft.com/office/drawing/2014/main" val="1725919244"/>
                    </a:ext>
                  </a:extLst>
                </a:gridCol>
                <a:gridCol w="3180259">
                  <a:extLst>
                    <a:ext uri="{9D8B030D-6E8A-4147-A177-3AD203B41FA5}">
                      <a16:colId xmlns:a16="http://schemas.microsoft.com/office/drawing/2014/main" val="1635360531"/>
                    </a:ext>
                  </a:extLst>
                </a:gridCol>
                <a:gridCol w="3090813">
                  <a:extLst>
                    <a:ext uri="{9D8B030D-6E8A-4147-A177-3AD203B41FA5}">
                      <a16:colId xmlns:a16="http://schemas.microsoft.com/office/drawing/2014/main" val="268311503"/>
                    </a:ext>
                  </a:extLst>
                </a:gridCol>
              </a:tblGrid>
              <a:tr h="2231123">
                <a:tc>
                  <a:txBody>
                    <a:bodyPr/>
                    <a:lstStyle/>
                    <a:p>
                      <a:r>
                        <a:rPr lang="el-GR" sz="5400" dirty="0"/>
                        <a:t>-ας</a:t>
                      </a:r>
                    </a:p>
                    <a:p>
                      <a:r>
                        <a:rPr lang="el-GR" sz="5400" dirty="0"/>
                        <a:t>-ης</a:t>
                      </a:r>
                    </a:p>
                    <a:p>
                      <a:r>
                        <a:rPr lang="el-GR" sz="5400" dirty="0"/>
                        <a:t>-</a:t>
                      </a:r>
                      <a:r>
                        <a:rPr lang="el-GR" sz="5400" dirty="0" err="1"/>
                        <a:t>ος</a:t>
                      </a:r>
                      <a:r>
                        <a:rPr lang="el-GR" sz="5400" dirty="0"/>
                        <a:t> 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5400" dirty="0"/>
                        <a:t>-α</a:t>
                      </a:r>
                    </a:p>
                    <a:p>
                      <a:r>
                        <a:rPr lang="el-GR" sz="5400" dirty="0"/>
                        <a:t>-η  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5400" dirty="0"/>
                        <a:t>-ο</a:t>
                      </a:r>
                    </a:p>
                    <a:p>
                      <a:r>
                        <a:rPr lang="el-GR" sz="5400" dirty="0"/>
                        <a:t>-ι</a:t>
                      </a:r>
                    </a:p>
                    <a:p>
                      <a:r>
                        <a:rPr lang="el-GR" sz="5400" dirty="0"/>
                        <a:t>-μα </a:t>
                      </a:r>
                      <a:endParaRPr lang="en-US" sz="5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008874"/>
                  </a:ext>
                </a:extLst>
              </a:tr>
            </a:tbl>
          </a:graphicData>
        </a:graphic>
      </p:graphicFrame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691A7EBC-CC9D-4EA1-8915-A78BBB8F4AF9}"/>
              </a:ext>
            </a:extLst>
          </p:cNvPr>
          <p:cNvSpPr/>
          <p:nvPr/>
        </p:nvSpPr>
        <p:spPr>
          <a:xfrm rot="16200000">
            <a:off x="2497640" y="2198466"/>
            <a:ext cx="1439917" cy="13663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67800FAB-D2A4-497D-9DDE-6EFD9A195E23}"/>
              </a:ext>
            </a:extLst>
          </p:cNvPr>
          <p:cNvSpPr/>
          <p:nvPr/>
        </p:nvSpPr>
        <p:spPr>
          <a:xfrm rot="16200000">
            <a:off x="5474934" y="2215099"/>
            <a:ext cx="1439917" cy="13663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5CA11343-0385-468B-B45B-F026F5BB6810}"/>
              </a:ext>
            </a:extLst>
          </p:cNvPr>
          <p:cNvSpPr/>
          <p:nvPr/>
        </p:nvSpPr>
        <p:spPr>
          <a:xfrm rot="16200000">
            <a:off x="8805758" y="2184655"/>
            <a:ext cx="1439917" cy="13663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12" name="Picture 2" descr="Stop clipart Images - Free Download on Freepik">
            <a:extLst>
              <a:ext uri="{FF2B5EF4-FFF2-40B4-BE49-F238E27FC236}">
                <a16:creationId xmlns:a16="http://schemas.microsoft.com/office/drawing/2014/main" id="{CCB900A1-8B15-4F8B-B12F-3B67D3B8F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5666" y="2440127"/>
            <a:ext cx="974438" cy="318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59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2DF29-DCD2-2404-22EB-735D6932B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EE9D06-104C-70F1-ED88-0AEC160F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2" y="365125"/>
            <a:ext cx="7474527" cy="1657639"/>
          </a:xfrm>
        </p:spPr>
        <p:txBody>
          <a:bodyPr>
            <a:normAutofit fontScale="90000"/>
          </a:bodyPr>
          <a:lstStyle/>
          <a:p>
            <a:r>
              <a:rPr lang="el-GR" dirty="0"/>
              <a:t> </a:t>
            </a:r>
            <a:r>
              <a:rPr lang="el-GR" dirty="0" smtClean="0"/>
              <a:t> </a:t>
            </a:r>
            <a:r>
              <a:rPr lang="el-GR" dirty="0"/>
              <a:t>Για τη  λέξη  </a:t>
            </a:r>
            <a:r>
              <a:rPr lang="el-GR" u="sng" dirty="0"/>
              <a:t>τσίχλα</a:t>
            </a:r>
            <a:r>
              <a:rPr lang="el-GR" dirty="0"/>
              <a:t>  το κατάλληλο άρθρο  είναι το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F33146A-ED6D-DB41-3D59-51B342DD3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0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η</a:t>
            </a:r>
          </a:p>
          <a:p>
            <a:pPr marL="0" indent="0">
              <a:buNone/>
            </a:pPr>
            <a:r>
              <a:rPr lang="el-GR" sz="9600" dirty="0"/>
              <a:t>(β) ο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1D7C039E-40BF-5A37-D1B8-40FB61330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6</a:t>
            </a:fld>
            <a:endParaRPr lang="el-GR"/>
          </a:p>
        </p:txBody>
      </p:sp>
      <p:pic>
        <p:nvPicPr>
          <p:cNvPr id="38914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20" y="75103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φούσκα τσίχλας Στοκ Εικονογραφήσεις, Vectors, &amp; Clipart ..."/>
          <p:cNvSpPr>
            <a:spLocks noChangeAspect="1" noChangeArrowheads="1"/>
          </p:cNvSpPr>
          <p:nvPr/>
        </p:nvSpPr>
        <p:spPr bwMode="auto">
          <a:xfrm>
            <a:off x="0" y="-144463"/>
            <a:ext cx="460375" cy="46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2793047"/>
            <a:ext cx="2955306" cy="2416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932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2DF29-DCD2-2404-22EB-735D6932B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EE9D06-104C-70F1-ED88-0AEC160F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2" y="365125"/>
            <a:ext cx="7474527" cy="1657639"/>
          </a:xfrm>
        </p:spPr>
        <p:txBody>
          <a:bodyPr>
            <a:normAutofit fontScale="90000"/>
          </a:bodyPr>
          <a:lstStyle/>
          <a:p>
            <a:r>
              <a:rPr lang="el-GR" dirty="0"/>
              <a:t> </a:t>
            </a:r>
            <a:r>
              <a:rPr lang="el-GR" dirty="0" smtClean="0"/>
              <a:t> </a:t>
            </a:r>
            <a:r>
              <a:rPr lang="el-GR" dirty="0"/>
              <a:t>Για τη  λέξη  </a:t>
            </a:r>
            <a:r>
              <a:rPr lang="el-GR" u="sng" dirty="0"/>
              <a:t>τσίχλα</a:t>
            </a:r>
            <a:r>
              <a:rPr lang="el-GR" dirty="0"/>
              <a:t>  το κατάλληλο άρθρο  είναι το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F33146A-ED6D-DB41-3D59-51B342DD3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0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u="sng" dirty="0"/>
              <a:t>(α) η</a:t>
            </a:r>
          </a:p>
          <a:p>
            <a:pPr marL="0" indent="0">
              <a:buNone/>
            </a:pPr>
            <a:r>
              <a:rPr lang="el-GR" sz="9600" dirty="0"/>
              <a:t>(β) ο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1D7C039E-40BF-5A37-D1B8-40FB61330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7</a:t>
            </a:fld>
            <a:endParaRPr lang="el-GR"/>
          </a:p>
        </p:txBody>
      </p:sp>
      <p:pic>
        <p:nvPicPr>
          <p:cNvPr id="38914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20" y="75103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φούσκα τσίχλας Στοκ Εικονογραφήσεις, Vectors, &amp; Clipart ..."/>
          <p:cNvSpPr>
            <a:spLocks noChangeAspect="1" noChangeArrowheads="1"/>
          </p:cNvSpPr>
          <p:nvPr/>
        </p:nvSpPr>
        <p:spPr bwMode="auto">
          <a:xfrm>
            <a:off x="0" y="-144463"/>
            <a:ext cx="460375" cy="46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2793047"/>
            <a:ext cx="2955306" cy="2416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913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48AED-44DF-F111-B51F-8E1696F11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99C4A6-8D52-F77D-906E-EE75D0353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818" y="365125"/>
            <a:ext cx="8097982" cy="1325563"/>
          </a:xfrm>
        </p:spPr>
        <p:txBody>
          <a:bodyPr>
            <a:normAutofit fontScale="90000"/>
          </a:bodyPr>
          <a:lstStyle/>
          <a:p>
            <a:r>
              <a:rPr lang="el-GR" dirty="0"/>
              <a:t> </a:t>
            </a:r>
            <a:r>
              <a:rPr lang="el-GR" dirty="0" smtClean="0"/>
              <a:t> </a:t>
            </a:r>
            <a:r>
              <a:rPr lang="el-GR" dirty="0"/>
              <a:t>Για τη  λέξη </a:t>
            </a:r>
            <a:r>
              <a:rPr lang="el-GR" u="sng" dirty="0"/>
              <a:t>αναπτήρας</a:t>
            </a:r>
            <a:r>
              <a:rPr lang="el-GR" dirty="0"/>
              <a:t> το κατάλληλο άρθρο  είναι το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E9FBD9-34E9-9B83-0098-CA4346EBA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144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η</a:t>
            </a:r>
          </a:p>
          <a:p>
            <a:pPr marL="0" indent="0">
              <a:buNone/>
            </a:pPr>
            <a:r>
              <a:rPr lang="el-GR" sz="9600" dirty="0"/>
              <a:t>(β) ο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FFEC0D81-50EB-8BD0-1FEB-CCAC6413B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</a:t>
            </a:fld>
            <a:endParaRPr lang="el-GR"/>
          </a:p>
        </p:txBody>
      </p:sp>
      <p:pic>
        <p:nvPicPr>
          <p:cNvPr id="3993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8" y="58499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Διάνυσμα κινουμένων σχεδίων ρετρό αναπτήρας με φλόγα Διάνυσμα από ©nikiteev 15752699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39"/>
          <a:stretch/>
        </p:blipFill>
        <p:spPr bwMode="auto">
          <a:xfrm>
            <a:off x="4245428" y="2230934"/>
            <a:ext cx="2397850" cy="2280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89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48AED-44DF-F111-B51F-8E1696F11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99C4A6-8D52-F77D-906E-EE75D0353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818" y="365125"/>
            <a:ext cx="8097982" cy="1325563"/>
          </a:xfrm>
        </p:spPr>
        <p:txBody>
          <a:bodyPr>
            <a:normAutofit fontScale="90000"/>
          </a:bodyPr>
          <a:lstStyle/>
          <a:p>
            <a:r>
              <a:rPr lang="el-GR" dirty="0"/>
              <a:t> </a:t>
            </a:r>
            <a:r>
              <a:rPr lang="el-GR" dirty="0" smtClean="0"/>
              <a:t> </a:t>
            </a:r>
            <a:r>
              <a:rPr lang="el-GR" dirty="0"/>
              <a:t>Για τη  λέξη </a:t>
            </a:r>
            <a:r>
              <a:rPr lang="el-GR" u="sng" dirty="0"/>
              <a:t>αναπτήρας</a:t>
            </a:r>
            <a:r>
              <a:rPr lang="el-GR" dirty="0"/>
              <a:t> το κατάλληλο άρθρο  είναι το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E9FBD9-34E9-9B83-0098-CA4346EBA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144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η</a:t>
            </a:r>
          </a:p>
          <a:p>
            <a:pPr marL="0" indent="0">
              <a:buNone/>
            </a:pPr>
            <a:r>
              <a:rPr lang="el-GR" sz="9600" u="sng" dirty="0"/>
              <a:t>(β) ο</a:t>
            </a:r>
            <a:endParaRPr lang="el-CY" sz="9600" u="sng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FFEC0D81-50EB-8BD0-1FEB-CCAC6413B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9</a:t>
            </a:fld>
            <a:endParaRPr lang="el-GR"/>
          </a:p>
        </p:txBody>
      </p:sp>
      <p:pic>
        <p:nvPicPr>
          <p:cNvPr id="3993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8" y="58499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Διάνυσμα κινουμένων σχεδίων ρετρό αναπτήρας με φλόγα Διάνυσμα από ©nikiteev 15752699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39"/>
          <a:stretch/>
        </p:blipFill>
        <p:spPr bwMode="auto">
          <a:xfrm>
            <a:off x="4245428" y="2230934"/>
            <a:ext cx="2397850" cy="2280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93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0718C-13F9-AC6B-2148-C01B6CE20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AE155C-6C45-D2B7-CEA6-588FAD47A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27" y="274493"/>
            <a:ext cx="7793182" cy="1643784"/>
          </a:xfrm>
        </p:spPr>
        <p:txBody>
          <a:bodyPr>
            <a:normAutofit fontScale="90000"/>
          </a:bodyPr>
          <a:lstStyle/>
          <a:p>
            <a:r>
              <a:rPr lang="el-GR" dirty="0"/>
              <a:t> 10. Για τη  λέξη  </a:t>
            </a:r>
            <a:r>
              <a:rPr lang="el-GR" u="sng" dirty="0"/>
              <a:t>κουλούρι</a:t>
            </a:r>
            <a:r>
              <a:rPr lang="el-GR" dirty="0"/>
              <a:t> το κατάλληλο άρθρο  είναι το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4009A0-117A-6F21-1569-B4657C6DF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415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το</a:t>
            </a:r>
          </a:p>
          <a:p>
            <a:pPr marL="0" indent="0">
              <a:buNone/>
            </a:pPr>
            <a:r>
              <a:rPr lang="el-GR" sz="9600" dirty="0"/>
              <a:t>(β)  ο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F130802E-E0E7-C739-D0BF-95F65544C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2" y="1825625"/>
            <a:ext cx="3698421" cy="395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10</a:t>
            </a:fld>
            <a:endParaRPr lang="el-GR"/>
          </a:p>
        </p:txBody>
      </p:sp>
      <p:pic>
        <p:nvPicPr>
          <p:cNvPr id="40962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84" y="43988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Koulouri Stock Illustrations – 18 Koulouri Stock Illustrations, Vectors &amp; Clipart - Dreamsti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279" y="2994053"/>
            <a:ext cx="2910841" cy="2910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4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0718C-13F9-AC6B-2148-C01B6CE20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AE155C-6C45-D2B7-CEA6-588FAD47A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27" y="274493"/>
            <a:ext cx="7793182" cy="1643784"/>
          </a:xfrm>
        </p:spPr>
        <p:txBody>
          <a:bodyPr>
            <a:normAutofit fontScale="90000"/>
          </a:bodyPr>
          <a:lstStyle/>
          <a:p>
            <a:r>
              <a:rPr lang="el-GR" dirty="0"/>
              <a:t> 10. Για τη  λέξη  </a:t>
            </a:r>
            <a:r>
              <a:rPr lang="el-GR" u="sng" dirty="0"/>
              <a:t>κουλούρι</a:t>
            </a:r>
            <a:r>
              <a:rPr lang="el-GR" dirty="0"/>
              <a:t> το κατάλληλο άρθρο  είναι το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4009A0-117A-6F21-1569-B4657C6DF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415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(α) το</a:t>
            </a:r>
          </a:p>
          <a:p>
            <a:pPr marL="0" indent="0">
              <a:buNone/>
            </a:pPr>
            <a:r>
              <a:rPr lang="el-GR" sz="9600" dirty="0"/>
              <a:t>(β)  ο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F130802E-E0E7-C739-D0BF-95F65544C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652" y="1825625"/>
            <a:ext cx="3698421" cy="395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11</a:t>
            </a:fld>
            <a:endParaRPr lang="el-GR"/>
          </a:p>
        </p:txBody>
      </p:sp>
      <p:pic>
        <p:nvPicPr>
          <p:cNvPr id="40962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84" y="43988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Koulouri Stock Illustrations – 18 Koulouri Stock Illustrations, Vectors &amp; Clipart - Dreamsti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279" y="2994053"/>
            <a:ext cx="2910841" cy="2910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83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672" y="1288473"/>
            <a:ext cx="828092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370904" y="3325091"/>
            <a:ext cx="5976664" cy="13916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Προϋπάρχουσες</a:t>
            </a:r>
            <a:r>
              <a:rPr lang="el-GR" sz="2400" b="1" dirty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γνώσεις</a:t>
            </a:r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(</a:t>
            </a:r>
            <a:r>
              <a:rPr lang="el-GR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prior</a:t>
            </a:r>
            <a:r>
              <a:rPr lang="el-GR" sz="2400" b="1" dirty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knowledge</a:t>
            </a:r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en-US" sz="2400" b="1" dirty="0" smtClean="0">
              <a:solidFill>
                <a:schemeClr val="tx1"/>
              </a:solidFill>
              <a:latin typeface="Times New Roman" panose="02020603050405020304" pitchFamily="18" charset="0"/>
              <a:ea typeface="Source Sans Pro Semibold" panose="020B0603030403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l-GR" sz="2400" b="1" dirty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π</a:t>
            </a:r>
            <a:r>
              <a:rPr lang="el-GR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ληθυντικός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/</a:t>
            </a:r>
            <a:r>
              <a:rPr lang="el-GR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plural</a:t>
            </a:r>
            <a:endParaRPr lang="el-GR" sz="2400" dirty="0">
              <a:solidFill>
                <a:schemeClr val="tx1"/>
              </a:solidFill>
              <a:latin typeface="Times New Roman" panose="02020603050405020304" pitchFamily="18" charset="0"/>
              <a:ea typeface="Source Sans Pro Semibold" panose="020B0603030403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26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A9771-8D31-5221-D651-F010CC013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B324A-97E0-3CAE-9DC3-8E5F95563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4000" dirty="0" smtClean="0">
                <a:solidFill>
                  <a:srgbClr val="FF0000"/>
                </a:solidFill>
              </a:rPr>
              <a:t>Μας</a:t>
            </a:r>
            <a:r>
              <a:rPr lang="el-GR" sz="4000" dirty="0" smtClean="0"/>
              <a:t> </a:t>
            </a:r>
            <a:r>
              <a:rPr lang="el-GR" sz="4000" dirty="0"/>
              <a:t>αρέσ</a:t>
            </a:r>
            <a:r>
              <a:rPr lang="el-GR" sz="4000" dirty="0">
                <a:solidFill>
                  <a:srgbClr val="FF0000"/>
                </a:solidFill>
              </a:rPr>
              <a:t>ει τα</a:t>
            </a:r>
            <a:r>
              <a:rPr lang="el-GR" sz="4000" dirty="0"/>
              <a:t> σουβλάκ</a:t>
            </a:r>
            <a:r>
              <a:rPr lang="el-GR" sz="4000" dirty="0">
                <a:solidFill>
                  <a:srgbClr val="FF0000"/>
                </a:solidFill>
              </a:rPr>
              <a:t>ια</a:t>
            </a:r>
            <a:r>
              <a:rPr lang="el-GR" sz="4000" dirty="0"/>
              <a:t>. </a:t>
            </a:r>
            <a:endParaRPr lang="el-GR" sz="4000" dirty="0" smtClean="0"/>
          </a:p>
          <a:p>
            <a:r>
              <a:rPr lang="el-GR" sz="4000" dirty="0">
                <a:solidFill>
                  <a:srgbClr val="FF0000"/>
                </a:solidFill>
              </a:rPr>
              <a:t>Μας</a:t>
            </a:r>
            <a:r>
              <a:rPr lang="el-GR" sz="4000" dirty="0"/>
              <a:t> </a:t>
            </a:r>
            <a:r>
              <a:rPr lang="el-GR" sz="4000" dirty="0" smtClean="0"/>
              <a:t>αρέσ</a:t>
            </a:r>
            <a:r>
              <a:rPr lang="el-GR" sz="4000" dirty="0" smtClean="0">
                <a:solidFill>
                  <a:srgbClr val="FF0000"/>
                </a:solidFill>
              </a:rPr>
              <a:t>ουν </a:t>
            </a:r>
            <a:r>
              <a:rPr lang="el-GR" sz="4000" dirty="0">
                <a:solidFill>
                  <a:srgbClr val="FF0000"/>
                </a:solidFill>
              </a:rPr>
              <a:t>τα</a:t>
            </a:r>
            <a:r>
              <a:rPr lang="el-GR" sz="4000" dirty="0"/>
              <a:t> σουβλάκ</a:t>
            </a:r>
            <a:r>
              <a:rPr lang="el-GR" sz="4000" dirty="0">
                <a:solidFill>
                  <a:srgbClr val="FF0000"/>
                </a:solidFill>
              </a:rPr>
              <a:t>ια</a:t>
            </a:r>
            <a:r>
              <a:rPr lang="el-GR" sz="4000" dirty="0"/>
              <a:t>. </a:t>
            </a:r>
          </a:p>
          <a:p>
            <a:pPr marL="0" indent="0">
              <a:buNone/>
            </a:pPr>
            <a:endParaRPr lang="el-GR" sz="4000" dirty="0"/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EAE4986A-0101-4E59-CE42-6DBEEFF504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982686"/>
            <a:ext cx="3766457" cy="275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F7D00F80-FCF1-9185-6ABE-F7BDFCA4B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6977743" y="803564"/>
            <a:ext cx="3563307" cy="70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CAE56EFA-80D5-D1F3-5ED2-D4D4665AC868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23C99F17-35F7-87E1-242E-0492B2C17357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</a:t>
            </a:fld>
            <a:endParaRPr lang="el-GR"/>
          </a:p>
        </p:txBody>
      </p:sp>
      <p:pic>
        <p:nvPicPr>
          <p:cNvPr id="24578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71" y="66594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95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0113A-6C43-3A5F-CFE2-9FA1789C7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D1CC2-E7F3-7535-A086-116FC1B87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4000" dirty="0" smtClean="0"/>
              <a:t>Αυτ</a:t>
            </a:r>
            <a:r>
              <a:rPr lang="el-GR" sz="4000" dirty="0" smtClean="0">
                <a:solidFill>
                  <a:srgbClr val="FF0000"/>
                </a:solidFill>
              </a:rPr>
              <a:t>ή</a:t>
            </a:r>
            <a:r>
              <a:rPr lang="el-GR" sz="4000" dirty="0" smtClean="0"/>
              <a:t> </a:t>
            </a:r>
            <a:r>
              <a:rPr lang="el-GR" sz="4000" dirty="0">
                <a:solidFill>
                  <a:srgbClr val="FF0000"/>
                </a:solidFill>
              </a:rPr>
              <a:t>η</a:t>
            </a:r>
            <a:r>
              <a:rPr lang="el-GR" sz="4000" dirty="0"/>
              <a:t> καθηγήτρι</a:t>
            </a:r>
            <a:r>
              <a:rPr lang="el-GR" sz="4000" dirty="0">
                <a:solidFill>
                  <a:srgbClr val="FF0000"/>
                </a:solidFill>
              </a:rPr>
              <a:t>ες</a:t>
            </a:r>
            <a:r>
              <a:rPr lang="el-GR" sz="4000" dirty="0"/>
              <a:t> είναι καλ</a:t>
            </a:r>
            <a:r>
              <a:rPr lang="el-GR" sz="4000" dirty="0">
                <a:solidFill>
                  <a:srgbClr val="FF0000"/>
                </a:solidFill>
              </a:rPr>
              <a:t>ή</a:t>
            </a:r>
            <a:r>
              <a:rPr lang="el-GR" sz="4000" dirty="0" smtClean="0"/>
              <a:t>.</a:t>
            </a:r>
          </a:p>
          <a:p>
            <a:pPr marL="0" indent="0">
              <a:buNone/>
            </a:pPr>
            <a:r>
              <a:rPr lang="el-GR" sz="4000" dirty="0"/>
              <a:t>Αυτ</a:t>
            </a:r>
            <a:r>
              <a:rPr lang="el-GR" sz="4000" dirty="0">
                <a:solidFill>
                  <a:srgbClr val="FF0000"/>
                </a:solidFill>
              </a:rPr>
              <a:t>ή</a:t>
            </a:r>
            <a:r>
              <a:rPr lang="el-GR" sz="4000" dirty="0"/>
              <a:t> </a:t>
            </a:r>
            <a:r>
              <a:rPr lang="el-GR" sz="4000" dirty="0">
                <a:solidFill>
                  <a:srgbClr val="FF0000"/>
                </a:solidFill>
              </a:rPr>
              <a:t>η</a:t>
            </a:r>
            <a:r>
              <a:rPr lang="el-GR" sz="4000" dirty="0"/>
              <a:t> </a:t>
            </a:r>
            <a:r>
              <a:rPr lang="el-GR" sz="4000" dirty="0" smtClean="0"/>
              <a:t>καθηγήτρι</a:t>
            </a:r>
            <a:r>
              <a:rPr lang="el-GR" sz="4000" dirty="0">
                <a:solidFill>
                  <a:srgbClr val="FF0000"/>
                </a:solidFill>
              </a:rPr>
              <a:t>α</a:t>
            </a:r>
            <a:r>
              <a:rPr lang="el-GR" sz="4000" dirty="0" smtClean="0"/>
              <a:t> </a:t>
            </a:r>
            <a:r>
              <a:rPr lang="el-GR" sz="4000" dirty="0"/>
              <a:t>είναι καλ</a:t>
            </a:r>
            <a:r>
              <a:rPr lang="el-GR" sz="4000" dirty="0">
                <a:solidFill>
                  <a:srgbClr val="FF0000"/>
                </a:solidFill>
              </a:rPr>
              <a:t>ή</a:t>
            </a:r>
            <a:r>
              <a:rPr lang="el-GR" sz="4000" dirty="0"/>
              <a:t>.</a:t>
            </a:r>
            <a:endParaRPr lang="en-US" sz="4000" dirty="0"/>
          </a:p>
          <a:p>
            <a:pPr marL="0" indent="0">
              <a:buNone/>
            </a:pPr>
            <a:endParaRPr lang="en-US" sz="4000" dirty="0"/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1C0EC773-F1DB-FACE-1575-50ED54FD2B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982686"/>
            <a:ext cx="3766457" cy="275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EC75528D-951F-EEB1-9BB5-53C69E79A3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7855527" y="524874"/>
            <a:ext cx="2685523" cy="98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BC1A599F-D35F-3C87-EB79-233117126C1C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9A5E409C-FA41-2DE1-32F6-F741B573CA93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14</a:t>
            </a:fld>
            <a:endParaRPr lang="el-GR"/>
          </a:p>
        </p:txBody>
      </p:sp>
      <p:pic>
        <p:nvPicPr>
          <p:cNvPr id="25602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4" y="575116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03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8886C-512D-42C7-38DD-4B3EC64D8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14065-1B92-B9E0-3C76-CAF63AF4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4000" dirty="0" smtClean="0"/>
              <a:t>Αυτ</a:t>
            </a:r>
            <a:r>
              <a:rPr lang="el-GR" sz="4000" dirty="0" smtClean="0">
                <a:solidFill>
                  <a:srgbClr val="FF0000"/>
                </a:solidFill>
              </a:rPr>
              <a:t>ές</a:t>
            </a:r>
            <a:r>
              <a:rPr lang="el-GR" sz="4000" dirty="0" smtClean="0"/>
              <a:t> </a:t>
            </a:r>
            <a:r>
              <a:rPr lang="el-GR" sz="4000" dirty="0">
                <a:solidFill>
                  <a:srgbClr val="FF0000"/>
                </a:solidFill>
              </a:rPr>
              <a:t>οι</a:t>
            </a:r>
            <a:r>
              <a:rPr lang="el-GR" sz="4000" dirty="0"/>
              <a:t> καθηγήτρι</a:t>
            </a:r>
            <a:r>
              <a:rPr lang="el-GR" sz="4000" dirty="0">
                <a:solidFill>
                  <a:srgbClr val="FF0000"/>
                </a:solidFill>
              </a:rPr>
              <a:t>α</a:t>
            </a:r>
            <a:r>
              <a:rPr lang="el-GR" sz="4000" dirty="0"/>
              <a:t> είναι καλ</a:t>
            </a:r>
            <a:r>
              <a:rPr lang="el-GR" sz="4000" dirty="0">
                <a:solidFill>
                  <a:srgbClr val="FF0000"/>
                </a:solidFill>
              </a:rPr>
              <a:t>ές</a:t>
            </a:r>
            <a:r>
              <a:rPr lang="el-GR" sz="4000" dirty="0"/>
              <a:t>. </a:t>
            </a:r>
            <a:endParaRPr lang="el-GR" sz="4000" dirty="0" smtClean="0"/>
          </a:p>
          <a:p>
            <a:r>
              <a:rPr lang="el-GR" sz="4000" dirty="0"/>
              <a:t>Αυτ</a:t>
            </a:r>
            <a:r>
              <a:rPr lang="el-GR" sz="4000" dirty="0">
                <a:solidFill>
                  <a:srgbClr val="FF0000"/>
                </a:solidFill>
              </a:rPr>
              <a:t>ές</a:t>
            </a:r>
            <a:r>
              <a:rPr lang="el-GR" sz="4000" dirty="0"/>
              <a:t> </a:t>
            </a:r>
            <a:r>
              <a:rPr lang="el-GR" sz="4000" dirty="0">
                <a:solidFill>
                  <a:srgbClr val="FF0000"/>
                </a:solidFill>
              </a:rPr>
              <a:t>οι</a:t>
            </a:r>
            <a:r>
              <a:rPr lang="el-GR" sz="4000" dirty="0"/>
              <a:t> </a:t>
            </a:r>
            <a:r>
              <a:rPr lang="el-GR" sz="4000" dirty="0" smtClean="0"/>
              <a:t>καθηγήτρι</a:t>
            </a:r>
            <a:r>
              <a:rPr lang="el-GR" sz="4000" dirty="0" smtClean="0">
                <a:solidFill>
                  <a:srgbClr val="FF0000"/>
                </a:solidFill>
              </a:rPr>
              <a:t>ες</a:t>
            </a:r>
            <a:r>
              <a:rPr lang="el-GR" sz="4000" dirty="0" smtClean="0"/>
              <a:t> </a:t>
            </a:r>
            <a:r>
              <a:rPr lang="el-GR" sz="4000" dirty="0"/>
              <a:t>είναι καλ</a:t>
            </a:r>
            <a:r>
              <a:rPr lang="el-GR" sz="4000" dirty="0">
                <a:solidFill>
                  <a:srgbClr val="FF0000"/>
                </a:solidFill>
              </a:rPr>
              <a:t>ές</a:t>
            </a:r>
            <a:r>
              <a:rPr lang="el-GR" sz="4000" dirty="0"/>
              <a:t>. </a:t>
            </a:r>
          </a:p>
          <a:p>
            <a:endParaRPr lang="el-GR" sz="4000" dirty="0"/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9AECBC04-3610-CF0A-B21D-D8C84EE01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3413760"/>
            <a:ext cx="3766457" cy="232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D33CA249-2486-2A6B-B71F-DADF88B0D4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7837714" y="506986"/>
            <a:ext cx="3591016" cy="81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0CF21A95-884B-9FB5-7428-0A2EE62C456F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5AD9BA6B-B9A6-8D7C-646B-B7E115492084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15</a:t>
            </a:fld>
            <a:endParaRPr lang="el-GR"/>
          </a:p>
        </p:txBody>
      </p:sp>
      <p:pic>
        <p:nvPicPr>
          <p:cNvPr id="26626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04" y="50012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97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62D1E-A1BA-63E8-625F-6B188F738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DF040-E5C8-77CA-EBC2-A03E86282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4000" dirty="0" smtClean="0">
                <a:solidFill>
                  <a:srgbClr val="FF0000"/>
                </a:solidFill>
              </a:rPr>
              <a:t>Μου</a:t>
            </a:r>
            <a:r>
              <a:rPr lang="el-GR" sz="4000" dirty="0" smtClean="0"/>
              <a:t> </a:t>
            </a:r>
            <a:r>
              <a:rPr lang="el-GR" sz="4000" dirty="0"/>
              <a:t>αρέσ</a:t>
            </a:r>
            <a:r>
              <a:rPr lang="el-GR" sz="4000" dirty="0">
                <a:solidFill>
                  <a:srgbClr val="FF0000"/>
                </a:solidFill>
              </a:rPr>
              <a:t>ουν</a:t>
            </a:r>
            <a:r>
              <a:rPr lang="el-GR" sz="4000" dirty="0"/>
              <a:t> </a:t>
            </a:r>
            <a:r>
              <a:rPr lang="el-GR" sz="4000" dirty="0">
                <a:solidFill>
                  <a:srgbClr val="FF0000"/>
                </a:solidFill>
              </a:rPr>
              <a:t>το</a:t>
            </a:r>
            <a:r>
              <a:rPr lang="el-GR" sz="4000" dirty="0"/>
              <a:t> σουβλάκ</a:t>
            </a:r>
            <a:r>
              <a:rPr lang="el-GR" sz="4000" dirty="0">
                <a:solidFill>
                  <a:srgbClr val="FF0000"/>
                </a:solidFill>
              </a:rPr>
              <a:t>ι</a:t>
            </a:r>
            <a:r>
              <a:rPr lang="el-GR" sz="4000" dirty="0"/>
              <a:t>. </a:t>
            </a:r>
            <a:endParaRPr lang="el-GR" sz="4000" dirty="0" smtClean="0"/>
          </a:p>
          <a:p>
            <a:r>
              <a:rPr lang="el-GR" sz="4000" dirty="0">
                <a:solidFill>
                  <a:srgbClr val="FF0000"/>
                </a:solidFill>
              </a:rPr>
              <a:t>Μου</a:t>
            </a:r>
            <a:r>
              <a:rPr lang="el-GR" sz="4000" dirty="0"/>
              <a:t> </a:t>
            </a:r>
            <a:r>
              <a:rPr lang="el-GR" sz="4000" dirty="0" smtClean="0"/>
              <a:t>αρέσ</a:t>
            </a:r>
            <a:r>
              <a:rPr lang="el-GR" sz="4000" dirty="0" smtClean="0">
                <a:solidFill>
                  <a:srgbClr val="FF0000"/>
                </a:solidFill>
              </a:rPr>
              <a:t>ει</a:t>
            </a:r>
            <a:r>
              <a:rPr lang="el-GR" sz="4000" dirty="0" smtClean="0"/>
              <a:t> </a:t>
            </a:r>
            <a:r>
              <a:rPr lang="el-GR" sz="4000" dirty="0">
                <a:solidFill>
                  <a:srgbClr val="FF0000"/>
                </a:solidFill>
              </a:rPr>
              <a:t>το</a:t>
            </a:r>
            <a:r>
              <a:rPr lang="el-GR" sz="4000" dirty="0"/>
              <a:t> σουβλάκ</a:t>
            </a:r>
            <a:r>
              <a:rPr lang="el-GR" sz="4000" dirty="0">
                <a:solidFill>
                  <a:srgbClr val="FF0000"/>
                </a:solidFill>
              </a:rPr>
              <a:t>ι</a:t>
            </a:r>
            <a:r>
              <a:rPr lang="el-GR" sz="4000" dirty="0"/>
              <a:t>. </a:t>
            </a:r>
          </a:p>
          <a:p>
            <a:endParaRPr lang="el-GR" sz="4000" dirty="0"/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648C46E2-DF56-5CCE-7BEE-37AAA3DCF1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982686"/>
            <a:ext cx="3766457" cy="275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6E1FEC8F-92AC-A358-26FA-FEC45C4E25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8829585" y="565463"/>
            <a:ext cx="2256032" cy="98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AE7C4F29-2741-741E-005F-E1ECFDCACCE3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8D77E855-3986-F34A-194E-5F59BAE82B3C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16</a:t>
            </a:fld>
            <a:endParaRPr lang="el-GR"/>
          </a:p>
        </p:txBody>
      </p:sp>
      <p:pic>
        <p:nvPicPr>
          <p:cNvPr id="27650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71" y="61570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77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6D4A3-8D18-82F0-8CC6-075EEEC67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BC420-D901-CD0B-EEE9-C405F77A5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4000" dirty="0">
                <a:solidFill>
                  <a:srgbClr val="FF0000"/>
                </a:solidFill>
              </a:rPr>
              <a:t>Αυτοί</a:t>
            </a:r>
            <a:r>
              <a:rPr lang="el-GR" sz="4000" dirty="0"/>
              <a:t> είναι </a:t>
            </a:r>
            <a:r>
              <a:rPr lang="el-GR" sz="4000" dirty="0">
                <a:solidFill>
                  <a:srgbClr val="FF0000"/>
                </a:solidFill>
              </a:rPr>
              <a:t>ο</a:t>
            </a:r>
            <a:r>
              <a:rPr lang="el-GR" sz="4000" dirty="0"/>
              <a:t> καθηγητής μας.</a:t>
            </a:r>
          </a:p>
          <a:p>
            <a:pPr marL="0" indent="0">
              <a:buNone/>
            </a:pPr>
            <a:r>
              <a:rPr lang="el-GR" sz="4000" dirty="0" smtClean="0">
                <a:solidFill>
                  <a:srgbClr val="FF0000"/>
                </a:solidFill>
              </a:rPr>
              <a:t>Αυτός</a:t>
            </a:r>
            <a:r>
              <a:rPr lang="el-GR" sz="4000" dirty="0" smtClean="0"/>
              <a:t> </a:t>
            </a:r>
            <a:r>
              <a:rPr lang="el-GR" sz="4000" dirty="0"/>
              <a:t>είναι </a:t>
            </a:r>
            <a:r>
              <a:rPr lang="el-GR" sz="4000" dirty="0">
                <a:solidFill>
                  <a:srgbClr val="FF0000"/>
                </a:solidFill>
              </a:rPr>
              <a:t>ο</a:t>
            </a:r>
            <a:r>
              <a:rPr lang="el-GR" sz="4000" dirty="0"/>
              <a:t> καθηγητής μας.</a:t>
            </a:r>
          </a:p>
          <a:p>
            <a:pPr marL="0" indent="0">
              <a:buNone/>
            </a:pPr>
            <a:endParaRPr lang="el-GR" sz="4000" dirty="0"/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5254423D-54E7-DE15-D7A2-3F109E474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982686"/>
            <a:ext cx="3766457" cy="275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5CAAF12B-1703-EEE4-18B3-C4CFB680F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7772400" y="542313"/>
            <a:ext cx="2754795" cy="98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8FFE6355-B472-ACA1-C34A-A296A3190120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17DAA7B8-9D63-C3D1-4B3D-0E1DBB7E2360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17</a:t>
            </a:fld>
            <a:endParaRPr lang="el-GR"/>
          </a:p>
        </p:txBody>
      </p:sp>
      <p:pic>
        <p:nvPicPr>
          <p:cNvPr id="28674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4" y="66594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03FF4-11DE-B963-9E4E-0657B32B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325E6-B387-81ED-89C9-F28B324E1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4000" dirty="0"/>
              <a:t>Αυτ</a:t>
            </a:r>
            <a:r>
              <a:rPr lang="el-GR" sz="4000" dirty="0">
                <a:solidFill>
                  <a:srgbClr val="FF0000"/>
                </a:solidFill>
              </a:rPr>
              <a:t>ό</a:t>
            </a:r>
            <a:r>
              <a:rPr lang="el-GR" sz="4000" dirty="0"/>
              <a:t> τ</a:t>
            </a:r>
            <a:r>
              <a:rPr lang="el-GR" sz="4000" dirty="0">
                <a:solidFill>
                  <a:srgbClr val="FF0000"/>
                </a:solidFill>
              </a:rPr>
              <a:t>ο</a:t>
            </a:r>
            <a:r>
              <a:rPr lang="el-GR" sz="4000" dirty="0"/>
              <a:t> αγάλ</a:t>
            </a:r>
            <a:r>
              <a:rPr lang="el-GR" sz="4000" dirty="0">
                <a:solidFill>
                  <a:srgbClr val="FF0000"/>
                </a:solidFill>
              </a:rPr>
              <a:t>ματα</a:t>
            </a:r>
            <a:r>
              <a:rPr lang="el-GR" sz="4000" dirty="0"/>
              <a:t> είναι παλι</a:t>
            </a:r>
            <a:r>
              <a:rPr lang="el-GR" sz="4000" dirty="0">
                <a:solidFill>
                  <a:srgbClr val="FF0000"/>
                </a:solidFill>
              </a:rPr>
              <a:t>ό</a:t>
            </a:r>
            <a:r>
              <a:rPr lang="el-GR" sz="4000" dirty="0"/>
              <a:t>. </a:t>
            </a:r>
          </a:p>
          <a:p>
            <a:r>
              <a:rPr lang="el-GR" sz="4000" dirty="0" smtClean="0"/>
              <a:t>Αυτ</a:t>
            </a:r>
            <a:r>
              <a:rPr lang="el-GR" sz="4000" dirty="0" smtClean="0">
                <a:solidFill>
                  <a:srgbClr val="FF0000"/>
                </a:solidFill>
              </a:rPr>
              <a:t>ά</a:t>
            </a:r>
            <a:r>
              <a:rPr lang="el-GR" sz="4000" dirty="0" smtClean="0"/>
              <a:t> τα </a:t>
            </a:r>
            <a:r>
              <a:rPr lang="el-GR" sz="4000" dirty="0"/>
              <a:t>αγάλ</a:t>
            </a:r>
            <a:r>
              <a:rPr lang="el-GR" sz="4000" dirty="0">
                <a:solidFill>
                  <a:srgbClr val="FF0000"/>
                </a:solidFill>
              </a:rPr>
              <a:t>ματα</a:t>
            </a:r>
            <a:r>
              <a:rPr lang="el-GR" sz="4000" dirty="0"/>
              <a:t> είναι </a:t>
            </a:r>
            <a:r>
              <a:rPr lang="el-GR" sz="4000" dirty="0" smtClean="0"/>
              <a:t>παλι</a:t>
            </a:r>
            <a:r>
              <a:rPr lang="el-GR" sz="4000" dirty="0" smtClean="0">
                <a:solidFill>
                  <a:srgbClr val="FF0000"/>
                </a:solidFill>
              </a:rPr>
              <a:t>ά</a:t>
            </a:r>
            <a:r>
              <a:rPr lang="el-GR" sz="4000" dirty="0" smtClean="0"/>
              <a:t>. </a:t>
            </a:r>
            <a:endParaRPr lang="el-GR" sz="4000" dirty="0"/>
          </a:p>
          <a:p>
            <a:endParaRPr lang="el-GR" sz="4000" dirty="0"/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412D189C-DAF1-E3B9-516F-923AE755D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3810000"/>
            <a:ext cx="3766457" cy="192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08E73414-E7DF-F8B8-67D6-742F7CEE8B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7453745" y="524874"/>
            <a:ext cx="3087305" cy="98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498A33C7-B255-D9FD-19C1-883FE682CE95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D681F0F4-0938-B55F-CF19-9B73600A42C9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18</a:t>
            </a:fld>
            <a:endParaRPr lang="el-GR"/>
          </a:p>
        </p:txBody>
      </p:sp>
      <p:pic>
        <p:nvPicPr>
          <p:cNvPr id="29698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3" y="66594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972" y="3726146"/>
            <a:ext cx="3107741" cy="204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4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EE313-7EF3-A795-1EFC-5E76320A7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96A35-4D88-BC05-6A51-C2F6C05F8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4000" dirty="0"/>
              <a:t>Αυτ</a:t>
            </a:r>
            <a:r>
              <a:rPr lang="el-GR" sz="4000" dirty="0">
                <a:solidFill>
                  <a:srgbClr val="FF0000"/>
                </a:solidFill>
              </a:rPr>
              <a:t>ά</a:t>
            </a:r>
            <a:r>
              <a:rPr lang="el-GR" sz="4000" dirty="0"/>
              <a:t> τ</a:t>
            </a:r>
            <a:r>
              <a:rPr lang="el-GR" sz="4000" dirty="0">
                <a:solidFill>
                  <a:srgbClr val="FF0000"/>
                </a:solidFill>
              </a:rPr>
              <a:t>α</a:t>
            </a:r>
            <a:r>
              <a:rPr lang="el-GR" sz="4000" dirty="0"/>
              <a:t> άγαλ</a:t>
            </a:r>
            <a:r>
              <a:rPr lang="el-GR" sz="4000" dirty="0">
                <a:solidFill>
                  <a:srgbClr val="FF0000"/>
                </a:solidFill>
              </a:rPr>
              <a:t>μα</a:t>
            </a:r>
            <a:r>
              <a:rPr lang="el-GR" sz="4000" dirty="0"/>
              <a:t> είναι παλι</a:t>
            </a:r>
            <a:r>
              <a:rPr lang="el-GR" sz="4000" dirty="0">
                <a:solidFill>
                  <a:srgbClr val="FF0000"/>
                </a:solidFill>
              </a:rPr>
              <a:t>ά.</a:t>
            </a:r>
            <a:r>
              <a:rPr lang="el-GR" sz="4000" dirty="0"/>
              <a:t> </a:t>
            </a:r>
          </a:p>
          <a:p>
            <a:r>
              <a:rPr lang="el-GR" sz="4000" dirty="0" smtClean="0"/>
              <a:t>Αυτ</a:t>
            </a:r>
            <a:r>
              <a:rPr lang="el-GR" sz="4000" dirty="0" smtClean="0">
                <a:solidFill>
                  <a:srgbClr val="FF0000"/>
                </a:solidFill>
              </a:rPr>
              <a:t>ό</a:t>
            </a:r>
            <a:r>
              <a:rPr lang="el-GR" sz="4000" dirty="0" smtClean="0"/>
              <a:t> τ</a:t>
            </a:r>
            <a:r>
              <a:rPr lang="el-GR" sz="4000" dirty="0" smtClean="0">
                <a:solidFill>
                  <a:srgbClr val="FF0000"/>
                </a:solidFill>
              </a:rPr>
              <a:t>ο</a:t>
            </a:r>
            <a:r>
              <a:rPr lang="el-GR" sz="4000" dirty="0" smtClean="0"/>
              <a:t> </a:t>
            </a:r>
            <a:r>
              <a:rPr lang="el-GR" sz="4000" dirty="0"/>
              <a:t>άγαλ</a:t>
            </a:r>
            <a:r>
              <a:rPr lang="el-GR" sz="4000" dirty="0">
                <a:solidFill>
                  <a:srgbClr val="FF0000"/>
                </a:solidFill>
              </a:rPr>
              <a:t>μα</a:t>
            </a:r>
            <a:r>
              <a:rPr lang="el-GR" sz="4000" dirty="0"/>
              <a:t> είναι </a:t>
            </a:r>
            <a:r>
              <a:rPr lang="el-GR" sz="4000" dirty="0" smtClean="0"/>
              <a:t>παλι</a:t>
            </a:r>
            <a:r>
              <a:rPr lang="el-GR" sz="4000" dirty="0" smtClean="0">
                <a:solidFill>
                  <a:srgbClr val="FF0000"/>
                </a:solidFill>
              </a:rPr>
              <a:t>ό.</a:t>
            </a:r>
            <a:r>
              <a:rPr lang="el-GR" sz="4000" dirty="0" smtClean="0"/>
              <a:t> </a:t>
            </a:r>
            <a:endParaRPr lang="el-GR" sz="4000" dirty="0"/>
          </a:p>
          <a:p>
            <a:endParaRPr lang="el-GR" sz="4000" dirty="0"/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9DC5A366-5BE1-96A9-2975-9AE921D1C2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982686"/>
            <a:ext cx="3766457" cy="275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49B8718D-2907-CA22-5234-B48D916C70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7924800" y="524874"/>
            <a:ext cx="2616250" cy="98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C766347F-489C-83D8-180D-E7469E536836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C00A948C-DA51-C589-DD75-5D865C48828D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19</a:t>
            </a:fld>
            <a:endParaRPr lang="el-GR"/>
          </a:p>
        </p:txBody>
      </p:sp>
      <p:pic>
        <p:nvPicPr>
          <p:cNvPr id="30722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38" y="62535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8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672" y="1288473"/>
            <a:ext cx="828092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006436" y="3325091"/>
            <a:ext cx="6553200" cy="13916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l-GR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Προϋπάρχουσες</a:t>
            </a:r>
            <a:r>
              <a:rPr lang="el-G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γνώσεις</a:t>
            </a:r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el-G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άμεσο αντικείμενο   /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 object 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l-G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ιτιατική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accusative case  </a:t>
            </a:r>
            <a:endParaRPr lang="el-G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91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5351A-B31E-E67D-70B3-2F7E7E1BA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E4C65ED6-7088-483C-BE48-01A797F54996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20F7C1CA-3AD7-E7DF-7647-77489EE7EBC7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3DC65E46-47E1-96E9-290C-436B07CC53B1}"/>
              </a:ext>
            </a:extLst>
          </p:cNvPr>
          <p:cNvSpPr/>
          <p:nvPr/>
        </p:nvSpPr>
        <p:spPr>
          <a:xfrm>
            <a:off x="740790" y="1838943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Ο σκύλος 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0E9808F2-2842-4143-8E19-2EE8293DB4EF}"/>
              </a:ext>
            </a:extLst>
          </p:cNvPr>
          <p:cNvSpPr/>
          <p:nvPr/>
        </p:nvSpPr>
        <p:spPr>
          <a:xfrm>
            <a:off x="6192955" y="1838942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0D3CCD20-985D-84B9-BD4D-AA1B6B6ED02C}"/>
              </a:ext>
            </a:extLst>
          </p:cNvPr>
          <p:cNvSpPr/>
          <p:nvPr/>
        </p:nvSpPr>
        <p:spPr>
          <a:xfrm>
            <a:off x="598721" y="5704120"/>
            <a:ext cx="4518117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 αγόρι  ταΐζει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AC29020F-8DB9-5D56-15D3-C455A84D59D5}"/>
              </a:ext>
            </a:extLst>
          </p:cNvPr>
          <p:cNvSpPr/>
          <p:nvPr/>
        </p:nvSpPr>
        <p:spPr>
          <a:xfrm>
            <a:off x="6333323" y="5679566"/>
            <a:ext cx="4376045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 αγόρι  ταΐζει </a:t>
            </a:r>
            <a:endParaRPr lang="el-CY" sz="2800" dirty="0"/>
          </a:p>
        </p:txBody>
      </p:sp>
      <p:pic>
        <p:nvPicPr>
          <p:cNvPr id="3074" name="Picture 2" descr="çocuk çizim köpeği beslemek, png | PNGWing">
            <a:extLst>
              <a:ext uri="{FF2B5EF4-FFF2-40B4-BE49-F238E27FC236}">
                <a16:creationId xmlns:a16="http://schemas.microsoft.com/office/drawing/2014/main" id="{42AD805E-5EAD-C6E5-6450-AF009009A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988" y="342900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çocuk çizim köpeği beslemek, png | PNGWing">
            <a:extLst>
              <a:ext uri="{FF2B5EF4-FFF2-40B4-BE49-F238E27FC236}">
                <a16:creationId xmlns:a16="http://schemas.microsoft.com/office/drawing/2014/main" id="{70C470A0-7D7B-BD73-32AF-B686B13527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5"/>
          <a:stretch/>
        </p:blipFill>
        <p:spPr bwMode="auto">
          <a:xfrm>
            <a:off x="4184072" y="623454"/>
            <a:ext cx="854531" cy="112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çocuk çizim köpeği beslemek, png | PNGWing">
            <a:extLst>
              <a:ext uri="{FF2B5EF4-FFF2-40B4-BE49-F238E27FC236}">
                <a16:creationId xmlns:a16="http://schemas.microsoft.com/office/drawing/2014/main" id="{38A7A7A8-7466-7A59-860C-F02539C3AE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5"/>
          <a:stretch/>
        </p:blipFill>
        <p:spPr bwMode="auto">
          <a:xfrm>
            <a:off x="10709368" y="75457"/>
            <a:ext cx="1285208" cy="153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çocuk çizim köpeği beslemek, png | PNGWing">
            <a:extLst>
              <a:ext uri="{FF2B5EF4-FFF2-40B4-BE49-F238E27FC236}">
                <a16:creationId xmlns:a16="http://schemas.microsoft.com/office/drawing/2014/main" id="{8F65ECBC-BA57-51D8-C551-8AF6D96F1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5"/>
          <a:stretch/>
        </p:blipFill>
        <p:spPr bwMode="auto">
          <a:xfrm>
            <a:off x="9153271" y="247029"/>
            <a:ext cx="965429" cy="150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çocuk çizim köpeği beslemek, png | PNGWing">
            <a:extLst>
              <a:ext uri="{FF2B5EF4-FFF2-40B4-BE49-F238E27FC236}">
                <a16:creationId xmlns:a16="http://schemas.microsoft.com/office/drawing/2014/main" id="{4D420EDC-EA4A-C2AB-301E-13C1DF79A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162" y="3455197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çocuk çizim köpeği beslemek, png | PNGWing">
            <a:extLst>
              <a:ext uri="{FF2B5EF4-FFF2-40B4-BE49-F238E27FC236}">
                <a16:creationId xmlns:a16="http://schemas.microsoft.com/office/drawing/2014/main" id="{30194B90-C5C2-65D3-D31E-40F6DF2182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5"/>
          <a:stretch/>
        </p:blipFill>
        <p:spPr bwMode="auto">
          <a:xfrm>
            <a:off x="8731203" y="3358523"/>
            <a:ext cx="1415140" cy="175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65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5351A-B31E-E67D-70B3-2F7E7E1BA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E4C65ED6-7088-483C-BE48-01A797F54996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20F7C1CA-3AD7-E7DF-7647-77489EE7EBC7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3DC65E46-47E1-96E9-290C-436B07CC53B1}"/>
              </a:ext>
            </a:extLst>
          </p:cNvPr>
          <p:cNvSpPr/>
          <p:nvPr/>
        </p:nvSpPr>
        <p:spPr>
          <a:xfrm>
            <a:off x="740790" y="1838943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Ο σκύλος 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0E9808F2-2842-4143-8E19-2EE8293DB4EF}"/>
              </a:ext>
            </a:extLst>
          </p:cNvPr>
          <p:cNvSpPr/>
          <p:nvPr/>
        </p:nvSpPr>
        <p:spPr>
          <a:xfrm>
            <a:off x="6192955" y="1838942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ο</a:t>
            </a:r>
            <a:r>
              <a:rPr lang="el-GR" sz="3200" dirty="0" smtClean="0"/>
              <a:t>ι σκύλοι</a:t>
            </a:r>
            <a:endParaRPr lang="el-CY" sz="3200" dirty="0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0D3CCD20-985D-84B9-BD4D-AA1B6B6ED02C}"/>
              </a:ext>
            </a:extLst>
          </p:cNvPr>
          <p:cNvSpPr/>
          <p:nvPr/>
        </p:nvSpPr>
        <p:spPr>
          <a:xfrm>
            <a:off x="598721" y="5704120"/>
            <a:ext cx="4518117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 αγόρι  </a:t>
            </a:r>
            <a:r>
              <a:rPr lang="el-GR" sz="2800" dirty="0" smtClean="0"/>
              <a:t>ταΐζει τον σκύλο.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AC29020F-8DB9-5D56-15D3-C455A84D59D5}"/>
              </a:ext>
            </a:extLst>
          </p:cNvPr>
          <p:cNvSpPr/>
          <p:nvPr/>
        </p:nvSpPr>
        <p:spPr>
          <a:xfrm>
            <a:off x="6333323" y="5679566"/>
            <a:ext cx="4376045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 αγόρι  </a:t>
            </a:r>
            <a:r>
              <a:rPr lang="el-GR" sz="2800" dirty="0" smtClean="0"/>
              <a:t>ταΐζει τους σκύλους. </a:t>
            </a:r>
            <a:endParaRPr lang="el-CY" sz="2800" dirty="0"/>
          </a:p>
        </p:txBody>
      </p:sp>
      <p:pic>
        <p:nvPicPr>
          <p:cNvPr id="3074" name="Picture 2" descr="çocuk çizim köpeği beslemek, png | PNGWing">
            <a:extLst>
              <a:ext uri="{FF2B5EF4-FFF2-40B4-BE49-F238E27FC236}">
                <a16:creationId xmlns:a16="http://schemas.microsoft.com/office/drawing/2014/main" id="{42AD805E-5EAD-C6E5-6450-AF009009A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988" y="342900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çocuk çizim köpeği beslemek, png | PNGWing">
            <a:extLst>
              <a:ext uri="{FF2B5EF4-FFF2-40B4-BE49-F238E27FC236}">
                <a16:creationId xmlns:a16="http://schemas.microsoft.com/office/drawing/2014/main" id="{70C470A0-7D7B-BD73-32AF-B686B13527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5"/>
          <a:stretch/>
        </p:blipFill>
        <p:spPr bwMode="auto">
          <a:xfrm>
            <a:off x="4184072" y="623454"/>
            <a:ext cx="854531" cy="112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çocuk çizim köpeği beslemek, png | PNGWing">
            <a:extLst>
              <a:ext uri="{FF2B5EF4-FFF2-40B4-BE49-F238E27FC236}">
                <a16:creationId xmlns:a16="http://schemas.microsoft.com/office/drawing/2014/main" id="{38A7A7A8-7466-7A59-860C-F02539C3AE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5"/>
          <a:stretch/>
        </p:blipFill>
        <p:spPr bwMode="auto">
          <a:xfrm>
            <a:off x="10709368" y="75457"/>
            <a:ext cx="1285208" cy="153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çocuk çizim köpeği beslemek, png | PNGWing">
            <a:extLst>
              <a:ext uri="{FF2B5EF4-FFF2-40B4-BE49-F238E27FC236}">
                <a16:creationId xmlns:a16="http://schemas.microsoft.com/office/drawing/2014/main" id="{8F65ECBC-BA57-51D8-C551-8AF6D96F1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5"/>
          <a:stretch/>
        </p:blipFill>
        <p:spPr bwMode="auto">
          <a:xfrm>
            <a:off x="9153271" y="247029"/>
            <a:ext cx="965429" cy="150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çocuk çizim köpeği beslemek, png | PNGWing">
            <a:extLst>
              <a:ext uri="{FF2B5EF4-FFF2-40B4-BE49-F238E27FC236}">
                <a16:creationId xmlns:a16="http://schemas.microsoft.com/office/drawing/2014/main" id="{4D420EDC-EA4A-C2AB-301E-13C1DF79A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162" y="3455197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çocuk çizim köpeği beslemek, png | PNGWing">
            <a:extLst>
              <a:ext uri="{FF2B5EF4-FFF2-40B4-BE49-F238E27FC236}">
                <a16:creationId xmlns:a16="http://schemas.microsoft.com/office/drawing/2014/main" id="{30194B90-C5C2-65D3-D31E-40F6DF2182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5"/>
          <a:stretch/>
        </p:blipFill>
        <p:spPr bwMode="auto">
          <a:xfrm>
            <a:off x="8731203" y="3358523"/>
            <a:ext cx="1415140" cy="175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82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07ED7-462A-FF3B-9AB8-0A4224110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0BDA59C7-C133-A367-0A71-73FD70D17AC4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EA5C02CA-C999-CEBB-59A6-753032EE9376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5AC98A36-F217-8DC2-F7DA-88300FC0C505}"/>
              </a:ext>
            </a:extLst>
          </p:cNvPr>
          <p:cNvSpPr/>
          <p:nvPr/>
        </p:nvSpPr>
        <p:spPr>
          <a:xfrm>
            <a:off x="740790" y="1838943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Ο  μαθητής 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FDC591CF-E059-DB98-4EF3-6FD996B84761}"/>
              </a:ext>
            </a:extLst>
          </p:cNvPr>
          <p:cNvSpPr/>
          <p:nvPr/>
        </p:nvSpPr>
        <p:spPr>
          <a:xfrm>
            <a:off x="6192955" y="1838942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0143EB72-972C-B043-699C-492C093F652E}"/>
              </a:ext>
            </a:extLst>
          </p:cNvPr>
          <p:cNvSpPr/>
          <p:nvPr/>
        </p:nvSpPr>
        <p:spPr>
          <a:xfrm>
            <a:off x="598721" y="5704120"/>
            <a:ext cx="4518117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Ο Πέτρος  βρίζει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79C3EDCB-D277-2745-A8AB-2172A25AD741}"/>
              </a:ext>
            </a:extLst>
          </p:cNvPr>
          <p:cNvSpPr/>
          <p:nvPr/>
        </p:nvSpPr>
        <p:spPr>
          <a:xfrm>
            <a:off x="6333323" y="5679566"/>
            <a:ext cx="4376045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Ο Πέτρος  βρίζει </a:t>
            </a:r>
            <a:endParaRPr lang="el-CY" sz="2800" dirty="0"/>
          </a:p>
        </p:txBody>
      </p:sp>
      <p:pic>
        <p:nvPicPr>
          <p:cNvPr id="4098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7A102903-293C-CCF6-37A3-621AFB97C6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8" b="20200"/>
          <a:stretch/>
        </p:blipFill>
        <p:spPr bwMode="auto">
          <a:xfrm>
            <a:off x="8455929" y="238183"/>
            <a:ext cx="2253439" cy="156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F81EE49F-8113-4C11-B1D7-DFE338F14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8" b="20200"/>
          <a:stretch/>
        </p:blipFill>
        <p:spPr bwMode="auto">
          <a:xfrm>
            <a:off x="6485615" y="3134364"/>
            <a:ext cx="3529242" cy="23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B7157765-BF79-E648-CF1F-A7E3D5F260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8" b="20200"/>
          <a:stretch/>
        </p:blipFill>
        <p:spPr bwMode="auto">
          <a:xfrm>
            <a:off x="1739720" y="3240607"/>
            <a:ext cx="3529242" cy="23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950B7348-0BC2-F349-35F3-644378571F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6" t="13968" b="20200"/>
          <a:stretch/>
        </p:blipFill>
        <p:spPr bwMode="auto">
          <a:xfrm>
            <a:off x="10123713" y="3146641"/>
            <a:ext cx="1861457" cy="23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823FA27F-30D5-E24E-89AB-4FC900B012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6" t="13968" b="20200"/>
          <a:stretch/>
        </p:blipFill>
        <p:spPr bwMode="auto">
          <a:xfrm>
            <a:off x="10276113" y="3299041"/>
            <a:ext cx="1861457" cy="23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13CE3478-C117-254B-708C-5E3794E69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6" t="13968" b="20200"/>
          <a:stretch/>
        </p:blipFill>
        <p:spPr bwMode="auto">
          <a:xfrm>
            <a:off x="8380979" y="238184"/>
            <a:ext cx="1409699" cy="147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3DBD5564-538C-2957-3960-15B3AA136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6" t="13968" b="20200"/>
          <a:stretch/>
        </p:blipFill>
        <p:spPr bwMode="auto">
          <a:xfrm>
            <a:off x="4111359" y="911860"/>
            <a:ext cx="1033202" cy="84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Επιστροφή στο σχολείο και άγχος! Πως να το αντιμετωπίσετε ...">
            <a:extLst>
              <a:ext uri="{FF2B5EF4-FFF2-40B4-BE49-F238E27FC236}">
                <a16:creationId xmlns:a16="http://schemas.microsoft.com/office/drawing/2014/main" id="{7B15D7CE-2F9D-B982-17F7-31C6E9DD01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9"/>
          <a:stretch/>
        </p:blipFill>
        <p:spPr bwMode="auto">
          <a:xfrm>
            <a:off x="2203849" y="1144144"/>
            <a:ext cx="1127690" cy="70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Επιστροφή στο σχολείο και άγχος! Πως να το αντιμετωπίσετε ...">
            <a:extLst>
              <a:ext uri="{FF2B5EF4-FFF2-40B4-BE49-F238E27FC236}">
                <a16:creationId xmlns:a16="http://schemas.microsoft.com/office/drawing/2014/main" id="{F536A569-88D6-2D2A-B507-951DB14E30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9"/>
          <a:stretch/>
        </p:blipFill>
        <p:spPr bwMode="auto">
          <a:xfrm>
            <a:off x="6064165" y="72523"/>
            <a:ext cx="2040289" cy="1678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Επιστροφή στο σχολείο και άγχος! Πως να το αντιμετωπίσετε ...">
            <a:extLst>
              <a:ext uri="{FF2B5EF4-FFF2-40B4-BE49-F238E27FC236}">
                <a16:creationId xmlns:a16="http://schemas.microsoft.com/office/drawing/2014/main" id="{EDE08F97-35E6-B1F8-0180-7B2DE5C559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9"/>
          <a:stretch/>
        </p:blipFill>
        <p:spPr bwMode="auto">
          <a:xfrm>
            <a:off x="187313" y="3327214"/>
            <a:ext cx="1728574" cy="230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Επιστροφή στο σχολείο και άγχος! Πως να το αντιμετωπίσετε ...">
            <a:extLst>
              <a:ext uri="{FF2B5EF4-FFF2-40B4-BE49-F238E27FC236}">
                <a16:creationId xmlns:a16="http://schemas.microsoft.com/office/drawing/2014/main" id="{4EAFD51C-3200-93CD-0CA5-E91A38CE5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9"/>
          <a:stretch/>
        </p:blipFill>
        <p:spPr bwMode="auto">
          <a:xfrm>
            <a:off x="5655912" y="3301744"/>
            <a:ext cx="1115002" cy="233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68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07ED7-462A-FF3B-9AB8-0A4224110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0BDA59C7-C133-A367-0A71-73FD70D17AC4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EA5C02CA-C999-CEBB-59A6-753032EE9376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5AC98A36-F217-8DC2-F7DA-88300FC0C505}"/>
              </a:ext>
            </a:extLst>
          </p:cNvPr>
          <p:cNvSpPr/>
          <p:nvPr/>
        </p:nvSpPr>
        <p:spPr>
          <a:xfrm>
            <a:off x="740790" y="1838943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Ο  μαθητής 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FDC591CF-E059-DB98-4EF3-6FD996B84761}"/>
              </a:ext>
            </a:extLst>
          </p:cNvPr>
          <p:cNvSpPr/>
          <p:nvPr/>
        </p:nvSpPr>
        <p:spPr>
          <a:xfrm>
            <a:off x="6192955" y="1838942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 smtClean="0"/>
              <a:t>Οι μαθητές </a:t>
            </a:r>
            <a:endParaRPr lang="el-CY" sz="3600" dirty="0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0143EB72-972C-B043-699C-492C093F652E}"/>
              </a:ext>
            </a:extLst>
          </p:cNvPr>
          <p:cNvSpPr/>
          <p:nvPr/>
        </p:nvSpPr>
        <p:spPr>
          <a:xfrm>
            <a:off x="598721" y="5704120"/>
            <a:ext cx="4518117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Ο Πέτρος  </a:t>
            </a:r>
            <a:r>
              <a:rPr lang="el-GR" sz="2800" dirty="0" smtClean="0"/>
              <a:t>βρίζει τον μαθητή.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79C3EDCB-D277-2745-A8AB-2172A25AD741}"/>
              </a:ext>
            </a:extLst>
          </p:cNvPr>
          <p:cNvSpPr/>
          <p:nvPr/>
        </p:nvSpPr>
        <p:spPr>
          <a:xfrm>
            <a:off x="6333323" y="5679566"/>
            <a:ext cx="4376045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Ο Πέτρος  </a:t>
            </a:r>
            <a:r>
              <a:rPr lang="el-GR" sz="2800" dirty="0" smtClean="0"/>
              <a:t>βρίζει τους μαθητές. </a:t>
            </a:r>
            <a:endParaRPr lang="el-CY" sz="2800" dirty="0"/>
          </a:p>
        </p:txBody>
      </p:sp>
      <p:pic>
        <p:nvPicPr>
          <p:cNvPr id="4098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7A102903-293C-CCF6-37A3-621AFB97C6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8" b="20200"/>
          <a:stretch/>
        </p:blipFill>
        <p:spPr bwMode="auto">
          <a:xfrm>
            <a:off x="8455929" y="238183"/>
            <a:ext cx="2253439" cy="156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F81EE49F-8113-4C11-B1D7-DFE338F14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8" b="20200"/>
          <a:stretch/>
        </p:blipFill>
        <p:spPr bwMode="auto">
          <a:xfrm>
            <a:off x="6485615" y="3134364"/>
            <a:ext cx="3529242" cy="23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B7157765-BF79-E648-CF1F-A7E3D5F260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8" b="20200"/>
          <a:stretch/>
        </p:blipFill>
        <p:spPr bwMode="auto">
          <a:xfrm>
            <a:off x="1739720" y="3240607"/>
            <a:ext cx="3529242" cy="23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950B7348-0BC2-F349-35F3-644378571F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6" t="13968" b="20200"/>
          <a:stretch/>
        </p:blipFill>
        <p:spPr bwMode="auto">
          <a:xfrm>
            <a:off x="10123713" y="3146641"/>
            <a:ext cx="1861457" cy="23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823FA27F-30D5-E24E-89AB-4FC900B012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6" t="13968" b="20200"/>
          <a:stretch/>
        </p:blipFill>
        <p:spPr bwMode="auto">
          <a:xfrm>
            <a:off x="10276113" y="3299041"/>
            <a:ext cx="1861457" cy="236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13CE3478-C117-254B-708C-5E3794E69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6" t="13968" b="20200"/>
          <a:stretch/>
        </p:blipFill>
        <p:spPr bwMode="auto">
          <a:xfrm>
            <a:off x="8380979" y="238184"/>
            <a:ext cx="1409699" cy="147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παιδιά τσακώνονται με φίλους Διανυσματική απεικόνιση - εικονογραφία από  arroyos, boysenberries: 158023293">
            <a:extLst>
              <a:ext uri="{FF2B5EF4-FFF2-40B4-BE49-F238E27FC236}">
                <a16:creationId xmlns:a16="http://schemas.microsoft.com/office/drawing/2014/main" id="{3DBD5564-538C-2957-3960-15B3AA136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6" t="13968" b="20200"/>
          <a:stretch/>
        </p:blipFill>
        <p:spPr bwMode="auto">
          <a:xfrm>
            <a:off x="4111359" y="911860"/>
            <a:ext cx="1033202" cy="84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Επιστροφή στο σχολείο και άγχος! Πως να το αντιμετωπίσετε ...">
            <a:extLst>
              <a:ext uri="{FF2B5EF4-FFF2-40B4-BE49-F238E27FC236}">
                <a16:creationId xmlns:a16="http://schemas.microsoft.com/office/drawing/2014/main" id="{7B15D7CE-2F9D-B982-17F7-31C6E9DD01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9"/>
          <a:stretch/>
        </p:blipFill>
        <p:spPr bwMode="auto">
          <a:xfrm>
            <a:off x="2203849" y="1144144"/>
            <a:ext cx="1127690" cy="70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Επιστροφή στο σχολείο και άγχος! Πως να το αντιμετωπίσετε ...">
            <a:extLst>
              <a:ext uri="{FF2B5EF4-FFF2-40B4-BE49-F238E27FC236}">
                <a16:creationId xmlns:a16="http://schemas.microsoft.com/office/drawing/2014/main" id="{F536A569-88D6-2D2A-B507-951DB14E30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9"/>
          <a:stretch/>
        </p:blipFill>
        <p:spPr bwMode="auto">
          <a:xfrm>
            <a:off x="6064165" y="72523"/>
            <a:ext cx="2040289" cy="1678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Επιστροφή στο σχολείο και άγχος! Πως να το αντιμετωπίσετε ...">
            <a:extLst>
              <a:ext uri="{FF2B5EF4-FFF2-40B4-BE49-F238E27FC236}">
                <a16:creationId xmlns:a16="http://schemas.microsoft.com/office/drawing/2014/main" id="{EDE08F97-35E6-B1F8-0180-7B2DE5C559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9"/>
          <a:stretch/>
        </p:blipFill>
        <p:spPr bwMode="auto">
          <a:xfrm>
            <a:off x="187313" y="3327214"/>
            <a:ext cx="1728574" cy="230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Επιστροφή στο σχολείο και άγχος! Πως να το αντιμετωπίσετε ...">
            <a:extLst>
              <a:ext uri="{FF2B5EF4-FFF2-40B4-BE49-F238E27FC236}">
                <a16:creationId xmlns:a16="http://schemas.microsoft.com/office/drawing/2014/main" id="{4EAFD51C-3200-93CD-0CA5-E91A38CE5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9"/>
          <a:stretch/>
        </p:blipFill>
        <p:spPr bwMode="auto">
          <a:xfrm>
            <a:off x="5655912" y="3301744"/>
            <a:ext cx="1115002" cy="233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38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A0633392-0109-2351-D769-62FD946173D6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A6614859-9A87-CBF6-33CF-F7ACE530FBE1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26" name="Picture 2" descr="5.492.300 εικόνες για «Ντομάτα», φωτογραφίες στοκ, αντικείμενα 3D και  vector | Shutterstock">
            <a:extLst>
              <a:ext uri="{FF2B5EF4-FFF2-40B4-BE49-F238E27FC236}">
                <a16:creationId xmlns:a16="http://schemas.microsoft.com/office/drawing/2014/main" id="{1C21BBF6-4BC9-B07F-7104-D00C1236B2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81" t="-18947" r="8081" b="35864"/>
          <a:stretch/>
        </p:blipFill>
        <p:spPr bwMode="auto">
          <a:xfrm>
            <a:off x="3816082" y="775599"/>
            <a:ext cx="1419946" cy="88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5.492.300 εικόνες για «Ντομάτα», φωτογραφίες στοκ, αντικείμενα 3D και  vector | Shutterstock">
            <a:extLst>
              <a:ext uri="{FF2B5EF4-FFF2-40B4-BE49-F238E27FC236}">
                <a16:creationId xmlns:a16="http://schemas.microsoft.com/office/drawing/2014/main" id="{AC185A77-6E0D-111F-9910-22C2BD6EE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0" b="18985"/>
          <a:stretch/>
        </p:blipFill>
        <p:spPr bwMode="auto">
          <a:xfrm>
            <a:off x="9686245" y="296450"/>
            <a:ext cx="2333625" cy="126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6AE3C584-E0A9-BEC9-9886-0B2AD853F3CF}"/>
              </a:ext>
            </a:extLst>
          </p:cNvPr>
          <p:cNvSpPr/>
          <p:nvPr/>
        </p:nvSpPr>
        <p:spPr>
          <a:xfrm>
            <a:off x="740803" y="1910102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Η ντομάτα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BE590852-839E-F2B7-768B-2DC8B19615E7}"/>
              </a:ext>
            </a:extLst>
          </p:cNvPr>
          <p:cNvSpPr/>
          <p:nvPr/>
        </p:nvSpPr>
        <p:spPr>
          <a:xfrm>
            <a:off x="6258272" y="1838944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272CFECF-C982-D0BE-E16B-FD48D39A0E6C}"/>
              </a:ext>
            </a:extLst>
          </p:cNvPr>
          <p:cNvSpPr/>
          <p:nvPr/>
        </p:nvSpPr>
        <p:spPr>
          <a:xfrm>
            <a:off x="598722" y="5704120"/>
            <a:ext cx="3483420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Εγώ  κόβω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028BF177-85E4-D2D0-BBFA-8030F1D1C691}"/>
              </a:ext>
            </a:extLst>
          </p:cNvPr>
          <p:cNvSpPr/>
          <p:nvPr/>
        </p:nvSpPr>
        <p:spPr>
          <a:xfrm>
            <a:off x="5606145" y="5845636"/>
            <a:ext cx="3633783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/>
              <a:t>Εγώ κόβω  </a:t>
            </a:r>
            <a:endParaRPr lang="el-CY" sz="2800" dirty="0"/>
          </a:p>
        </p:txBody>
      </p:sp>
      <p:pic>
        <p:nvPicPr>
          <p:cNvPr id="2" name="Picture 2" descr="Κόβω - 37 εκατομμύρια εικόνες, εικονογραφήσεις και φωτογραφίες στοκ χωρίς  δικαιώματα | Shutterstock">
            <a:extLst>
              <a:ext uri="{FF2B5EF4-FFF2-40B4-BE49-F238E27FC236}">
                <a16:creationId xmlns:a16="http://schemas.microsoft.com/office/drawing/2014/main" id="{E3B3511D-FAC4-BA4C-C25B-69FF6C6CA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11"/>
          <a:stretch>
            <a:fillRect/>
          </a:stretch>
        </p:blipFill>
        <p:spPr bwMode="auto">
          <a:xfrm>
            <a:off x="1793076" y="3470855"/>
            <a:ext cx="2790825" cy="144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Κόβω - 37 εκατομμύρια εικόνες, εικονογραφήσεις και φωτογραφίες στοκ χωρίς  δικαιώματα | Shutterstock">
            <a:extLst>
              <a:ext uri="{FF2B5EF4-FFF2-40B4-BE49-F238E27FC236}">
                <a16:creationId xmlns:a16="http://schemas.microsoft.com/office/drawing/2014/main" id="{508C0F29-C880-A10E-16D3-881941E513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03" t="35594" r="27803" b="12011"/>
          <a:stretch>
            <a:fillRect/>
          </a:stretch>
        </p:blipFill>
        <p:spPr bwMode="auto">
          <a:xfrm>
            <a:off x="6258272" y="4236253"/>
            <a:ext cx="2790825" cy="85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Κόβω - 37 εκατομμύρια εικόνες, εικονογραφήσεις και φωτογραφίες στοκ χωρίς  δικαιώματα | Shutterstock">
            <a:extLst>
              <a:ext uri="{FF2B5EF4-FFF2-40B4-BE49-F238E27FC236}">
                <a16:creationId xmlns:a16="http://schemas.microsoft.com/office/drawing/2014/main" id="{28A88DE9-490E-E492-2AA3-AAE0B73F5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11"/>
          <a:stretch>
            <a:fillRect/>
          </a:stretch>
        </p:blipFill>
        <p:spPr bwMode="auto">
          <a:xfrm>
            <a:off x="8851111" y="3653124"/>
            <a:ext cx="2790825" cy="144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91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A0633392-0109-2351-D769-62FD946173D6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A6614859-9A87-CBF6-33CF-F7ACE530FBE1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26" name="Picture 2" descr="5.492.300 εικόνες για «Ντομάτα», φωτογραφίες στοκ, αντικείμενα 3D και  vector | Shutterstock">
            <a:extLst>
              <a:ext uri="{FF2B5EF4-FFF2-40B4-BE49-F238E27FC236}">
                <a16:creationId xmlns:a16="http://schemas.microsoft.com/office/drawing/2014/main" id="{1C21BBF6-4BC9-B07F-7104-D00C1236B2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81" t="-18947" r="8081" b="35864"/>
          <a:stretch/>
        </p:blipFill>
        <p:spPr bwMode="auto">
          <a:xfrm>
            <a:off x="3816082" y="775599"/>
            <a:ext cx="1419946" cy="88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5.492.300 εικόνες για «Ντομάτα», φωτογραφίες στοκ, αντικείμενα 3D και  vector | Shutterstock">
            <a:extLst>
              <a:ext uri="{FF2B5EF4-FFF2-40B4-BE49-F238E27FC236}">
                <a16:creationId xmlns:a16="http://schemas.microsoft.com/office/drawing/2014/main" id="{AC185A77-6E0D-111F-9910-22C2BD6EE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0" b="18985"/>
          <a:stretch/>
        </p:blipFill>
        <p:spPr bwMode="auto">
          <a:xfrm>
            <a:off x="9686245" y="296450"/>
            <a:ext cx="2333625" cy="126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6AE3C584-E0A9-BEC9-9886-0B2AD853F3CF}"/>
              </a:ext>
            </a:extLst>
          </p:cNvPr>
          <p:cNvSpPr/>
          <p:nvPr/>
        </p:nvSpPr>
        <p:spPr>
          <a:xfrm>
            <a:off x="740803" y="1910102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Η ντομάτα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BE590852-839E-F2B7-768B-2DC8B19615E7}"/>
              </a:ext>
            </a:extLst>
          </p:cNvPr>
          <p:cNvSpPr/>
          <p:nvPr/>
        </p:nvSpPr>
        <p:spPr>
          <a:xfrm>
            <a:off x="6258272" y="1838944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 smtClean="0"/>
              <a:t>οι ντομάτες </a:t>
            </a:r>
            <a:endParaRPr lang="el-CY" sz="3600" dirty="0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272CFECF-C982-D0BE-E16B-FD48D39A0E6C}"/>
              </a:ext>
            </a:extLst>
          </p:cNvPr>
          <p:cNvSpPr/>
          <p:nvPr/>
        </p:nvSpPr>
        <p:spPr>
          <a:xfrm>
            <a:off x="598721" y="5704120"/>
            <a:ext cx="4518129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Εγώ  </a:t>
            </a:r>
            <a:r>
              <a:rPr lang="el-GR" sz="2800" dirty="0" smtClean="0"/>
              <a:t>κόβω την ντομάτα.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028BF177-85E4-D2D0-BBFA-8030F1D1C691}"/>
              </a:ext>
            </a:extLst>
          </p:cNvPr>
          <p:cNvSpPr/>
          <p:nvPr/>
        </p:nvSpPr>
        <p:spPr>
          <a:xfrm>
            <a:off x="5606145" y="5845636"/>
            <a:ext cx="5839095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Εγώ </a:t>
            </a:r>
            <a:r>
              <a:rPr lang="el-GR" sz="2800" dirty="0" smtClean="0"/>
              <a:t>κόβω τις ντομάτες.  </a:t>
            </a:r>
            <a:endParaRPr lang="el-CY" sz="2800" dirty="0"/>
          </a:p>
        </p:txBody>
      </p:sp>
      <p:pic>
        <p:nvPicPr>
          <p:cNvPr id="2" name="Picture 2" descr="Κόβω - 37 εκατομμύρια εικόνες, εικονογραφήσεις και φωτογραφίες στοκ χωρίς  δικαιώματα | Shutterstock">
            <a:extLst>
              <a:ext uri="{FF2B5EF4-FFF2-40B4-BE49-F238E27FC236}">
                <a16:creationId xmlns:a16="http://schemas.microsoft.com/office/drawing/2014/main" id="{E3B3511D-FAC4-BA4C-C25B-69FF6C6CA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11"/>
          <a:stretch>
            <a:fillRect/>
          </a:stretch>
        </p:blipFill>
        <p:spPr bwMode="auto">
          <a:xfrm>
            <a:off x="1793076" y="3470855"/>
            <a:ext cx="2790825" cy="144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Κόβω - 37 εκατομμύρια εικόνες, εικονογραφήσεις και φωτογραφίες στοκ χωρίς  δικαιώματα | Shutterstock">
            <a:extLst>
              <a:ext uri="{FF2B5EF4-FFF2-40B4-BE49-F238E27FC236}">
                <a16:creationId xmlns:a16="http://schemas.microsoft.com/office/drawing/2014/main" id="{508C0F29-C880-A10E-16D3-881941E513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03" t="35594" r="27803" b="12011"/>
          <a:stretch>
            <a:fillRect/>
          </a:stretch>
        </p:blipFill>
        <p:spPr bwMode="auto">
          <a:xfrm>
            <a:off x="6258272" y="4236253"/>
            <a:ext cx="2790825" cy="85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Κόβω - 37 εκατομμύρια εικόνες, εικονογραφήσεις και φωτογραφίες στοκ χωρίς  δικαιώματα | Shutterstock">
            <a:extLst>
              <a:ext uri="{FF2B5EF4-FFF2-40B4-BE49-F238E27FC236}">
                <a16:creationId xmlns:a16="http://schemas.microsoft.com/office/drawing/2014/main" id="{28A88DE9-490E-E492-2AA3-AAE0B73F5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11"/>
          <a:stretch>
            <a:fillRect/>
          </a:stretch>
        </p:blipFill>
        <p:spPr bwMode="auto">
          <a:xfrm>
            <a:off x="8851111" y="3653124"/>
            <a:ext cx="2790825" cy="144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93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2E7AB-8179-B9CC-9023-8EEB92FCD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5CF3E059-7149-D94C-3C62-70CEAC200F09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711AF711-B866-A196-2C8B-A81EED564ADA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74A84C56-CE56-6A99-D042-0D03A4625ED7}"/>
              </a:ext>
            </a:extLst>
          </p:cNvPr>
          <p:cNvSpPr/>
          <p:nvPr/>
        </p:nvSpPr>
        <p:spPr>
          <a:xfrm>
            <a:off x="740790" y="1838943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Η φίλη  μου 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AF724BBC-214C-C3F4-A38C-23BD810DD35A}"/>
              </a:ext>
            </a:extLst>
          </p:cNvPr>
          <p:cNvSpPr/>
          <p:nvPr/>
        </p:nvSpPr>
        <p:spPr>
          <a:xfrm>
            <a:off x="6192955" y="1838942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8597FDBF-34D5-9980-DC23-0048497AF50B}"/>
              </a:ext>
            </a:extLst>
          </p:cNvPr>
          <p:cNvSpPr/>
          <p:nvPr/>
        </p:nvSpPr>
        <p:spPr>
          <a:xfrm>
            <a:off x="598721" y="5704120"/>
            <a:ext cx="4518117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Εγώ  αγαπώ 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94D67FC2-9721-A41D-F254-E9970F4B3F48}"/>
              </a:ext>
            </a:extLst>
          </p:cNvPr>
          <p:cNvSpPr/>
          <p:nvPr/>
        </p:nvSpPr>
        <p:spPr>
          <a:xfrm>
            <a:off x="6333323" y="5679566"/>
            <a:ext cx="4376045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Εγώ  αγαπώ  </a:t>
            </a:r>
            <a:endParaRPr lang="el-CY" sz="2800" dirty="0"/>
          </a:p>
        </p:txBody>
      </p:sp>
      <p:pic>
        <p:nvPicPr>
          <p:cNvPr id="2050" name="Picture 2" descr="ιρ.Μ Εικόνες και Μυστικά~ Є">
            <a:extLst>
              <a:ext uri="{FF2B5EF4-FFF2-40B4-BE49-F238E27FC236}">
                <a16:creationId xmlns:a16="http://schemas.microsoft.com/office/drawing/2014/main" id="{79B8049C-CEAD-3F86-57E9-F37E9E220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2" b="12692"/>
          <a:stretch/>
        </p:blipFill>
        <p:spPr bwMode="auto">
          <a:xfrm>
            <a:off x="8419358" y="86246"/>
            <a:ext cx="1981200" cy="16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ιρ.Μ Εικόνες και Μυστικά~ Є">
            <a:extLst>
              <a:ext uri="{FF2B5EF4-FFF2-40B4-BE49-F238E27FC236}">
                <a16:creationId xmlns:a16="http://schemas.microsoft.com/office/drawing/2014/main" id="{BD3D3992-4839-C3B5-7596-25487487D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2" r="32223" b="12692"/>
          <a:stretch/>
        </p:blipFill>
        <p:spPr bwMode="auto">
          <a:xfrm>
            <a:off x="3818605" y="86246"/>
            <a:ext cx="1342793" cy="16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ιρ.Μ Εικόνες και Μυστικά~ Є">
            <a:extLst>
              <a:ext uri="{FF2B5EF4-FFF2-40B4-BE49-F238E27FC236}">
                <a16:creationId xmlns:a16="http://schemas.microsoft.com/office/drawing/2014/main" id="{14AAC4E9-455F-7B3F-BA6A-540A3A759C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2" r="32223" b="12692"/>
          <a:stretch/>
        </p:blipFill>
        <p:spPr bwMode="auto">
          <a:xfrm>
            <a:off x="3524691" y="3296608"/>
            <a:ext cx="1342793" cy="16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ιρ.Μ Εικόνες και Μυστικά~ Є">
            <a:extLst>
              <a:ext uri="{FF2B5EF4-FFF2-40B4-BE49-F238E27FC236}">
                <a16:creationId xmlns:a16="http://schemas.microsoft.com/office/drawing/2014/main" id="{FF9C9440-230A-F9F1-622B-92B1A53E7B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2" b="12692"/>
          <a:stretch/>
        </p:blipFill>
        <p:spPr bwMode="auto">
          <a:xfrm>
            <a:off x="8587803" y="3774001"/>
            <a:ext cx="1981200" cy="16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34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2E7AB-8179-B9CC-9023-8EEB92FCD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5CF3E059-7149-D94C-3C62-70CEAC200F09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711AF711-B866-A196-2C8B-A81EED564ADA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74A84C56-CE56-6A99-D042-0D03A4625ED7}"/>
              </a:ext>
            </a:extLst>
          </p:cNvPr>
          <p:cNvSpPr/>
          <p:nvPr/>
        </p:nvSpPr>
        <p:spPr>
          <a:xfrm>
            <a:off x="740790" y="1838943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Η φίλη  μου 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AF724BBC-214C-C3F4-A38C-23BD810DD35A}"/>
              </a:ext>
            </a:extLst>
          </p:cNvPr>
          <p:cNvSpPr/>
          <p:nvPr/>
        </p:nvSpPr>
        <p:spPr>
          <a:xfrm>
            <a:off x="6351823" y="1826939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 smtClean="0"/>
              <a:t>Οι φίλες  μου </a:t>
            </a:r>
            <a:endParaRPr lang="el-CY" sz="3600" dirty="0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8597FDBF-34D5-9980-DC23-0048497AF50B}"/>
              </a:ext>
            </a:extLst>
          </p:cNvPr>
          <p:cNvSpPr/>
          <p:nvPr/>
        </p:nvSpPr>
        <p:spPr>
          <a:xfrm>
            <a:off x="598721" y="5704120"/>
            <a:ext cx="4518117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Εγώ  </a:t>
            </a:r>
            <a:r>
              <a:rPr lang="el-GR" sz="2800" dirty="0" smtClean="0"/>
              <a:t>αγαπώ τη φίλη μου. 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94D67FC2-9721-A41D-F254-E9970F4B3F48}"/>
              </a:ext>
            </a:extLst>
          </p:cNvPr>
          <p:cNvSpPr/>
          <p:nvPr/>
        </p:nvSpPr>
        <p:spPr>
          <a:xfrm>
            <a:off x="6333323" y="5679566"/>
            <a:ext cx="4376045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Εγώ  </a:t>
            </a:r>
            <a:r>
              <a:rPr lang="el-GR" sz="2800" dirty="0" smtClean="0"/>
              <a:t>αγαπώ τις φίλες μου.  </a:t>
            </a:r>
            <a:endParaRPr lang="el-CY" sz="2800" dirty="0"/>
          </a:p>
        </p:txBody>
      </p:sp>
      <p:pic>
        <p:nvPicPr>
          <p:cNvPr id="2050" name="Picture 2" descr="ιρ.Μ Εικόνες και Μυστικά~ Є">
            <a:extLst>
              <a:ext uri="{FF2B5EF4-FFF2-40B4-BE49-F238E27FC236}">
                <a16:creationId xmlns:a16="http://schemas.microsoft.com/office/drawing/2014/main" id="{79B8049C-CEAD-3F86-57E9-F37E9E220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2" b="12692"/>
          <a:stretch/>
        </p:blipFill>
        <p:spPr bwMode="auto">
          <a:xfrm>
            <a:off x="8419358" y="86246"/>
            <a:ext cx="1981200" cy="16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ιρ.Μ Εικόνες και Μυστικά~ Є">
            <a:extLst>
              <a:ext uri="{FF2B5EF4-FFF2-40B4-BE49-F238E27FC236}">
                <a16:creationId xmlns:a16="http://schemas.microsoft.com/office/drawing/2014/main" id="{BD3D3992-4839-C3B5-7596-25487487D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2" r="32223" b="12692"/>
          <a:stretch/>
        </p:blipFill>
        <p:spPr bwMode="auto">
          <a:xfrm>
            <a:off x="3818605" y="86246"/>
            <a:ext cx="1342793" cy="16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ιρ.Μ Εικόνες και Μυστικά~ Є">
            <a:extLst>
              <a:ext uri="{FF2B5EF4-FFF2-40B4-BE49-F238E27FC236}">
                <a16:creationId xmlns:a16="http://schemas.microsoft.com/office/drawing/2014/main" id="{14AAC4E9-455F-7B3F-BA6A-540A3A759C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2" r="32223" b="12692"/>
          <a:stretch/>
        </p:blipFill>
        <p:spPr bwMode="auto">
          <a:xfrm>
            <a:off x="3524691" y="3296608"/>
            <a:ext cx="1342793" cy="16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ιρ.Μ Εικόνες και Μυστικά~ Є">
            <a:extLst>
              <a:ext uri="{FF2B5EF4-FFF2-40B4-BE49-F238E27FC236}">
                <a16:creationId xmlns:a16="http://schemas.microsoft.com/office/drawing/2014/main" id="{FF9C9440-230A-F9F1-622B-92B1A53E7B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2" b="12692"/>
          <a:stretch/>
        </p:blipFill>
        <p:spPr bwMode="auto">
          <a:xfrm>
            <a:off x="8587803" y="3774001"/>
            <a:ext cx="1981200" cy="161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5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61ED8-69A7-3D0B-95EF-30DD4D46B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287243D4-C21E-23EB-264F-33D0B58CC1D1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AF89D9A4-E0E2-9E6C-6EA2-21C4E2E25FD6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6E61DD8E-580D-BF86-7DC1-86DE49AF40BB}"/>
              </a:ext>
            </a:extLst>
          </p:cNvPr>
          <p:cNvSpPr/>
          <p:nvPr/>
        </p:nvSpPr>
        <p:spPr>
          <a:xfrm>
            <a:off x="740790" y="1838943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λουλούδι 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92E9F0A7-8EEE-BDCE-0054-9951D1C3BD33}"/>
              </a:ext>
            </a:extLst>
          </p:cNvPr>
          <p:cNvSpPr/>
          <p:nvPr/>
        </p:nvSpPr>
        <p:spPr>
          <a:xfrm>
            <a:off x="6192955" y="1838942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CF442AEC-D7CE-C63C-D7ED-105DF966833A}"/>
              </a:ext>
            </a:extLst>
          </p:cNvPr>
          <p:cNvSpPr/>
          <p:nvPr/>
        </p:nvSpPr>
        <p:spPr>
          <a:xfrm>
            <a:off x="598721" y="5704120"/>
            <a:ext cx="4518117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κορίτσι  ποτίζει 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78604ECE-3A53-7C36-6868-AD586945F601}"/>
              </a:ext>
            </a:extLst>
          </p:cNvPr>
          <p:cNvSpPr/>
          <p:nvPr/>
        </p:nvSpPr>
        <p:spPr>
          <a:xfrm>
            <a:off x="6333323" y="5679566"/>
            <a:ext cx="4376045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κορίτσι  ποτίζει  </a:t>
            </a:r>
            <a:endParaRPr lang="el-CY" sz="2800" dirty="0"/>
          </a:p>
        </p:txBody>
      </p:sp>
      <p:pic>
        <p:nvPicPr>
          <p:cNvPr id="1026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6134404E-441A-5DBF-C61D-3390CF002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123" y="3240607"/>
            <a:ext cx="3113312" cy="23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5F021708-47E7-283E-382B-B705950CC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954" y="3086726"/>
            <a:ext cx="3919873" cy="23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96F2A53C-4574-F04B-3D8F-9ED815BFA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50" r="30568"/>
          <a:stretch/>
        </p:blipFill>
        <p:spPr bwMode="auto">
          <a:xfrm>
            <a:off x="8697689" y="3086726"/>
            <a:ext cx="936168" cy="23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44BBEA7F-AF69-9EA3-B768-8D5E45501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2" t="17219" r="21012" b="50000"/>
          <a:stretch/>
        </p:blipFill>
        <p:spPr bwMode="auto">
          <a:xfrm>
            <a:off x="3825273" y="673519"/>
            <a:ext cx="1231661" cy="88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56631F5E-D538-BAC3-1F37-3A0B4DEB0F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2" t="17219" r="21012" b="50000"/>
          <a:stretch/>
        </p:blipFill>
        <p:spPr bwMode="auto">
          <a:xfrm>
            <a:off x="8723460" y="381003"/>
            <a:ext cx="1483900" cy="106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EC8E79EB-1BF0-04B6-458F-CCA90C31C0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2" t="17219" r="21012" b="50000"/>
          <a:stretch/>
        </p:blipFill>
        <p:spPr bwMode="auto">
          <a:xfrm>
            <a:off x="6732352" y="391890"/>
            <a:ext cx="1483900" cy="106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35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61ED8-69A7-3D0B-95EF-30DD4D46B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287243D4-C21E-23EB-264F-33D0B58CC1D1}"/>
              </a:ext>
            </a:extLst>
          </p:cNvPr>
          <p:cNvCxnSpPr/>
          <p:nvPr/>
        </p:nvCxnSpPr>
        <p:spPr>
          <a:xfrm>
            <a:off x="5421086" y="0"/>
            <a:ext cx="0" cy="6858000"/>
          </a:xfrm>
          <a:prstGeom prst="line">
            <a:avLst/>
          </a:prstGeom>
          <a:ln w="762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AF89D9A4-E0E2-9E6C-6EA2-21C4E2E25FD6}"/>
              </a:ext>
            </a:extLst>
          </p:cNvPr>
          <p:cNvCxnSpPr/>
          <p:nvPr/>
        </p:nvCxnSpPr>
        <p:spPr>
          <a:xfrm>
            <a:off x="114302" y="2958874"/>
            <a:ext cx="12115800" cy="0"/>
          </a:xfrm>
          <a:prstGeom prst="line">
            <a:avLst/>
          </a:prstGeom>
          <a:ln w="762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6E61DD8E-580D-BF86-7DC1-86DE49AF40BB}"/>
              </a:ext>
            </a:extLst>
          </p:cNvPr>
          <p:cNvSpPr/>
          <p:nvPr/>
        </p:nvSpPr>
        <p:spPr>
          <a:xfrm>
            <a:off x="740790" y="1838943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λουλούδι </a:t>
            </a:r>
            <a:endParaRPr lang="el-CY" sz="28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92E9F0A7-8EEE-BDCE-0054-9951D1C3BD33}"/>
              </a:ext>
            </a:extLst>
          </p:cNvPr>
          <p:cNvSpPr/>
          <p:nvPr/>
        </p:nvSpPr>
        <p:spPr>
          <a:xfrm>
            <a:off x="6192955" y="1838942"/>
            <a:ext cx="4376048" cy="8381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 smtClean="0"/>
              <a:t>Τα λουλούδια</a:t>
            </a:r>
            <a:endParaRPr lang="el-CY" sz="4000" dirty="0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CF442AEC-D7CE-C63C-D7ED-105DF966833A}"/>
              </a:ext>
            </a:extLst>
          </p:cNvPr>
          <p:cNvSpPr/>
          <p:nvPr/>
        </p:nvSpPr>
        <p:spPr>
          <a:xfrm>
            <a:off x="598721" y="5704120"/>
            <a:ext cx="4518117" cy="838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κορίτσι  ποτίζει </a:t>
            </a:r>
            <a:r>
              <a:rPr lang="el-GR" sz="2800" dirty="0" smtClean="0"/>
              <a:t> το λουλούδι. </a:t>
            </a:r>
            <a:endParaRPr lang="el-CY" sz="28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78604ECE-3A53-7C36-6868-AD586945F601}"/>
              </a:ext>
            </a:extLst>
          </p:cNvPr>
          <p:cNvSpPr/>
          <p:nvPr/>
        </p:nvSpPr>
        <p:spPr>
          <a:xfrm>
            <a:off x="6333323" y="5679566"/>
            <a:ext cx="4376045" cy="7488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800" dirty="0"/>
              <a:t>Το κορίτσι  </a:t>
            </a:r>
            <a:r>
              <a:rPr lang="el-GR" sz="2800" dirty="0" smtClean="0"/>
              <a:t>ποτίζει τα λουλούδια.  </a:t>
            </a:r>
            <a:endParaRPr lang="el-CY" sz="2800" dirty="0"/>
          </a:p>
        </p:txBody>
      </p:sp>
      <p:pic>
        <p:nvPicPr>
          <p:cNvPr id="1026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6134404E-441A-5DBF-C61D-3390CF002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123" y="3240607"/>
            <a:ext cx="3113312" cy="23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5F021708-47E7-283E-382B-B705950CC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954" y="3086726"/>
            <a:ext cx="3919873" cy="23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96F2A53C-4574-F04B-3D8F-9ED815BFA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50" r="30568"/>
          <a:stretch/>
        </p:blipFill>
        <p:spPr bwMode="auto">
          <a:xfrm>
            <a:off x="8697689" y="3086726"/>
            <a:ext cx="936168" cy="23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44BBEA7F-AF69-9EA3-B768-8D5E45501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2" t="17219" r="21012" b="50000"/>
          <a:stretch/>
        </p:blipFill>
        <p:spPr bwMode="auto">
          <a:xfrm>
            <a:off x="3825273" y="673519"/>
            <a:ext cx="1231661" cy="88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56631F5E-D538-BAC3-1F37-3A0B4DEB0F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2" t="17219" r="21012" b="50000"/>
          <a:stretch/>
        </p:blipFill>
        <p:spPr bwMode="auto">
          <a:xfrm>
            <a:off x="8723460" y="381003"/>
            <a:ext cx="1483900" cy="106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Καθαρισμός σπιτιού Καθαριότητα και διαχρονική διάρκεια Διανυσματική  απεικόνιση - εικονογραφία από lifestyle, brunhilda: 166827481">
            <a:extLst>
              <a:ext uri="{FF2B5EF4-FFF2-40B4-BE49-F238E27FC236}">
                <a16:creationId xmlns:a16="http://schemas.microsoft.com/office/drawing/2014/main" id="{EC8E79EB-1BF0-04B6-458F-CCA90C31C0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2" t="17219" r="21012" b="50000"/>
          <a:stretch/>
        </p:blipFill>
        <p:spPr bwMode="auto">
          <a:xfrm>
            <a:off x="6732352" y="391890"/>
            <a:ext cx="1483900" cy="106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3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81" y="1248378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/>
              <a:t>ο υπολογιστής/τον  υπολογιστή 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777116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5638838" y="2778393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0" y="2730949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μεγάλος.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156197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2722684" y="4156197"/>
            <a:ext cx="370186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καθαρ</a:t>
            </a:r>
            <a:r>
              <a:rPr lang="el-GR" sz="6000" dirty="0">
                <a:solidFill>
                  <a:srgbClr val="FF0000"/>
                </a:solidFill>
              </a:rPr>
              <a:t>ίζω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14557" y="4167083"/>
            <a:ext cx="547452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31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937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58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4AAF-5166-D436-1199-B478EAD4E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BDD04-3876-B4EB-0117-51F23ADAF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190704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/>
              <a:t>ο υπολογιστής/τον  υπολογιστή </a:t>
            </a:r>
            <a:endParaRPr lang="en-US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3B53F8-42B7-9BB5-2B11-51D9587A5F60}"/>
              </a:ext>
            </a:extLst>
          </p:cNvPr>
          <p:cNvSpPr txBox="1"/>
          <p:nvPr/>
        </p:nvSpPr>
        <p:spPr>
          <a:xfrm>
            <a:off x="0" y="2620108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b="1" dirty="0">
                <a:solidFill>
                  <a:srgbClr val="FF0000"/>
                </a:solidFill>
              </a:rPr>
              <a:t>Ο</a:t>
            </a:r>
            <a:r>
              <a:rPr lang="el-GR" sz="6000" b="1" dirty="0"/>
              <a:t> υπολογιστής</a:t>
            </a:r>
            <a:endParaRPr lang="en-US" sz="6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42FF25-3B8D-3910-42F6-09836687B92C}"/>
              </a:ext>
            </a:extLst>
          </p:cNvPr>
          <p:cNvSpPr txBox="1"/>
          <p:nvPr/>
        </p:nvSpPr>
        <p:spPr>
          <a:xfrm>
            <a:off x="5539837" y="2573941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37D583-ADA0-F754-2CB8-301D6DDD5EA9}"/>
              </a:ext>
            </a:extLst>
          </p:cNvPr>
          <p:cNvSpPr txBox="1"/>
          <p:nvPr/>
        </p:nvSpPr>
        <p:spPr>
          <a:xfrm>
            <a:off x="7772400" y="2620108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μεγάλος.</a:t>
            </a:r>
            <a:endParaRPr lang="en-US" sz="6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13B6B5-5E8B-3CFB-C2B6-3FED37796070}"/>
              </a:ext>
            </a:extLst>
          </p:cNvPr>
          <p:cNvSpPr txBox="1"/>
          <p:nvPr/>
        </p:nvSpPr>
        <p:spPr>
          <a:xfrm>
            <a:off x="457200" y="4156197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FCF433-B285-7B80-B840-C6DA18C085BC}"/>
              </a:ext>
            </a:extLst>
          </p:cNvPr>
          <p:cNvSpPr txBox="1"/>
          <p:nvPr/>
        </p:nvSpPr>
        <p:spPr>
          <a:xfrm>
            <a:off x="2722684" y="4156197"/>
            <a:ext cx="370186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καθαρ</a:t>
            </a:r>
            <a:r>
              <a:rPr lang="el-GR" sz="6000" dirty="0">
                <a:solidFill>
                  <a:srgbClr val="FF0000"/>
                </a:solidFill>
              </a:rPr>
              <a:t>ίζω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4EF7F-CE6A-4D3D-B302-A224AA03C118}"/>
              </a:ext>
            </a:extLst>
          </p:cNvPr>
          <p:cNvSpPr txBox="1"/>
          <p:nvPr/>
        </p:nvSpPr>
        <p:spPr>
          <a:xfrm>
            <a:off x="6614557" y="4156197"/>
            <a:ext cx="547452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</a:rPr>
              <a:t>τον  υπολογιστή.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32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39" y="19467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0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1729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/>
              <a:t>η κοπέλα/την κοπέλα 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985480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5638838" y="2959828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89630" y="2867495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όμορφη.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488229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2606385" y="4529258"/>
            <a:ext cx="330998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αγαπ</a:t>
            </a:r>
            <a:r>
              <a:rPr lang="el-GR" sz="6000" dirty="0">
                <a:solidFill>
                  <a:srgbClr val="FF0000"/>
                </a:solidFill>
              </a:rPr>
              <a:t>ώ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54337" y="4580562"/>
            <a:ext cx="593766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33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467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97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25907-859C-A9DA-14B4-E0ADFA584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F23ED-A7AA-6828-9316-6C13EC1E8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848" y="1034331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/>
              <a:t>η κοπέλα/την κοπέλα </a:t>
            </a:r>
            <a:endParaRPr lang="en-US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CB2E1F-F919-086F-64E4-24A43F8CA3CA}"/>
              </a:ext>
            </a:extLst>
          </p:cNvPr>
          <p:cNvSpPr txBox="1"/>
          <p:nvPr/>
        </p:nvSpPr>
        <p:spPr>
          <a:xfrm>
            <a:off x="0" y="2620108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Η</a:t>
            </a:r>
            <a:r>
              <a:rPr lang="el-GR" sz="6000" dirty="0"/>
              <a:t> κοπέλα</a:t>
            </a:r>
            <a:endParaRPr lang="en-US" sz="6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CAFF7-99AB-98CD-1D93-5A82CD1E0356}"/>
              </a:ext>
            </a:extLst>
          </p:cNvPr>
          <p:cNvSpPr txBox="1"/>
          <p:nvPr/>
        </p:nvSpPr>
        <p:spPr>
          <a:xfrm>
            <a:off x="5539837" y="2573941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D7A476-0904-DF30-61BB-7E677537C2F4}"/>
              </a:ext>
            </a:extLst>
          </p:cNvPr>
          <p:cNvSpPr txBox="1"/>
          <p:nvPr/>
        </p:nvSpPr>
        <p:spPr>
          <a:xfrm>
            <a:off x="7772400" y="2620108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όμορφη.</a:t>
            </a:r>
            <a:endParaRPr lang="en-US" sz="6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1A71DD-5CFD-E7C3-F56F-AF0ACA4EAA35}"/>
              </a:ext>
            </a:extLst>
          </p:cNvPr>
          <p:cNvSpPr txBox="1"/>
          <p:nvPr/>
        </p:nvSpPr>
        <p:spPr>
          <a:xfrm>
            <a:off x="457200" y="4156197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2FC9FF-9715-ACFA-7294-04B14E5D12FB}"/>
              </a:ext>
            </a:extLst>
          </p:cNvPr>
          <p:cNvSpPr txBox="1"/>
          <p:nvPr/>
        </p:nvSpPr>
        <p:spPr>
          <a:xfrm>
            <a:off x="2722684" y="4156197"/>
            <a:ext cx="330998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αγαπ</a:t>
            </a:r>
            <a:r>
              <a:rPr lang="el-GR" sz="6000" dirty="0">
                <a:solidFill>
                  <a:srgbClr val="FF0000"/>
                </a:solidFill>
              </a:rPr>
              <a:t>ώ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3D923C-39F1-C821-66AA-D1326FDD6B6A}"/>
              </a:ext>
            </a:extLst>
          </p:cNvPr>
          <p:cNvSpPr txBox="1"/>
          <p:nvPr/>
        </p:nvSpPr>
        <p:spPr>
          <a:xfrm>
            <a:off x="6151418" y="4156197"/>
            <a:ext cx="593766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</a:rPr>
              <a:t>την  </a:t>
            </a:r>
            <a:r>
              <a:rPr lang="el-GR" sz="5400" b="1" dirty="0"/>
              <a:t>κοπέλα</a:t>
            </a:r>
            <a:r>
              <a:rPr lang="el-GR" sz="5400" b="1" dirty="0">
                <a:solidFill>
                  <a:srgbClr val="FF0000"/>
                </a:solidFill>
              </a:rPr>
              <a:t>.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34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93" y="1839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42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80498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/>
              <a:t>το αγόρι/το  αγόρι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573941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5539837" y="2573941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0" y="2620108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όμορφο.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156197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2722684" y="4156197"/>
            <a:ext cx="330998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αγαπ</a:t>
            </a:r>
            <a:r>
              <a:rPr lang="el-GR" sz="6000" dirty="0">
                <a:solidFill>
                  <a:srgbClr val="FF0000"/>
                </a:solidFill>
              </a:rPr>
              <a:t>ώ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1418" y="4156197"/>
            <a:ext cx="593766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35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56" y="70992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66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24AE2-F5D6-2DBD-A460-095011233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31549-4E28-581C-C31A-18BC5F358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18" y="1080498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/>
              <a:t>το αγόρι/το  αγόρι</a:t>
            </a:r>
            <a:endParaRPr lang="en-US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E0E027-C578-7E51-5901-582092DAF015}"/>
              </a:ext>
            </a:extLst>
          </p:cNvPr>
          <p:cNvSpPr txBox="1"/>
          <p:nvPr/>
        </p:nvSpPr>
        <p:spPr>
          <a:xfrm>
            <a:off x="0" y="2573941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b="1" dirty="0">
                <a:solidFill>
                  <a:srgbClr val="FF0000"/>
                </a:solidFill>
              </a:rPr>
              <a:t>Το</a:t>
            </a:r>
            <a:r>
              <a:rPr lang="el-GR" sz="6000" b="1" dirty="0"/>
              <a:t> αγόρι</a:t>
            </a:r>
            <a:endParaRPr lang="en-US" sz="6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5929DD-58DC-1833-4CB9-0B28CB6B6288}"/>
              </a:ext>
            </a:extLst>
          </p:cNvPr>
          <p:cNvSpPr txBox="1"/>
          <p:nvPr/>
        </p:nvSpPr>
        <p:spPr>
          <a:xfrm>
            <a:off x="5539837" y="2573941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D91585-3918-1F29-EAED-1DAD9AFC0E0A}"/>
              </a:ext>
            </a:extLst>
          </p:cNvPr>
          <p:cNvSpPr txBox="1"/>
          <p:nvPr/>
        </p:nvSpPr>
        <p:spPr>
          <a:xfrm>
            <a:off x="7772400" y="2620108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όμορφο.</a:t>
            </a:r>
            <a:endParaRPr lang="en-US" sz="6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BDAE73-6165-8FE0-4AE4-6D7C9F83F25E}"/>
              </a:ext>
            </a:extLst>
          </p:cNvPr>
          <p:cNvSpPr txBox="1"/>
          <p:nvPr/>
        </p:nvSpPr>
        <p:spPr>
          <a:xfrm>
            <a:off x="457200" y="4156197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927EF3-0136-9AD3-E440-569CF7269199}"/>
              </a:ext>
            </a:extLst>
          </p:cNvPr>
          <p:cNvSpPr txBox="1"/>
          <p:nvPr/>
        </p:nvSpPr>
        <p:spPr>
          <a:xfrm>
            <a:off x="2722684" y="4156197"/>
            <a:ext cx="330998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αγαπ</a:t>
            </a:r>
            <a:r>
              <a:rPr lang="el-GR" sz="6000" dirty="0">
                <a:solidFill>
                  <a:srgbClr val="FF0000"/>
                </a:solidFill>
              </a:rPr>
              <a:t>ώ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4B2A6F-2549-9A0B-0739-1125815F382A}"/>
              </a:ext>
            </a:extLst>
          </p:cNvPr>
          <p:cNvSpPr txBox="1"/>
          <p:nvPr/>
        </p:nvSpPr>
        <p:spPr>
          <a:xfrm>
            <a:off x="6151418" y="4156197"/>
            <a:ext cx="593766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</a:rPr>
              <a:t>το </a:t>
            </a:r>
            <a:r>
              <a:rPr lang="el-GR" sz="5400" b="1" dirty="0"/>
              <a:t>αγόρι</a:t>
            </a:r>
            <a:r>
              <a:rPr lang="el-GR" sz="5400" b="1" dirty="0">
                <a:solidFill>
                  <a:srgbClr val="FF0000"/>
                </a:solidFill>
              </a:rPr>
              <a:t>.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36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84" y="2679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65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35991-B632-84C5-179C-513885084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E9CA5-0771-1F7C-3815-4DC2E9F5C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0498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>
                <a:solidFill>
                  <a:srgbClr val="FF0000"/>
                </a:solidFill>
              </a:rPr>
              <a:t>οι</a:t>
            </a:r>
            <a:r>
              <a:rPr lang="el-GR" sz="6000" b="1" dirty="0"/>
              <a:t> υπολογιστ</a:t>
            </a:r>
            <a:r>
              <a:rPr lang="el-GR" sz="6000" b="1" dirty="0">
                <a:solidFill>
                  <a:srgbClr val="FF0000"/>
                </a:solidFill>
              </a:rPr>
              <a:t>ές</a:t>
            </a:r>
            <a:r>
              <a:rPr lang="el-GR" sz="6000" b="1" dirty="0"/>
              <a:t>/</a:t>
            </a:r>
            <a:r>
              <a:rPr lang="el-GR" sz="6000" b="1" dirty="0">
                <a:solidFill>
                  <a:srgbClr val="FF0000"/>
                </a:solidFill>
              </a:rPr>
              <a:t>τους</a:t>
            </a:r>
            <a:r>
              <a:rPr lang="el-GR" sz="6000" b="1" dirty="0"/>
              <a:t>  υπολογιστ</a:t>
            </a:r>
            <a:r>
              <a:rPr lang="el-GR" sz="6000" b="1" dirty="0">
                <a:solidFill>
                  <a:srgbClr val="FF0000"/>
                </a:solidFill>
              </a:rPr>
              <a:t>ές</a:t>
            </a:r>
            <a:r>
              <a:rPr lang="el-GR" sz="6000" b="1" dirty="0"/>
              <a:t> </a:t>
            </a:r>
            <a:endParaRPr lang="en-US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07D31B-D4D9-04C7-2CC1-A48167FEEC39}"/>
              </a:ext>
            </a:extLst>
          </p:cNvPr>
          <p:cNvSpPr txBox="1"/>
          <p:nvPr/>
        </p:nvSpPr>
        <p:spPr>
          <a:xfrm>
            <a:off x="0" y="2620108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6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192CC9-659F-10E3-7D92-18315ABFA25D}"/>
              </a:ext>
            </a:extLst>
          </p:cNvPr>
          <p:cNvSpPr txBox="1"/>
          <p:nvPr/>
        </p:nvSpPr>
        <p:spPr>
          <a:xfrm>
            <a:off x="5539837" y="2573941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805EF8-9478-81B7-B817-711C2E5B45B2}"/>
              </a:ext>
            </a:extLst>
          </p:cNvPr>
          <p:cNvSpPr txBox="1"/>
          <p:nvPr/>
        </p:nvSpPr>
        <p:spPr>
          <a:xfrm>
            <a:off x="7772400" y="2620108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μεγάλ</a:t>
            </a:r>
            <a:r>
              <a:rPr lang="el-GR" sz="6600" dirty="0">
                <a:solidFill>
                  <a:srgbClr val="FF0000"/>
                </a:solidFill>
              </a:rPr>
              <a:t>οι</a:t>
            </a:r>
            <a:r>
              <a:rPr lang="el-GR" sz="6600" dirty="0"/>
              <a:t>.</a:t>
            </a:r>
            <a:endParaRPr lang="en-US" sz="6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6DC82A-7B93-BD7D-7C64-F75CEB8DC08E}"/>
              </a:ext>
            </a:extLst>
          </p:cNvPr>
          <p:cNvSpPr txBox="1"/>
          <p:nvPr/>
        </p:nvSpPr>
        <p:spPr>
          <a:xfrm>
            <a:off x="457200" y="4156197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C78CDE-37CD-6449-0690-AC65985E40BC}"/>
              </a:ext>
            </a:extLst>
          </p:cNvPr>
          <p:cNvSpPr txBox="1"/>
          <p:nvPr/>
        </p:nvSpPr>
        <p:spPr>
          <a:xfrm>
            <a:off x="2722685" y="4156197"/>
            <a:ext cx="322685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καθαρ</a:t>
            </a:r>
            <a:r>
              <a:rPr lang="el-GR" sz="6000" dirty="0">
                <a:solidFill>
                  <a:srgbClr val="FF0000"/>
                </a:solidFill>
              </a:rPr>
              <a:t>ίζω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18318D-6646-0AD7-336A-1D3D62FD661B}"/>
              </a:ext>
            </a:extLst>
          </p:cNvPr>
          <p:cNvSpPr txBox="1"/>
          <p:nvPr/>
        </p:nvSpPr>
        <p:spPr>
          <a:xfrm>
            <a:off x="6092042" y="4156197"/>
            <a:ext cx="599703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37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84" y="8764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71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242" y="1080498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>
                <a:solidFill>
                  <a:srgbClr val="FF0000"/>
                </a:solidFill>
              </a:rPr>
              <a:t>οι</a:t>
            </a:r>
            <a:r>
              <a:rPr lang="el-GR" sz="6000" b="1" dirty="0"/>
              <a:t> υπολογιστ</a:t>
            </a:r>
            <a:r>
              <a:rPr lang="el-GR" sz="6000" b="1" dirty="0">
                <a:solidFill>
                  <a:srgbClr val="FF0000"/>
                </a:solidFill>
              </a:rPr>
              <a:t>ές</a:t>
            </a:r>
            <a:r>
              <a:rPr lang="el-GR" sz="6000" b="1" dirty="0"/>
              <a:t>/</a:t>
            </a:r>
            <a:r>
              <a:rPr lang="el-GR" sz="6000" b="1" dirty="0">
                <a:solidFill>
                  <a:srgbClr val="FF0000"/>
                </a:solidFill>
              </a:rPr>
              <a:t>τους</a:t>
            </a:r>
            <a:r>
              <a:rPr lang="el-GR" sz="6000" b="1" dirty="0"/>
              <a:t>  υπολογιστ</a:t>
            </a:r>
            <a:r>
              <a:rPr lang="el-GR" sz="6000" b="1" dirty="0">
                <a:solidFill>
                  <a:srgbClr val="FF0000"/>
                </a:solidFill>
              </a:rPr>
              <a:t>ές</a:t>
            </a:r>
            <a:r>
              <a:rPr lang="el-GR" sz="6000" b="1" dirty="0"/>
              <a:t> 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620108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b="1" dirty="0">
                <a:solidFill>
                  <a:srgbClr val="FF0000"/>
                </a:solidFill>
              </a:rPr>
              <a:t>Οι</a:t>
            </a:r>
            <a:r>
              <a:rPr lang="el-GR" sz="6000" b="1" dirty="0"/>
              <a:t> υπολογιστ</a:t>
            </a:r>
            <a:r>
              <a:rPr lang="el-GR" sz="6000" b="1" dirty="0">
                <a:solidFill>
                  <a:srgbClr val="FF0000"/>
                </a:solidFill>
              </a:rPr>
              <a:t>ές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5539837" y="2573941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0" y="2620108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μεγάλ</a:t>
            </a:r>
            <a:r>
              <a:rPr lang="el-GR" sz="6600" dirty="0">
                <a:solidFill>
                  <a:srgbClr val="FF0000"/>
                </a:solidFill>
              </a:rPr>
              <a:t>οι</a:t>
            </a:r>
            <a:r>
              <a:rPr lang="el-GR" sz="6600" dirty="0"/>
              <a:t>.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156197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2722685" y="4156197"/>
            <a:ext cx="322685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καθαρ</a:t>
            </a:r>
            <a:r>
              <a:rPr lang="el-GR" sz="6000" dirty="0">
                <a:solidFill>
                  <a:srgbClr val="FF0000"/>
                </a:solidFill>
              </a:rPr>
              <a:t>ίζω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2042" y="4156197"/>
            <a:ext cx="599703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</a:rPr>
              <a:t>τους</a:t>
            </a:r>
            <a:r>
              <a:rPr lang="el-GR" sz="5400" b="1" dirty="0"/>
              <a:t>  υπολογιστ</a:t>
            </a:r>
            <a:r>
              <a:rPr lang="el-GR" sz="5400" b="1" dirty="0">
                <a:solidFill>
                  <a:srgbClr val="FF0000"/>
                </a:solidFill>
              </a:rPr>
              <a:t>ές.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38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39" y="11715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31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618" y="1221102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>
                <a:solidFill>
                  <a:srgbClr val="FF0000"/>
                </a:solidFill>
              </a:rPr>
              <a:t>οι</a:t>
            </a:r>
            <a:r>
              <a:rPr lang="el-GR" sz="6000" b="1" dirty="0"/>
              <a:t> κοπέλ</a:t>
            </a:r>
            <a:r>
              <a:rPr lang="el-GR" sz="6000" b="1" dirty="0">
                <a:solidFill>
                  <a:srgbClr val="FF0000"/>
                </a:solidFill>
              </a:rPr>
              <a:t>ες</a:t>
            </a:r>
            <a:r>
              <a:rPr lang="el-GR" sz="6000" b="1" dirty="0"/>
              <a:t>/</a:t>
            </a:r>
            <a:r>
              <a:rPr lang="el-GR" sz="6000" b="1" dirty="0">
                <a:solidFill>
                  <a:srgbClr val="FF0000"/>
                </a:solidFill>
              </a:rPr>
              <a:t>τις</a:t>
            </a:r>
            <a:r>
              <a:rPr lang="el-GR" sz="6000" b="1" dirty="0"/>
              <a:t> κοπέλ</a:t>
            </a:r>
            <a:r>
              <a:rPr lang="el-GR" sz="6000" b="1" dirty="0">
                <a:solidFill>
                  <a:srgbClr val="FF0000"/>
                </a:solidFill>
              </a:rPr>
              <a:t>ες</a:t>
            </a:r>
            <a:r>
              <a:rPr lang="el-GR" sz="6000" b="1" dirty="0"/>
              <a:t> 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620108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5539837" y="2573941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0" y="2620108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όμορφες.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156197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2722684" y="4156197"/>
            <a:ext cx="330998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αγαπ</a:t>
            </a:r>
            <a:r>
              <a:rPr lang="el-GR" sz="6000" dirty="0">
                <a:solidFill>
                  <a:srgbClr val="FF0000"/>
                </a:solidFill>
              </a:rPr>
              <a:t>ώ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1418" y="4156197"/>
            <a:ext cx="593766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                                  </a:t>
            </a:r>
            <a:r>
              <a:rPr lang="el-GR" sz="5400" b="1" dirty="0">
                <a:solidFill>
                  <a:srgbClr val="FF0000"/>
                </a:solidFill>
              </a:rPr>
              <a:t>.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39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84" y="25776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455" y="1080498"/>
            <a:ext cx="10515600" cy="1325563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6000" b="1" dirty="0">
                <a:solidFill>
                  <a:srgbClr val="FF0000"/>
                </a:solidFill>
              </a:rPr>
              <a:t>οι</a:t>
            </a:r>
            <a:r>
              <a:rPr lang="el-GR" sz="6000" b="1" dirty="0"/>
              <a:t> κοπέλ</a:t>
            </a:r>
            <a:r>
              <a:rPr lang="el-GR" sz="6000" b="1" dirty="0">
                <a:solidFill>
                  <a:srgbClr val="FF0000"/>
                </a:solidFill>
              </a:rPr>
              <a:t>ες</a:t>
            </a:r>
            <a:r>
              <a:rPr lang="el-GR" sz="6000" b="1" dirty="0"/>
              <a:t>/</a:t>
            </a:r>
            <a:r>
              <a:rPr lang="el-GR" sz="6000" b="1" dirty="0">
                <a:solidFill>
                  <a:srgbClr val="FF0000"/>
                </a:solidFill>
              </a:rPr>
              <a:t>τις</a:t>
            </a:r>
            <a:r>
              <a:rPr lang="el-GR" sz="6000" b="1" dirty="0"/>
              <a:t> κοπέλ</a:t>
            </a:r>
            <a:r>
              <a:rPr lang="el-GR" sz="6000" b="1" dirty="0">
                <a:solidFill>
                  <a:srgbClr val="FF0000"/>
                </a:solidFill>
              </a:rPr>
              <a:t>ες</a:t>
            </a:r>
            <a:r>
              <a:rPr lang="el-GR" sz="6000" b="1" dirty="0"/>
              <a:t> 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620108"/>
            <a:ext cx="543889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b="1" dirty="0">
                <a:solidFill>
                  <a:srgbClr val="FF0000"/>
                </a:solidFill>
              </a:rPr>
              <a:t>Οι</a:t>
            </a:r>
            <a:r>
              <a:rPr lang="el-GR" sz="6000" b="1" dirty="0"/>
              <a:t> κοπέλ</a:t>
            </a:r>
            <a:r>
              <a:rPr lang="el-GR" sz="6000" b="1" dirty="0">
                <a:solidFill>
                  <a:srgbClr val="FF0000"/>
                </a:solidFill>
              </a:rPr>
              <a:t>ες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5539837" y="2573941"/>
            <a:ext cx="193362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>
                <a:solidFill>
                  <a:srgbClr val="FF0000"/>
                </a:solidFill>
              </a:rPr>
              <a:t>είναι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0" y="2620108"/>
            <a:ext cx="4185139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όμορφες.</a:t>
            </a:r>
            <a:endParaRPr lang="en-US" sz="66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156197"/>
            <a:ext cx="1811215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Εγώ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2722684" y="4156197"/>
            <a:ext cx="330998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αγαπ</a:t>
            </a:r>
            <a:r>
              <a:rPr lang="el-GR" sz="6000" dirty="0">
                <a:solidFill>
                  <a:srgbClr val="FF0000"/>
                </a:solidFill>
              </a:rPr>
              <a:t>ώ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1418" y="4156197"/>
            <a:ext cx="593766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</a:rPr>
              <a:t>τις</a:t>
            </a:r>
            <a:r>
              <a:rPr lang="el-GR" sz="5400" b="1" dirty="0"/>
              <a:t> κοπέλ</a:t>
            </a:r>
            <a:r>
              <a:rPr lang="el-GR" sz="5400" b="1" dirty="0">
                <a:solidFill>
                  <a:srgbClr val="FF0000"/>
                </a:solidFill>
              </a:rPr>
              <a:t>ες</a:t>
            </a:r>
            <a:r>
              <a:rPr lang="el-GR" sz="5400" b="1" dirty="0"/>
              <a:t> </a:t>
            </a:r>
            <a:r>
              <a:rPr lang="el-GR" sz="5400" b="1" dirty="0">
                <a:solidFill>
                  <a:srgbClr val="FF0000"/>
                </a:solidFill>
              </a:rPr>
              <a:t>.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40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38" y="19467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77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F2A03-BCD9-08D9-7BAD-58489CB42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E6BFFBCD-8F41-9C39-31E4-49602550E67A}"/>
              </a:ext>
            </a:extLst>
          </p:cNvPr>
          <p:cNvSpPr/>
          <p:nvPr/>
        </p:nvSpPr>
        <p:spPr>
          <a:xfrm>
            <a:off x="566058" y="1110342"/>
            <a:ext cx="2416628" cy="38535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/>
              <a:t>Ο ___</a:t>
            </a:r>
          </a:p>
          <a:p>
            <a:pPr algn="ctr"/>
            <a:r>
              <a:rPr lang="el-GR" sz="4000" dirty="0"/>
              <a:t>Η ___</a:t>
            </a:r>
          </a:p>
          <a:p>
            <a:pPr algn="ctr"/>
            <a:r>
              <a:rPr lang="el-GR" sz="4000" dirty="0"/>
              <a:t>Το ___</a:t>
            </a:r>
          </a:p>
          <a:p>
            <a:pPr algn="ctr"/>
            <a:r>
              <a:rPr lang="el-GR" sz="4000" dirty="0"/>
              <a:t>Οι ___</a:t>
            </a:r>
          </a:p>
          <a:p>
            <a:pPr algn="ctr"/>
            <a:r>
              <a:rPr lang="el-GR" sz="4000" dirty="0"/>
              <a:t>Τα ___</a:t>
            </a:r>
            <a:endParaRPr lang="el-CY" sz="40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7E7DB0DF-9C93-2D5A-8DDE-C4491552E341}"/>
              </a:ext>
            </a:extLst>
          </p:cNvPr>
          <p:cNvSpPr/>
          <p:nvPr/>
        </p:nvSpPr>
        <p:spPr>
          <a:xfrm>
            <a:off x="3597727" y="1097474"/>
            <a:ext cx="2917372" cy="187234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000" dirty="0"/>
          </a:p>
          <a:p>
            <a:pPr algn="ctr"/>
            <a:r>
              <a:rPr lang="el-GR" sz="4000" dirty="0"/>
              <a:t>-ω</a:t>
            </a:r>
          </a:p>
          <a:p>
            <a:pPr algn="ctr"/>
            <a:r>
              <a:rPr lang="el-GR" sz="4000" dirty="0"/>
              <a:t>-</a:t>
            </a:r>
            <a:r>
              <a:rPr lang="el-GR" sz="4000" dirty="0" err="1"/>
              <a:t>άω</a:t>
            </a:r>
            <a:endParaRPr lang="el-GR" sz="4000" dirty="0"/>
          </a:p>
          <a:p>
            <a:pPr algn="ctr"/>
            <a:endParaRPr lang="el-GR" sz="4000" dirty="0"/>
          </a:p>
          <a:p>
            <a:pPr algn="ctr"/>
            <a:endParaRPr lang="el-CY" sz="40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B09A10A6-528A-26FD-F9C6-E0E9D94FF6B3}"/>
              </a:ext>
            </a:extLst>
          </p:cNvPr>
          <p:cNvSpPr/>
          <p:nvPr/>
        </p:nvSpPr>
        <p:spPr>
          <a:xfrm>
            <a:off x="7130140" y="1097474"/>
            <a:ext cx="3733801" cy="370114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/>
              <a:t>τον ___</a:t>
            </a:r>
          </a:p>
          <a:p>
            <a:pPr algn="ctr"/>
            <a:r>
              <a:rPr lang="el-GR" sz="3600" dirty="0"/>
              <a:t>τη(ν) ___</a:t>
            </a:r>
          </a:p>
          <a:p>
            <a:pPr algn="ctr"/>
            <a:r>
              <a:rPr lang="el-GR" sz="3600" dirty="0"/>
              <a:t>το ___</a:t>
            </a:r>
          </a:p>
          <a:p>
            <a:pPr algn="ctr"/>
            <a:r>
              <a:rPr lang="el-GR" sz="3600" dirty="0"/>
              <a:t>τους ___</a:t>
            </a:r>
          </a:p>
          <a:p>
            <a:pPr algn="ctr"/>
            <a:r>
              <a:rPr lang="el-GR" sz="3600" dirty="0"/>
              <a:t>τις </a:t>
            </a:r>
            <a:r>
              <a:rPr lang="el-GR" sz="3600" dirty="0" smtClean="0"/>
              <a:t>___</a:t>
            </a:r>
          </a:p>
          <a:p>
            <a:pPr algn="ctr"/>
            <a:r>
              <a:rPr lang="el-GR" sz="3600" dirty="0" smtClean="0"/>
              <a:t>τα  ____</a:t>
            </a:r>
            <a:endParaRPr lang="el-GR" sz="3600" dirty="0"/>
          </a:p>
          <a:p>
            <a:pPr algn="ctr"/>
            <a:endParaRPr lang="el-CY" sz="3600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DEF9D189-0D6C-2434-7776-032528F9F0FC}"/>
              </a:ext>
            </a:extLst>
          </p:cNvPr>
          <p:cNvSpPr/>
          <p:nvPr/>
        </p:nvSpPr>
        <p:spPr>
          <a:xfrm>
            <a:off x="566058" y="5379522"/>
            <a:ext cx="10570028" cy="11865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ΠΡΟΤΑΣΗ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8749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672" y="1288473"/>
            <a:ext cx="828092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370904" y="3325091"/>
            <a:ext cx="5976664" cy="13916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Προϋπάρχουσες</a:t>
            </a:r>
            <a:r>
              <a:rPr lang="el-G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γνώσεις</a:t>
            </a:r>
            <a:r>
              <a:rPr lang="el-G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el-G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l-G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l-GR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ροθέσεις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prepositions </a:t>
            </a:r>
            <a:endParaRPr lang="el-G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06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970935" y="1192359"/>
            <a:ext cx="1081304" cy="151967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/>
              <a:t>o</a:t>
            </a:r>
            <a:endParaRPr lang="en-GB" sz="5400" dirty="0"/>
          </a:p>
        </p:txBody>
      </p:sp>
      <p:sp>
        <p:nvSpPr>
          <p:cNvPr id="3" name="Oval 2"/>
          <p:cNvSpPr/>
          <p:nvPr/>
        </p:nvSpPr>
        <p:spPr>
          <a:xfrm>
            <a:off x="5020542" y="1192359"/>
            <a:ext cx="1081304" cy="151967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η</a:t>
            </a:r>
            <a:endParaRPr lang="en-GB" sz="5400" dirty="0"/>
          </a:p>
        </p:txBody>
      </p:sp>
      <p:sp>
        <p:nvSpPr>
          <p:cNvPr id="4" name="Oval 3"/>
          <p:cNvSpPr/>
          <p:nvPr/>
        </p:nvSpPr>
        <p:spPr>
          <a:xfrm>
            <a:off x="6962741" y="1220755"/>
            <a:ext cx="1517723" cy="151967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5400" dirty="0"/>
              <a:t>το</a:t>
            </a:r>
            <a:endParaRPr lang="en-GB" sz="54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894950" y="2712027"/>
            <a:ext cx="327314" cy="8572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3511587" y="2871787"/>
            <a:ext cx="23381" cy="1102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17808" y="2636696"/>
            <a:ext cx="272761" cy="12521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973782" y="2834120"/>
            <a:ext cx="327314" cy="8572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719006" y="2901664"/>
            <a:ext cx="139302" cy="9871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084310" y="2565907"/>
            <a:ext cx="463694" cy="10033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177306" y="2834120"/>
            <a:ext cx="327314" cy="8572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962471" y="2966607"/>
            <a:ext cx="122741" cy="1101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369664" y="2565907"/>
            <a:ext cx="603970" cy="829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446845" y="3888798"/>
            <a:ext cx="687746" cy="300082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τον</a:t>
            </a:r>
            <a:endParaRPr lang="en-GB" sz="1350" dirty="0"/>
          </a:p>
        </p:txBody>
      </p:sp>
      <p:sp>
        <p:nvSpPr>
          <p:cNvPr id="22" name="TextBox 21"/>
          <p:cNvSpPr txBox="1"/>
          <p:nvPr/>
        </p:nvSpPr>
        <p:spPr>
          <a:xfrm>
            <a:off x="4778970" y="3912998"/>
            <a:ext cx="625387" cy="300082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τη(ν)</a:t>
            </a:r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8944410" y="3569279"/>
            <a:ext cx="508505" cy="507831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με  το</a:t>
            </a:r>
            <a:endParaRPr lang="en-GB" sz="1350" dirty="0"/>
          </a:p>
        </p:txBody>
      </p:sp>
      <p:sp>
        <p:nvSpPr>
          <p:cNvPr id="24" name="TextBox 23"/>
          <p:cNvSpPr txBox="1"/>
          <p:nvPr/>
        </p:nvSpPr>
        <p:spPr>
          <a:xfrm>
            <a:off x="7890380" y="4226365"/>
            <a:ext cx="797908" cy="300082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στο</a:t>
            </a:r>
            <a:endParaRPr lang="en-GB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6906493" y="3985734"/>
            <a:ext cx="389660" cy="300082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το</a:t>
            </a:r>
            <a:endParaRPr lang="en-GB" sz="1350" dirty="0"/>
          </a:p>
        </p:txBody>
      </p:sp>
      <p:sp>
        <p:nvSpPr>
          <p:cNvPr id="26" name="TextBox 25"/>
          <p:cNvSpPr txBox="1"/>
          <p:nvPr/>
        </p:nvSpPr>
        <p:spPr>
          <a:xfrm>
            <a:off x="3417092" y="4069681"/>
            <a:ext cx="535769" cy="300082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στον</a:t>
            </a:r>
            <a:endParaRPr lang="en-GB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4095102" y="4087867"/>
            <a:ext cx="541627" cy="507831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με τον</a:t>
            </a:r>
            <a:endParaRPr lang="en-GB" sz="1350" dirty="0"/>
          </a:p>
        </p:txBody>
      </p:sp>
      <p:sp>
        <p:nvSpPr>
          <p:cNvPr id="28" name="TextBox 27"/>
          <p:cNvSpPr txBox="1"/>
          <p:nvPr/>
        </p:nvSpPr>
        <p:spPr>
          <a:xfrm>
            <a:off x="5560216" y="3929542"/>
            <a:ext cx="662410" cy="300082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στη(ν)</a:t>
            </a:r>
            <a:endParaRPr lang="en-GB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6294729" y="3642016"/>
            <a:ext cx="830945" cy="300082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με τη(ν) </a:t>
            </a:r>
            <a:endParaRPr lang="en-GB" sz="1350" dirty="0"/>
          </a:p>
        </p:txBody>
      </p:sp>
      <p:cxnSp>
        <p:nvCxnSpPr>
          <p:cNvPr id="31" name="Straight Arrow Connector 7"/>
          <p:cNvCxnSpPr/>
          <p:nvPr/>
        </p:nvCxnSpPr>
        <p:spPr>
          <a:xfrm>
            <a:off x="4167176" y="1982383"/>
            <a:ext cx="272761" cy="12521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26"/>
          <p:cNvSpPr txBox="1"/>
          <p:nvPr/>
        </p:nvSpPr>
        <p:spPr>
          <a:xfrm>
            <a:off x="4274333" y="3268267"/>
            <a:ext cx="541627" cy="507831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από τον</a:t>
            </a:r>
            <a:endParaRPr lang="en-GB" sz="1350" dirty="0"/>
          </a:p>
        </p:txBody>
      </p:sp>
      <p:cxnSp>
        <p:nvCxnSpPr>
          <p:cNvPr id="33" name="Straight Arrow Connector 13"/>
          <p:cNvCxnSpPr/>
          <p:nvPr/>
        </p:nvCxnSpPr>
        <p:spPr>
          <a:xfrm>
            <a:off x="6203157" y="1928803"/>
            <a:ext cx="463694" cy="10033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28"/>
          <p:cNvSpPr txBox="1"/>
          <p:nvPr/>
        </p:nvSpPr>
        <p:spPr>
          <a:xfrm>
            <a:off x="6631786" y="2946796"/>
            <a:ext cx="534806" cy="507831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από τη(ν) </a:t>
            </a:r>
            <a:endParaRPr lang="en-GB" sz="1350" dirty="0"/>
          </a:p>
        </p:txBody>
      </p:sp>
      <p:cxnSp>
        <p:nvCxnSpPr>
          <p:cNvPr id="35" name="Straight Arrow Connector 18"/>
          <p:cNvCxnSpPr/>
          <p:nvPr/>
        </p:nvCxnSpPr>
        <p:spPr>
          <a:xfrm>
            <a:off x="8399877" y="1553754"/>
            <a:ext cx="603970" cy="829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22"/>
          <p:cNvSpPr txBox="1"/>
          <p:nvPr/>
        </p:nvSpPr>
        <p:spPr>
          <a:xfrm>
            <a:off x="8828506" y="2464589"/>
            <a:ext cx="508505" cy="507831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1350" dirty="0"/>
              <a:t>από  το</a:t>
            </a: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34332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3231" y="43604"/>
            <a:ext cx="4639070" cy="1325563"/>
          </a:xfrm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Από πού είσαι;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821" y="1342824"/>
            <a:ext cx="2135389" cy="823912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ΧΩΡΑ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821" y="2350091"/>
            <a:ext cx="2476849" cy="4352925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Γερμανία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Ο Λίβανος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Το Ιράν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Ο Καναδάς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Ελλάδα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Το Βέλγιο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Κύπρος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Ιταλία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Ρωσία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Κίνα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Γαλλία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81027" y="1342824"/>
            <a:ext cx="2181387" cy="823912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Είμαι από </a:t>
            </a:r>
            <a:r>
              <a:rPr lang="el-GR" dirty="0" smtClean="0"/>
              <a:t>___.</a:t>
            </a:r>
            <a:endParaRPr lang="en-US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4DAE6F8-ADB1-3DDC-FAB5-0E133660D40A}"/>
              </a:ext>
            </a:extLst>
          </p:cNvPr>
          <p:cNvSpPr/>
          <p:nvPr/>
        </p:nvSpPr>
        <p:spPr>
          <a:xfrm>
            <a:off x="6008915" y="1533925"/>
            <a:ext cx="961902" cy="36382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ο</a:t>
            </a:r>
          </a:p>
          <a:p>
            <a:pPr algn="ctr"/>
            <a:r>
              <a:rPr lang="el-GR" sz="4800" dirty="0"/>
              <a:t> </a:t>
            </a:r>
          </a:p>
          <a:p>
            <a:pPr algn="ctr"/>
            <a:r>
              <a:rPr lang="el-GR" sz="4800" dirty="0"/>
              <a:t> η</a:t>
            </a:r>
          </a:p>
          <a:p>
            <a:pPr algn="ctr"/>
            <a:r>
              <a:rPr lang="el-GR" sz="4800" dirty="0"/>
              <a:t> </a:t>
            </a:r>
          </a:p>
          <a:p>
            <a:pPr algn="ctr"/>
            <a:r>
              <a:rPr lang="el-GR" sz="4800" dirty="0"/>
              <a:t> το</a:t>
            </a:r>
            <a:r>
              <a:rPr lang="el-GR" sz="4000" dirty="0"/>
              <a:t> </a:t>
            </a:r>
            <a:endParaRPr lang="el-CY" sz="4000" dirty="0"/>
          </a:p>
        </p:txBody>
      </p:sp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7A825AE5-9929-64FC-B372-C9673F4CC3FC}"/>
              </a:ext>
            </a:extLst>
          </p:cNvPr>
          <p:cNvSpPr/>
          <p:nvPr/>
        </p:nvSpPr>
        <p:spPr>
          <a:xfrm>
            <a:off x="6970817" y="1511178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9" name="Βέλος: Δεξιό 8">
            <a:extLst>
              <a:ext uri="{FF2B5EF4-FFF2-40B4-BE49-F238E27FC236}">
                <a16:creationId xmlns:a16="http://schemas.microsoft.com/office/drawing/2014/main" id="{79CC0F2D-8689-9A08-6079-E682294D51B5}"/>
              </a:ext>
            </a:extLst>
          </p:cNvPr>
          <p:cNvSpPr/>
          <p:nvPr/>
        </p:nvSpPr>
        <p:spPr>
          <a:xfrm>
            <a:off x="6977183" y="2827331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1313F1D0-330F-00FD-3452-C5D539437455}"/>
              </a:ext>
            </a:extLst>
          </p:cNvPr>
          <p:cNvSpPr/>
          <p:nvPr/>
        </p:nvSpPr>
        <p:spPr>
          <a:xfrm>
            <a:off x="6977183" y="4320609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4545B888-215F-92CB-8483-7A0D9E1D72E9}"/>
              </a:ext>
            </a:extLst>
          </p:cNvPr>
          <p:cNvSpPr/>
          <p:nvPr/>
        </p:nvSpPr>
        <p:spPr>
          <a:xfrm>
            <a:off x="8615097" y="1546293"/>
            <a:ext cx="3260528" cy="36382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4800" dirty="0"/>
              <a:t>τον</a:t>
            </a:r>
          </a:p>
          <a:p>
            <a:r>
              <a:rPr lang="el-GR" sz="4800" dirty="0"/>
              <a:t> </a:t>
            </a:r>
          </a:p>
          <a:p>
            <a:r>
              <a:rPr lang="el-GR" sz="4800" dirty="0"/>
              <a:t> τη</a:t>
            </a:r>
            <a:r>
              <a:rPr lang="tr-TR" sz="4800" dirty="0"/>
              <a:t> </a:t>
            </a:r>
            <a:r>
              <a:rPr lang="el-GR" sz="4800" dirty="0"/>
              <a:t>/</a:t>
            </a:r>
            <a:r>
              <a:rPr lang="tr-TR" sz="4800" dirty="0"/>
              <a:t>  </a:t>
            </a:r>
            <a:r>
              <a:rPr lang="el-GR" sz="4800" dirty="0">
                <a:solidFill>
                  <a:srgbClr val="FF0000"/>
                </a:solidFill>
              </a:rPr>
              <a:t>την</a:t>
            </a:r>
            <a:r>
              <a:rPr lang="el-GR" sz="4800" dirty="0">
                <a:solidFill>
                  <a:srgbClr val="FF0000"/>
                </a:solidFill>
                <a:sym typeface="Wingdings" panose="05000000000000000000" pitchFamily="2" charset="2"/>
              </a:rPr>
              <a:t></a:t>
            </a:r>
            <a:endParaRPr lang="el-GR" sz="4800" dirty="0">
              <a:solidFill>
                <a:srgbClr val="FF0000"/>
              </a:solidFill>
            </a:endParaRPr>
          </a:p>
          <a:p>
            <a:r>
              <a:rPr lang="el-GR" sz="4800" dirty="0"/>
              <a:t> </a:t>
            </a:r>
          </a:p>
          <a:p>
            <a:r>
              <a:rPr lang="el-GR" sz="4800" dirty="0"/>
              <a:t> το</a:t>
            </a:r>
            <a:r>
              <a:rPr lang="el-GR" sz="4000" dirty="0"/>
              <a:t> </a:t>
            </a:r>
            <a:endParaRPr lang="el-CY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1F10D8-B5BA-ABE9-82FD-BF757ACD00E1}"/>
              </a:ext>
            </a:extLst>
          </p:cNvPr>
          <p:cNvSpPr txBox="1"/>
          <p:nvPr/>
        </p:nvSpPr>
        <p:spPr>
          <a:xfrm>
            <a:off x="6008915" y="5813887"/>
            <a:ext cx="60979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800" b="1" dirty="0">
                <a:solidFill>
                  <a:srgbClr val="FF0000"/>
                </a:solidFill>
                <a:sym typeface="Wingdings" panose="05000000000000000000" pitchFamily="2" charset="2"/>
              </a:rPr>
              <a:t>  </a:t>
            </a:r>
            <a:r>
              <a:rPr lang="el-GR" b="1" dirty="0">
                <a:solidFill>
                  <a:srgbClr val="FF0000"/>
                </a:solidFill>
                <a:sym typeface="Wingdings" panose="05000000000000000000" pitchFamily="2" charset="2"/>
              </a:rPr>
              <a:t>α, ε, ι, η, υ, ο, ω, κ, π, τ, </a:t>
            </a:r>
            <a:r>
              <a:rPr lang="el-GR" b="1" dirty="0" err="1">
                <a:solidFill>
                  <a:srgbClr val="FF0000"/>
                </a:solidFill>
                <a:effectLst/>
              </a:rPr>
              <a:t>μπ</a:t>
            </a:r>
            <a:r>
              <a:rPr lang="el-GR" b="1" dirty="0">
                <a:solidFill>
                  <a:srgbClr val="FF0000"/>
                </a:solidFill>
                <a:effectLst/>
              </a:rPr>
              <a:t>, </a:t>
            </a:r>
            <a:r>
              <a:rPr lang="el-GR" b="1" dirty="0" err="1">
                <a:solidFill>
                  <a:srgbClr val="FF0000"/>
                </a:solidFill>
                <a:effectLst/>
              </a:rPr>
              <a:t>ντ</a:t>
            </a:r>
            <a:r>
              <a:rPr lang="el-GR" b="1" dirty="0">
                <a:solidFill>
                  <a:srgbClr val="FF0000"/>
                </a:solidFill>
                <a:effectLst/>
              </a:rPr>
              <a:t>, </a:t>
            </a:r>
            <a:r>
              <a:rPr lang="el-GR" b="1" dirty="0" err="1">
                <a:solidFill>
                  <a:srgbClr val="FF0000"/>
                </a:solidFill>
                <a:effectLst/>
              </a:rPr>
              <a:t>γκ</a:t>
            </a:r>
            <a:r>
              <a:rPr lang="el-GR" b="1" dirty="0">
                <a:solidFill>
                  <a:srgbClr val="FF0000"/>
                </a:solidFill>
                <a:effectLst/>
              </a:rPr>
              <a:t>, ξ, ψ</a:t>
            </a:r>
            <a:r>
              <a:rPr lang="tr-TR" b="1" dirty="0">
                <a:solidFill>
                  <a:srgbClr val="FF0000"/>
                </a:solidFill>
              </a:rPr>
              <a:t>  </a:t>
            </a:r>
            <a:endParaRPr lang="el-CY" b="1" dirty="0">
              <a:solidFill>
                <a:srgbClr val="FF000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44</a:t>
            </a:fld>
            <a:endParaRPr lang="el-GR"/>
          </a:p>
        </p:txBody>
      </p:sp>
      <p:pic>
        <p:nvPicPr>
          <p:cNvPr id="15" name="Picture 2" descr="Χρήσιμες Συνδέ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8" y="278101"/>
            <a:ext cx="30861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3"/>
          <p:cNvSpPr txBox="1">
            <a:spLocks/>
          </p:cNvSpPr>
          <p:nvPr/>
        </p:nvSpPr>
        <p:spPr>
          <a:xfrm>
            <a:off x="3116506" y="2350091"/>
            <a:ext cx="2476849" cy="43529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93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3231" y="43604"/>
            <a:ext cx="4639070" cy="1325563"/>
          </a:xfrm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Από πού είσαι;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821" y="1342824"/>
            <a:ext cx="2135389" cy="823912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ΧΩΡΑ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821" y="2350091"/>
            <a:ext cx="2476849" cy="4352925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Γερμανία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Ο Λίβανος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Το Ιράν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Ο Καναδάς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Ελλάδα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Το Βέλγιο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Κύπρος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Ιταλία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Ρωσία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Κίνα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Η Γαλλία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81027" y="1342824"/>
            <a:ext cx="2181387" cy="823912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Είμαι από </a:t>
            </a:r>
            <a:r>
              <a:rPr lang="el-GR" dirty="0" smtClean="0"/>
              <a:t>___.</a:t>
            </a:r>
            <a:endParaRPr lang="en-US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4DAE6F8-ADB1-3DDC-FAB5-0E133660D40A}"/>
              </a:ext>
            </a:extLst>
          </p:cNvPr>
          <p:cNvSpPr/>
          <p:nvPr/>
        </p:nvSpPr>
        <p:spPr>
          <a:xfrm>
            <a:off x="6008915" y="1533925"/>
            <a:ext cx="961902" cy="36382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ο</a:t>
            </a:r>
          </a:p>
          <a:p>
            <a:pPr algn="ctr"/>
            <a:r>
              <a:rPr lang="el-GR" sz="4800" dirty="0"/>
              <a:t> </a:t>
            </a:r>
          </a:p>
          <a:p>
            <a:pPr algn="ctr"/>
            <a:r>
              <a:rPr lang="el-GR" sz="4800" dirty="0"/>
              <a:t> η</a:t>
            </a:r>
          </a:p>
          <a:p>
            <a:pPr algn="ctr"/>
            <a:r>
              <a:rPr lang="el-GR" sz="4800" dirty="0"/>
              <a:t> </a:t>
            </a:r>
          </a:p>
          <a:p>
            <a:pPr algn="ctr"/>
            <a:r>
              <a:rPr lang="el-GR" sz="4800" dirty="0"/>
              <a:t> το</a:t>
            </a:r>
            <a:r>
              <a:rPr lang="el-GR" sz="4000" dirty="0"/>
              <a:t> </a:t>
            </a:r>
            <a:endParaRPr lang="el-CY" sz="4000" dirty="0"/>
          </a:p>
        </p:txBody>
      </p:sp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7A825AE5-9929-64FC-B372-C9673F4CC3FC}"/>
              </a:ext>
            </a:extLst>
          </p:cNvPr>
          <p:cNvSpPr/>
          <p:nvPr/>
        </p:nvSpPr>
        <p:spPr>
          <a:xfrm>
            <a:off x="6970817" y="1511178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9" name="Βέλος: Δεξιό 8">
            <a:extLst>
              <a:ext uri="{FF2B5EF4-FFF2-40B4-BE49-F238E27FC236}">
                <a16:creationId xmlns:a16="http://schemas.microsoft.com/office/drawing/2014/main" id="{79CC0F2D-8689-9A08-6079-E682294D51B5}"/>
              </a:ext>
            </a:extLst>
          </p:cNvPr>
          <p:cNvSpPr/>
          <p:nvPr/>
        </p:nvSpPr>
        <p:spPr>
          <a:xfrm>
            <a:off x="6977183" y="2827331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1313F1D0-330F-00FD-3452-C5D539437455}"/>
              </a:ext>
            </a:extLst>
          </p:cNvPr>
          <p:cNvSpPr/>
          <p:nvPr/>
        </p:nvSpPr>
        <p:spPr>
          <a:xfrm>
            <a:off x="6977183" y="4320609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4545B888-215F-92CB-8483-7A0D9E1D72E9}"/>
              </a:ext>
            </a:extLst>
          </p:cNvPr>
          <p:cNvSpPr/>
          <p:nvPr/>
        </p:nvSpPr>
        <p:spPr>
          <a:xfrm>
            <a:off x="8615097" y="1546293"/>
            <a:ext cx="3260528" cy="36382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4800" dirty="0"/>
              <a:t>τον</a:t>
            </a:r>
          </a:p>
          <a:p>
            <a:r>
              <a:rPr lang="el-GR" sz="4800" dirty="0"/>
              <a:t> </a:t>
            </a:r>
          </a:p>
          <a:p>
            <a:r>
              <a:rPr lang="el-GR" sz="4800" dirty="0"/>
              <a:t> τη</a:t>
            </a:r>
            <a:r>
              <a:rPr lang="tr-TR" sz="4800" dirty="0"/>
              <a:t> </a:t>
            </a:r>
            <a:r>
              <a:rPr lang="el-GR" sz="4800" dirty="0"/>
              <a:t>/</a:t>
            </a:r>
            <a:r>
              <a:rPr lang="tr-TR" sz="4800" dirty="0"/>
              <a:t>  </a:t>
            </a:r>
            <a:r>
              <a:rPr lang="el-GR" sz="4800" dirty="0">
                <a:solidFill>
                  <a:srgbClr val="FF0000"/>
                </a:solidFill>
              </a:rPr>
              <a:t>την</a:t>
            </a:r>
            <a:r>
              <a:rPr lang="el-GR" sz="4800" dirty="0">
                <a:solidFill>
                  <a:srgbClr val="FF0000"/>
                </a:solidFill>
                <a:sym typeface="Wingdings" panose="05000000000000000000" pitchFamily="2" charset="2"/>
              </a:rPr>
              <a:t></a:t>
            </a:r>
            <a:endParaRPr lang="el-GR" sz="4800" dirty="0">
              <a:solidFill>
                <a:srgbClr val="FF0000"/>
              </a:solidFill>
            </a:endParaRPr>
          </a:p>
          <a:p>
            <a:r>
              <a:rPr lang="el-GR" sz="4800" dirty="0"/>
              <a:t> </a:t>
            </a:r>
          </a:p>
          <a:p>
            <a:r>
              <a:rPr lang="el-GR" sz="4800" dirty="0"/>
              <a:t> το</a:t>
            </a:r>
            <a:r>
              <a:rPr lang="el-GR" sz="4000" dirty="0"/>
              <a:t> </a:t>
            </a:r>
            <a:endParaRPr lang="el-CY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1F10D8-B5BA-ABE9-82FD-BF757ACD00E1}"/>
              </a:ext>
            </a:extLst>
          </p:cNvPr>
          <p:cNvSpPr txBox="1"/>
          <p:nvPr/>
        </p:nvSpPr>
        <p:spPr>
          <a:xfrm>
            <a:off x="6008915" y="5813887"/>
            <a:ext cx="60979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800" b="1" dirty="0">
                <a:solidFill>
                  <a:srgbClr val="FF0000"/>
                </a:solidFill>
                <a:sym typeface="Wingdings" panose="05000000000000000000" pitchFamily="2" charset="2"/>
              </a:rPr>
              <a:t>  </a:t>
            </a:r>
            <a:r>
              <a:rPr lang="el-GR" b="1" dirty="0">
                <a:solidFill>
                  <a:srgbClr val="FF0000"/>
                </a:solidFill>
                <a:sym typeface="Wingdings" panose="05000000000000000000" pitchFamily="2" charset="2"/>
              </a:rPr>
              <a:t>α, ε, ι, η, υ, ο, ω, κ, π, τ, </a:t>
            </a:r>
            <a:r>
              <a:rPr lang="el-GR" b="1" dirty="0" err="1">
                <a:solidFill>
                  <a:srgbClr val="FF0000"/>
                </a:solidFill>
                <a:effectLst/>
              </a:rPr>
              <a:t>μπ</a:t>
            </a:r>
            <a:r>
              <a:rPr lang="el-GR" b="1" dirty="0">
                <a:solidFill>
                  <a:srgbClr val="FF0000"/>
                </a:solidFill>
                <a:effectLst/>
              </a:rPr>
              <a:t>, </a:t>
            </a:r>
            <a:r>
              <a:rPr lang="el-GR" b="1" dirty="0" err="1">
                <a:solidFill>
                  <a:srgbClr val="FF0000"/>
                </a:solidFill>
                <a:effectLst/>
              </a:rPr>
              <a:t>ντ</a:t>
            </a:r>
            <a:r>
              <a:rPr lang="el-GR" b="1" dirty="0">
                <a:solidFill>
                  <a:srgbClr val="FF0000"/>
                </a:solidFill>
                <a:effectLst/>
              </a:rPr>
              <a:t>, </a:t>
            </a:r>
            <a:r>
              <a:rPr lang="el-GR" b="1" dirty="0" err="1">
                <a:solidFill>
                  <a:srgbClr val="FF0000"/>
                </a:solidFill>
                <a:effectLst/>
              </a:rPr>
              <a:t>γκ</a:t>
            </a:r>
            <a:r>
              <a:rPr lang="el-GR" b="1" dirty="0">
                <a:solidFill>
                  <a:srgbClr val="FF0000"/>
                </a:solidFill>
                <a:effectLst/>
              </a:rPr>
              <a:t>, ξ, ψ</a:t>
            </a:r>
            <a:r>
              <a:rPr lang="tr-TR" b="1" dirty="0">
                <a:solidFill>
                  <a:srgbClr val="FF0000"/>
                </a:solidFill>
              </a:rPr>
              <a:t>  </a:t>
            </a:r>
            <a:endParaRPr lang="el-CY" b="1" dirty="0">
              <a:solidFill>
                <a:srgbClr val="FF000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45</a:t>
            </a:fld>
            <a:endParaRPr lang="el-GR"/>
          </a:p>
        </p:txBody>
      </p:sp>
      <p:pic>
        <p:nvPicPr>
          <p:cNvPr id="15" name="Picture 2" descr="Χρήσιμες Συνδέ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8" y="278101"/>
            <a:ext cx="30861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3"/>
          <p:cNvSpPr txBox="1">
            <a:spLocks/>
          </p:cNvSpPr>
          <p:nvPr/>
        </p:nvSpPr>
        <p:spPr>
          <a:xfrm>
            <a:off x="3116506" y="2350091"/>
            <a:ext cx="2476849" cy="43529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τη Γερμανία</a:t>
            </a:r>
          </a:p>
          <a:p>
            <a:pPr>
              <a:lnSpc>
                <a:spcPct val="100000"/>
              </a:lnSpc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τον Λίβανο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τ</a:t>
            </a: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ο Ιράν</a:t>
            </a:r>
          </a:p>
          <a:p>
            <a:pPr>
              <a:lnSpc>
                <a:spcPct val="100000"/>
              </a:lnSpc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τον Καναδά</a:t>
            </a:r>
          </a:p>
          <a:p>
            <a:pPr>
              <a:lnSpc>
                <a:spcPct val="100000"/>
              </a:lnSpc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την Ελλάδα </a:t>
            </a:r>
          </a:p>
          <a:p>
            <a:pPr>
              <a:lnSpc>
                <a:spcPct val="100000"/>
              </a:lnSpc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το Βέλγιο</a:t>
            </a:r>
          </a:p>
          <a:p>
            <a:pPr>
              <a:lnSpc>
                <a:spcPct val="100000"/>
              </a:lnSpc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την Κύπρο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τ</a:t>
            </a: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ην Ιταλία</a:t>
            </a:r>
          </a:p>
          <a:p>
            <a:pPr>
              <a:lnSpc>
                <a:spcPct val="100000"/>
              </a:lnSpc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τη Ρωσία </a:t>
            </a:r>
          </a:p>
          <a:p>
            <a:pPr>
              <a:lnSpc>
                <a:spcPct val="100000"/>
              </a:lnSpc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τ</a:t>
            </a: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ην Κίνα </a:t>
            </a:r>
          </a:p>
          <a:p>
            <a:pPr>
              <a:lnSpc>
                <a:spcPct val="100000"/>
              </a:lnSpc>
            </a:pPr>
            <a:r>
              <a:rPr lang="el-G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τη Γαλλία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95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509" y="98487"/>
            <a:ext cx="7281630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Είμαι  </a:t>
            </a:r>
            <a:r>
              <a:rPr lang="el-GR" dirty="0"/>
              <a:t>από  τον  __________.  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(α) Λίβανο </a:t>
            </a:r>
          </a:p>
          <a:p>
            <a:pPr marL="0" indent="0">
              <a:buNone/>
            </a:pPr>
            <a:r>
              <a:rPr lang="el-GR" sz="6000" dirty="0"/>
              <a:t>(β) Λίβανος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98526437-AFCD-5F52-25E7-F63D744D9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46</a:t>
            </a:fld>
            <a:endParaRPr lang="el-GR"/>
          </a:p>
        </p:txBody>
      </p:sp>
      <p:pic>
        <p:nvPicPr>
          <p:cNvPr id="4813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" y="53822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89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509" y="98487"/>
            <a:ext cx="7281630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Είμαι  </a:t>
            </a:r>
            <a:r>
              <a:rPr lang="el-GR" dirty="0"/>
              <a:t>από  τον  __________.  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u="sng" dirty="0"/>
              <a:t>(α) Λίβανο </a:t>
            </a:r>
          </a:p>
          <a:p>
            <a:pPr marL="0" indent="0">
              <a:buNone/>
            </a:pPr>
            <a:r>
              <a:rPr lang="el-GR" sz="6000" dirty="0"/>
              <a:t>(β) Λίβανος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98526437-AFCD-5F52-25E7-F63D744D9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47</a:t>
            </a:fld>
            <a:endParaRPr lang="el-GR"/>
          </a:p>
        </p:txBody>
      </p:sp>
      <p:pic>
        <p:nvPicPr>
          <p:cNvPr id="4813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" y="53822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74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Παγκόσμιος χάρτης Ελληνικά WW-F04 - Χάρτες τοίχου:">
            <a:extLst>
              <a:ext uri="{FF2B5EF4-FFF2-40B4-BE49-F238E27FC236}">
                <a16:creationId xmlns:a16="http://schemas.microsoft.com/office/drawing/2014/main" id="{5F5CEF7F-847B-04B0-9058-33EED56594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61"/>
          <a:stretch/>
        </p:blipFill>
        <p:spPr bwMode="auto">
          <a:xfrm>
            <a:off x="250928" y="2681504"/>
            <a:ext cx="5285383" cy="37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ED71B8A-FED5-D47B-3343-88846724C6D1}"/>
              </a:ext>
            </a:extLst>
          </p:cNvPr>
          <p:cNvSpPr txBox="1"/>
          <p:nvPr/>
        </p:nvSpPr>
        <p:spPr>
          <a:xfrm>
            <a:off x="6398820" y="3997498"/>
            <a:ext cx="264028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4000" b="1" dirty="0"/>
              <a:t>ο  Καναδάς</a:t>
            </a:r>
            <a:endParaRPr lang="el-CY" sz="4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DABB45-C219-FF08-3A4F-166EBB17915F}"/>
              </a:ext>
            </a:extLst>
          </p:cNvPr>
          <p:cNvSpPr txBox="1"/>
          <p:nvPr/>
        </p:nvSpPr>
        <p:spPr>
          <a:xfrm>
            <a:off x="7930737" y="5718070"/>
            <a:ext cx="264028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4000" b="1" dirty="0"/>
              <a:t>Το Ιράν</a:t>
            </a:r>
            <a:endParaRPr lang="el-CY" sz="4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A86153-598F-4E0A-CFB9-E7EBD1309EC9}"/>
              </a:ext>
            </a:extLst>
          </p:cNvPr>
          <p:cNvSpPr txBox="1"/>
          <p:nvPr/>
        </p:nvSpPr>
        <p:spPr>
          <a:xfrm>
            <a:off x="7075282" y="4857784"/>
            <a:ext cx="2640281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4000" b="1" dirty="0"/>
              <a:t>η Αφρική </a:t>
            </a:r>
            <a:endParaRPr lang="el-CY" sz="4000" dirty="0"/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DB1595E2-4FFF-6769-F024-E699278317C0}"/>
              </a:ext>
            </a:extLst>
          </p:cNvPr>
          <p:cNvSpPr/>
          <p:nvPr/>
        </p:nvSpPr>
        <p:spPr>
          <a:xfrm>
            <a:off x="7718961" y="1163926"/>
            <a:ext cx="4358244" cy="18904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Μένω  στον ______. </a:t>
            </a:r>
          </a:p>
          <a:p>
            <a:pPr algn="ctr"/>
            <a:r>
              <a:rPr lang="el-GR" sz="3200" dirty="0"/>
              <a:t>Μένω  στην  ____.</a:t>
            </a:r>
          </a:p>
          <a:p>
            <a:pPr algn="ctr"/>
            <a:r>
              <a:rPr lang="el-GR" sz="3200" dirty="0"/>
              <a:t>Μένω στο  _____.</a:t>
            </a:r>
            <a:endParaRPr lang="el-CY" sz="3200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B4D2145F-DC8E-3353-C316-7C1F593BAE6A}"/>
              </a:ext>
            </a:extLst>
          </p:cNvPr>
          <p:cNvSpPr/>
          <p:nvPr/>
        </p:nvSpPr>
        <p:spPr>
          <a:xfrm>
            <a:off x="6111833" y="1163926"/>
            <a:ext cx="795647" cy="19878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ο </a:t>
            </a:r>
          </a:p>
          <a:p>
            <a:pPr algn="ctr"/>
            <a:r>
              <a:rPr lang="el-GR" sz="3200" dirty="0"/>
              <a:t>η </a:t>
            </a:r>
          </a:p>
          <a:p>
            <a:pPr algn="ctr"/>
            <a:r>
              <a:rPr lang="el-GR" sz="3200" dirty="0"/>
              <a:t>το </a:t>
            </a:r>
            <a:endParaRPr lang="el-CY" sz="3200" dirty="0"/>
          </a:p>
        </p:txBody>
      </p:sp>
      <p:sp>
        <p:nvSpPr>
          <p:cNvPr id="20" name="Βέλος: Δεξιό 19">
            <a:extLst>
              <a:ext uri="{FF2B5EF4-FFF2-40B4-BE49-F238E27FC236}">
                <a16:creationId xmlns:a16="http://schemas.microsoft.com/office/drawing/2014/main" id="{E03FD990-78DF-AA72-761A-1138FF880F7A}"/>
              </a:ext>
            </a:extLst>
          </p:cNvPr>
          <p:cNvSpPr/>
          <p:nvPr/>
        </p:nvSpPr>
        <p:spPr>
          <a:xfrm>
            <a:off x="6907480" y="1195931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Βέλος: Δεξιό 20">
            <a:extLst>
              <a:ext uri="{FF2B5EF4-FFF2-40B4-BE49-F238E27FC236}">
                <a16:creationId xmlns:a16="http://schemas.microsoft.com/office/drawing/2014/main" id="{7E2036F6-C934-E468-73CE-D56060E1E23B}"/>
              </a:ext>
            </a:extLst>
          </p:cNvPr>
          <p:cNvSpPr/>
          <p:nvPr/>
        </p:nvSpPr>
        <p:spPr>
          <a:xfrm>
            <a:off x="6897710" y="1720424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Βέλος: Δεξιό 21">
            <a:extLst>
              <a:ext uri="{FF2B5EF4-FFF2-40B4-BE49-F238E27FC236}">
                <a16:creationId xmlns:a16="http://schemas.microsoft.com/office/drawing/2014/main" id="{72165FEB-21FA-85B6-DDA8-28FB3267D017}"/>
              </a:ext>
            </a:extLst>
          </p:cNvPr>
          <p:cNvSpPr/>
          <p:nvPr/>
        </p:nvSpPr>
        <p:spPr>
          <a:xfrm>
            <a:off x="6900121" y="2276923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48</a:t>
            </a:fld>
            <a:endParaRPr lang="el-GR"/>
          </a:p>
        </p:txBody>
      </p:sp>
      <p:pic>
        <p:nvPicPr>
          <p:cNvPr id="13" name="Picture 2" descr="Χρήσιμες Συνδέσει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08" y="278101"/>
            <a:ext cx="30861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32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1230" y="365125"/>
            <a:ext cx="3117274" cy="1325563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ΠΟΥ  ΕΙΣΑΙ;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Είμαι στο  νοσοκομείο</a:t>
            </a:r>
            <a:r>
              <a:rPr lang="tr-TR" dirty="0"/>
              <a:t>.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Είμαι στο σχολείο</a:t>
            </a:r>
            <a:r>
              <a:rPr lang="tr-TR" dirty="0"/>
              <a:t>.</a:t>
            </a:r>
            <a:endParaRPr lang="en-US" dirty="0"/>
          </a:p>
        </p:txBody>
      </p:sp>
      <p:pic>
        <p:nvPicPr>
          <p:cNvPr id="1026" name="Picture 2" descr="De Het Ziekenhuisbouw En Zwarte Mannelijke Arts Vector Illustratie -  Illustration of grappig, gebouw: 6497027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69" y="2626137"/>
            <a:ext cx="3535997" cy="35359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Ευτυχή κινούμενα σχέδια παιδιών σχολείου μπροστά από το σχολείο  Διανυσματική απεικόνιση - εικονογραφία από schoolbag, childhood: 5083996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26137"/>
            <a:ext cx="4946557" cy="37289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49</a:t>
            </a:fld>
            <a:endParaRPr lang="el-GR"/>
          </a:p>
        </p:txBody>
      </p:sp>
      <p:pic>
        <p:nvPicPr>
          <p:cNvPr id="9218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3" y="36512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09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3344" y="365125"/>
            <a:ext cx="3292043" cy="1325563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ΠΟΥ  ΕΙΣΑΙ;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Είμαι στο  πάρκο.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Είμαι στο βενζινάδικο. </a:t>
            </a:r>
            <a:endParaRPr lang="en-US" dirty="0"/>
          </a:p>
        </p:txBody>
      </p:sp>
      <p:pic>
        <p:nvPicPr>
          <p:cNvPr id="2052" name="Picture 4" descr="https://faretra.info/wp-content/uploads/2022/07/%CE%9C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26" y="2860221"/>
            <a:ext cx="4041775" cy="36326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ark Stock Photo Images. 3,344,328 Park royalty free pictures and photos  available to download from thousands of stock photographer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59" y="2745888"/>
            <a:ext cx="3698225" cy="35406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50</a:t>
            </a:fld>
            <a:endParaRPr lang="el-GR"/>
          </a:p>
        </p:txBody>
      </p:sp>
      <p:pic>
        <p:nvPicPr>
          <p:cNvPr id="17410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7493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96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2836" y="365125"/>
            <a:ext cx="2862552" cy="1325563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ΠΟΥ  ΕΙΣΑΙ;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Είμαι στο  αεροδρόμιο.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Είμαι στο ξενοδοχείο.</a:t>
            </a:r>
            <a:endParaRPr lang="en-US" dirty="0"/>
          </a:p>
        </p:txBody>
      </p:sp>
      <p:pic>
        <p:nvPicPr>
          <p:cNvPr id="3078" name="Picture 6" descr="Vista del paisaje de la terminal del aeropuerto con la torre de control de  tráfico aéreo con avión y taxi | Vector Premiu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90" y="2904232"/>
            <a:ext cx="4040188" cy="33594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dificio Del Hotel Ilustración Vectorial Con Diseño Simple Icono Del Hotel  PNG , Hotel, Icono, Edificio PNG y Vector para Descargar Gratis | Pngtre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632" y="2867870"/>
            <a:ext cx="3901440" cy="34872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51</a:t>
            </a:fld>
            <a:endParaRPr lang="el-GR"/>
          </a:p>
        </p:txBody>
      </p:sp>
      <p:pic>
        <p:nvPicPr>
          <p:cNvPr id="18434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" y="59575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1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5127" y="355600"/>
            <a:ext cx="2898776" cy="1325563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ΠΟΥ  ΕΙΣΑΙ;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Είμαι στην τράπεζα</a:t>
            </a:r>
            <a:r>
              <a:rPr lang="tr-TR" dirty="0"/>
              <a:t>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/>
              <a:t>Είμαι στην καφετέρια. </a:t>
            </a:r>
            <a:endParaRPr lang="en-US" dirty="0"/>
          </a:p>
        </p:txBody>
      </p:sp>
      <p:pic>
        <p:nvPicPr>
          <p:cNvPr id="4098" name="Picture 2" descr="Cartoon Coffee Shop With Storekeeper At the Window 2004366 Vector Art at  Vecteezy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10" y="2658427"/>
            <a:ext cx="3547927" cy="39481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5,972,177 Bank Images, Stock Photos &amp; Vectors | Shutterstock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3"/>
          <a:stretch>
            <a:fillRect/>
          </a:stretch>
        </p:blipFill>
        <p:spPr bwMode="auto">
          <a:xfrm>
            <a:off x="1171417" y="2658427"/>
            <a:ext cx="3648075" cy="35709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52</a:t>
            </a:fld>
            <a:endParaRPr lang="el-GR"/>
          </a:p>
        </p:txBody>
      </p:sp>
      <p:pic>
        <p:nvPicPr>
          <p:cNvPr id="19458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1" y="641986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43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DB1595E2-4FFF-6769-F024-E699278317C0}"/>
              </a:ext>
            </a:extLst>
          </p:cNvPr>
          <p:cNvSpPr/>
          <p:nvPr/>
        </p:nvSpPr>
        <p:spPr>
          <a:xfrm>
            <a:off x="8326581" y="1163926"/>
            <a:ext cx="3750623" cy="18904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  στον ______ </a:t>
            </a:r>
          </a:p>
          <a:p>
            <a:pPr algn="ctr"/>
            <a:r>
              <a:rPr lang="el-GR" sz="3200" dirty="0"/>
              <a:t>στη(ν)/ στη  ____</a:t>
            </a:r>
          </a:p>
          <a:p>
            <a:pPr algn="ctr"/>
            <a:r>
              <a:rPr lang="el-GR" sz="3200" dirty="0"/>
              <a:t>στο  _____</a:t>
            </a:r>
            <a:endParaRPr lang="el-CY" sz="3200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B4D2145F-DC8E-3353-C316-7C1F593BAE6A}"/>
              </a:ext>
            </a:extLst>
          </p:cNvPr>
          <p:cNvSpPr/>
          <p:nvPr/>
        </p:nvSpPr>
        <p:spPr>
          <a:xfrm>
            <a:off x="6570377" y="1233758"/>
            <a:ext cx="795647" cy="19878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ο </a:t>
            </a:r>
          </a:p>
          <a:p>
            <a:pPr algn="ctr"/>
            <a:r>
              <a:rPr lang="el-GR" sz="3200" dirty="0"/>
              <a:t>η </a:t>
            </a:r>
          </a:p>
          <a:p>
            <a:pPr algn="ctr"/>
            <a:r>
              <a:rPr lang="el-GR" sz="3200" dirty="0"/>
              <a:t>το </a:t>
            </a:r>
            <a:endParaRPr lang="el-CY" sz="3200" dirty="0"/>
          </a:p>
        </p:txBody>
      </p:sp>
      <p:sp>
        <p:nvSpPr>
          <p:cNvPr id="20" name="Βέλος: Δεξιό 19">
            <a:extLst>
              <a:ext uri="{FF2B5EF4-FFF2-40B4-BE49-F238E27FC236}">
                <a16:creationId xmlns:a16="http://schemas.microsoft.com/office/drawing/2014/main" id="{E03FD990-78DF-AA72-761A-1138FF880F7A}"/>
              </a:ext>
            </a:extLst>
          </p:cNvPr>
          <p:cNvSpPr/>
          <p:nvPr/>
        </p:nvSpPr>
        <p:spPr>
          <a:xfrm>
            <a:off x="7297498" y="1195931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Βέλος: Δεξιό 20">
            <a:extLst>
              <a:ext uri="{FF2B5EF4-FFF2-40B4-BE49-F238E27FC236}">
                <a16:creationId xmlns:a16="http://schemas.microsoft.com/office/drawing/2014/main" id="{7E2036F6-C934-E468-73CE-D56060E1E23B}"/>
              </a:ext>
            </a:extLst>
          </p:cNvPr>
          <p:cNvSpPr/>
          <p:nvPr/>
        </p:nvSpPr>
        <p:spPr>
          <a:xfrm>
            <a:off x="7297498" y="1720424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Βέλος: Δεξιό 21">
            <a:extLst>
              <a:ext uri="{FF2B5EF4-FFF2-40B4-BE49-F238E27FC236}">
                <a16:creationId xmlns:a16="http://schemas.microsoft.com/office/drawing/2014/main" id="{72165FEB-21FA-85B6-DDA8-28FB3267D017}"/>
              </a:ext>
            </a:extLst>
          </p:cNvPr>
          <p:cNvSpPr/>
          <p:nvPr/>
        </p:nvSpPr>
        <p:spPr>
          <a:xfrm>
            <a:off x="7322965" y="2326547"/>
            <a:ext cx="1003615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480266-1AEE-AEC7-7E42-1D0DCBD7C566}"/>
              </a:ext>
            </a:extLst>
          </p:cNvPr>
          <p:cNvSpPr txBox="1"/>
          <p:nvPr/>
        </p:nvSpPr>
        <p:spPr>
          <a:xfrm rot="16200000">
            <a:off x="3615322" y="3559030"/>
            <a:ext cx="5374985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sz="3200" b="1" dirty="0"/>
              <a:t>Πού μένεις;/ Πού  είσαι; </a:t>
            </a:r>
            <a:endParaRPr lang="el-CY" sz="3200" b="1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4545B888-215F-92CB-8483-7A0D9E1D72E9}"/>
              </a:ext>
            </a:extLst>
          </p:cNvPr>
          <p:cNvSpPr/>
          <p:nvPr/>
        </p:nvSpPr>
        <p:spPr>
          <a:xfrm>
            <a:off x="2445565" y="1233757"/>
            <a:ext cx="3019567" cy="3154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από τον </a:t>
            </a:r>
          </a:p>
          <a:p>
            <a:pPr algn="ctr"/>
            <a:r>
              <a:rPr lang="el-GR" sz="3600" dirty="0"/>
              <a:t> </a:t>
            </a:r>
            <a:endParaRPr lang="en-US" sz="3600" dirty="0"/>
          </a:p>
          <a:p>
            <a:pPr algn="ctr"/>
            <a:r>
              <a:rPr lang="el-GR" sz="3600" dirty="0"/>
              <a:t>από τη/την)</a:t>
            </a:r>
            <a:r>
              <a:rPr lang="el-GR" sz="3600" dirty="0">
                <a:sym typeface="Wingdings" panose="05000000000000000000" pitchFamily="2" charset="2"/>
              </a:rPr>
              <a:t></a:t>
            </a:r>
            <a:r>
              <a:rPr lang="el-GR" sz="3600" dirty="0"/>
              <a:t> </a:t>
            </a:r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l-GR" sz="3600" dirty="0"/>
          </a:p>
          <a:p>
            <a:pPr algn="ctr"/>
            <a:r>
              <a:rPr lang="el-GR" sz="3600" dirty="0"/>
              <a:t>από το </a:t>
            </a:r>
            <a:endParaRPr lang="el-CY" sz="36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4DAE6F8-ADB1-3DDC-FAB5-0E133660D40A}"/>
              </a:ext>
            </a:extLst>
          </p:cNvPr>
          <p:cNvSpPr/>
          <p:nvPr/>
        </p:nvSpPr>
        <p:spPr>
          <a:xfrm>
            <a:off x="997503" y="1233756"/>
            <a:ext cx="961902" cy="32677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ο</a:t>
            </a:r>
          </a:p>
          <a:p>
            <a:pPr algn="ctr"/>
            <a:r>
              <a:rPr lang="el-GR" sz="4800" dirty="0"/>
              <a:t> </a:t>
            </a:r>
          </a:p>
          <a:p>
            <a:pPr algn="ctr"/>
            <a:r>
              <a:rPr lang="el-GR" sz="4800" dirty="0"/>
              <a:t> η</a:t>
            </a:r>
          </a:p>
          <a:p>
            <a:pPr algn="ctr"/>
            <a:r>
              <a:rPr lang="el-GR" sz="4800" dirty="0"/>
              <a:t> </a:t>
            </a:r>
          </a:p>
          <a:p>
            <a:pPr algn="ctr"/>
            <a:r>
              <a:rPr lang="el-GR" sz="4800" dirty="0"/>
              <a:t>το</a:t>
            </a:r>
            <a:r>
              <a:rPr lang="el-GR" sz="4000" dirty="0"/>
              <a:t> </a:t>
            </a:r>
            <a:endParaRPr lang="el-CY" sz="4000" dirty="0"/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4956A444-98FC-AE34-510A-272242F51C65}"/>
              </a:ext>
            </a:extLst>
          </p:cNvPr>
          <p:cNvSpPr/>
          <p:nvPr/>
        </p:nvSpPr>
        <p:spPr>
          <a:xfrm>
            <a:off x="1993553" y="1002131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B53C9AAE-020F-C10C-E4EE-4A9A40FA689D}"/>
              </a:ext>
            </a:extLst>
          </p:cNvPr>
          <p:cNvSpPr/>
          <p:nvPr/>
        </p:nvSpPr>
        <p:spPr>
          <a:xfrm>
            <a:off x="1851209" y="2189838"/>
            <a:ext cx="835960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9F5382A8-9E73-1AC0-5EDD-E4BF8E824547}"/>
              </a:ext>
            </a:extLst>
          </p:cNvPr>
          <p:cNvSpPr/>
          <p:nvPr/>
        </p:nvSpPr>
        <p:spPr>
          <a:xfrm>
            <a:off x="1993553" y="3598834"/>
            <a:ext cx="1140031" cy="9619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4590E7-8740-93FB-8422-A4892ABEF6FD}"/>
              </a:ext>
            </a:extLst>
          </p:cNvPr>
          <p:cNvSpPr txBox="1"/>
          <p:nvPr/>
        </p:nvSpPr>
        <p:spPr>
          <a:xfrm>
            <a:off x="3347047" y="4973381"/>
            <a:ext cx="2385068" cy="12003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α, ε, ι, η, υ, ο, ω,</a:t>
            </a:r>
          </a:p>
          <a:p>
            <a:r>
              <a:rPr lang="el-GR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κ, π, τ,</a:t>
            </a:r>
          </a:p>
          <a:p>
            <a:r>
              <a:rPr lang="el-GR" sz="2400" b="1" dirty="0" err="1">
                <a:solidFill>
                  <a:srgbClr val="FF0000"/>
                </a:solidFill>
                <a:effectLst/>
              </a:rPr>
              <a:t>μπ</a:t>
            </a:r>
            <a:r>
              <a:rPr lang="el-GR" sz="2400" b="1" dirty="0">
                <a:solidFill>
                  <a:srgbClr val="FF0000"/>
                </a:solidFill>
                <a:effectLst/>
              </a:rPr>
              <a:t>, </a:t>
            </a:r>
            <a:r>
              <a:rPr lang="el-GR" sz="2400" b="1" dirty="0" err="1">
                <a:solidFill>
                  <a:srgbClr val="FF0000"/>
                </a:solidFill>
                <a:effectLst/>
              </a:rPr>
              <a:t>ντ</a:t>
            </a:r>
            <a:r>
              <a:rPr lang="el-GR" sz="2400" b="1" dirty="0">
                <a:solidFill>
                  <a:srgbClr val="FF0000"/>
                </a:solidFill>
                <a:effectLst/>
              </a:rPr>
              <a:t>, </a:t>
            </a:r>
            <a:r>
              <a:rPr lang="el-GR" sz="2400" b="1" dirty="0" err="1">
                <a:solidFill>
                  <a:srgbClr val="FF0000"/>
                </a:solidFill>
                <a:effectLst/>
              </a:rPr>
              <a:t>γκ</a:t>
            </a:r>
            <a:r>
              <a:rPr lang="el-GR" sz="2400" b="1" dirty="0">
                <a:solidFill>
                  <a:srgbClr val="FF0000"/>
                </a:solidFill>
                <a:effectLst/>
              </a:rPr>
              <a:t>, ξ, ψ</a:t>
            </a:r>
            <a:endParaRPr lang="el-CY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4C8793-DFD2-D7DA-E1ED-E9F78DA8EC3D}"/>
              </a:ext>
            </a:extLst>
          </p:cNvPr>
          <p:cNvSpPr txBox="1"/>
          <p:nvPr/>
        </p:nvSpPr>
        <p:spPr>
          <a:xfrm rot="16200000">
            <a:off x="-2004100" y="3532390"/>
            <a:ext cx="5305155" cy="70788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sz="4000" b="1" dirty="0"/>
              <a:t>Από πού  είσαι; </a:t>
            </a:r>
            <a:endParaRPr lang="el-CY" sz="4000" b="1" dirty="0"/>
          </a:p>
        </p:txBody>
      </p: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EE5B18AC-B72D-6295-1779-1EF2FE348586}"/>
              </a:ext>
            </a:extLst>
          </p:cNvPr>
          <p:cNvCxnSpPr/>
          <p:nvPr/>
        </p:nvCxnSpPr>
        <p:spPr>
          <a:xfrm>
            <a:off x="972280" y="1970314"/>
            <a:ext cx="474953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Ευθεία γραμμή σύνδεσης 22">
            <a:extLst>
              <a:ext uri="{FF2B5EF4-FFF2-40B4-BE49-F238E27FC236}">
                <a16:creationId xmlns:a16="http://schemas.microsoft.com/office/drawing/2014/main" id="{5AF34CE4-9959-53D5-83D1-7CB10F48D065}"/>
              </a:ext>
            </a:extLst>
          </p:cNvPr>
          <p:cNvCxnSpPr/>
          <p:nvPr/>
        </p:nvCxnSpPr>
        <p:spPr>
          <a:xfrm>
            <a:off x="969869" y="3816304"/>
            <a:ext cx="47228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1458295-0B74-12AE-996A-3D33F513D11E}"/>
              </a:ext>
            </a:extLst>
          </p:cNvPr>
          <p:cNvSpPr/>
          <p:nvPr/>
        </p:nvSpPr>
        <p:spPr>
          <a:xfrm>
            <a:off x="1197430" y="4855029"/>
            <a:ext cx="1360714" cy="1861454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rgbClr val="00B050"/>
                </a:solidFill>
              </a:rPr>
              <a:t>την</a:t>
            </a:r>
          </a:p>
          <a:p>
            <a:pPr algn="ctr"/>
            <a:r>
              <a:rPr lang="el-GR" sz="4400" dirty="0">
                <a:solidFill>
                  <a:srgbClr val="00B050"/>
                </a:solidFill>
              </a:rPr>
              <a:t>στην </a:t>
            </a:r>
            <a:endParaRPr lang="el-CY" sz="4400" dirty="0">
              <a:solidFill>
                <a:srgbClr val="00B050"/>
              </a:solidFill>
            </a:endParaRPr>
          </a:p>
        </p:txBody>
      </p:sp>
      <p:sp>
        <p:nvSpPr>
          <p:cNvPr id="8" name="Σύμβολο πρόσθεσης 7">
            <a:extLst>
              <a:ext uri="{FF2B5EF4-FFF2-40B4-BE49-F238E27FC236}">
                <a16:creationId xmlns:a16="http://schemas.microsoft.com/office/drawing/2014/main" id="{BB30AB26-9118-BB3F-5DF3-9C48A062F9D6}"/>
              </a:ext>
            </a:extLst>
          </p:cNvPr>
          <p:cNvSpPr/>
          <p:nvPr/>
        </p:nvSpPr>
        <p:spPr>
          <a:xfrm>
            <a:off x="2593520" y="5234868"/>
            <a:ext cx="718151" cy="74747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53</a:t>
            </a:fld>
            <a:endParaRPr lang="el-GR"/>
          </a:p>
        </p:txBody>
      </p:sp>
      <p:pic>
        <p:nvPicPr>
          <p:cNvPr id="24" name="Picture 2" descr="Χρήσιμες Συνδέ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62" y="195033"/>
            <a:ext cx="30861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23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514" y="509642"/>
            <a:ext cx="8294914" cy="2919358"/>
          </a:xfrm>
        </p:spPr>
        <p:txBody>
          <a:bodyPr>
            <a:noAutofit/>
          </a:bodyPr>
          <a:lstStyle/>
          <a:p>
            <a:pPr algn="ctr"/>
            <a:r>
              <a:rPr lang="el-GR" sz="9600" b="1" dirty="0"/>
              <a:t>φωτογραφία</a:t>
            </a:r>
            <a:endParaRPr lang="en-US" sz="9600" b="1" dirty="0"/>
          </a:p>
        </p:txBody>
      </p:sp>
      <p:pic>
        <p:nvPicPr>
          <p:cNvPr id="4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F8676A14-C6BC-46E9-919E-4F9B6AA6F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303" y="1430969"/>
            <a:ext cx="2485239" cy="220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04248CB-17EB-4847-28D3-0B1C1A701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6500" y="3215348"/>
            <a:ext cx="948179" cy="2500993"/>
          </a:xfrm>
          <a:prstGeom prst="rect">
            <a:avLst/>
          </a:prstGeom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6B4A1D41-D2A2-1E54-5667-0BF42122ECB8}"/>
              </a:ext>
            </a:extLst>
          </p:cNvPr>
          <p:cNvSpPr/>
          <p:nvPr/>
        </p:nvSpPr>
        <p:spPr>
          <a:xfrm>
            <a:off x="943950" y="3840633"/>
            <a:ext cx="7612221" cy="213396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τη _________.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03894" y="6180419"/>
            <a:ext cx="2933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 take photos in my free time.</a:t>
            </a:r>
            <a:endParaRPr lang="el-GR" dirty="0"/>
          </a:p>
        </p:txBody>
      </p:sp>
      <p:sp>
        <p:nvSpPr>
          <p:cNvPr id="7" name="Rectangle 6"/>
          <p:cNvSpPr/>
          <p:nvPr/>
        </p:nvSpPr>
        <p:spPr>
          <a:xfrm>
            <a:off x="6770647" y="6213053"/>
            <a:ext cx="2953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 </a:t>
            </a:r>
            <a:r>
              <a:rPr lang="en-US" dirty="0"/>
              <a:t>am involved in photography</a:t>
            </a:r>
            <a:r>
              <a:rPr lang="en-US" dirty="0" smtClean="0"/>
              <a:t>.</a:t>
            </a:r>
            <a:endParaRPr lang="el-GR" dirty="0"/>
          </a:p>
        </p:txBody>
      </p:sp>
      <p:pic>
        <p:nvPicPr>
          <p:cNvPr id="9" name="Picture 2" descr="Χρήσιμες Συνδέσει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" y="440857"/>
            <a:ext cx="30861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397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960A3-4425-1DCC-62DA-677BF670E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F4BA-7704-A10C-0C83-04031FC8E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0514" y="509642"/>
            <a:ext cx="8294914" cy="2919358"/>
          </a:xfrm>
        </p:spPr>
        <p:txBody>
          <a:bodyPr>
            <a:noAutofit/>
          </a:bodyPr>
          <a:lstStyle/>
          <a:p>
            <a:pPr algn="ctr"/>
            <a:r>
              <a:rPr lang="el-GR" sz="9600" b="1" dirty="0"/>
              <a:t>ζωγραφική</a:t>
            </a:r>
            <a:endParaRPr lang="en-US" sz="9600" b="1" dirty="0"/>
          </a:p>
        </p:txBody>
      </p:sp>
      <p:pic>
        <p:nvPicPr>
          <p:cNvPr id="4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17498D6C-849F-30FE-BF10-D4DDBD087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574" y="1485727"/>
            <a:ext cx="2485239" cy="256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ΚΕΦΑΛΑΙΟ 9: Ζωγραφική">
            <a:extLst>
              <a:ext uri="{FF2B5EF4-FFF2-40B4-BE49-F238E27FC236}">
                <a16:creationId xmlns:a16="http://schemas.microsoft.com/office/drawing/2014/main" id="{551D3E40-E0FB-21C2-4550-3D7765641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176" y="3079259"/>
            <a:ext cx="265747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58E85FFB-4656-6823-7126-6E3C959D549E}"/>
              </a:ext>
            </a:extLst>
          </p:cNvPr>
          <p:cNvSpPr/>
          <p:nvPr/>
        </p:nvSpPr>
        <p:spPr>
          <a:xfrm>
            <a:off x="943950" y="4214389"/>
            <a:ext cx="7612221" cy="213396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smtClean="0">
                <a:solidFill>
                  <a:schemeClr val="tx1"/>
                </a:solidFill>
              </a:rPr>
              <a:t>Ασχολούμαι με τη _________. </a:t>
            </a:r>
            <a:endParaRPr lang="el-GR" sz="4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66430" y="6380709"/>
            <a:ext cx="2074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 </a:t>
            </a:r>
            <a:r>
              <a:rPr lang="en-US" dirty="0"/>
              <a:t>engage in painting.</a:t>
            </a:r>
            <a:endParaRPr lang="el-GR" dirty="0"/>
          </a:p>
        </p:txBody>
      </p:sp>
      <p:pic>
        <p:nvPicPr>
          <p:cNvPr id="7" name="Picture 2" descr="Χρήσιμες Συνδέσει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" y="440857"/>
            <a:ext cx="30861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55</a:t>
            </a:fld>
            <a:endParaRPr lang="el-GR"/>
          </a:p>
        </p:txBody>
      </p:sp>
      <p:sp>
        <p:nvSpPr>
          <p:cNvPr id="10" name="Rectangle 9"/>
          <p:cNvSpPr/>
          <p:nvPr/>
        </p:nvSpPr>
        <p:spPr>
          <a:xfrm>
            <a:off x="7032293" y="6394607"/>
            <a:ext cx="2222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 spend  my free time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79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89CB2-93CD-7CFD-CB26-89F935D6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1B62E-C411-A2B3-0414-CBD9BC1AE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0514" y="509642"/>
            <a:ext cx="8294914" cy="2919358"/>
          </a:xfrm>
        </p:spPr>
        <p:txBody>
          <a:bodyPr>
            <a:noAutofit/>
          </a:bodyPr>
          <a:lstStyle/>
          <a:p>
            <a:pPr algn="ctr"/>
            <a:r>
              <a:rPr lang="el-GR" sz="9600" b="1" dirty="0"/>
              <a:t>κολύμβηση </a:t>
            </a:r>
            <a:endParaRPr lang="en-US" sz="9600" b="1" dirty="0"/>
          </a:p>
        </p:txBody>
      </p:sp>
      <p:pic>
        <p:nvPicPr>
          <p:cNvPr id="4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265D1328-1D6A-9CEC-4DB9-576030E3E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662" y="1395467"/>
            <a:ext cx="2485239" cy="244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κολύμβηση Στοκ Εικονογραφήσεις, Vectors, &amp; Clipart – (612,528 Στοκ  Εικονογραφήσεις)">
            <a:extLst>
              <a:ext uri="{FF2B5EF4-FFF2-40B4-BE49-F238E27FC236}">
                <a16:creationId xmlns:a16="http://schemas.microsoft.com/office/drawing/2014/main" id="{285B8663-08E4-07DF-B6D0-2B69C868D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104" y="3196997"/>
            <a:ext cx="2676525" cy="276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CF0C4A0B-7D23-3B11-E9B6-16ABA5BBC8DD}"/>
              </a:ext>
            </a:extLst>
          </p:cNvPr>
          <p:cNvSpPr/>
          <p:nvPr/>
        </p:nvSpPr>
        <p:spPr>
          <a:xfrm>
            <a:off x="943950" y="4214389"/>
            <a:ext cx="7612221" cy="213396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την _________. </a:t>
            </a:r>
          </a:p>
        </p:txBody>
      </p:sp>
      <p:pic>
        <p:nvPicPr>
          <p:cNvPr id="6" name="Picture 2" descr="Χρήσιμες Συνδέσει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09" y="440857"/>
            <a:ext cx="30861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23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αγόρι που παίζει ποδόσφαιρο, καρτούν χαρακτήρας 2 Απεικόνιση ...">
            <a:extLst>
              <a:ext uri="{FF2B5EF4-FFF2-40B4-BE49-F238E27FC236}">
                <a16:creationId xmlns:a16="http://schemas.microsoft.com/office/drawing/2014/main" id="{D6C636BE-CA24-CDBB-D204-2E26FB128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89" y="1609958"/>
            <a:ext cx="3540579" cy="198369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Κινούμενα σχέδια χαρούμενα παιδιά που τραγουδούν: Vector στοκ (χωρίς  δικαιώματα) 542635327 | Shutterstock">
            <a:extLst>
              <a:ext uri="{FF2B5EF4-FFF2-40B4-BE49-F238E27FC236}">
                <a16:creationId xmlns:a16="http://schemas.microsoft.com/office/drawing/2014/main" id="{FD469629-F263-8BE8-45D1-6B6A9BEF9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4"/>
          <a:stretch>
            <a:fillRect/>
          </a:stretch>
        </p:blipFill>
        <p:spPr bwMode="auto">
          <a:xfrm>
            <a:off x="4165828" y="1604405"/>
            <a:ext cx="3856943" cy="199480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μαγειρικής Στοκ Εικονογραφήσεις, Vectors, &amp; Clipart – (2,761,864 Στοκ  Εικονογραφήσεις)">
            <a:extLst>
              <a:ext uri="{FF2B5EF4-FFF2-40B4-BE49-F238E27FC236}">
                <a16:creationId xmlns:a16="http://schemas.microsoft.com/office/drawing/2014/main" id="{F1076813-278B-F5B2-F22A-8BABD3E7C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031" y="1743267"/>
            <a:ext cx="3540579" cy="1717078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6529FC85-3205-0CB9-D12D-0B92EAF67A9F}"/>
              </a:ext>
            </a:extLst>
          </p:cNvPr>
          <p:cNvSpPr/>
          <p:nvPr/>
        </p:nvSpPr>
        <p:spPr>
          <a:xfrm>
            <a:off x="160180" y="3876932"/>
            <a:ext cx="3671592" cy="213396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000" dirty="0">
              <a:solidFill>
                <a:schemeClr val="tx1"/>
              </a:solidFill>
            </a:endParaRP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AF8C6E25-5F34-116C-CB36-474DE2E488D4}"/>
              </a:ext>
            </a:extLst>
          </p:cNvPr>
          <p:cNvSpPr/>
          <p:nvPr/>
        </p:nvSpPr>
        <p:spPr>
          <a:xfrm>
            <a:off x="4165828" y="3876931"/>
            <a:ext cx="3671592" cy="213396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000" dirty="0">
              <a:solidFill>
                <a:schemeClr val="tx1"/>
              </a:solidFill>
            </a:endParaRP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E695EA2-6030-B677-EE00-A85C660F629C}"/>
              </a:ext>
            </a:extLst>
          </p:cNvPr>
          <p:cNvSpPr/>
          <p:nvPr/>
        </p:nvSpPr>
        <p:spPr>
          <a:xfrm>
            <a:off x="8360230" y="3876931"/>
            <a:ext cx="3545340" cy="213396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83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αγόρι που παίζει ποδόσφαιρο, καρτούν χαρακτήρας 2 Απεικόνιση ...">
            <a:extLst>
              <a:ext uri="{FF2B5EF4-FFF2-40B4-BE49-F238E27FC236}">
                <a16:creationId xmlns:a16="http://schemas.microsoft.com/office/drawing/2014/main" id="{D6C636BE-CA24-CDBB-D204-2E26FB128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89" y="1609958"/>
            <a:ext cx="3540579" cy="1983697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Κινούμενα σχέδια χαρούμενα παιδιά που τραγουδούν: Vector στοκ (χωρίς  δικαιώματα) 542635327 | Shutterstock">
            <a:extLst>
              <a:ext uri="{FF2B5EF4-FFF2-40B4-BE49-F238E27FC236}">
                <a16:creationId xmlns:a16="http://schemas.microsoft.com/office/drawing/2014/main" id="{FD469629-F263-8BE8-45D1-6B6A9BEF9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4"/>
          <a:stretch>
            <a:fillRect/>
          </a:stretch>
        </p:blipFill>
        <p:spPr bwMode="auto">
          <a:xfrm>
            <a:off x="4165828" y="1604405"/>
            <a:ext cx="3856943" cy="199480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μαγειρικής Στοκ Εικονογραφήσεις, Vectors, &amp; Clipart – (2,761,864 Στοκ  Εικονογραφήσεις)">
            <a:extLst>
              <a:ext uri="{FF2B5EF4-FFF2-40B4-BE49-F238E27FC236}">
                <a16:creationId xmlns:a16="http://schemas.microsoft.com/office/drawing/2014/main" id="{F1076813-278B-F5B2-F22A-8BABD3E7C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031" y="1743267"/>
            <a:ext cx="3540579" cy="1717078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6529FC85-3205-0CB9-D12D-0B92EAF67A9F}"/>
              </a:ext>
            </a:extLst>
          </p:cNvPr>
          <p:cNvSpPr/>
          <p:nvPr/>
        </p:nvSpPr>
        <p:spPr>
          <a:xfrm>
            <a:off x="160180" y="3876932"/>
            <a:ext cx="3671592" cy="213396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το ποδόσφαιρο.</a:t>
            </a: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AF8C6E25-5F34-116C-CB36-474DE2E488D4}"/>
              </a:ext>
            </a:extLst>
          </p:cNvPr>
          <p:cNvSpPr/>
          <p:nvPr/>
        </p:nvSpPr>
        <p:spPr>
          <a:xfrm>
            <a:off x="4165828" y="3876931"/>
            <a:ext cx="3671592" cy="213396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 τη </a:t>
            </a:r>
          </a:p>
          <a:p>
            <a:pPr algn="ctr"/>
            <a:r>
              <a:rPr lang="el-GR" sz="4000" dirty="0">
                <a:solidFill>
                  <a:schemeClr val="tx1"/>
                </a:solidFill>
              </a:rPr>
              <a:t>μουσική.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E695EA2-6030-B677-EE00-A85C660F629C}"/>
              </a:ext>
            </a:extLst>
          </p:cNvPr>
          <p:cNvSpPr/>
          <p:nvPr/>
        </p:nvSpPr>
        <p:spPr>
          <a:xfrm>
            <a:off x="8360230" y="3876931"/>
            <a:ext cx="3545340" cy="213396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τη </a:t>
            </a:r>
          </a:p>
          <a:p>
            <a:pPr algn="ctr"/>
            <a:r>
              <a:rPr lang="el-GR" sz="4000" dirty="0">
                <a:solidFill>
                  <a:schemeClr val="tx1"/>
                </a:solidFill>
              </a:rPr>
              <a:t>μαγειρική.</a:t>
            </a:r>
          </a:p>
        </p:txBody>
      </p:sp>
    </p:spTree>
    <p:extLst>
      <p:ext uri="{BB962C8B-B14F-4D97-AF65-F5344CB8AC3E}">
        <p14:creationId xmlns:p14="http://schemas.microsoft.com/office/powerpoint/2010/main" val="355879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17050-1E44-E3D6-F4AA-805A328D2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9FD5196F-CA76-922A-F6B1-3380D9710400}"/>
              </a:ext>
            </a:extLst>
          </p:cNvPr>
          <p:cNvSpPr/>
          <p:nvPr/>
        </p:nvSpPr>
        <p:spPr>
          <a:xfrm>
            <a:off x="160179" y="3876932"/>
            <a:ext cx="3671592" cy="2665382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το </a:t>
            </a:r>
          </a:p>
          <a:p>
            <a:pPr algn="ctr"/>
            <a:r>
              <a:rPr lang="el-GR" sz="4000" dirty="0">
                <a:solidFill>
                  <a:schemeClr val="tx1"/>
                </a:solidFill>
              </a:rPr>
              <a:t>θέατρο.</a:t>
            </a: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C1A81EBD-45AC-1AD8-3F86-08FB35CA65A8}"/>
              </a:ext>
            </a:extLst>
          </p:cNvPr>
          <p:cNvSpPr/>
          <p:nvPr/>
        </p:nvSpPr>
        <p:spPr>
          <a:xfrm>
            <a:off x="4067857" y="3876931"/>
            <a:ext cx="3671592" cy="2665383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 τα </a:t>
            </a:r>
          </a:p>
          <a:p>
            <a:pPr algn="ctr"/>
            <a:r>
              <a:rPr lang="el-GR" sz="4000" dirty="0">
                <a:solidFill>
                  <a:schemeClr val="tx1"/>
                </a:solidFill>
              </a:rPr>
              <a:t>αθλήματα.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37A210D-394F-C98B-E18E-ABA4CF3F766D}"/>
              </a:ext>
            </a:extLst>
          </p:cNvPr>
          <p:cNvSpPr/>
          <p:nvPr/>
        </p:nvSpPr>
        <p:spPr>
          <a:xfrm>
            <a:off x="8360230" y="3876931"/>
            <a:ext cx="3545340" cy="2665383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τον </a:t>
            </a:r>
          </a:p>
          <a:p>
            <a:pPr algn="ctr"/>
            <a:r>
              <a:rPr lang="el-GR" sz="4000" dirty="0">
                <a:solidFill>
                  <a:schemeClr val="tx1"/>
                </a:solidFill>
              </a:rPr>
              <a:t>ηλεκτρονικό υπολογιστή.</a:t>
            </a:r>
          </a:p>
        </p:txBody>
      </p:sp>
      <p:pic>
        <p:nvPicPr>
          <p:cNvPr id="7170" name="Picture 2" descr="10,500+ Kids Theater Stock Illustrations, Royalty-Free Vector Graphics &amp;  Clip Art - iStock | Kids theater play, Kids theater camp, Kids theater  makeup">
            <a:extLst>
              <a:ext uri="{FF2B5EF4-FFF2-40B4-BE49-F238E27FC236}">
                <a16:creationId xmlns:a16="http://schemas.microsoft.com/office/drawing/2014/main" id="{BA594272-00FD-3716-941C-88B33C0A0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94" y="1403738"/>
            <a:ext cx="3661683" cy="202526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ports clipart Διανύσματα Αρχείου, Royalty Free Sports clipart  Εικονογραφήσεις | DepositPhotos">
            <a:extLst>
              <a:ext uri="{FF2B5EF4-FFF2-40B4-BE49-F238E27FC236}">
                <a16:creationId xmlns:a16="http://schemas.microsoft.com/office/drawing/2014/main" id="{4DF6B1BE-EC6D-1BB2-2E62-7464AD972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190" y="1403738"/>
            <a:ext cx="3661683" cy="2246935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esktop Computer Cartoon Vector Illustration Hand: Vector στοκ (χωρίς  δικαιώματα) 736907002 | Shutterstock">
            <a:extLst>
              <a:ext uri="{FF2B5EF4-FFF2-40B4-BE49-F238E27FC236}">
                <a16:creationId xmlns:a16="http://schemas.microsoft.com/office/drawing/2014/main" id="{681115CE-DC90-308A-AE20-69287ECC7B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8"/>
          <a:stretch>
            <a:fillRect/>
          </a:stretch>
        </p:blipFill>
        <p:spPr bwMode="auto">
          <a:xfrm>
            <a:off x="8360230" y="1556137"/>
            <a:ext cx="3349399" cy="1942135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52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65D380A3-C860-D96F-7B69-9A45EC090498}"/>
              </a:ext>
            </a:extLst>
          </p:cNvPr>
          <p:cNvSpPr/>
          <p:nvPr/>
        </p:nvSpPr>
        <p:spPr>
          <a:xfrm>
            <a:off x="388777" y="1524000"/>
            <a:ext cx="5576593" cy="838015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b="1" dirty="0">
                <a:solidFill>
                  <a:srgbClr val="FF0000"/>
                </a:solidFill>
              </a:rPr>
              <a:t>Εσύ  με τι ασχολείσαι; 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C7B23F42-9838-7BE2-D5FB-1ABAFE6C530A}"/>
              </a:ext>
            </a:extLst>
          </p:cNvPr>
          <p:cNvSpPr/>
          <p:nvPr/>
        </p:nvSpPr>
        <p:spPr>
          <a:xfrm>
            <a:off x="269035" y="2362015"/>
            <a:ext cx="7612221" cy="126472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τον _________. 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7330093F-913E-6119-9C96-E93E3DB1DE0B}"/>
              </a:ext>
            </a:extLst>
          </p:cNvPr>
          <p:cNvSpPr/>
          <p:nvPr/>
        </p:nvSpPr>
        <p:spPr>
          <a:xfrm>
            <a:off x="269036" y="3798929"/>
            <a:ext cx="5946707" cy="126472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την _________. 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B8082AA9-827A-4D60-30D4-2B12DA4A4BEC}"/>
              </a:ext>
            </a:extLst>
          </p:cNvPr>
          <p:cNvSpPr/>
          <p:nvPr/>
        </p:nvSpPr>
        <p:spPr>
          <a:xfrm>
            <a:off x="269035" y="5235843"/>
            <a:ext cx="7612221" cy="126472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το _________. </a:t>
            </a: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B4C973F4-99F6-19E6-E922-576A376C4FE8}"/>
              </a:ext>
            </a:extLst>
          </p:cNvPr>
          <p:cNvSpPr/>
          <p:nvPr/>
        </p:nvSpPr>
        <p:spPr>
          <a:xfrm>
            <a:off x="6487886" y="3798928"/>
            <a:ext cx="5519058" cy="1264729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Ασχολούμαι με τη _________. </a:t>
            </a:r>
          </a:p>
        </p:txBody>
      </p:sp>
      <p:pic>
        <p:nvPicPr>
          <p:cNvPr id="2050" name="Picture 2" descr="Teacher cartoon Images - Free Download on Freepik">
            <a:extLst>
              <a:ext uri="{FF2B5EF4-FFF2-40B4-BE49-F238E27FC236}">
                <a16:creationId xmlns:a16="http://schemas.microsoft.com/office/drawing/2014/main" id="{7BDFCFE8-3B17-5C29-A25D-186F29273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967" y="357428"/>
            <a:ext cx="3011261" cy="165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μαθητές Στοκ Εικονογραφήσεις, Vectors, &amp; Clipart – (18,488 ...">
            <a:extLst>
              <a:ext uri="{FF2B5EF4-FFF2-40B4-BE49-F238E27FC236}">
                <a16:creationId xmlns:a16="http://schemas.microsoft.com/office/drawing/2014/main" id="{83447963-C717-A51B-E243-4A7CB605B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50" y="2184286"/>
            <a:ext cx="1532608" cy="14424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μαθητές Στοκ Εικονογραφήσεις, Vectors, &amp; Clipart – (18,488 ...">
            <a:extLst>
              <a:ext uri="{FF2B5EF4-FFF2-40B4-BE49-F238E27FC236}">
                <a16:creationId xmlns:a16="http://schemas.microsoft.com/office/drawing/2014/main" id="{DEC6BF8A-0270-D8DA-7E0A-9D64B9C65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50" y="5235841"/>
            <a:ext cx="1428750" cy="13447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μαθητές Στοκ Εικονογραφήσεις, Vectors, &amp; Clipart – (18,488 ...">
            <a:extLst>
              <a:ext uri="{FF2B5EF4-FFF2-40B4-BE49-F238E27FC236}">
                <a16:creationId xmlns:a16="http://schemas.microsoft.com/office/drawing/2014/main" id="{2C652D40-A3AD-9BF1-2BB4-F24A4694F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439" y="3707295"/>
            <a:ext cx="1532608" cy="14424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63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44" y="1052944"/>
            <a:ext cx="8280920" cy="488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107668" y="3140968"/>
            <a:ext cx="5976664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l-CY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80778" y="3244334"/>
            <a:ext cx="583044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l-G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Προϋπάρχουσες</a:t>
            </a:r>
            <a:r>
              <a:rPr lang="el-G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γνώσεις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defRPr/>
            </a:pPr>
            <a:endParaRPr lang="el-GR" sz="2400" b="1" dirty="0" smtClean="0"/>
          </a:p>
          <a:p>
            <a:pPr algn="ctr">
              <a:defRPr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ήματα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verbs </a:t>
            </a:r>
            <a:endParaRPr lang="el-CY" sz="2400" b="1" dirty="0"/>
          </a:p>
          <a:p>
            <a:pPr algn="ctr">
              <a:defRPr/>
            </a:pPr>
            <a:r>
              <a:rPr lang="el-GR" sz="2400" b="1" dirty="0" smtClean="0"/>
              <a:t>  </a:t>
            </a:r>
            <a:endParaRPr lang="el-CY" sz="2400" b="1" dirty="0"/>
          </a:p>
          <a:p>
            <a:pPr algn="ctr">
              <a:defRPr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BBF1-1959-C6B3-AF5D-8D67E5A17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2E3A2-FDE6-6FD3-DC1E-585C7B50A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4000" dirty="0"/>
              <a:t>Εγώ            ακούει                         μουσική.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9F2753BA-4DA0-510D-A35F-CD579B871A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879771" y="3248368"/>
            <a:ext cx="3766457" cy="23083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AF9668C0-A2A8-3B5D-253A-750296795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6557297" y="595000"/>
            <a:ext cx="2408433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CD745D60-1D66-69BC-6B72-C51ED671CE5C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1E90F2F5-50D3-1EF7-818F-D53E6935D7C9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62</a:t>
            </a:fld>
            <a:endParaRPr lang="el-GR"/>
          </a:p>
        </p:txBody>
      </p:sp>
      <p:pic>
        <p:nvPicPr>
          <p:cNvPr id="2050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59500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13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BBF1-1959-C6B3-AF5D-8D67E5A17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2E3A2-FDE6-6FD3-DC1E-585C7B50A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l-GR" sz="4000" dirty="0" smtClean="0">
                <a:solidFill>
                  <a:srgbClr val="FF0000"/>
                </a:solidFill>
              </a:rPr>
              <a:t>Αυτός</a:t>
            </a:r>
            <a:r>
              <a:rPr lang="el-GR" sz="4000" dirty="0" smtClean="0"/>
              <a:t>             </a:t>
            </a:r>
            <a:r>
              <a:rPr lang="el-GR" sz="4000" dirty="0"/>
              <a:t>ακούει                         μουσική.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9F2753BA-4DA0-510D-A35F-CD579B871A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879771" y="3248368"/>
            <a:ext cx="3766457" cy="23083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AF9668C0-A2A8-3B5D-253A-7502967953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6557297" y="595000"/>
            <a:ext cx="2408433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CD745D60-1D66-69BC-6B72-C51ED671CE5C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1E90F2F5-50D3-1EF7-818F-D53E6935D7C9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63</a:t>
            </a:fld>
            <a:endParaRPr lang="el-GR"/>
          </a:p>
        </p:txBody>
      </p:sp>
      <p:pic>
        <p:nvPicPr>
          <p:cNvPr id="2050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595000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91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B067D-D567-0896-262F-62BD03B03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99098-5E57-2606-DCB5-D58513896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4000" dirty="0"/>
              <a:t>Εσύ     ακούω      μουσική.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656A492C-06DE-74BC-1BE1-6FB7DB14B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3102429"/>
            <a:ext cx="3766457" cy="26349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EF78CE37-0C20-840E-6FA5-ED073E7716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8395855" y="524874"/>
            <a:ext cx="2145195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B6A3B582-0DA1-3C23-1D90-3160CFF20002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46B2B625-1FB2-3C93-1C2B-25A9908608FA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64</a:t>
            </a:fld>
            <a:endParaRPr lang="el-GR"/>
          </a:p>
        </p:txBody>
      </p:sp>
      <p:pic>
        <p:nvPicPr>
          <p:cNvPr id="3074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57" y="575116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99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B067D-D567-0896-262F-62BD03B03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99098-5E57-2606-DCB5-D58513896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4000" dirty="0"/>
              <a:t>Εσύ     </a:t>
            </a:r>
            <a:r>
              <a:rPr lang="el-GR" sz="4000" dirty="0" smtClean="0">
                <a:solidFill>
                  <a:srgbClr val="FF0000"/>
                </a:solidFill>
              </a:rPr>
              <a:t>ακούς</a:t>
            </a:r>
            <a:r>
              <a:rPr lang="el-GR" sz="4000" dirty="0" smtClean="0"/>
              <a:t>      </a:t>
            </a:r>
            <a:r>
              <a:rPr lang="el-GR" sz="4000" dirty="0"/>
              <a:t>μουσική.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656A492C-06DE-74BC-1BE1-6FB7DB14B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3102429"/>
            <a:ext cx="3766457" cy="26349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EF78CE37-0C20-840E-6FA5-ED073E7716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8395855" y="524874"/>
            <a:ext cx="2145195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B6A3B582-0DA1-3C23-1D90-3160CFF20002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46B2B625-1FB2-3C93-1C2B-25A9908608FA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65</a:t>
            </a:fld>
            <a:endParaRPr lang="el-GR"/>
          </a:p>
        </p:txBody>
      </p:sp>
      <p:pic>
        <p:nvPicPr>
          <p:cNvPr id="3074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57" y="575116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02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17A33-6A16-2ECF-8638-149190089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8C58D-97EF-1003-FA0D-47A943C4B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600" dirty="0"/>
              <a:t>Η Ελένη      ακούμε        μουσική.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812B68D9-2CC9-DFC6-C806-A01EECDD18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136230"/>
            <a:ext cx="3766457" cy="36011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93E624AC-15B6-EAAB-042E-E3C28349A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8451273" y="524874"/>
            <a:ext cx="2089777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283730A2-48EF-9758-E5A0-CEEC0096CE76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31EEE7B6-D414-D836-2400-321ABE9227F5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66</a:t>
            </a:fld>
            <a:endParaRPr lang="el-GR"/>
          </a:p>
        </p:txBody>
      </p:sp>
      <p:pic>
        <p:nvPicPr>
          <p:cNvPr id="4098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57" y="49716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4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17A33-6A16-2ECF-8638-149190089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8C58D-97EF-1003-FA0D-47A943C4B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600" dirty="0" smtClean="0">
                <a:solidFill>
                  <a:srgbClr val="FF0000"/>
                </a:solidFill>
              </a:rPr>
              <a:t>Εμείς</a:t>
            </a:r>
            <a:r>
              <a:rPr lang="el-GR" sz="3600" dirty="0" smtClean="0"/>
              <a:t>      </a:t>
            </a:r>
            <a:r>
              <a:rPr lang="el-GR" sz="3600" dirty="0"/>
              <a:t>ακούμε        μουσική.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812B68D9-2CC9-DFC6-C806-A01EECDD18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136230"/>
            <a:ext cx="3766457" cy="36011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93E624AC-15B6-EAAB-042E-E3C28349A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8451273" y="524874"/>
            <a:ext cx="2089777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283730A2-48EF-9758-E5A0-CEEC0096CE76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31EEE7B6-D414-D836-2400-321ABE9227F5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67</a:t>
            </a:fld>
            <a:endParaRPr lang="el-GR"/>
          </a:p>
        </p:txBody>
      </p:sp>
      <p:pic>
        <p:nvPicPr>
          <p:cNvPr id="4098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57" y="49716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2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EB258-9C47-8E18-8D0C-10CD04E83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A0AD0-4DF4-3A81-ED80-51817FF89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3200" dirty="0"/>
              <a:t>Η Μαρία και  η Ελένη    ακούει     μουσική.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B954A5EC-1421-E148-4AF5-63D6571DD4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993571"/>
            <a:ext cx="3766457" cy="27437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5B037995-4E6A-83AC-4EC8-A6EC7B49A4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8174182" y="524874"/>
            <a:ext cx="2366868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A3E01819-ADCD-0A03-1145-2D9DBBB16BED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7A9AF68B-DC99-A318-F373-3C19495E654E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68</a:t>
            </a:fld>
            <a:endParaRPr lang="el-GR"/>
          </a:p>
        </p:txBody>
      </p:sp>
      <p:pic>
        <p:nvPicPr>
          <p:cNvPr id="5122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71" y="575116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64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EB258-9C47-8E18-8D0C-10CD04E83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A0AD0-4DF4-3A81-ED80-51817FF89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3200" dirty="0"/>
              <a:t>Η Μαρία και  η Ελένη    </a:t>
            </a:r>
            <a:r>
              <a:rPr lang="el-GR" sz="3200" dirty="0" smtClean="0">
                <a:solidFill>
                  <a:srgbClr val="FF0000"/>
                </a:solidFill>
              </a:rPr>
              <a:t>ακούνε</a:t>
            </a:r>
            <a:r>
              <a:rPr lang="el-GR" sz="3200" dirty="0" smtClean="0"/>
              <a:t>     </a:t>
            </a:r>
            <a:r>
              <a:rPr lang="el-GR" sz="3200" dirty="0"/>
              <a:t>μουσική.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B954A5EC-1421-E148-4AF5-63D6571DD4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993571"/>
            <a:ext cx="3766457" cy="27437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5B037995-4E6A-83AC-4EC8-A6EC7B49A4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8174182" y="524874"/>
            <a:ext cx="2366868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A3E01819-ADCD-0A03-1145-2D9DBBB16BED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7A9AF68B-DC99-A318-F373-3C19495E654E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69</a:t>
            </a:fld>
            <a:endParaRPr lang="el-GR"/>
          </a:p>
        </p:txBody>
      </p:sp>
      <p:pic>
        <p:nvPicPr>
          <p:cNvPr id="5122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71" y="575116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75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67DD1-DD6D-72FF-8F7B-C418F731D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B0E72-76D3-4363-F08F-8BBC48EC3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5400" dirty="0"/>
              <a:t>Εσείς </a:t>
            </a:r>
            <a:r>
              <a:rPr lang="el-GR" sz="5400" dirty="0" smtClean="0"/>
              <a:t> </a:t>
            </a:r>
            <a:r>
              <a:rPr lang="el-GR" sz="5400" dirty="0"/>
              <a:t>ακούμε   </a:t>
            </a:r>
            <a:r>
              <a:rPr lang="el-GR" sz="5400" dirty="0" smtClean="0"/>
              <a:t>μουσική</a:t>
            </a:r>
            <a:r>
              <a:rPr lang="el-GR" sz="5400" dirty="0"/>
              <a:t>;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A9BDAE4B-2FDA-6274-51E3-729E0E42F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3243943"/>
            <a:ext cx="3766457" cy="24934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F905509A-90D0-34B5-9E45-C527F4F0E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7370618" y="524874"/>
            <a:ext cx="3170432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A6085833-E13F-4F0C-F213-75EC43C575A0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5B283EC4-E599-A5F4-BF1A-8D407FA3FCB0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70</a:t>
            </a:fld>
            <a:endParaRPr lang="el-GR"/>
          </a:p>
        </p:txBody>
      </p:sp>
      <p:pic>
        <p:nvPicPr>
          <p:cNvPr id="6146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4" y="575116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9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67DD1-DD6D-72FF-8F7B-C418F731D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B0E72-76D3-4363-F08F-8BBC48EC3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5400" dirty="0"/>
              <a:t>Εσείς </a:t>
            </a:r>
            <a:r>
              <a:rPr lang="el-GR" sz="5400" dirty="0" smtClean="0"/>
              <a:t> </a:t>
            </a:r>
            <a:r>
              <a:rPr lang="el-GR" sz="5400" dirty="0" smtClean="0">
                <a:solidFill>
                  <a:srgbClr val="FF0000"/>
                </a:solidFill>
              </a:rPr>
              <a:t>ακούτε</a:t>
            </a:r>
            <a:r>
              <a:rPr lang="el-GR" sz="5400" dirty="0" smtClean="0"/>
              <a:t>   μουσική</a:t>
            </a:r>
            <a:r>
              <a:rPr lang="el-GR" sz="5400" dirty="0"/>
              <a:t>;</a:t>
            </a:r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A9BDAE4B-2FDA-6274-51E3-729E0E42F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3243943"/>
            <a:ext cx="3766457" cy="24934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F905509A-90D0-34B5-9E45-C527F4F0E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7370618" y="524874"/>
            <a:ext cx="3170432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A6085833-E13F-4F0C-F213-75EC43C575A0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5B283EC4-E599-A5F4-BF1A-8D407FA3FCB0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71</a:t>
            </a:fld>
            <a:endParaRPr lang="el-GR"/>
          </a:p>
        </p:txBody>
      </p:sp>
      <p:pic>
        <p:nvPicPr>
          <p:cNvPr id="6146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4" y="575116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53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62AE3-3793-72A3-E84F-FDD451800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80548-AB4A-69F7-04DB-7660EE941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4000" dirty="0"/>
              <a:t>Εμείς     ακούτε    μουσική.</a:t>
            </a:r>
            <a:endParaRPr lang="en-US" sz="4000" dirty="0"/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F18D0B56-617A-81E3-D2CE-4E52BFC5FF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136230"/>
            <a:ext cx="3766457" cy="36011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9A43B1A6-B08E-C9BA-AF29-5B322A4EF6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8543307" y="524874"/>
            <a:ext cx="2632364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03E72EAB-8798-7C4F-655E-735756627152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8A2C825B-67FF-E20E-3632-CA867BB07C2D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72</a:t>
            </a:fld>
            <a:endParaRPr lang="el-GR"/>
          </a:p>
        </p:txBody>
      </p:sp>
      <p:pic>
        <p:nvPicPr>
          <p:cNvPr id="7170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71" y="36307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29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62AE3-3793-72A3-E84F-FDD451800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80548-AB4A-69F7-04DB-7660EE941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872448"/>
            <a:ext cx="10515600" cy="45283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4000" dirty="0"/>
              <a:t>Εμείς     </a:t>
            </a:r>
            <a:r>
              <a:rPr lang="el-GR" sz="4000" dirty="0" smtClean="0">
                <a:solidFill>
                  <a:srgbClr val="FF0000"/>
                </a:solidFill>
              </a:rPr>
              <a:t>ακούμε</a:t>
            </a:r>
            <a:r>
              <a:rPr lang="el-GR" sz="4000" dirty="0" smtClean="0"/>
              <a:t>    </a:t>
            </a:r>
            <a:r>
              <a:rPr lang="el-GR" sz="4000" dirty="0"/>
              <a:t>μουσική.</a:t>
            </a:r>
            <a:endParaRPr lang="en-US" sz="4000" dirty="0"/>
          </a:p>
        </p:txBody>
      </p:sp>
      <p:pic>
        <p:nvPicPr>
          <p:cNvPr id="4" name="Picture 2" descr="30 vectores de stock y arte vectorial de Kids exam cheating | Shutterstock">
            <a:extLst>
              <a:ext uri="{FF2B5EF4-FFF2-40B4-BE49-F238E27FC236}">
                <a16:creationId xmlns:a16="http://schemas.microsoft.com/office/drawing/2014/main" id="{F18D0B56-617A-81E3-D2CE-4E52BFC5FF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8"/>
          <a:stretch>
            <a:fillRect/>
          </a:stretch>
        </p:blipFill>
        <p:spPr bwMode="auto">
          <a:xfrm>
            <a:off x="6977743" y="2136230"/>
            <a:ext cx="3766457" cy="36011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st: Βρες τα λάθη σε αυτές τις 10 εικόνες">
            <a:extLst>
              <a:ext uri="{FF2B5EF4-FFF2-40B4-BE49-F238E27FC236}">
                <a16:creationId xmlns:a16="http://schemas.microsoft.com/office/drawing/2014/main" id="{9A43B1A6-B08E-C9BA-AF29-5B322A4EF6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96" b="77688"/>
          <a:stretch>
            <a:fillRect/>
          </a:stretch>
        </p:blipFill>
        <p:spPr bwMode="auto">
          <a:xfrm>
            <a:off x="8543307" y="524874"/>
            <a:ext cx="2632364" cy="986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03E72EAB-8798-7C4F-655E-735756627152}"/>
              </a:ext>
            </a:extLst>
          </p:cNvPr>
          <p:cNvSpPr/>
          <p:nvPr/>
        </p:nvSpPr>
        <p:spPr>
          <a:xfrm>
            <a:off x="6760029" y="5737347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Μηνάς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8A2C825B-67FF-E20E-3632-CA867BB07C2D}"/>
              </a:ext>
            </a:extLst>
          </p:cNvPr>
          <p:cNvSpPr/>
          <p:nvPr/>
        </p:nvSpPr>
        <p:spPr>
          <a:xfrm>
            <a:off x="8956964" y="5766884"/>
            <a:ext cx="2002971" cy="663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Κύπρος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73</a:t>
            </a:fld>
            <a:endParaRPr lang="el-GR"/>
          </a:p>
        </p:txBody>
      </p:sp>
      <p:pic>
        <p:nvPicPr>
          <p:cNvPr id="7170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71" y="36307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88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502C4-CD84-A5E0-47AC-B33C9E1BD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1C55EB1-BF88-94B4-705E-7FCD670CB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2" t="35078" r="8023" b="13493"/>
          <a:stretch>
            <a:fillRect/>
          </a:stretch>
        </p:blipFill>
        <p:spPr>
          <a:xfrm>
            <a:off x="283029" y="326572"/>
            <a:ext cx="11560628" cy="6368142"/>
          </a:xfrm>
          <a:prstGeom prst="rect">
            <a:avLst/>
          </a:prstGeom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B2E8281B-830B-0BBD-A0AF-313034C4CA2A}"/>
              </a:ext>
            </a:extLst>
          </p:cNvPr>
          <p:cNvSpPr/>
          <p:nvPr/>
        </p:nvSpPr>
        <p:spPr>
          <a:xfrm>
            <a:off x="718457" y="2024743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013C90E4-7650-7B21-4D29-90FF9A6807DB}"/>
              </a:ext>
            </a:extLst>
          </p:cNvPr>
          <p:cNvSpPr/>
          <p:nvPr/>
        </p:nvSpPr>
        <p:spPr>
          <a:xfrm>
            <a:off x="7903029" y="1986642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A6E1BC86-B7CD-8A44-18DD-BF78696789FA}"/>
              </a:ext>
            </a:extLst>
          </p:cNvPr>
          <p:cNvSpPr/>
          <p:nvPr/>
        </p:nvSpPr>
        <p:spPr>
          <a:xfrm>
            <a:off x="4310743" y="1986643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11E3845D-4F7B-3433-75A4-349E02B8C8A4}"/>
              </a:ext>
            </a:extLst>
          </p:cNvPr>
          <p:cNvSpPr/>
          <p:nvPr/>
        </p:nvSpPr>
        <p:spPr>
          <a:xfrm>
            <a:off x="8077200" y="4207328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89710CB3-E7FD-DAAB-B6F5-EEFDE8CD5557}"/>
              </a:ext>
            </a:extLst>
          </p:cNvPr>
          <p:cNvSpPr/>
          <p:nvPr/>
        </p:nvSpPr>
        <p:spPr>
          <a:xfrm>
            <a:off x="4310743" y="4207328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0E008C54-EF6B-BD33-318B-60B30AF6CCEE}"/>
              </a:ext>
            </a:extLst>
          </p:cNvPr>
          <p:cNvSpPr/>
          <p:nvPr/>
        </p:nvSpPr>
        <p:spPr>
          <a:xfrm>
            <a:off x="664028" y="4207328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A337314F-9AEB-8645-A052-4C293E9574A3}"/>
              </a:ext>
            </a:extLst>
          </p:cNvPr>
          <p:cNvSpPr/>
          <p:nvPr/>
        </p:nvSpPr>
        <p:spPr>
          <a:xfrm>
            <a:off x="8028214" y="6036129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04BA6A3C-0D3C-1D58-3B87-C0F302DA0386}"/>
              </a:ext>
            </a:extLst>
          </p:cNvPr>
          <p:cNvSpPr/>
          <p:nvPr/>
        </p:nvSpPr>
        <p:spPr>
          <a:xfrm>
            <a:off x="4212771" y="6036129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EF2A57A6-2ACA-80AC-A8A1-484590BB68A4}"/>
              </a:ext>
            </a:extLst>
          </p:cNvPr>
          <p:cNvSpPr/>
          <p:nvPr/>
        </p:nvSpPr>
        <p:spPr>
          <a:xfrm>
            <a:off x="718457" y="6036129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607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E82B8-AAB7-F5C0-E9B7-EA12F469B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9D0A522-23BE-2C43-DF6E-A7CF178AE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2" t="35078" r="8023" b="13493"/>
          <a:stretch>
            <a:fillRect/>
          </a:stretch>
        </p:blipFill>
        <p:spPr>
          <a:xfrm>
            <a:off x="208190" y="1246909"/>
            <a:ext cx="11560628" cy="5374324"/>
          </a:xfrm>
          <a:prstGeom prst="rect">
            <a:avLst/>
          </a:prstGeom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98B2A3E2-28AB-E06B-F545-F0AB6673B105}"/>
              </a:ext>
            </a:extLst>
          </p:cNvPr>
          <p:cNvSpPr/>
          <p:nvPr/>
        </p:nvSpPr>
        <p:spPr>
          <a:xfrm>
            <a:off x="632300" y="2492829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b="1" dirty="0"/>
              <a:t>Πλένω τα πιάτα.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ACBFE442-E299-B077-3529-B6FAFBC43B8F}"/>
              </a:ext>
            </a:extLst>
          </p:cNvPr>
          <p:cNvSpPr/>
          <p:nvPr/>
        </p:nvSpPr>
        <p:spPr>
          <a:xfrm>
            <a:off x="7942920" y="2397578"/>
            <a:ext cx="3287486" cy="1104899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b="1" dirty="0"/>
              <a:t>Ξυπνάω  στις 7 το πρωί. </a:t>
            </a: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A6EF90E5-D8F5-C671-319F-35997E254A7B}"/>
              </a:ext>
            </a:extLst>
          </p:cNvPr>
          <p:cNvSpPr/>
          <p:nvPr/>
        </p:nvSpPr>
        <p:spPr>
          <a:xfrm>
            <a:off x="4287610" y="2334735"/>
            <a:ext cx="3287486" cy="798122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b="1" dirty="0"/>
              <a:t>Τρώμε όλοι μαζί το φαγητό.</a:t>
            </a: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A0C2B37B-F20E-2211-978C-3723C8481471}"/>
              </a:ext>
            </a:extLst>
          </p:cNvPr>
          <p:cNvSpPr/>
          <p:nvPr/>
        </p:nvSpPr>
        <p:spPr>
          <a:xfrm>
            <a:off x="7764235" y="4332888"/>
            <a:ext cx="3815443" cy="685056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b="1" dirty="0"/>
              <a:t>Παίζουμε</a:t>
            </a:r>
            <a:r>
              <a:rPr lang="el-GR" sz="2000" dirty="0"/>
              <a:t> </a:t>
            </a:r>
            <a:r>
              <a:rPr lang="el-GR" sz="2000" b="1" dirty="0"/>
              <a:t>παιχνίδια στην τηλεόραση.</a:t>
            </a:r>
            <a:endParaRPr lang="el-GR" sz="20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5B82BA96-080B-5DB2-B1BC-C4A77A568C25}"/>
              </a:ext>
            </a:extLst>
          </p:cNvPr>
          <p:cNvSpPr/>
          <p:nvPr/>
        </p:nvSpPr>
        <p:spPr>
          <a:xfrm>
            <a:off x="8028214" y="5867400"/>
            <a:ext cx="3287486" cy="753833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Πηγαίνω τον γιο μου στο ποδόσφαιρο. 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34852F45-ABF9-03FC-49EF-A2763B6744F4}"/>
              </a:ext>
            </a:extLst>
          </p:cNvPr>
          <p:cNvSpPr/>
          <p:nvPr/>
        </p:nvSpPr>
        <p:spPr>
          <a:xfrm>
            <a:off x="661307" y="4269926"/>
            <a:ext cx="3287486" cy="810980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Πηγαίνω τα παιδιά στο σχολείο. </a:t>
            </a:r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23F1B99F-FDE6-F0C7-C1A1-7BC7AA86DD60}"/>
              </a:ext>
            </a:extLst>
          </p:cNvPr>
          <p:cNvSpPr/>
          <p:nvPr/>
        </p:nvSpPr>
        <p:spPr>
          <a:xfrm>
            <a:off x="4163787" y="4269926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Πηγαίνω  την κόρη μου στη ζωγραφική. </a:t>
            </a:r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67D1D627-3E3B-8685-9E87-900A928598F6}"/>
              </a:ext>
            </a:extLst>
          </p:cNvPr>
          <p:cNvSpPr/>
          <p:nvPr/>
        </p:nvSpPr>
        <p:spPr>
          <a:xfrm>
            <a:off x="4212771" y="6036129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 Ασχολούμαι με τον κήπο.</a:t>
            </a:r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6C539CEA-7FBB-1E3B-FE2B-EA0AB9B75D9F}"/>
              </a:ext>
            </a:extLst>
          </p:cNvPr>
          <p:cNvSpPr/>
          <p:nvPr/>
        </p:nvSpPr>
        <p:spPr>
          <a:xfrm>
            <a:off x="718457" y="6036129"/>
            <a:ext cx="3287486" cy="489857"/>
          </a:xfrm>
          <a:prstGeom prst="round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Βοηθάω τα παιδιά στο διάβασμα.</a:t>
            </a:r>
          </a:p>
        </p:txBody>
      </p:sp>
    </p:spTree>
    <p:extLst>
      <p:ext uri="{BB962C8B-B14F-4D97-AF65-F5344CB8AC3E}">
        <p14:creationId xmlns:p14="http://schemas.microsoft.com/office/powerpoint/2010/main" val="376263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16AD1-BF09-D01F-15B4-37D488CEA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324AE933-FA33-662B-37FD-37E1F7696A77}"/>
              </a:ext>
            </a:extLst>
          </p:cNvPr>
          <p:cNvSpPr/>
          <p:nvPr/>
        </p:nvSpPr>
        <p:spPr>
          <a:xfrm>
            <a:off x="4288994" y="233917"/>
            <a:ext cx="2808514" cy="1765829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ντύνομαι</a:t>
            </a:r>
            <a:endParaRPr lang="el-CY" sz="3200" dirty="0"/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EFEF996-3C34-33C6-FAA0-D2575570A9DE}"/>
              </a:ext>
            </a:extLst>
          </p:cNvPr>
          <p:cNvSpPr/>
          <p:nvPr/>
        </p:nvSpPr>
        <p:spPr>
          <a:xfrm>
            <a:off x="8285785" y="332770"/>
            <a:ext cx="2808514" cy="1765829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κοιμάμαι</a:t>
            </a:r>
            <a:endParaRPr lang="el-CY" sz="3200" dirty="0"/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96A55BF4-FE74-AC2A-2D5E-084D4B93AB61}"/>
              </a:ext>
            </a:extLst>
          </p:cNvPr>
          <p:cNvSpPr/>
          <p:nvPr/>
        </p:nvSpPr>
        <p:spPr>
          <a:xfrm>
            <a:off x="2674645" y="4514060"/>
            <a:ext cx="2808514" cy="1765829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γυμνάζομαι </a:t>
            </a:r>
            <a:endParaRPr lang="el-CY" sz="2400" dirty="0"/>
          </a:p>
        </p:txBody>
      </p:sp>
      <p:pic>
        <p:nvPicPr>
          <p:cNvPr id="9" name="Picture 2" descr="Γυμναστική - 7,4 εκατομμύρια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033B70F8-F8EF-4DDA-56B4-C2B5CDBB0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99" y="4514060"/>
            <a:ext cx="1943100" cy="182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Ονειρεύεται ενώ κοιμάται-καρτούν ιερέας μοναχός διάνυσμα illustratio  Διάνυσμα από ©lineartist 279246254">
            <a:extLst>
              <a:ext uri="{FF2B5EF4-FFF2-40B4-BE49-F238E27FC236}">
                <a16:creationId xmlns:a16="http://schemas.microsoft.com/office/drawing/2014/main" id="{781F910F-945A-14BF-F175-B3DB907CC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919" y="2873829"/>
            <a:ext cx="1943100" cy="13007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5 ΝΤΥΝΟΜΑΙ ΜΟΝΟΣ ΜΟΥ ιδέες | εκπαίδευση, οπτικό πρόγραμμα ...">
            <a:extLst>
              <a:ext uri="{FF2B5EF4-FFF2-40B4-BE49-F238E27FC236}">
                <a16:creationId xmlns:a16="http://schemas.microsoft.com/office/drawing/2014/main" id="{CDECCCD8-0421-70F5-0D25-9AF616C98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159" y="2526780"/>
            <a:ext cx="1771650" cy="16478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Φυσαλίδα σκέψης: Σύννεφο 2">
            <a:extLst>
              <a:ext uri="{FF2B5EF4-FFF2-40B4-BE49-F238E27FC236}">
                <a16:creationId xmlns:a16="http://schemas.microsoft.com/office/drawing/2014/main" id="{BC556364-6DEF-E29D-642B-9BFFA5364320}"/>
              </a:ext>
            </a:extLst>
          </p:cNvPr>
          <p:cNvSpPr/>
          <p:nvPr/>
        </p:nvSpPr>
        <p:spPr>
          <a:xfrm>
            <a:off x="292203" y="1491074"/>
            <a:ext cx="2808514" cy="1765829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έρχομαι</a:t>
            </a:r>
            <a:endParaRPr lang="el-CY" sz="3200" dirty="0"/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811FB1FC-5BCA-C483-3B08-F3A9A642A1A7}"/>
              </a:ext>
            </a:extLst>
          </p:cNvPr>
          <p:cNvSpPr/>
          <p:nvPr/>
        </p:nvSpPr>
        <p:spPr>
          <a:xfrm>
            <a:off x="8285785" y="4421811"/>
            <a:ext cx="3529759" cy="1765829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σηκώνομαι</a:t>
            </a:r>
            <a:endParaRPr lang="el-CY" sz="3200" dirty="0"/>
          </a:p>
        </p:txBody>
      </p:sp>
      <p:pic>
        <p:nvPicPr>
          <p:cNvPr id="2050" name="Picture 2" descr="Easy way to learn greek">
            <a:extLst>
              <a:ext uri="{FF2B5EF4-FFF2-40B4-BE49-F238E27FC236}">
                <a16:creationId xmlns:a16="http://schemas.microsoft.com/office/drawing/2014/main" id="{44FD98FA-33F0-4A12-C3FD-3B83B71675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47" b="50000"/>
          <a:stretch>
            <a:fillRect/>
          </a:stretch>
        </p:blipFill>
        <p:spPr bwMode="auto">
          <a:xfrm>
            <a:off x="5831405" y="4602786"/>
            <a:ext cx="2196175" cy="20212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έρχεται Στοκ Εικονογραφήσεις, Vectors, &amp; Clipart – (34,411 Στοκ  Εικονογραφήσεις)">
            <a:extLst>
              <a:ext uri="{FF2B5EF4-FFF2-40B4-BE49-F238E27FC236}">
                <a16:creationId xmlns:a16="http://schemas.microsoft.com/office/drawing/2014/main" id="{215C25CA-B0D4-6CD0-807E-A772E1720C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33"/>
          <a:stretch>
            <a:fillRect/>
          </a:stretch>
        </p:blipFill>
        <p:spPr bwMode="auto">
          <a:xfrm>
            <a:off x="3188791" y="2441054"/>
            <a:ext cx="1429962" cy="18192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70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29FEC-0C50-C709-BBD8-9C65CFFE9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411631E6-2C45-CD61-157F-FBE210C6A1DA}"/>
              </a:ext>
            </a:extLst>
          </p:cNvPr>
          <p:cNvSpPr/>
          <p:nvPr/>
        </p:nvSpPr>
        <p:spPr>
          <a:xfrm>
            <a:off x="3860719" y="955788"/>
            <a:ext cx="2808514" cy="1303938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ντύνομαι</a:t>
            </a:r>
            <a:endParaRPr lang="el-CY" sz="3200" dirty="0"/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EEAFC3C8-7BEB-8DEC-066B-21AD96416B65}"/>
              </a:ext>
            </a:extLst>
          </p:cNvPr>
          <p:cNvSpPr/>
          <p:nvPr/>
        </p:nvSpPr>
        <p:spPr>
          <a:xfrm>
            <a:off x="9282697" y="1101859"/>
            <a:ext cx="2808514" cy="1281177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κοιμάμαι</a:t>
            </a:r>
            <a:endParaRPr lang="el-CY" sz="3200" dirty="0"/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724A050-CBFC-7059-D6D8-4324A2D9751A}"/>
              </a:ext>
            </a:extLst>
          </p:cNvPr>
          <p:cNvSpPr/>
          <p:nvPr/>
        </p:nvSpPr>
        <p:spPr>
          <a:xfrm>
            <a:off x="6450944" y="862388"/>
            <a:ext cx="2808514" cy="1170991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γυμνάζομαι </a:t>
            </a:r>
            <a:endParaRPr lang="el-CY" sz="2400" dirty="0"/>
          </a:p>
        </p:txBody>
      </p:sp>
      <p:pic>
        <p:nvPicPr>
          <p:cNvPr id="9" name="Picture 2" descr="Γυμναστική - 7,4 εκατομμύρια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2B36A202-7F21-DE6F-AEFE-D724F375B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025" y="4492205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Ονειρεύεται ενώ κοιμάται-καρτούν ιερέας μοναχός διάνυσμα illustratio  Διάνυσμα από ©lineartist 279246254">
            <a:extLst>
              <a:ext uri="{FF2B5EF4-FFF2-40B4-BE49-F238E27FC236}">
                <a16:creationId xmlns:a16="http://schemas.microsoft.com/office/drawing/2014/main" id="{4B371B85-DF67-EEA8-B0AC-F24474174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576" y="4492205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5 ΝΤΥΝΟΜΑΙ ΜΟΝΟΣ ΜΟΥ ιδέες | εκπαίδευση, οπτικό πρόγραμμα ...">
            <a:extLst>
              <a:ext uri="{FF2B5EF4-FFF2-40B4-BE49-F238E27FC236}">
                <a16:creationId xmlns:a16="http://schemas.microsoft.com/office/drawing/2014/main" id="{D4262C1A-9475-ACCB-5060-29BED091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92" y="4582693"/>
            <a:ext cx="177165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49B9F6D5-8434-2E09-E213-E646B2FE8CFC}"/>
              </a:ext>
            </a:extLst>
          </p:cNvPr>
          <p:cNvSpPr/>
          <p:nvPr/>
        </p:nvSpPr>
        <p:spPr>
          <a:xfrm>
            <a:off x="269675" y="1134442"/>
            <a:ext cx="3529759" cy="1095365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σηκώνομαι</a:t>
            </a:r>
            <a:endParaRPr lang="el-CY" sz="3200" dirty="0"/>
          </a:p>
        </p:txBody>
      </p:sp>
      <p:pic>
        <p:nvPicPr>
          <p:cNvPr id="2050" name="Picture 2" descr="Easy way to learn greek">
            <a:extLst>
              <a:ext uri="{FF2B5EF4-FFF2-40B4-BE49-F238E27FC236}">
                <a16:creationId xmlns:a16="http://schemas.microsoft.com/office/drawing/2014/main" id="{C0E9A8F0-5C88-68B2-2F38-14B03EAF87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47" b="50000"/>
          <a:stretch>
            <a:fillRect/>
          </a:stretch>
        </p:blipFill>
        <p:spPr bwMode="auto">
          <a:xfrm>
            <a:off x="755634" y="4395958"/>
            <a:ext cx="2196175" cy="202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7BAA7864-00D9-1F72-BCEB-07514BC394C7}"/>
              </a:ext>
            </a:extLst>
          </p:cNvPr>
          <p:cNvSpPr/>
          <p:nvPr/>
        </p:nvSpPr>
        <p:spPr>
          <a:xfrm>
            <a:off x="937951" y="6027090"/>
            <a:ext cx="2018402" cy="5878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9:15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34C0111C-ECF0-8D80-253F-BA517FB7A4DA}"/>
              </a:ext>
            </a:extLst>
          </p:cNvPr>
          <p:cNvSpPr/>
          <p:nvPr/>
        </p:nvSpPr>
        <p:spPr>
          <a:xfrm>
            <a:off x="9826939" y="5936603"/>
            <a:ext cx="2018402" cy="5878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22:45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67004B16-3EF9-8C0B-19D6-CAE2E081BAE6}"/>
              </a:ext>
            </a:extLst>
          </p:cNvPr>
          <p:cNvSpPr/>
          <p:nvPr/>
        </p:nvSpPr>
        <p:spPr>
          <a:xfrm>
            <a:off x="6669233" y="6072607"/>
            <a:ext cx="2018402" cy="5878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15:20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B9EADD70-8141-63D7-85CC-73213EF0AB00}"/>
              </a:ext>
            </a:extLst>
          </p:cNvPr>
          <p:cNvSpPr/>
          <p:nvPr/>
        </p:nvSpPr>
        <p:spPr>
          <a:xfrm>
            <a:off x="3803592" y="6077923"/>
            <a:ext cx="2018402" cy="5878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10:40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EF90C79-3F14-7E47-8610-D963E9FF6A25}"/>
              </a:ext>
            </a:extLst>
          </p:cNvPr>
          <p:cNvSpPr/>
          <p:nvPr/>
        </p:nvSpPr>
        <p:spPr>
          <a:xfrm>
            <a:off x="88843" y="2764971"/>
            <a:ext cx="3529759" cy="130628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/>
              <a:t>Η Κατερίνα</a:t>
            </a:r>
            <a:endParaRPr lang="el-CY" dirty="0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287A7F9C-6482-CE79-D1AB-42A12DC9DEA8}"/>
              </a:ext>
            </a:extLst>
          </p:cNvPr>
          <p:cNvSpPr/>
          <p:nvPr/>
        </p:nvSpPr>
        <p:spPr>
          <a:xfrm>
            <a:off x="3618602" y="2753107"/>
            <a:ext cx="3529759" cy="130628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 smtClean="0"/>
              <a:t>Ο Πέτρος </a:t>
            </a:r>
            <a:endParaRPr lang="el-CY" dirty="0"/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BC6E565B-3772-4052-3B4F-2595FFAEFD7B}"/>
              </a:ext>
            </a:extLst>
          </p:cNvPr>
          <p:cNvSpPr/>
          <p:nvPr/>
        </p:nvSpPr>
        <p:spPr>
          <a:xfrm>
            <a:off x="6669233" y="2764971"/>
            <a:ext cx="3529759" cy="130628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/>
              <a:t>Η Κατερίνα</a:t>
            </a:r>
            <a:endParaRPr lang="el-CY" dirty="0"/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1BFB325B-5367-84CE-F41B-A1BB4D47940A}"/>
              </a:ext>
            </a:extLst>
          </p:cNvPr>
          <p:cNvSpPr/>
          <p:nvPr/>
        </p:nvSpPr>
        <p:spPr>
          <a:xfrm>
            <a:off x="9181909" y="2775857"/>
            <a:ext cx="3010091" cy="130628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/>
              <a:t>Ο Πέτρος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74360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29FEC-0C50-C709-BBD8-9C65CFFE9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411631E6-2C45-CD61-157F-FBE210C6A1DA}"/>
              </a:ext>
            </a:extLst>
          </p:cNvPr>
          <p:cNvSpPr/>
          <p:nvPr/>
        </p:nvSpPr>
        <p:spPr>
          <a:xfrm>
            <a:off x="3860719" y="955788"/>
            <a:ext cx="2808514" cy="1303938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ντύνομαι</a:t>
            </a:r>
            <a:endParaRPr lang="el-CY" sz="3200" dirty="0"/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EEAFC3C8-7BEB-8DEC-066B-21AD96416B65}"/>
              </a:ext>
            </a:extLst>
          </p:cNvPr>
          <p:cNvSpPr/>
          <p:nvPr/>
        </p:nvSpPr>
        <p:spPr>
          <a:xfrm>
            <a:off x="9282697" y="1101859"/>
            <a:ext cx="2808514" cy="1281177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κοιμάμαι</a:t>
            </a:r>
            <a:endParaRPr lang="el-CY" sz="3200" dirty="0"/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724A050-CBFC-7059-D6D8-4324A2D9751A}"/>
              </a:ext>
            </a:extLst>
          </p:cNvPr>
          <p:cNvSpPr/>
          <p:nvPr/>
        </p:nvSpPr>
        <p:spPr>
          <a:xfrm>
            <a:off x="6450944" y="862388"/>
            <a:ext cx="2808514" cy="1170991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γυμνάζομαι </a:t>
            </a:r>
            <a:endParaRPr lang="el-CY" sz="2400" dirty="0"/>
          </a:p>
        </p:txBody>
      </p:sp>
      <p:pic>
        <p:nvPicPr>
          <p:cNvPr id="9" name="Picture 2" descr="Γυμναστική - 7,4 εκατομμύρια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2B36A202-7F21-DE6F-AEFE-D724F375B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025" y="4492205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Ονειρεύεται ενώ κοιμάται-καρτούν ιερέας μοναχός διάνυσμα illustratio  Διάνυσμα από ©lineartist 279246254">
            <a:extLst>
              <a:ext uri="{FF2B5EF4-FFF2-40B4-BE49-F238E27FC236}">
                <a16:creationId xmlns:a16="http://schemas.microsoft.com/office/drawing/2014/main" id="{4B371B85-DF67-EEA8-B0AC-F24474174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576" y="4492205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5 ΝΤΥΝΟΜΑΙ ΜΟΝΟΣ ΜΟΥ ιδέες | εκπαίδευση, οπτικό πρόγραμμα ...">
            <a:extLst>
              <a:ext uri="{FF2B5EF4-FFF2-40B4-BE49-F238E27FC236}">
                <a16:creationId xmlns:a16="http://schemas.microsoft.com/office/drawing/2014/main" id="{D4262C1A-9475-ACCB-5060-29BED091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92" y="4582693"/>
            <a:ext cx="177165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49B9F6D5-8434-2E09-E213-E646B2FE8CFC}"/>
              </a:ext>
            </a:extLst>
          </p:cNvPr>
          <p:cNvSpPr/>
          <p:nvPr/>
        </p:nvSpPr>
        <p:spPr>
          <a:xfrm>
            <a:off x="269675" y="1134442"/>
            <a:ext cx="3529759" cy="1095365"/>
          </a:xfrm>
          <a:prstGeom prst="cloudCallou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σηκώνομαι</a:t>
            </a:r>
            <a:endParaRPr lang="el-CY" sz="3200" dirty="0"/>
          </a:p>
        </p:txBody>
      </p:sp>
      <p:pic>
        <p:nvPicPr>
          <p:cNvPr id="2050" name="Picture 2" descr="Easy way to learn greek">
            <a:extLst>
              <a:ext uri="{FF2B5EF4-FFF2-40B4-BE49-F238E27FC236}">
                <a16:creationId xmlns:a16="http://schemas.microsoft.com/office/drawing/2014/main" id="{C0E9A8F0-5C88-68B2-2F38-14B03EAF87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47" b="50000"/>
          <a:stretch>
            <a:fillRect/>
          </a:stretch>
        </p:blipFill>
        <p:spPr bwMode="auto">
          <a:xfrm>
            <a:off x="755634" y="4395958"/>
            <a:ext cx="2196175" cy="202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7BAA7864-00D9-1F72-BCEB-07514BC394C7}"/>
              </a:ext>
            </a:extLst>
          </p:cNvPr>
          <p:cNvSpPr/>
          <p:nvPr/>
        </p:nvSpPr>
        <p:spPr>
          <a:xfrm>
            <a:off x="937951" y="6027090"/>
            <a:ext cx="2018402" cy="5878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9:15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34C0111C-ECF0-8D80-253F-BA517FB7A4DA}"/>
              </a:ext>
            </a:extLst>
          </p:cNvPr>
          <p:cNvSpPr/>
          <p:nvPr/>
        </p:nvSpPr>
        <p:spPr>
          <a:xfrm>
            <a:off x="9826939" y="5936603"/>
            <a:ext cx="2018402" cy="5878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22:45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67004B16-3EF9-8C0B-19D6-CAE2E081BAE6}"/>
              </a:ext>
            </a:extLst>
          </p:cNvPr>
          <p:cNvSpPr/>
          <p:nvPr/>
        </p:nvSpPr>
        <p:spPr>
          <a:xfrm>
            <a:off x="6669233" y="6072607"/>
            <a:ext cx="2018402" cy="5878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15:20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B9EADD70-8141-63D7-85CC-73213EF0AB00}"/>
              </a:ext>
            </a:extLst>
          </p:cNvPr>
          <p:cNvSpPr/>
          <p:nvPr/>
        </p:nvSpPr>
        <p:spPr>
          <a:xfrm>
            <a:off x="3803592" y="6077923"/>
            <a:ext cx="2018402" cy="58782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10:40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EF90C79-3F14-7E47-8610-D963E9FF6A25}"/>
              </a:ext>
            </a:extLst>
          </p:cNvPr>
          <p:cNvSpPr/>
          <p:nvPr/>
        </p:nvSpPr>
        <p:spPr>
          <a:xfrm>
            <a:off x="88843" y="2764971"/>
            <a:ext cx="3529759" cy="130628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/>
              <a:t>Η </a:t>
            </a:r>
            <a:r>
              <a:rPr lang="el-GR" dirty="0" smtClean="0"/>
              <a:t>Κατερίνα σηκώνεται  στις εννέα και δεκαπέντε.</a:t>
            </a:r>
            <a:endParaRPr lang="el-CY" dirty="0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287A7F9C-6482-CE79-D1AB-42A12DC9DEA8}"/>
              </a:ext>
            </a:extLst>
          </p:cNvPr>
          <p:cNvSpPr/>
          <p:nvPr/>
        </p:nvSpPr>
        <p:spPr>
          <a:xfrm>
            <a:off x="3618602" y="2753107"/>
            <a:ext cx="3529759" cy="130628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 smtClean="0"/>
              <a:t>Ο Πέτρος </a:t>
            </a:r>
            <a:r>
              <a:rPr lang="el-GR" dirty="0" smtClean="0"/>
              <a:t> </a:t>
            </a:r>
            <a:r>
              <a:rPr lang="el-GR" dirty="0" smtClean="0"/>
              <a:t>ντύνεται στις 10 και σαράντα.</a:t>
            </a:r>
            <a:endParaRPr lang="el-CY" dirty="0"/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BC6E565B-3772-4052-3B4F-2595FFAEFD7B}"/>
              </a:ext>
            </a:extLst>
          </p:cNvPr>
          <p:cNvSpPr/>
          <p:nvPr/>
        </p:nvSpPr>
        <p:spPr>
          <a:xfrm>
            <a:off x="6669233" y="2764971"/>
            <a:ext cx="3529759" cy="130628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/>
              <a:t>Η </a:t>
            </a:r>
            <a:r>
              <a:rPr lang="el-GR" dirty="0" smtClean="0"/>
              <a:t>Κατερίνα γυμνάζεται</a:t>
            </a:r>
          </a:p>
          <a:p>
            <a:r>
              <a:rPr lang="el-GR" dirty="0" smtClean="0"/>
              <a:t> στις τρεις και είκοσι.</a:t>
            </a:r>
            <a:endParaRPr lang="el-CY" dirty="0"/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1BFB325B-5367-84CE-F41B-A1BB4D47940A}"/>
              </a:ext>
            </a:extLst>
          </p:cNvPr>
          <p:cNvSpPr/>
          <p:nvPr/>
        </p:nvSpPr>
        <p:spPr>
          <a:xfrm>
            <a:off x="9181909" y="2775857"/>
            <a:ext cx="3010091" cy="130628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 smtClean="0"/>
              <a:t>Ο Πέτρος </a:t>
            </a:r>
            <a:r>
              <a:rPr lang="el-GR" dirty="0" smtClean="0"/>
              <a:t>κοιμάται </a:t>
            </a:r>
            <a:r>
              <a:rPr lang="el-GR" dirty="0" smtClean="0"/>
              <a:t>στις δέκα και </a:t>
            </a:r>
            <a:r>
              <a:rPr lang="el-GR" dirty="0" smtClean="0"/>
              <a:t>σαράντα </a:t>
            </a:r>
            <a:r>
              <a:rPr lang="el-GR" dirty="0" smtClean="0"/>
              <a:t>πέντε.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44622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BAE29-C2B0-CF0C-B974-74A715CA6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EA2E4C-EA4B-5A7F-81D5-3AA256AE8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382" y="365125"/>
            <a:ext cx="7294418" cy="1325563"/>
          </a:xfrm>
        </p:spPr>
        <p:txBody>
          <a:bodyPr/>
          <a:lstStyle/>
          <a:p>
            <a:r>
              <a:rPr lang="el-GR" dirty="0" smtClean="0"/>
              <a:t>Μου  </a:t>
            </a:r>
            <a:r>
              <a:rPr lang="el-GR" dirty="0"/>
              <a:t>αρέσουν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60E030-E2FF-78A7-008B-FD6A28FA1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797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8000" dirty="0"/>
              <a:t>(α) η Βιολογία</a:t>
            </a:r>
          </a:p>
          <a:p>
            <a:pPr marL="0" indent="0">
              <a:buNone/>
            </a:pPr>
            <a:r>
              <a:rPr lang="el-GR" sz="8000" dirty="0"/>
              <a:t>(β) τα Ελληνικά</a:t>
            </a:r>
            <a:endParaRPr lang="el-CY" sz="8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CB52EFE0-C7D5-3FFD-61B5-1BAD5471C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79</a:t>
            </a:fld>
            <a:endParaRPr lang="el-GR"/>
          </a:p>
        </p:txBody>
      </p:sp>
      <p:pic>
        <p:nvPicPr>
          <p:cNvPr id="35842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21" y="58499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75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BAE29-C2B0-CF0C-B974-74A715CA6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EA2E4C-EA4B-5A7F-81D5-3AA256AE8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382" y="365125"/>
            <a:ext cx="7294418" cy="1325563"/>
          </a:xfrm>
        </p:spPr>
        <p:txBody>
          <a:bodyPr/>
          <a:lstStyle/>
          <a:p>
            <a:r>
              <a:rPr lang="el-GR" dirty="0" smtClean="0"/>
              <a:t>Μου  </a:t>
            </a:r>
            <a:r>
              <a:rPr lang="el-GR" dirty="0"/>
              <a:t>αρέσουν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60E030-E2FF-78A7-008B-FD6A28FA1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797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8000" dirty="0"/>
              <a:t>(α) η </a:t>
            </a:r>
            <a:r>
              <a:rPr lang="el-GR" sz="8000" dirty="0" smtClean="0"/>
              <a:t>Βιολογία</a:t>
            </a:r>
          </a:p>
          <a:p>
            <a:pPr marL="0" indent="0">
              <a:buNone/>
            </a:pPr>
            <a:r>
              <a:rPr lang="el-GR" sz="8000" u="sng" dirty="0" smtClean="0"/>
              <a:t>(β) τα Ελληνικά</a:t>
            </a:r>
            <a:endParaRPr lang="el-CY" sz="8000" u="sng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CB52EFE0-C7D5-3FFD-61B5-1BAD5471C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80</a:t>
            </a:fld>
            <a:endParaRPr lang="el-GR"/>
          </a:p>
        </p:txBody>
      </p:sp>
      <p:pic>
        <p:nvPicPr>
          <p:cNvPr id="35842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21" y="58499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56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89474-7A56-DCB3-A47C-1BF86AC61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6C13BC-7F7F-BCBD-FD7B-B2A46809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36" y="365125"/>
            <a:ext cx="6366164" cy="1325563"/>
          </a:xfrm>
        </p:spPr>
        <p:txBody>
          <a:bodyPr/>
          <a:lstStyle/>
          <a:p>
            <a:r>
              <a:rPr lang="el-GR" dirty="0" smtClean="0"/>
              <a:t>Μου  </a:t>
            </a:r>
            <a:r>
              <a:rPr lang="el-GR" dirty="0"/>
              <a:t>αρέσει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FD0DCD6-42EF-7217-FC02-682B85345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7032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8800" dirty="0"/>
              <a:t>(α) η Βιολογία</a:t>
            </a:r>
          </a:p>
          <a:p>
            <a:pPr marL="0" indent="0">
              <a:buNone/>
            </a:pPr>
            <a:r>
              <a:rPr lang="el-GR" sz="8800" dirty="0"/>
              <a:t>(β) τα Ελληνικά</a:t>
            </a:r>
            <a:endParaRPr lang="el-CY" sz="88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1ED039F6-3AD3-FC7F-FC94-A98049DA3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991" y="1825625"/>
            <a:ext cx="3258438" cy="403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81</a:t>
            </a:fld>
            <a:endParaRPr lang="el-GR"/>
          </a:p>
        </p:txBody>
      </p:sp>
      <p:pic>
        <p:nvPicPr>
          <p:cNvPr id="3481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80486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73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89474-7A56-DCB3-A47C-1BF86AC61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6C13BC-7F7F-BCBD-FD7B-B2A46809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36" y="365125"/>
            <a:ext cx="6366164" cy="1325563"/>
          </a:xfrm>
        </p:spPr>
        <p:txBody>
          <a:bodyPr/>
          <a:lstStyle/>
          <a:p>
            <a:r>
              <a:rPr lang="el-GR" dirty="0" smtClean="0"/>
              <a:t>Μου  </a:t>
            </a:r>
            <a:r>
              <a:rPr lang="el-GR" dirty="0"/>
              <a:t>αρέσει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FD0DCD6-42EF-7217-FC02-682B85345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7032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8800" u="sng" dirty="0"/>
              <a:t>(α) η Βιολογία</a:t>
            </a:r>
          </a:p>
          <a:p>
            <a:pPr marL="0" indent="0">
              <a:buNone/>
            </a:pPr>
            <a:r>
              <a:rPr lang="el-GR" sz="8800" dirty="0"/>
              <a:t>(β) τα Ελληνικά</a:t>
            </a:r>
            <a:endParaRPr lang="el-CY" sz="88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1ED039F6-3AD3-FC7F-FC94-A98049DA3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991" y="1825625"/>
            <a:ext cx="3258438" cy="403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82</a:t>
            </a:fld>
            <a:endParaRPr lang="el-GR"/>
          </a:p>
        </p:txBody>
      </p:sp>
      <p:pic>
        <p:nvPicPr>
          <p:cNvPr id="3481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80486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42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672" y="1288473"/>
            <a:ext cx="828092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3370904" y="3325091"/>
            <a:ext cx="5976664" cy="13916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Προϋπάρχουσες</a:t>
            </a:r>
            <a:r>
              <a:rPr lang="el-G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γνώσεις</a:t>
            </a:r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el-G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l-G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2400" dirty="0">
                <a:solidFill>
                  <a:schemeClr val="accent6">
                    <a:lumMod val="50000"/>
                  </a:schemeClr>
                </a:solidFill>
              </a:rPr>
              <a:t>ε</a:t>
            </a:r>
            <a:r>
              <a:rPr lang="el-GR" sz="2400" dirty="0" smtClean="0">
                <a:solidFill>
                  <a:schemeClr val="accent6">
                    <a:lumMod val="50000"/>
                  </a:schemeClr>
                </a:solidFill>
              </a:rPr>
              <a:t>πίθετα /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adjectives </a:t>
            </a:r>
            <a:r>
              <a:rPr lang="el-GR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&amp; </a:t>
            </a:r>
            <a:r>
              <a:rPr lang="el-GR" sz="2400" dirty="0" smtClean="0">
                <a:solidFill>
                  <a:schemeClr val="accent6">
                    <a:lumMod val="50000"/>
                  </a:schemeClr>
                </a:solidFill>
              </a:rPr>
              <a:t> κτητικά /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possessive  pronouns </a:t>
            </a:r>
            <a:endParaRPr lang="el-CY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74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679" y="1617626"/>
            <a:ext cx="10515600" cy="1325563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Η  μαμά  είναι  </a:t>
            </a:r>
            <a:r>
              <a:rPr lang="el-GR" dirty="0" smtClean="0"/>
              <a:t>_________.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51583" y="2943399"/>
            <a:ext cx="1310786" cy="72008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ξανθιά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90510" y="2978112"/>
            <a:ext cx="2382987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μελαχρινή  </a:t>
            </a:r>
            <a:endParaRPr lang="en-US" sz="2800" dirty="0"/>
          </a:p>
        </p:txBody>
      </p:sp>
      <p:pic>
        <p:nvPicPr>
          <p:cNvPr id="2050" name="Picture 2" descr="Ένας άνδρας ταξιδεύει παρέα με τη ξανθιά γυναίκα του στην εθνική όταν... Το ανέκδοτο της ημέρας (20/10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872" y="4196201"/>
            <a:ext cx="2472209" cy="160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00+ δωρεάν εικόνες για Μελαχρινή Γυναίκα και Γυναίκα - Pixab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670" y="4196200"/>
            <a:ext cx="1819275" cy="187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όμορφη αναστατωμένη θλιμμένη ξανθιά κοπέλα με υπέροχο πορτραίτο με καστανά  μαλλιά Διανυσματική απεικόνιση - εικονογραφία από lifestyle: 188684299">
            <a:extLst>
              <a:ext uri="{FF2B5EF4-FFF2-40B4-BE49-F238E27FC236}">
                <a16:creationId xmlns:a16="http://schemas.microsoft.com/office/drawing/2014/main" id="{2442F2FC-3D63-32B8-A90D-4F68A93A2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160" y="3933482"/>
            <a:ext cx="21431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53F6919-8FA6-C476-FDEE-8A1AB6CF5EA2}"/>
              </a:ext>
            </a:extLst>
          </p:cNvPr>
          <p:cNvSpPr txBox="1">
            <a:spLocks/>
          </p:cNvSpPr>
          <p:nvPr/>
        </p:nvSpPr>
        <p:spPr>
          <a:xfrm>
            <a:off x="5230652" y="2943189"/>
            <a:ext cx="1733872" cy="72008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800" dirty="0"/>
              <a:t>καστανή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84</a:t>
            </a:fld>
            <a:endParaRPr lang="el-GR"/>
          </a:p>
        </p:txBody>
      </p:sp>
      <p:pic>
        <p:nvPicPr>
          <p:cNvPr id="8194" name="Picture 2" descr="School of Modern Greek – MOGR – UC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02" y="54820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6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371" y="1731818"/>
            <a:ext cx="10515600" cy="1074069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Η  μαμά  είναι  </a:t>
            </a:r>
            <a:r>
              <a:rPr lang="el-GR" dirty="0" smtClean="0"/>
              <a:t> ________.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11623" y="3054010"/>
            <a:ext cx="2736304" cy="72008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αδύνατη/ λεπτή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23171" y="3094669"/>
            <a:ext cx="4041775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χοντρή </a:t>
            </a:r>
            <a:endParaRPr lang="en-US" sz="2800" dirty="0"/>
          </a:p>
        </p:txBody>
      </p:sp>
      <p:pic>
        <p:nvPicPr>
          <p:cNvPr id="3074" name="Picture 2" descr="Fatso Στοκ Εικονογραφήσεις, Vectors, &amp; Clipart – (56 Στοκ Εικονογραφήσεις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t="4893" r="53844" b="3361"/>
          <a:stretch/>
        </p:blipFill>
        <p:spPr bwMode="auto">
          <a:xfrm>
            <a:off x="7062905" y="4453223"/>
            <a:ext cx="2376264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atso Στοκ Εικονογραφήσεις, Vectors, &amp; Clipart – (56 Στοκ Εικονογραφήσεις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68" t="9367" r="14747" b="6227"/>
          <a:stretch/>
        </p:blipFill>
        <p:spPr bwMode="auto">
          <a:xfrm>
            <a:off x="2711623" y="4171959"/>
            <a:ext cx="2376265" cy="236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85</a:t>
            </a:fld>
            <a:endParaRPr lang="el-GR"/>
          </a:p>
        </p:txBody>
      </p:sp>
      <p:pic>
        <p:nvPicPr>
          <p:cNvPr id="9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02" y="54820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9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18" y="2103451"/>
            <a:ext cx="10515600" cy="859415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Η  μαμά  είναι  </a:t>
            </a:r>
            <a:r>
              <a:rPr lang="el-GR" dirty="0" smtClean="0"/>
              <a:t>_________.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618" y="2984058"/>
            <a:ext cx="1656184" cy="72008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ψηλή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29208" y="2993523"/>
            <a:ext cx="4041775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κοντή </a:t>
            </a:r>
            <a:endParaRPr lang="en-US" sz="2800" dirty="0"/>
          </a:p>
        </p:txBody>
      </p:sp>
      <p:pic>
        <p:nvPicPr>
          <p:cNvPr id="1028" name="Picture 4" descr="Όμορφη Γυναίκα Ροζ Φόρεμα Και Υψηλή Τακούνια Περπάτημα Street Λευκή  Διάνυσμα από ©Kakigori 228007412">
            <a:extLst>
              <a:ext uri="{FF2B5EF4-FFF2-40B4-BE49-F238E27FC236}">
                <a16:creationId xmlns:a16="http://schemas.microsoft.com/office/drawing/2014/main" id="{70A58E07-6CF4-D1BD-8D82-D36F2A553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5"/>
          <a:stretch>
            <a:fillRect/>
          </a:stretch>
        </p:blipFill>
        <p:spPr bwMode="auto">
          <a:xfrm>
            <a:off x="2606436" y="3366655"/>
            <a:ext cx="2076450" cy="327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Όμορφη Γυναίκα Ροζ Φόρεμα Και Υψηλή Τακούνια Περπάτημα Street Λευκή  Διάνυσμα από ©Kakigori 228007412">
            <a:extLst>
              <a:ext uri="{FF2B5EF4-FFF2-40B4-BE49-F238E27FC236}">
                <a16:creationId xmlns:a16="http://schemas.microsoft.com/office/drawing/2014/main" id="{87B6D8E3-728C-B13F-63C7-3DFCE185B5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5"/>
          <a:stretch>
            <a:fillRect/>
          </a:stretch>
        </p:blipFill>
        <p:spPr bwMode="auto">
          <a:xfrm>
            <a:off x="6384032" y="4797152"/>
            <a:ext cx="2076450" cy="157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86</a:t>
            </a:fld>
            <a:endParaRPr lang="el-GR"/>
          </a:p>
        </p:txBody>
      </p:sp>
      <p:pic>
        <p:nvPicPr>
          <p:cNvPr id="9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02" y="54820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66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258" y="1717964"/>
            <a:ext cx="10515600" cy="984391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Η  </a:t>
            </a:r>
            <a:r>
              <a:rPr lang="el-GR" dirty="0" smtClean="0"/>
              <a:t>μαμά μου  </a:t>
            </a:r>
            <a:r>
              <a:rPr lang="el-GR" dirty="0"/>
              <a:t>είναι </a:t>
            </a:r>
            <a:r>
              <a:rPr lang="el-GR" dirty="0" smtClean="0"/>
              <a:t>__________.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9075" y="2749360"/>
            <a:ext cx="1656184" cy="72008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νέα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9058" y="2702355"/>
            <a:ext cx="4323084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 ηλικιωμένη /μεγάλη</a:t>
            </a:r>
            <a:endParaRPr lang="en-US" sz="2800" dirty="0"/>
          </a:p>
        </p:txBody>
      </p:sp>
      <p:pic>
        <p:nvPicPr>
          <p:cNvPr id="2050" name="Picture 2" descr="Mummo Royalty-Free Διανύσματα">
            <a:extLst>
              <a:ext uri="{FF2B5EF4-FFF2-40B4-BE49-F238E27FC236}">
                <a16:creationId xmlns:a16="http://schemas.microsoft.com/office/drawing/2014/main" id="{64237A8A-BEF9-84A0-0FB1-3BC612183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758" y="3477641"/>
            <a:ext cx="3096344" cy="338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Όμορφη Γυναίκα Ροζ Φόρεμα Και Υψηλή Τακούνια Περπάτημα Street Λευκή  Διάνυσμα από ©Kakigori 228007412">
            <a:extLst>
              <a:ext uri="{FF2B5EF4-FFF2-40B4-BE49-F238E27FC236}">
                <a16:creationId xmlns:a16="http://schemas.microsoft.com/office/drawing/2014/main" id="{73A94085-2D0F-3A42-5CE2-4A20EBFA8B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5"/>
          <a:stretch>
            <a:fillRect/>
          </a:stretch>
        </p:blipFill>
        <p:spPr bwMode="auto">
          <a:xfrm>
            <a:off x="3179676" y="3830432"/>
            <a:ext cx="2076450" cy="252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87</a:t>
            </a:fld>
            <a:endParaRPr lang="el-GR"/>
          </a:p>
        </p:txBody>
      </p:sp>
      <p:pic>
        <p:nvPicPr>
          <p:cNvPr id="9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50" y="471147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47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4DDAA-9572-DF95-9A8B-7FBBB8186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49227-89A8-FFDF-B0E1-02B23E555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225" y="1493659"/>
            <a:ext cx="10515600" cy="1325563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Ο  μπαμπάς  </a:t>
            </a:r>
            <a:r>
              <a:rPr lang="el-GR" dirty="0" smtClean="0"/>
              <a:t>του είναι ____________.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99020-9CCC-975C-783F-B91592111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58902" y="2842738"/>
            <a:ext cx="1310786" cy="72008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ξανθός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CE02C2-46A2-C8AB-0EB7-AE296DE24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55680" y="2821586"/>
            <a:ext cx="4041775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μελαχρινός  </a:t>
            </a:r>
            <a:endParaRPr lang="en-US" sz="2800" dirty="0"/>
          </a:p>
        </p:txBody>
      </p:sp>
      <p:pic>
        <p:nvPicPr>
          <p:cNvPr id="3074" name="Picture 2" descr="Ξανθός: Περισσότερες από 174.822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8715DB0E-ACF7-C37B-CB46-99E6BC56B8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2"/>
          <a:stretch>
            <a:fillRect/>
          </a:stretch>
        </p:blipFill>
        <p:spPr bwMode="auto">
          <a:xfrm>
            <a:off x="2130215" y="3713018"/>
            <a:ext cx="2066925" cy="282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Χαρακτήρας Κινουμένων Σχεδίων Avatar Μεσήλικας Ευτυχισμένος Καυκάσιος  Μελαχρινός Άνδρας Απομονωμένος Εικονογράφηση από ©anterovium #406314910">
            <a:extLst>
              <a:ext uri="{FF2B5EF4-FFF2-40B4-BE49-F238E27FC236}">
                <a16:creationId xmlns:a16="http://schemas.microsoft.com/office/drawing/2014/main" id="{74BB0C20-BE85-60E7-01AC-E2E194DF6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>
            <a:fillRect/>
          </a:stretch>
        </p:blipFill>
        <p:spPr bwMode="auto">
          <a:xfrm>
            <a:off x="6021388" y="4045526"/>
            <a:ext cx="3098948" cy="226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Ένας κουρασμένος άνθρωπος με καστανά μαλλιά: Vector στοκ (χωρίς δικαιώματα)  2666233045 | Shutterstock">
            <a:extLst>
              <a:ext uri="{FF2B5EF4-FFF2-40B4-BE49-F238E27FC236}">
                <a16:creationId xmlns:a16="http://schemas.microsoft.com/office/drawing/2014/main" id="{0A446FE5-069B-A5E9-5698-1B5985A8F7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7"/>
          <a:stretch>
            <a:fillRect/>
          </a:stretch>
        </p:blipFill>
        <p:spPr bwMode="auto">
          <a:xfrm>
            <a:off x="4439817" y="3799160"/>
            <a:ext cx="1872208" cy="251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5F4C984-DBC3-FABE-0C6D-A8C83889317D}"/>
              </a:ext>
            </a:extLst>
          </p:cNvPr>
          <p:cNvSpPr txBox="1">
            <a:spLocks/>
          </p:cNvSpPr>
          <p:nvPr/>
        </p:nvSpPr>
        <p:spPr>
          <a:xfrm>
            <a:off x="4439817" y="2819222"/>
            <a:ext cx="1693490" cy="72008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800" dirty="0"/>
              <a:t>καστανός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88</a:t>
            </a:fld>
            <a:endParaRPr lang="el-GR"/>
          </a:p>
        </p:txBody>
      </p:sp>
      <p:pic>
        <p:nvPicPr>
          <p:cNvPr id="11" name="Picture 2" descr="School of Modern Greek – MOGR – UC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50" y="471147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08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696F4-56E5-5CC7-D1E6-9DD42CB9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9BF5C-90AC-7356-5F4E-48CBE2DDC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2097"/>
            <a:ext cx="10515600" cy="1325563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Ο  μπαμπάς  </a:t>
            </a:r>
            <a:r>
              <a:rPr lang="el-GR" dirty="0" smtClean="0"/>
              <a:t>της είναι  _________.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1A08A-6F20-3301-6C5F-F78212560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8765" y="2983920"/>
            <a:ext cx="1656184" cy="72008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ψηλός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106EC7-4B90-E624-852D-190270C707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055813" y="2977660"/>
            <a:ext cx="4041775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κοντός </a:t>
            </a:r>
            <a:endParaRPr lang="en-US" sz="2800" dirty="0"/>
          </a:p>
        </p:txBody>
      </p:sp>
      <p:pic>
        <p:nvPicPr>
          <p:cNvPr id="6146" name="Picture 2" descr="Καρτούν Ένας Κοντός Άντρας Και Ψηλός Άντρας Διάνυσμα από ©azdesign64  377210410">
            <a:extLst>
              <a:ext uri="{FF2B5EF4-FFF2-40B4-BE49-F238E27FC236}">
                <a16:creationId xmlns:a16="http://schemas.microsoft.com/office/drawing/2014/main" id="{AA64ABAC-D516-8C97-E17E-6EFBF7C045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4"/>
          <a:stretch>
            <a:fillRect/>
          </a:stretch>
        </p:blipFill>
        <p:spPr bwMode="auto">
          <a:xfrm>
            <a:off x="3099373" y="3791417"/>
            <a:ext cx="6696744" cy="274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89</a:t>
            </a:fld>
            <a:endParaRPr lang="el-GR"/>
          </a:p>
        </p:txBody>
      </p:sp>
      <p:pic>
        <p:nvPicPr>
          <p:cNvPr id="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47" y="255592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6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4D7C0-F91F-8C71-2C53-68A59DC80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7D226-13D5-5FE7-CDC8-01E17774B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5763"/>
            <a:ext cx="10515600" cy="1325563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Ο  μπαμπάς  </a:t>
            </a:r>
            <a:r>
              <a:rPr lang="el-GR" dirty="0" smtClean="0"/>
              <a:t>μας είναι ________.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7D6D7-BBC0-B00E-22FA-98BE71424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7626" y="2901326"/>
            <a:ext cx="1656184" cy="720080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νέος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37CCB-7722-AA74-703C-E09A9B288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3061" y="2907126"/>
            <a:ext cx="4323084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 ηλικιωμένος /μεγάλος</a:t>
            </a:r>
            <a:endParaRPr lang="en-US" sz="2800" dirty="0"/>
          </a:p>
        </p:txBody>
      </p:sp>
      <p:pic>
        <p:nvPicPr>
          <p:cNvPr id="4098" name="Picture 2" descr="YgeiaWatch - Πώς οι ηλικιωμένοι μπορούν να εξασκήσουν την ισορροπία τους  στο σπίτι">
            <a:extLst>
              <a:ext uri="{FF2B5EF4-FFF2-40B4-BE49-F238E27FC236}">
                <a16:creationId xmlns:a16="http://schemas.microsoft.com/office/drawing/2014/main" id="{CEE3F8EB-FA8F-F4E1-87B4-5ADC39B083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70"/>
          <a:stretch>
            <a:fillRect/>
          </a:stretch>
        </p:blipFill>
        <p:spPr bwMode="auto">
          <a:xfrm>
            <a:off x="7320136" y="3796145"/>
            <a:ext cx="1512168" cy="268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D5F677BE-79F0-4A12-CB30-D2394DCA1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708" y="4017818"/>
            <a:ext cx="1704975" cy="24355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90</a:t>
            </a:fld>
            <a:endParaRPr lang="el-GR"/>
          </a:p>
        </p:txBody>
      </p:sp>
      <p:pic>
        <p:nvPicPr>
          <p:cNvPr id="9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47" y="255592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85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B403E-4EC5-7480-4CD5-9645C0D47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74C4B-F1E7-ED25-5C4F-FB85541EF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224" y="1279530"/>
            <a:ext cx="10515600" cy="1325563"/>
          </a:xfrm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el-GR" dirty="0"/>
              <a:t>Ο  μπαμπάς </a:t>
            </a:r>
            <a:r>
              <a:rPr lang="el-GR" dirty="0" smtClean="0"/>
              <a:t>σας είναι  _________.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95CF0-A6EE-8EDB-C4CE-8532DBA36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8472" y="2646223"/>
            <a:ext cx="3960440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αδύνατος/ λεπτός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99B9B2-C3F8-1566-CC25-1AD82B36D9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588" y="2653686"/>
            <a:ext cx="4041775" cy="638761"/>
          </a:xfrm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χοντρός </a:t>
            </a:r>
            <a:endParaRPr lang="en-US" sz="2800" dirty="0"/>
          </a:p>
        </p:txBody>
      </p:sp>
      <p:pic>
        <p:nvPicPr>
          <p:cNvPr id="5122" name="Picture 2" descr="χοντρός και λεπτός άνδρας πριν και μετά την απώλεια βάρους. διατροφή και  καταλληλότητα. λεπτό και λίπος. παχυσαρκία. από λίπος σε Απεικόνιση  αποθεμάτων - εικονογραφία από bodybuilders, bellowing: 177154348">
            <a:extLst>
              <a:ext uri="{FF2B5EF4-FFF2-40B4-BE49-F238E27FC236}">
                <a16:creationId xmlns:a16="http://schemas.microsoft.com/office/drawing/2014/main" id="{64FE550F-172F-55EB-D277-55EB713A4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2" y="3292447"/>
            <a:ext cx="7056784" cy="329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91</a:t>
            </a:fld>
            <a:endParaRPr lang="el-GR"/>
          </a:p>
        </p:txBody>
      </p:sp>
      <p:pic>
        <p:nvPicPr>
          <p:cNvPr id="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47" y="255592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62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Οι δύο από τους τρεις είναι αδέρφια - Μπορείτε να τους αναγνωρίσετε σε 9  δευτερόλεπτα; Μόνο άτομα με υψηλό IQ μπορούν - Όλο Υγεία">
            <a:extLst>
              <a:ext uri="{FF2B5EF4-FFF2-40B4-BE49-F238E27FC236}">
                <a16:creationId xmlns:a16="http://schemas.microsoft.com/office/drawing/2014/main" id="{F2EB2776-3D26-6E30-57A1-ADEAB5FCDA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7"/>
          <a:stretch>
            <a:fillRect/>
          </a:stretch>
        </p:blipFill>
        <p:spPr bwMode="auto">
          <a:xfrm>
            <a:off x="4463752" y="2424545"/>
            <a:ext cx="5220072" cy="223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3567FA5-5E5B-CEDF-E3D8-764FBEAEF341}"/>
              </a:ext>
            </a:extLst>
          </p:cNvPr>
          <p:cNvSpPr/>
          <p:nvPr/>
        </p:nvSpPr>
        <p:spPr>
          <a:xfrm>
            <a:off x="4655840" y="5013176"/>
            <a:ext cx="2376264" cy="1512168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FF0000"/>
                </a:solidFill>
              </a:rPr>
              <a:t>Ο αδερφός </a:t>
            </a:r>
            <a:r>
              <a:rPr lang="el-GR" sz="2400" b="1" dirty="0" smtClean="0">
                <a:solidFill>
                  <a:srgbClr val="FF0000"/>
                </a:solidFill>
              </a:rPr>
              <a:t>τους </a:t>
            </a:r>
            <a:r>
              <a:rPr lang="el-GR" sz="2400" b="1" dirty="0">
                <a:solidFill>
                  <a:srgbClr val="FF0000"/>
                </a:solidFill>
              </a:rPr>
              <a:t>είναι παντρεμένος.</a:t>
            </a:r>
            <a:endParaRPr lang="el-CY" sz="2400" b="1" dirty="0">
              <a:solidFill>
                <a:srgbClr val="FF0000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9EB6B28-2C0D-4177-C2FE-0BD1C7DF8EC9}"/>
              </a:ext>
            </a:extLst>
          </p:cNvPr>
          <p:cNvSpPr/>
          <p:nvPr/>
        </p:nvSpPr>
        <p:spPr>
          <a:xfrm>
            <a:off x="7307560" y="5013176"/>
            <a:ext cx="2376264" cy="1512168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b="1" dirty="0">
                <a:solidFill>
                  <a:srgbClr val="FF0000"/>
                </a:solidFill>
              </a:rPr>
              <a:t>Η αδερφή </a:t>
            </a:r>
            <a:r>
              <a:rPr lang="el-GR" sz="2800" b="1" dirty="0" smtClean="0">
                <a:solidFill>
                  <a:srgbClr val="FF0000"/>
                </a:solidFill>
              </a:rPr>
              <a:t>τους </a:t>
            </a:r>
            <a:r>
              <a:rPr lang="el-GR" sz="2800" b="1" dirty="0">
                <a:solidFill>
                  <a:srgbClr val="FF0000"/>
                </a:solidFill>
              </a:rPr>
              <a:t>είναι παντρεμένη.</a:t>
            </a:r>
            <a:endParaRPr lang="el-CY" sz="2800" b="1" dirty="0">
              <a:solidFill>
                <a:srgbClr val="FF0000"/>
              </a:solidFill>
            </a:endParaRPr>
          </a:p>
        </p:txBody>
      </p:sp>
      <p:pic>
        <p:nvPicPr>
          <p:cNvPr id="17412" name="Picture 4" descr="Γάμος clipart Φωτογραφίες Αρχείου, Royalty Free Γάμος clipart Εικόνες |  DepositPhotos">
            <a:extLst>
              <a:ext uri="{FF2B5EF4-FFF2-40B4-BE49-F238E27FC236}">
                <a16:creationId xmlns:a16="http://schemas.microsoft.com/office/drawing/2014/main" id="{7AD76443-4847-9833-1A1E-27C0B4B6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934" y="4840573"/>
            <a:ext cx="24574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11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E0022-B4C6-B155-D95E-3B1DD119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Οι δύο από τους τρεις είναι αδέρφια - Μπορείτε να τους αναγνωρίσετε σε 9  δευτερόλεπτα; Μόνο άτομα με υψηλό IQ μπορούν - Όλο Υγεία">
            <a:extLst>
              <a:ext uri="{FF2B5EF4-FFF2-40B4-BE49-F238E27FC236}">
                <a16:creationId xmlns:a16="http://schemas.microsoft.com/office/drawing/2014/main" id="{69939AB8-72B2-84E8-1DBE-B3BC6712D9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7"/>
          <a:stretch>
            <a:fillRect/>
          </a:stretch>
        </p:blipFill>
        <p:spPr bwMode="auto">
          <a:xfrm>
            <a:off x="5056908" y="2078182"/>
            <a:ext cx="4819003" cy="264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1000EF0-D816-06E5-0B98-B8F464D871B9}"/>
              </a:ext>
            </a:extLst>
          </p:cNvPr>
          <p:cNvSpPr/>
          <p:nvPr/>
        </p:nvSpPr>
        <p:spPr>
          <a:xfrm>
            <a:off x="4655840" y="5013176"/>
            <a:ext cx="2376264" cy="1512168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FF0000"/>
                </a:solidFill>
              </a:rPr>
              <a:t>Ο αδερφός μου είναι ανύπαντρος.</a:t>
            </a:r>
            <a:endParaRPr lang="el-CY" sz="2400" b="1" dirty="0">
              <a:solidFill>
                <a:srgbClr val="FF0000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3E999D84-B535-6F91-3D2A-1DEC7D0FF1BD}"/>
              </a:ext>
            </a:extLst>
          </p:cNvPr>
          <p:cNvSpPr/>
          <p:nvPr/>
        </p:nvSpPr>
        <p:spPr>
          <a:xfrm>
            <a:off x="7307560" y="5013176"/>
            <a:ext cx="2376264" cy="1512168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b="1" dirty="0">
                <a:solidFill>
                  <a:srgbClr val="FF0000"/>
                </a:solidFill>
              </a:rPr>
              <a:t>Η αδερφή μου είναι ανύπαντρη.</a:t>
            </a:r>
            <a:endParaRPr lang="el-CY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75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Εφηβεία - 518 χιλιάδες εικόνες, εικονογραφήσεις και φωτογραφίες στοκ χωρίς  δικαιώματα | Shutterstock">
            <a:extLst>
              <a:ext uri="{FF2B5EF4-FFF2-40B4-BE49-F238E27FC236}">
                <a16:creationId xmlns:a16="http://schemas.microsoft.com/office/drawing/2014/main" id="{F49EEA7E-67B2-9313-C7E3-E41E1104B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2327564"/>
            <a:ext cx="8352927" cy="181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38392A64-FB8E-2C66-8850-C8B96C8512D6}"/>
              </a:ext>
            </a:extLst>
          </p:cNvPr>
          <p:cNvSpPr/>
          <p:nvPr/>
        </p:nvSpPr>
        <p:spPr>
          <a:xfrm>
            <a:off x="1919537" y="4221088"/>
            <a:ext cx="1008112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μωρό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BE22E11A-8019-83D1-47ED-901DEDF51C6B}"/>
              </a:ext>
            </a:extLst>
          </p:cNvPr>
          <p:cNvSpPr/>
          <p:nvPr/>
        </p:nvSpPr>
        <p:spPr>
          <a:xfrm>
            <a:off x="5567060" y="4231906"/>
            <a:ext cx="13363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φοιτητής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B2E28191-6D24-33D6-E668-B03EE86ADE88}"/>
              </a:ext>
            </a:extLst>
          </p:cNvPr>
          <p:cNvSpPr/>
          <p:nvPr/>
        </p:nvSpPr>
        <p:spPr>
          <a:xfrm>
            <a:off x="2950360" y="4221088"/>
            <a:ext cx="1312912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παιδί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αγόρι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539F302C-9D27-6E79-68E3-8956DA09337B}"/>
              </a:ext>
            </a:extLst>
          </p:cNvPr>
          <p:cNvSpPr/>
          <p:nvPr/>
        </p:nvSpPr>
        <p:spPr>
          <a:xfrm>
            <a:off x="9143014" y="4274503"/>
            <a:ext cx="1312912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παππούς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808E3AA9-D074-FF8B-CAA3-A545637BEC37}"/>
              </a:ext>
            </a:extLst>
          </p:cNvPr>
          <p:cNvSpPr/>
          <p:nvPr/>
        </p:nvSpPr>
        <p:spPr>
          <a:xfrm>
            <a:off x="6979616" y="4274503"/>
            <a:ext cx="2016224" cy="153076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άντρας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παντρεμένος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μπαμπάς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ανύπαντρος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8E216418-270C-E3BA-D9D5-51D3C04794E5}"/>
              </a:ext>
            </a:extLst>
          </p:cNvPr>
          <p:cNvSpPr/>
          <p:nvPr/>
        </p:nvSpPr>
        <p:spPr>
          <a:xfrm>
            <a:off x="4320403" y="4231906"/>
            <a:ext cx="1189527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ανήλικος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2ADACCA7-647B-79B4-E636-CCF54A7DCE08}"/>
              </a:ext>
            </a:extLst>
          </p:cNvPr>
          <p:cNvSpPr/>
          <p:nvPr/>
        </p:nvSpPr>
        <p:spPr>
          <a:xfrm>
            <a:off x="2927649" y="5322912"/>
            <a:ext cx="263941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μαθητής</a:t>
            </a:r>
            <a:endParaRPr lang="el-CY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4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D6EAD-5D23-26C2-9D0E-7FB8B2346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AEA2BD9-28B3-0B0D-F96B-8FDF1CA4EBF5}"/>
              </a:ext>
            </a:extLst>
          </p:cNvPr>
          <p:cNvSpPr/>
          <p:nvPr/>
        </p:nvSpPr>
        <p:spPr>
          <a:xfrm>
            <a:off x="1919537" y="4221088"/>
            <a:ext cx="1008112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μωρό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88E087F3-FF58-6D66-1194-2ABB0259C9DB}"/>
              </a:ext>
            </a:extLst>
          </p:cNvPr>
          <p:cNvSpPr/>
          <p:nvPr/>
        </p:nvSpPr>
        <p:spPr>
          <a:xfrm>
            <a:off x="5567060" y="4231906"/>
            <a:ext cx="1336341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φοιτήτρια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85D917DC-777D-256F-9B6C-C9F863ED989E}"/>
              </a:ext>
            </a:extLst>
          </p:cNvPr>
          <p:cNvSpPr/>
          <p:nvPr/>
        </p:nvSpPr>
        <p:spPr>
          <a:xfrm>
            <a:off x="2950360" y="4221088"/>
            <a:ext cx="1312912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παιδί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κορίτσι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36D53604-8C0E-BF28-BEEF-78901B173DAC}"/>
              </a:ext>
            </a:extLst>
          </p:cNvPr>
          <p:cNvSpPr/>
          <p:nvPr/>
        </p:nvSpPr>
        <p:spPr>
          <a:xfrm>
            <a:off x="9143014" y="4274503"/>
            <a:ext cx="1312912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γιαγιά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F40728DB-455C-F61C-7A90-C6E624269A2D}"/>
              </a:ext>
            </a:extLst>
          </p:cNvPr>
          <p:cNvSpPr/>
          <p:nvPr/>
        </p:nvSpPr>
        <p:spPr>
          <a:xfrm>
            <a:off x="6979616" y="4274502"/>
            <a:ext cx="2016224" cy="15307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 dirty="0">
              <a:solidFill>
                <a:schemeClr val="tx1"/>
              </a:solidFill>
            </a:endParaRPr>
          </a:p>
          <a:p>
            <a:pPr algn="ctr"/>
            <a:endParaRPr lang="el-GR" b="1" dirty="0">
              <a:solidFill>
                <a:schemeClr val="tx1"/>
              </a:solidFill>
            </a:endParaRP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γυναίκα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παντρεμένη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μαμά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ανύπαντρη</a:t>
            </a:r>
          </a:p>
          <a:p>
            <a:pPr algn="ctr"/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A75543BF-B234-DC2C-D04D-6C7655D5F7FC}"/>
              </a:ext>
            </a:extLst>
          </p:cNvPr>
          <p:cNvSpPr/>
          <p:nvPr/>
        </p:nvSpPr>
        <p:spPr>
          <a:xfrm>
            <a:off x="4320403" y="4231906"/>
            <a:ext cx="1189527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α</a:t>
            </a:r>
            <a:r>
              <a:rPr lang="el-GR" b="1" dirty="0" smtClean="0">
                <a:solidFill>
                  <a:schemeClr val="tx1"/>
                </a:solidFill>
              </a:rPr>
              <a:t>νήλικη</a:t>
            </a:r>
            <a:endParaRPr lang="en-US" b="1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underage</a:t>
            </a:r>
            <a:endParaRPr lang="el-CY" b="1" dirty="0">
              <a:solidFill>
                <a:schemeClr val="tx1"/>
              </a:solidFill>
            </a:endParaRPr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6A652428-D7A5-F90A-F43C-10D81EC93ABA}"/>
              </a:ext>
            </a:extLst>
          </p:cNvPr>
          <p:cNvSpPr/>
          <p:nvPr/>
        </p:nvSpPr>
        <p:spPr>
          <a:xfrm>
            <a:off x="2927649" y="5322912"/>
            <a:ext cx="263941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μαθήτρια</a:t>
            </a:r>
            <a:endParaRPr lang="el-CY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Cute Cartoon Baby Girl Stock Illustrations – 199,114 Cute Cartoon Baby Girl  Stock Illustrations, Vectors &amp; Clipart - Dreamstime">
            <a:extLst>
              <a:ext uri="{FF2B5EF4-FFF2-40B4-BE49-F238E27FC236}">
                <a16:creationId xmlns:a16="http://schemas.microsoft.com/office/drawing/2014/main" id="{C704E29B-CB5B-0E3A-921C-7B2B1AE81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912311"/>
            <a:ext cx="142636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ittle Girl Standing Vector Art, Icons, and Graphics for Free Download">
            <a:extLst>
              <a:ext uri="{FF2B5EF4-FFF2-40B4-BE49-F238E27FC236}">
                <a16:creationId xmlns:a16="http://schemas.microsoft.com/office/drawing/2014/main" id="{408E65FD-8BC3-0ED5-7CBC-F86FBF802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1" y="1484784"/>
            <a:ext cx="1312912" cy="270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Χαριτωμένο Καρτούν Έφηβη Μαθήτρια Βιβλία Απομονωμένα Ένα Λευκό Backgrouund  — Φωτογραφία © yadviga #670809826">
            <a:extLst>
              <a:ext uri="{FF2B5EF4-FFF2-40B4-BE49-F238E27FC236}">
                <a16:creationId xmlns:a16="http://schemas.microsoft.com/office/drawing/2014/main" id="{24C31ED6-7D31-EAA7-EBF3-11C0C05EF1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9"/>
          <a:stretch>
            <a:fillRect/>
          </a:stretch>
        </p:blipFill>
        <p:spPr bwMode="auto">
          <a:xfrm>
            <a:off x="4168554" y="349513"/>
            <a:ext cx="1567407" cy="342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Νεαρή φοιτήτρια με καπέλο αποφοίτησης Διανυσματική απεικόνιση -  εικονογραφία από : 168070443">
            <a:extLst>
              <a:ext uri="{FF2B5EF4-FFF2-40B4-BE49-F238E27FC236}">
                <a16:creationId xmlns:a16="http://schemas.microsoft.com/office/drawing/2014/main" id="{0AA5AAD5-9DE5-D360-C943-001FE77EE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961" y="218423"/>
            <a:ext cx="1312912" cy="374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Smiling Mother Portrait Vector Image on VectorStock">
            <a:extLst>
              <a:ext uri="{FF2B5EF4-FFF2-40B4-BE49-F238E27FC236}">
                <a16:creationId xmlns:a16="http://schemas.microsoft.com/office/drawing/2014/main" id="{6AF56CE9-62F3-215D-B668-4E354E4785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78"/>
          <a:stretch>
            <a:fillRect/>
          </a:stretch>
        </p:blipFill>
        <p:spPr bwMode="auto">
          <a:xfrm>
            <a:off x="6954152" y="223561"/>
            <a:ext cx="1950160" cy="355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32,677,588 Γιαγιά καρτουν Stock Illustrations | DepositPhotos">
            <a:extLst>
              <a:ext uri="{FF2B5EF4-FFF2-40B4-BE49-F238E27FC236}">
                <a16:creationId xmlns:a16="http://schemas.microsoft.com/office/drawing/2014/main" id="{ED1E8E7B-B556-FD28-4607-E0C6211FB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623" y="218424"/>
            <a:ext cx="1685925" cy="342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21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27" y="98487"/>
            <a:ext cx="7378612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Η </a:t>
            </a:r>
            <a:r>
              <a:rPr lang="el-GR" dirty="0"/>
              <a:t>κυρία Μαρία είναι _____.  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(α) όμορφη </a:t>
            </a:r>
          </a:p>
          <a:p>
            <a:pPr marL="0" indent="0">
              <a:buNone/>
            </a:pPr>
            <a:r>
              <a:rPr lang="el-GR" sz="6000" dirty="0"/>
              <a:t>(β) όμορφος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1B58D3EB-BEA1-6B8B-2DE4-C092F7F00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96</a:t>
            </a:fld>
            <a:endParaRPr lang="el-GR"/>
          </a:p>
        </p:txBody>
      </p:sp>
      <p:pic>
        <p:nvPicPr>
          <p:cNvPr id="54274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4" y="621352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60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27" y="98487"/>
            <a:ext cx="7378612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Η </a:t>
            </a:r>
            <a:r>
              <a:rPr lang="el-GR" dirty="0"/>
              <a:t>κυρία Μαρία είναι _____.  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u="sng" dirty="0"/>
              <a:t>(α) όμορφη </a:t>
            </a:r>
          </a:p>
          <a:p>
            <a:pPr marL="0" indent="0">
              <a:buNone/>
            </a:pPr>
            <a:r>
              <a:rPr lang="el-GR" sz="6000" dirty="0"/>
              <a:t>(β) όμορφος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1B58D3EB-BEA1-6B8B-2DE4-C092F7F00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97</a:t>
            </a:fld>
            <a:endParaRPr lang="el-GR"/>
          </a:p>
        </p:txBody>
      </p:sp>
      <p:pic>
        <p:nvPicPr>
          <p:cNvPr id="54274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4" y="621352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46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035" y="98487"/>
            <a:ext cx="7808103" cy="1325563"/>
          </a:xfrm>
        </p:spPr>
        <p:txBody>
          <a:bodyPr/>
          <a:lstStyle/>
          <a:p>
            <a:r>
              <a:rPr lang="el-GR" dirty="0" smtClean="0"/>
              <a:t>Ο </a:t>
            </a:r>
            <a:r>
              <a:rPr lang="el-GR" dirty="0"/>
              <a:t>κύριος Αντρέας είναι  _______.  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(α) όμορφη </a:t>
            </a:r>
          </a:p>
          <a:p>
            <a:pPr marL="0" indent="0">
              <a:buNone/>
            </a:pPr>
            <a:r>
              <a:rPr lang="el-GR" sz="6000" dirty="0"/>
              <a:t>(β) όμορφος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A586CFDB-6ED4-2019-2FAE-F48A5C1CA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98</a:t>
            </a:fld>
            <a:endParaRPr lang="el-GR"/>
          </a:p>
        </p:txBody>
      </p:sp>
      <p:pic>
        <p:nvPicPr>
          <p:cNvPr id="5529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" y="70735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42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035" y="98487"/>
            <a:ext cx="7808103" cy="1325563"/>
          </a:xfrm>
        </p:spPr>
        <p:txBody>
          <a:bodyPr/>
          <a:lstStyle/>
          <a:p>
            <a:r>
              <a:rPr lang="el-GR" dirty="0" smtClean="0"/>
              <a:t>Ο </a:t>
            </a:r>
            <a:r>
              <a:rPr lang="el-GR" dirty="0"/>
              <a:t>κύριος Αντρέας είναι  _______.  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(α) όμορφη </a:t>
            </a:r>
          </a:p>
          <a:p>
            <a:pPr marL="0" indent="0">
              <a:buNone/>
            </a:pPr>
            <a:r>
              <a:rPr lang="el-GR" sz="6000" u="sng" dirty="0"/>
              <a:t>(β) όμορφος</a:t>
            </a:r>
            <a:endParaRPr lang="el-CY" sz="6000" u="sng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A586CFDB-6ED4-2019-2FAE-F48A5C1CA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99</a:t>
            </a:fld>
            <a:endParaRPr lang="el-GR"/>
          </a:p>
        </p:txBody>
      </p:sp>
      <p:pic>
        <p:nvPicPr>
          <p:cNvPr id="5529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9" y="70735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73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23FA0-F971-4344-A8CD-37C502CD0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9AB53F14-450B-D8F0-654C-56D788C9FA6D}"/>
              </a:ext>
            </a:extLst>
          </p:cNvPr>
          <p:cNvSpPr/>
          <p:nvPr/>
        </p:nvSpPr>
        <p:spPr>
          <a:xfrm>
            <a:off x="435429" y="1399309"/>
            <a:ext cx="2416628" cy="31618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/>
              <a:t>Ο ___</a:t>
            </a:r>
          </a:p>
          <a:p>
            <a:pPr algn="ctr"/>
            <a:r>
              <a:rPr lang="el-GR" sz="4000" dirty="0"/>
              <a:t>Η ___</a:t>
            </a:r>
          </a:p>
          <a:p>
            <a:pPr algn="ctr"/>
            <a:r>
              <a:rPr lang="el-GR" sz="4000" dirty="0"/>
              <a:t>Το ___</a:t>
            </a:r>
          </a:p>
          <a:p>
            <a:pPr algn="ctr"/>
            <a:r>
              <a:rPr lang="el-GR" sz="4000" dirty="0"/>
              <a:t>Οι ___</a:t>
            </a:r>
          </a:p>
          <a:p>
            <a:pPr algn="ctr"/>
            <a:r>
              <a:rPr lang="el-GR" sz="4000" dirty="0"/>
              <a:t>Τα ___</a:t>
            </a:r>
            <a:endParaRPr lang="el-CY" sz="40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5F8D26D1-A5F0-8E8B-91B1-7DB630F8AB96}"/>
              </a:ext>
            </a:extLst>
          </p:cNvPr>
          <p:cNvSpPr/>
          <p:nvPr/>
        </p:nvSpPr>
        <p:spPr>
          <a:xfrm>
            <a:off x="3935185" y="1399309"/>
            <a:ext cx="2111828" cy="11865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/>
              <a:t>είναι</a:t>
            </a:r>
            <a:endParaRPr lang="el-CY" sz="40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ADC51E21-BEC3-A31F-12E7-8773679F010D}"/>
              </a:ext>
            </a:extLst>
          </p:cNvPr>
          <p:cNvSpPr/>
          <p:nvPr/>
        </p:nvSpPr>
        <p:spPr>
          <a:xfrm>
            <a:off x="7227123" y="1399309"/>
            <a:ext cx="3733801" cy="11865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                        ______________________ .</a:t>
            </a:r>
            <a:endParaRPr lang="el-CY" dirty="0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FF3946BB-F743-68B7-1444-3992A0E4B385}"/>
              </a:ext>
            </a:extLst>
          </p:cNvPr>
          <p:cNvSpPr/>
          <p:nvPr/>
        </p:nvSpPr>
        <p:spPr>
          <a:xfrm>
            <a:off x="566058" y="4963885"/>
            <a:ext cx="10570028" cy="11865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ΠΡΟΤΑΣΗ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143808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89" y="602452"/>
            <a:ext cx="11338560" cy="525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2260218" y="2455818"/>
            <a:ext cx="7810902" cy="2325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Προϋπάρχουσες γνώσεις</a:t>
            </a:r>
            <a:r>
              <a:rPr lang="el-GR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el-GR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4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l-GR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l-GR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αόριστο άρθρο /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indefinite article </a:t>
            </a:r>
            <a:endParaRPr lang="el-GR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l-GR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72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415D1-99EA-2F8A-9915-0D07C17EE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Τυρόπιτα, σμούθι και συμπάθεια: Η καθημερινότητα σε ένα σχολικό κυλικείο |  Η ΚΑΘΗΜΕΡΙΝΗ">
            <a:extLst>
              <a:ext uri="{FF2B5EF4-FFF2-40B4-BE49-F238E27FC236}">
                <a16:creationId xmlns:a16="http://schemas.microsoft.com/office/drawing/2014/main" id="{BC0CB28C-CFC1-EB99-AC89-B3B492220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593272"/>
            <a:ext cx="5832648" cy="399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Φυσαλίδα σκέψης: Σύννεφο 2">
            <a:extLst>
              <a:ext uri="{FF2B5EF4-FFF2-40B4-BE49-F238E27FC236}">
                <a16:creationId xmlns:a16="http://schemas.microsoft.com/office/drawing/2014/main" id="{C99797B0-AFC3-045E-7FF4-41233261174F}"/>
              </a:ext>
            </a:extLst>
          </p:cNvPr>
          <p:cNvSpPr/>
          <p:nvPr/>
        </p:nvSpPr>
        <p:spPr>
          <a:xfrm>
            <a:off x="4871864" y="3573016"/>
            <a:ext cx="4536504" cy="180020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3600" dirty="0"/>
              <a:t>Θα  ήθελα μία τυρόπιτα.</a:t>
            </a: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73916600-331F-3255-0671-FD6C7D31C600}"/>
              </a:ext>
            </a:extLst>
          </p:cNvPr>
          <p:cNvSpPr/>
          <p:nvPr/>
        </p:nvSpPr>
        <p:spPr>
          <a:xfrm>
            <a:off x="6240016" y="260648"/>
            <a:ext cx="4536504" cy="1800200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3600" dirty="0"/>
              <a:t>Ορίστε!</a:t>
            </a: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CE77A72B-9BF4-17BD-136A-46CE8C1A3889}"/>
              </a:ext>
            </a:extLst>
          </p:cNvPr>
          <p:cNvSpPr/>
          <p:nvPr/>
        </p:nvSpPr>
        <p:spPr>
          <a:xfrm>
            <a:off x="6600056" y="5355214"/>
            <a:ext cx="3888432" cy="104411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3600" dirty="0"/>
              <a:t>Ευχαριστώ!</a:t>
            </a:r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7C810D0D-3EC6-C670-08CF-40AE298A667B}"/>
              </a:ext>
            </a:extLst>
          </p:cNvPr>
          <p:cNvSpPr/>
          <p:nvPr/>
        </p:nvSpPr>
        <p:spPr>
          <a:xfrm>
            <a:off x="9264352" y="3284984"/>
            <a:ext cx="720080" cy="75608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  <a:endParaRPr lang="el-CY" dirty="0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55C48956-8BAC-CE12-39C7-B0C233154A13}"/>
              </a:ext>
            </a:extLst>
          </p:cNvPr>
          <p:cNvSpPr/>
          <p:nvPr/>
        </p:nvSpPr>
        <p:spPr>
          <a:xfrm>
            <a:off x="9624392" y="4536317"/>
            <a:ext cx="720080" cy="75608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  <a:endParaRPr lang="el-CY" dirty="0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6F5A5E81-4F25-76D5-03A9-A791BE2451A6}"/>
              </a:ext>
            </a:extLst>
          </p:cNvPr>
          <p:cNvSpPr/>
          <p:nvPr/>
        </p:nvSpPr>
        <p:spPr>
          <a:xfrm>
            <a:off x="5591945" y="170638"/>
            <a:ext cx="720080" cy="75608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39855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20723-080A-276D-CA09-75F6ACA11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βάλ 1">
            <a:extLst>
              <a:ext uri="{FF2B5EF4-FFF2-40B4-BE49-F238E27FC236}">
                <a16:creationId xmlns:a16="http://schemas.microsoft.com/office/drawing/2014/main" id="{169A01AA-8F58-6F75-BF82-CE763E8BFAC8}"/>
              </a:ext>
            </a:extLst>
          </p:cNvPr>
          <p:cNvSpPr/>
          <p:nvPr/>
        </p:nvSpPr>
        <p:spPr>
          <a:xfrm>
            <a:off x="1991544" y="1205344"/>
            <a:ext cx="1873874" cy="1395563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ο</a:t>
            </a:r>
            <a:endParaRPr lang="el-CY" sz="4400" dirty="0"/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7CB7FD59-1555-48E1-5309-52A0CA939B89}"/>
              </a:ext>
            </a:extLst>
          </p:cNvPr>
          <p:cNvSpPr/>
          <p:nvPr/>
        </p:nvSpPr>
        <p:spPr>
          <a:xfrm>
            <a:off x="1991544" y="2948461"/>
            <a:ext cx="2016224" cy="1656184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η</a:t>
            </a:r>
            <a:endParaRPr lang="el-CY" sz="4000" dirty="0"/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7036EED9-3B05-146B-CA5C-5EDC03786603}"/>
              </a:ext>
            </a:extLst>
          </p:cNvPr>
          <p:cNvSpPr/>
          <p:nvPr/>
        </p:nvSpPr>
        <p:spPr>
          <a:xfrm>
            <a:off x="2207568" y="4941168"/>
            <a:ext cx="2016224" cy="1584176"/>
          </a:xfrm>
          <a:prstGeom prst="ellipse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το</a:t>
            </a:r>
            <a:endParaRPr lang="el-CY" sz="4000" dirty="0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1951299D-40E2-289C-EDFC-E949BC8186F3}"/>
              </a:ext>
            </a:extLst>
          </p:cNvPr>
          <p:cNvSpPr/>
          <p:nvPr/>
        </p:nvSpPr>
        <p:spPr>
          <a:xfrm>
            <a:off x="4761028" y="1424252"/>
            <a:ext cx="2088232" cy="7200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96F0AF94-1BA0-4B56-2370-A8968F4E2E92}"/>
              </a:ext>
            </a:extLst>
          </p:cNvPr>
          <p:cNvSpPr/>
          <p:nvPr/>
        </p:nvSpPr>
        <p:spPr>
          <a:xfrm>
            <a:off x="7176120" y="222243"/>
            <a:ext cx="2808312" cy="2160240"/>
          </a:xfrm>
          <a:prstGeom prst="cloudCallou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Θέλω  έναν </a:t>
            </a:r>
            <a:endParaRPr lang="el-CY" sz="3200" dirty="0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E0B226B4-2F77-D8A0-C4BA-E808F1437E0B}"/>
              </a:ext>
            </a:extLst>
          </p:cNvPr>
          <p:cNvSpPr/>
          <p:nvPr/>
        </p:nvSpPr>
        <p:spPr>
          <a:xfrm>
            <a:off x="4891134" y="5229200"/>
            <a:ext cx="2088232" cy="7200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9463D3D0-1BB5-AFCC-219A-720A83D823E2}"/>
              </a:ext>
            </a:extLst>
          </p:cNvPr>
          <p:cNvSpPr/>
          <p:nvPr/>
        </p:nvSpPr>
        <p:spPr>
          <a:xfrm>
            <a:off x="4891134" y="3429000"/>
            <a:ext cx="2088232" cy="7200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9" name="Φυσαλίδα σκέψης: Σύννεφο 8">
            <a:extLst>
              <a:ext uri="{FF2B5EF4-FFF2-40B4-BE49-F238E27FC236}">
                <a16:creationId xmlns:a16="http://schemas.microsoft.com/office/drawing/2014/main" id="{71860F78-680D-1D0C-D42B-9656411848DF}"/>
              </a:ext>
            </a:extLst>
          </p:cNvPr>
          <p:cNvSpPr/>
          <p:nvPr/>
        </p:nvSpPr>
        <p:spPr>
          <a:xfrm>
            <a:off x="7428148" y="2799658"/>
            <a:ext cx="2304256" cy="1258685"/>
          </a:xfrm>
          <a:prstGeom prst="cloudCallou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Θέλω  μία </a:t>
            </a:r>
            <a:endParaRPr lang="el-CY" sz="3200" dirty="0"/>
          </a:p>
        </p:txBody>
      </p:sp>
      <p:sp>
        <p:nvSpPr>
          <p:cNvPr id="10" name="Φυσαλίδα σκέψης: Σύννεφο 9">
            <a:extLst>
              <a:ext uri="{FF2B5EF4-FFF2-40B4-BE49-F238E27FC236}">
                <a16:creationId xmlns:a16="http://schemas.microsoft.com/office/drawing/2014/main" id="{D520079E-AF10-DE78-1058-E7B7E59CD2DD}"/>
              </a:ext>
            </a:extLst>
          </p:cNvPr>
          <p:cNvSpPr/>
          <p:nvPr/>
        </p:nvSpPr>
        <p:spPr>
          <a:xfrm>
            <a:off x="7438020" y="4212704"/>
            <a:ext cx="2808312" cy="2160240"/>
          </a:xfrm>
          <a:prstGeom prst="cloudCallou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Θέλω  ένα </a:t>
            </a:r>
            <a:endParaRPr lang="el-CY" sz="3200" dirty="0"/>
          </a:p>
        </p:txBody>
      </p:sp>
    </p:spTree>
    <p:extLst>
      <p:ext uri="{BB962C8B-B14F-4D97-AF65-F5344CB8AC3E}">
        <p14:creationId xmlns:p14="http://schemas.microsoft.com/office/powerpoint/2010/main" val="99822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Πινακίδα κινουμένων σχεδίων Διάνυσμα από ©nikiteev 60055583">
            <a:extLst>
              <a:ext uri="{FF2B5EF4-FFF2-40B4-BE49-F238E27FC236}">
                <a16:creationId xmlns:a16="http://schemas.microsoft.com/office/drawing/2014/main" id="{7D6E3934-8CE1-3126-1A9A-2CB5C5885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5" y="1288472"/>
            <a:ext cx="11547565" cy="556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10DB17-480C-6FDB-6498-812184279D73}"/>
              </a:ext>
            </a:extLst>
          </p:cNvPr>
          <p:cNvSpPr/>
          <p:nvPr/>
        </p:nvSpPr>
        <p:spPr>
          <a:xfrm>
            <a:off x="1306284" y="3534096"/>
            <a:ext cx="9353005" cy="22135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Προϋπάρχουσες γνώσεις</a:t>
            </a:r>
            <a:r>
              <a:rPr lang="el-GR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</a:t>
            </a:r>
            <a:r>
              <a:rPr lang="el-GR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l-GR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λεξιλόγιο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vocabulary </a:t>
            </a:r>
            <a:endParaRPr lang="el-GR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8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74" y="1353708"/>
            <a:ext cx="10515600" cy="844241"/>
          </a:xfrm>
        </p:spPr>
        <p:txBody>
          <a:bodyPr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άνοιξη, χειμώνας, φθινόπωρο &amp; καλοκαίρι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153" y="1516176"/>
            <a:ext cx="5772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6000" dirty="0"/>
          </a:p>
          <a:p>
            <a:pPr marL="0" indent="0">
              <a:buNone/>
            </a:pPr>
            <a:r>
              <a:rPr lang="el-GR" sz="6000" dirty="0"/>
              <a:t>Την ______ δεν βρέχει. </a:t>
            </a:r>
          </a:p>
        </p:txBody>
      </p:sp>
      <p:pic>
        <p:nvPicPr>
          <p:cNvPr id="1034" name="Picture 10" descr="Girl is Using an Umbrella - Free vector clipart images on creazilla.com">
            <a:extLst>
              <a:ext uri="{FF2B5EF4-FFF2-40B4-BE49-F238E27FC236}">
                <a16:creationId xmlns:a16="http://schemas.microsoft.com/office/drawing/2014/main" id="{E87379E5-3063-6DFC-72CB-080D06FEE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416" y="2016975"/>
            <a:ext cx="2152650" cy="371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ute little girl holding a umbrella in the rain 1308137 Vector Art at  Vecteezy">
            <a:extLst>
              <a:ext uri="{FF2B5EF4-FFF2-40B4-BE49-F238E27FC236}">
                <a16:creationId xmlns:a16="http://schemas.microsoft.com/office/drawing/2014/main" id="{BB4FB07A-DBA4-5C6D-17B3-5C4668A88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149" y="2197949"/>
            <a:ext cx="2600325" cy="344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D2CB56-1ED6-6F85-F0A8-2A9DCE9FAE43}"/>
              </a:ext>
            </a:extLst>
          </p:cNvPr>
          <p:cNvSpPr txBox="1"/>
          <p:nvPr/>
        </p:nvSpPr>
        <p:spPr>
          <a:xfrm>
            <a:off x="6790333" y="5761340"/>
            <a:ext cx="27525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400" dirty="0">
                <a:solidFill>
                  <a:srgbClr val="FF0000"/>
                </a:solidFill>
              </a:rPr>
              <a:t>δεν βρέχει</a:t>
            </a:r>
            <a:endParaRPr lang="el-CY" sz="4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F69D3E-3ED7-668F-3E71-3E1518C4104E}"/>
              </a:ext>
            </a:extLst>
          </p:cNvPr>
          <p:cNvSpPr txBox="1"/>
          <p:nvPr/>
        </p:nvSpPr>
        <p:spPr>
          <a:xfrm>
            <a:off x="9866905" y="5682457"/>
            <a:ext cx="19714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400" dirty="0">
                <a:solidFill>
                  <a:srgbClr val="FF0000"/>
                </a:solidFill>
              </a:rPr>
              <a:t>βρέχει</a:t>
            </a:r>
            <a:endParaRPr lang="el-CY" sz="4400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105</a:t>
            </a:fld>
            <a:endParaRPr lang="el-GR"/>
          </a:p>
        </p:txBody>
      </p:sp>
      <p:pic>
        <p:nvPicPr>
          <p:cNvPr id="20482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39" y="38664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86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279" y="1278494"/>
            <a:ext cx="10515600" cy="844241"/>
          </a:xfrm>
        </p:spPr>
        <p:txBody>
          <a:bodyPr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άνοιξη, χειμώνας, φθινόπωρο &amp; καλοκαίρι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138" y="2100560"/>
            <a:ext cx="5772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6000" dirty="0"/>
          </a:p>
          <a:p>
            <a:pPr marL="0" indent="0">
              <a:buNone/>
            </a:pPr>
            <a:r>
              <a:rPr lang="el-GR" sz="6000" dirty="0"/>
              <a:t>Την </a:t>
            </a:r>
            <a:r>
              <a:rPr lang="el-GR" sz="6000" dirty="0" smtClean="0">
                <a:solidFill>
                  <a:srgbClr val="FF0000"/>
                </a:solidFill>
              </a:rPr>
              <a:t>άνοιξη </a:t>
            </a:r>
            <a:r>
              <a:rPr lang="el-GR" sz="6000" dirty="0" smtClean="0"/>
              <a:t> </a:t>
            </a:r>
            <a:r>
              <a:rPr lang="el-GR" sz="6000" dirty="0"/>
              <a:t>δεν βρέχει. </a:t>
            </a:r>
          </a:p>
        </p:txBody>
      </p:sp>
      <p:pic>
        <p:nvPicPr>
          <p:cNvPr id="1034" name="Picture 10" descr="Girl is Using an Umbrella - Free vector clipart images on creazilla.com">
            <a:extLst>
              <a:ext uri="{FF2B5EF4-FFF2-40B4-BE49-F238E27FC236}">
                <a16:creationId xmlns:a16="http://schemas.microsoft.com/office/drawing/2014/main" id="{E87379E5-3063-6DFC-72CB-080D06FEE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416" y="2016975"/>
            <a:ext cx="2152650" cy="371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ute little girl holding a umbrella in the rain 1308137 Vector Art at  Vecteezy">
            <a:extLst>
              <a:ext uri="{FF2B5EF4-FFF2-40B4-BE49-F238E27FC236}">
                <a16:creationId xmlns:a16="http://schemas.microsoft.com/office/drawing/2014/main" id="{BB4FB07A-DBA4-5C6D-17B3-5C4668A88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149" y="2197949"/>
            <a:ext cx="2600325" cy="344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D2CB56-1ED6-6F85-F0A8-2A9DCE9FAE43}"/>
              </a:ext>
            </a:extLst>
          </p:cNvPr>
          <p:cNvSpPr txBox="1"/>
          <p:nvPr/>
        </p:nvSpPr>
        <p:spPr>
          <a:xfrm>
            <a:off x="6790333" y="5761340"/>
            <a:ext cx="27525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400" dirty="0">
                <a:solidFill>
                  <a:srgbClr val="FF0000"/>
                </a:solidFill>
              </a:rPr>
              <a:t>δεν βρέχει</a:t>
            </a:r>
            <a:endParaRPr lang="el-CY" sz="4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F69D3E-3ED7-668F-3E71-3E1518C4104E}"/>
              </a:ext>
            </a:extLst>
          </p:cNvPr>
          <p:cNvSpPr txBox="1"/>
          <p:nvPr/>
        </p:nvSpPr>
        <p:spPr>
          <a:xfrm>
            <a:off x="9866905" y="5682457"/>
            <a:ext cx="19714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400" dirty="0">
                <a:solidFill>
                  <a:srgbClr val="FF0000"/>
                </a:solidFill>
              </a:rPr>
              <a:t>βρέχει</a:t>
            </a:r>
            <a:endParaRPr lang="el-CY" sz="4400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106</a:t>
            </a:fld>
            <a:endParaRPr lang="el-GR"/>
          </a:p>
        </p:txBody>
      </p:sp>
      <p:pic>
        <p:nvPicPr>
          <p:cNvPr id="20482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39" y="38664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27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970E0-39B9-D8DA-76BE-3ACC9D9C4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357-42B4-2F50-6F16-557A8B5F7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247594"/>
            <a:ext cx="10515600" cy="707015"/>
          </a:xfrm>
        </p:spPr>
        <p:txBody>
          <a:bodyPr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άνοιξη, χειμώνας, φθινόπωρο &amp; καλοκαίρι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157F1-98F3-EB61-1843-89ADA757E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4519"/>
            <a:ext cx="5772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Το  _______ πέφτουν τα φύλλα και  βρέχει.</a:t>
            </a:r>
          </a:p>
        </p:txBody>
      </p:sp>
      <p:pic>
        <p:nvPicPr>
          <p:cNvPr id="1028" name="Picture 4" descr="Χαρούμενο Χαμογελαστό Τρελό Φανταστικό Πουλί Έντομο Και Φθινοπωρινό Δέντρο  Που Διάνυσμα από ©Larisa_Zorina 505781328">
            <a:extLst>
              <a:ext uri="{FF2B5EF4-FFF2-40B4-BE49-F238E27FC236}">
                <a16:creationId xmlns:a16="http://schemas.microsoft.com/office/drawing/2014/main" id="{0E49B08F-AA82-CF7D-C45D-59D22CBD28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2"/>
          <a:stretch>
            <a:fillRect/>
          </a:stretch>
        </p:blipFill>
        <p:spPr bwMode="auto">
          <a:xfrm>
            <a:off x="5829639" y="1786166"/>
            <a:ext cx="5110503" cy="294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793528-9C34-38BA-9EE6-163BB43620B7}"/>
              </a:ext>
            </a:extLst>
          </p:cNvPr>
          <p:cNvSpPr txBox="1"/>
          <p:nvPr/>
        </p:nvSpPr>
        <p:spPr>
          <a:xfrm>
            <a:off x="6357256" y="5121628"/>
            <a:ext cx="45828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dirty="0">
                <a:solidFill>
                  <a:srgbClr val="FF0000"/>
                </a:solidFill>
              </a:rPr>
              <a:t>πέφτουν τα φύλλα </a:t>
            </a:r>
            <a:endParaRPr lang="el-CY" sz="40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107</a:t>
            </a:fld>
            <a:endParaRPr lang="el-GR"/>
          </a:p>
        </p:txBody>
      </p:sp>
      <p:pic>
        <p:nvPicPr>
          <p:cNvPr id="21506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11" y="36692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9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970E0-39B9-D8DA-76BE-3ACC9D9C4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357-42B4-2F50-6F16-557A8B5F7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247594"/>
            <a:ext cx="10515600" cy="707015"/>
          </a:xfrm>
        </p:spPr>
        <p:txBody>
          <a:bodyPr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άνοιξη, χειμώνας, φθινόπωρο &amp; καλοκαίρι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157F1-98F3-EB61-1843-89ADA757E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33419"/>
            <a:ext cx="5772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Το  </a:t>
            </a:r>
            <a:r>
              <a:rPr lang="el-GR" sz="6000" dirty="0" smtClean="0">
                <a:solidFill>
                  <a:srgbClr val="FF0000"/>
                </a:solidFill>
              </a:rPr>
              <a:t> </a:t>
            </a:r>
            <a:r>
              <a:rPr lang="el-GR" sz="6000" dirty="0">
                <a:solidFill>
                  <a:srgbClr val="FF0000"/>
                </a:solidFill>
              </a:rPr>
              <a:t>φθινόπωρο </a:t>
            </a:r>
            <a:r>
              <a:rPr lang="el-GR" sz="6000" dirty="0" smtClean="0"/>
              <a:t> </a:t>
            </a:r>
            <a:r>
              <a:rPr lang="el-GR" sz="6000" dirty="0"/>
              <a:t>πέφτουν τα φύλλα και  βρέχει.</a:t>
            </a:r>
          </a:p>
        </p:txBody>
      </p:sp>
      <p:pic>
        <p:nvPicPr>
          <p:cNvPr id="1028" name="Picture 4" descr="Χαρούμενο Χαμογελαστό Τρελό Φανταστικό Πουλί Έντομο Και Φθινοπωρινό Δέντρο  Που Διάνυσμα από ©Larisa_Zorina 505781328">
            <a:extLst>
              <a:ext uri="{FF2B5EF4-FFF2-40B4-BE49-F238E27FC236}">
                <a16:creationId xmlns:a16="http://schemas.microsoft.com/office/drawing/2014/main" id="{0E49B08F-AA82-CF7D-C45D-59D22CBD28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2"/>
          <a:stretch>
            <a:fillRect/>
          </a:stretch>
        </p:blipFill>
        <p:spPr bwMode="auto">
          <a:xfrm>
            <a:off x="7589520" y="1786166"/>
            <a:ext cx="3350622" cy="294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793528-9C34-38BA-9EE6-163BB43620B7}"/>
              </a:ext>
            </a:extLst>
          </p:cNvPr>
          <p:cNvSpPr txBox="1"/>
          <p:nvPr/>
        </p:nvSpPr>
        <p:spPr>
          <a:xfrm>
            <a:off x="6973388" y="5191875"/>
            <a:ext cx="45828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dirty="0">
                <a:solidFill>
                  <a:srgbClr val="FF0000"/>
                </a:solidFill>
              </a:rPr>
              <a:t>πέφτουν τα φύλλα </a:t>
            </a:r>
            <a:endParaRPr lang="el-CY" sz="40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108</a:t>
            </a:fld>
            <a:endParaRPr lang="el-GR"/>
          </a:p>
        </p:txBody>
      </p:sp>
      <p:pic>
        <p:nvPicPr>
          <p:cNvPr id="21506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11" y="36692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58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4153E-F35D-35E6-64E1-AC90636A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A90D7-E704-7DD4-1D26-F19B55F9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373"/>
            <a:ext cx="10515600" cy="584315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άνοιξη, χειμώνας, φθινόπωρο &amp; καλοκαίρι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E6992-6889-3A0D-6EA0-1FBDBF2D0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153" y="1516176"/>
            <a:ext cx="5772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6000" dirty="0"/>
          </a:p>
          <a:p>
            <a:pPr marL="0" indent="0">
              <a:buNone/>
            </a:pPr>
            <a:r>
              <a:rPr lang="el-GR" sz="6000" dirty="0"/>
              <a:t>Τον  ________ χιονίζει.</a:t>
            </a:r>
          </a:p>
        </p:txBody>
      </p:sp>
      <p:pic>
        <p:nvPicPr>
          <p:cNvPr id="1030" name="Picture 6" descr="Χιονάνθρωπος Χιόνι Kawaii - Δωρεάν εικόνα στο Pixabay">
            <a:extLst>
              <a:ext uri="{FF2B5EF4-FFF2-40B4-BE49-F238E27FC236}">
                <a16:creationId xmlns:a16="http://schemas.microsoft.com/office/drawing/2014/main" id="{FEE82B36-F202-F9B4-A690-4A355B761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879" y="2041638"/>
            <a:ext cx="4470968" cy="33794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7FC93C-0C4C-48F3-CAC7-F8B2C91C676F}"/>
              </a:ext>
            </a:extLst>
          </p:cNvPr>
          <p:cNvSpPr txBox="1"/>
          <p:nvPr/>
        </p:nvSpPr>
        <p:spPr>
          <a:xfrm>
            <a:off x="8125846" y="5772035"/>
            <a:ext cx="26836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dirty="0">
                <a:solidFill>
                  <a:srgbClr val="FF0000"/>
                </a:solidFill>
              </a:rPr>
              <a:t>χιονίζει</a:t>
            </a:r>
            <a:endParaRPr lang="el-CY" sz="40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109</a:t>
            </a:fld>
            <a:endParaRPr lang="el-GR"/>
          </a:p>
        </p:txBody>
      </p:sp>
      <p:pic>
        <p:nvPicPr>
          <p:cNvPr id="2253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940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74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4153E-F35D-35E6-64E1-AC90636A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A90D7-E704-7DD4-1D26-F19B55F9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373"/>
            <a:ext cx="10515600" cy="584315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άνοιξη, χειμώνας, φθινόπωρο &amp; καλοκαίρι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E6992-6889-3A0D-6EA0-1FBDBF2D0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153" y="1516176"/>
            <a:ext cx="5772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6000" dirty="0"/>
          </a:p>
          <a:p>
            <a:pPr marL="0" indent="0">
              <a:buNone/>
            </a:pPr>
            <a:r>
              <a:rPr lang="el-GR" sz="6000" dirty="0"/>
              <a:t>Τον </a:t>
            </a:r>
            <a:r>
              <a:rPr lang="el-GR" sz="6000" dirty="0" smtClean="0">
                <a:solidFill>
                  <a:srgbClr val="FF0000"/>
                </a:solidFill>
              </a:rPr>
              <a:t>χειμώνα </a:t>
            </a:r>
            <a:r>
              <a:rPr lang="el-GR" sz="6000" dirty="0" smtClean="0"/>
              <a:t>χιονίζει</a:t>
            </a:r>
            <a:r>
              <a:rPr lang="el-GR" sz="6000" dirty="0"/>
              <a:t>.</a:t>
            </a:r>
          </a:p>
        </p:txBody>
      </p:sp>
      <p:pic>
        <p:nvPicPr>
          <p:cNvPr id="1030" name="Picture 6" descr="Χιονάνθρωπος Χιόνι Kawaii - Δωρεάν εικόνα στο Pixabay">
            <a:extLst>
              <a:ext uri="{FF2B5EF4-FFF2-40B4-BE49-F238E27FC236}">
                <a16:creationId xmlns:a16="http://schemas.microsoft.com/office/drawing/2014/main" id="{FEE82B36-F202-F9B4-A690-4A355B761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879" y="2041638"/>
            <a:ext cx="4470968" cy="33794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7FC93C-0C4C-48F3-CAC7-F8B2C91C676F}"/>
              </a:ext>
            </a:extLst>
          </p:cNvPr>
          <p:cNvSpPr txBox="1"/>
          <p:nvPr/>
        </p:nvSpPr>
        <p:spPr>
          <a:xfrm>
            <a:off x="8125846" y="5772035"/>
            <a:ext cx="26836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dirty="0">
                <a:solidFill>
                  <a:srgbClr val="FF0000"/>
                </a:solidFill>
              </a:rPr>
              <a:t>χιονίζει</a:t>
            </a:r>
            <a:endParaRPr lang="el-CY" sz="40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110</a:t>
            </a:fld>
            <a:endParaRPr lang="el-GR"/>
          </a:p>
        </p:txBody>
      </p:sp>
      <p:pic>
        <p:nvPicPr>
          <p:cNvPr id="2253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940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97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40452-F8E6-FA71-5E59-81CFBC736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B9331-49F7-EC89-6C60-FCE6C7243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5561"/>
            <a:ext cx="10515600" cy="735127"/>
          </a:xfrm>
        </p:spPr>
        <p:txBody>
          <a:bodyPr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άνοιξη, χειμώνας, φθινόπωρο &amp; καλοκαίρι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DD693-B605-38AD-CA53-DF9B6644C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153" y="1997188"/>
            <a:ext cx="5772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Το  _______</a:t>
            </a:r>
          </a:p>
          <a:p>
            <a:pPr marL="0" indent="0">
              <a:buNone/>
            </a:pPr>
            <a:r>
              <a:rPr lang="el-GR" sz="6000" dirty="0"/>
              <a:t>πηγαίνουμε στη θάλασσα και κολυμπάμε.</a:t>
            </a:r>
            <a:endParaRPr lang="en-US" sz="6000" dirty="0"/>
          </a:p>
        </p:txBody>
      </p:sp>
      <p:pic>
        <p:nvPicPr>
          <p:cNvPr id="1032" name="Picture 8" descr="κολύμβηση Στοκ Εικονογραφήσεις, Vectors, &amp; Clipart – (539,847 Στοκ  Εικονογραφήσεις)">
            <a:extLst>
              <a:ext uri="{FF2B5EF4-FFF2-40B4-BE49-F238E27FC236}">
                <a16:creationId xmlns:a16="http://schemas.microsoft.com/office/drawing/2014/main" id="{19D847AA-518F-F7F6-A423-E9572A321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692" y="3864428"/>
            <a:ext cx="3934166" cy="200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7B5A39-60A2-D4F4-FDD4-051B2404D2AE}"/>
              </a:ext>
            </a:extLst>
          </p:cNvPr>
          <p:cNvSpPr txBox="1"/>
          <p:nvPr/>
        </p:nvSpPr>
        <p:spPr>
          <a:xfrm>
            <a:off x="8240486" y="5867514"/>
            <a:ext cx="3200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dirty="0">
                <a:solidFill>
                  <a:srgbClr val="FF0000"/>
                </a:solidFill>
              </a:rPr>
              <a:t>κολυμπάμε</a:t>
            </a:r>
            <a:endParaRPr lang="el-CY" sz="40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Έντεκα χρωμοσελίδες για παιδιά - Ζωγραφίζουμε την παραλία και τη θάλασσα -  Mothersblog.gr">
            <a:extLst>
              <a:ext uri="{FF2B5EF4-FFF2-40B4-BE49-F238E27FC236}">
                <a16:creationId xmlns:a16="http://schemas.microsoft.com/office/drawing/2014/main" id="{0C7DED22-7EC3-106F-01D0-7AE6AA9DD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604" y="1516176"/>
            <a:ext cx="3823281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30E99D-83C8-4819-A9BF-84E7F88F9CB0}"/>
              </a:ext>
            </a:extLst>
          </p:cNvPr>
          <p:cNvSpPr txBox="1"/>
          <p:nvPr/>
        </p:nvSpPr>
        <p:spPr>
          <a:xfrm>
            <a:off x="6790333" y="3306525"/>
            <a:ext cx="5075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dirty="0">
                <a:solidFill>
                  <a:srgbClr val="FF0000"/>
                </a:solidFill>
              </a:rPr>
              <a:t>πηγαίνουμε στη θάλασσα 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111</a:t>
            </a:fld>
            <a:endParaRPr lang="el-GR"/>
          </a:p>
        </p:txBody>
      </p:sp>
      <p:pic>
        <p:nvPicPr>
          <p:cNvPr id="23554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56" y="16589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17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40452-F8E6-FA71-5E59-81CFBC736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B9331-49F7-EC89-6C60-FCE6C7243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5561"/>
            <a:ext cx="10515600" cy="735127"/>
          </a:xfrm>
        </p:spPr>
        <p:txBody>
          <a:bodyPr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άνοιξη, χειμώνας, φθινόπωρο &amp; καλοκαίρι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DD693-B605-38AD-CA53-DF9B6644C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153" y="1997188"/>
            <a:ext cx="57721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Το </a:t>
            </a:r>
            <a:r>
              <a:rPr lang="el-GR" sz="6000" dirty="0">
                <a:solidFill>
                  <a:srgbClr val="FF0000"/>
                </a:solidFill>
              </a:rPr>
              <a:t>καλοκαίρι </a:t>
            </a:r>
            <a:r>
              <a:rPr lang="el-GR" sz="6000" dirty="0" smtClean="0"/>
              <a:t>πηγαίνουμε </a:t>
            </a:r>
            <a:r>
              <a:rPr lang="el-GR" sz="6000" dirty="0"/>
              <a:t>στη θάλασσα και κολυμπάμε.</a:t>
            </a:r>
            <a:endParaRPr lang="en-US" sz="6000" dirty="0"/>
          </a:p>
        </p:txBody>
      </p:sp>
      <p:pic>
        <p:nvPicPr>
          <p:cNvPr id="1032" name="Picture 8" descr="κολύμβηση Στοκ Εικονογραφήσεις, Vectors, &amp; Clipart – (539,847 Στοκ  Εικονογραφήσεις)">
            <a:extLst>
              <a:ext uri="{FF2B5EF4-FFF2-40B4-BE49-F238E27FC236}">
                <a16:creationId xmlns:a16="http://schemas.microsoft.com/office/drawing/2014/main" id="{19D847AA-518F-F7F6-A423-E9572A321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692" y="3864428"/>
            <a:ext cx="3934166" cy="200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7B5A39-60A2-D4F4-FDD4-051B2404D2AE}"/>
              </a:ext>
            </a:extLst>
          </p:cNvPr>
          <p:cNvSpPr txBox="1"/>
          <p:nvPr/>
        </p:nvSpPr>
        <p:spPr>
          <a:xfrm>
            <a:off x="8240486" y="5867514"/>
            <a:ext cx="3200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dirty="0">
                <a:solidFill>
                  <a:srgbClr val="FF0000"/>
                </a:solidFill>
              </a:rPr>
              <a:t>κολυμπάμε</a:t>
            </a:r>
            <a:endParaRPr lang="el-CY" sz="40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Έντεκα χρωμοσελίδες για παιδιά - Ζωγραφίζουμε την παραλία και τη θάλασσα -  Mothersblog.gr">
            <a:extLst>
              <a:ext uri="{FF2B5EF4-FFF2-40B4-BE49-F238E27FC236}">
                <a16:creationId xmlns:a16="http://schemas.microsoft.com/office/drawing/2014/main" id="{0C7DED22-7EC3-106F-01D0-7AE6AA9DD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604" y="1516176"/>
            <a:ext cx="3823281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30E99D-83C8-4819-A9BF-84E7F88F9CB0}"/>
              </a:ext>
            </a:extLst>
          </p:cNvPr>
          <p:cNvSpPr txBox="1"/>
          <p:nvPr/>
        </p:nvSpPr>
        <p:spPr>
          <a:xfrm>
            <a:off x="6790333" y="3306525"/>
            <a:ext cx="5075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dirty="0">
                <a:solidFill>
                  <a:srgbClr val="FF0000"/>
                </a:solidFill>
              </a:rPr>
              <a:t>πηγαίνουμε στη θάλασσα 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112</a:t>
            </a:fld>
            <a:endParaRPr lang="el-GR"/>
          </a:p>
        </p:txBody>
      </p:sp>
      <p:pic>
        <p:nvPicPr>
          <p:cNvPr id="23554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56" y="16589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70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Φυσαλίδα ομιλίας: Ορθογώνιο με στρογγυλεμένες γωνίες 1">
            <a:extLst>
              <a:ext uri="{FF2B5EF4-FFF2-40B4-BE49-F238E27FC236}">
                <a16:creationId xmlns:a16="http://schemas.microsoft.com/office/drawing/2014/main" id="{09850653-2CF5-A127-8C73-9CBA57BE9057}"/>
              </a:ext>
            </a:extLst>
          </p:cNvPr>
          <p:cNvSpPr/>
          <p:nvPr/>
        </p:nvSpPr>
        <p:spPr>
          <a:xfrm>
            <a:off x="5288987" y="4281866"/>
            <a:ext cx="5421086" cy="21964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Πότε περνά το λεωφορείο;</a:t>
            </a:r>
            <a:endParaRPr lang="el-CY" sz="4400" dirty="0">
              <a:solidFill>
                <a:schemeClr val="tx1"/>
              </a:solidFill>
            </a:endParaRPr>
          </a:p>
        </p:txBody>
      </p:sp>
      <p:pic>
        <p:nvPicPr>
          <p:cNvPr id="9220" name="Picture 4" descr="Três estudantes esperando por ônibus na parada de ônibus Vetor de  ©interactimages 144565389">
            <a:extLst>
              <a:ext uri="{FF2B5EF4-FFF2-40B4-BE49-F238E27FC236}">
                <a16:creationId xmlns:a16="http://schemas.microsoft.com/office/drawing/2014/main" id="{3A49E6EA-C840-9C97-AA6E-C3B79EB1C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408" y="367585"/>
            <a:ext cx="3858244" cy="378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71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α απίστευτα σκίτσα του Αρκά για την επιστροφή στο σχολείο - Aftodioikisi.gr">
            <a:extLst>
              <a:ext uri="{FF2B5EF4-FFF2-40B4-BE49-F238E27FC236}">
                <a16:creationId xmlns:a16="http://schemas.microsoft.com/office/drawing/2014/main" id="{7063671D-1E40-1EB9-2E3F-CA8381210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40230" r="16012"/>
          <a:stretch/>
        </p:blipFill>
        <p:spPr bwMode="auto">
          <a:xfrm>
            <a:off x="643085" y="1607127"/>
            <a:ext cx="3813872" cy="151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Σχολικό λεωφορείο στάση του νόμου. Επιστρα-to-School: Vector στοκ (χωρίς  δικαιώματα) 459951304 | Shutterstock">
            <a:extLst>
              <a:ext uri="{FF2B5EF4-FFF2-40B4-BE49-F238E27FC236}">
                <a16:creationId xmlns:a16="http://schemas.microsoft.com/office/drawing/2014/main" id="{DF299A5A-915D-DEEA-A616-01494346C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879" y="3748194"/>
            <a:ext cx="3416285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8 Σχολικό λεωφορειο ιδέες | κατασκευές, λεωφορείο, σχολείο">
            <a:extLst>
              <a:ext uri="{FF2B5EF4-FFF2-40B4-BE49-F238E27FC236}">
                <a16:creationId xmlns:a16="http://schemas.microsoft.com/office/drawing/2014/main" id="{C32E935D-4D63-8704-05F0-0F334816F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5" t="34172" r="3178" b="8770"/>
          <a:stretch/>
        </p:blipFill>
        <p:spPr bwMode="auto">
          <a:xfrm>
            <a:off x="5138831" y="643467"/>
            <a:ext cx="6410084" cy="261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Ορθογώνιο με στρογγυλεμένες γωνίες 1">
            <a:extLst>
              <a:ext uri="{FF2B5EF4-FFF2-40B4-BE49-F238E27FC236}">
                <a16:creationId xmlns:a16="http://schemas.microsoft.com/office/drawing/2014/main" id="{4623FC86-D8CE-A5B0-8556-A971E72CB43D}"/>
              </a:ext>
            </a:extLst>
          </p:cNvPr>
          <p:cNvSpPr/>
          <p:nvPr/>
        </p:nvSpPr>
        <p:spPr>
          <a:xfrm>
            <a:off x="5343416" y="3550398"/>
            <a:ext cx="5421086" cy="21964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Το λεωφορείο περνά  στις  </a:t>
            </a:r>
            <a:r>
              <a:rPr lang="el-GR" sz="4400" dirty="0" smtClean="0">
                <a:solidFill>
                  <a:schemeClr val="tx1"/>
                </a:solidFill>
              </a:rPr>
              <a:t>_____.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C4BF4D34-45C5-DC3D-4050-544B04A60986}"/>
              </a:ext>
            </a:extLst>
          </p:cNvPr>
          <p:cNvSpPr/>
          <p:nvPr/>
        </p:nvSpPr>
        <p:spPr>
          <a:xfrm>
            <a:off x="348343" y="4604657"/>
            <a:ext cx="2590800" cy="20247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7:30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381715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α απίστευτα σκίτσα του Αρκά για την επιστροφή στο σχολείο - Aftodioikisi.gr">
            <a:extLst>
              <a:ext uri="{FF2B5EF4-FFF2-40B4-BE49-F238E27FC236}">
                <a16:creationId xmlns:a16="http://schemas.microsoft.com/office/drawing/2014/main" id="{7063671D-1E40-1EB9-2E3F-CA8381210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40230" r="16012"/>
          <a:stretch/>
        </p:blipFill>
        <p:spPr bwMode="auto">
          <a:xfrm>
            <a:off x="643085" y="1607127"/>
            <a:ext cx="3813872" cy="151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Σχολικό λεωφορείο στάση του νόμου. Επιστρα-to-School: Vector στοκ (χωρίς  δικαιώματα) 459951304 | Shutterstock">
            <a:extLst>
              <a:ext uri="{FF2B5EF4-FFF2-40B4-BE49-F238E27FC236}">
                <a16:creationId xmlns:a16="http://schemas.microsoft.com/office/drawing/2014/main" id="{DF299A5A-915D-DEEA-A616-01494346C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879" y="3748194"/>
            <a:ext cx="3416285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8 Σχολικό λεωφορειο ιδέες | κατασκευές, λεωφορείο, σχολείο">
            <a:extLst>
              <a:ext uri="{FF2B5EF4-FFF2-40B4-BE49-F238E27FC236}">
                <a16:creationId xmlns:a16="http://schemas.microsoft.com/office/drawing/2014/main" id="{C32E935D-4D63-8704-05F0-0F334816F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5" t="34172" r="3178" b="8770"/>
          <a:stretch/>
        </p:blipFill>
        <p:spPr bwMode="auto">
          <a:xfrm>
            <a:off x="5138831" y="643467"/>
            <a:ext cx="6410084" cy="261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Ορθογώνιο με στρογγυλεμένες γωνίες 1">
            <a:extLst>
              <a:ext uri="{FF2B5EF4-FFF2-40B4-BE49-F238E27FC236}">
                <a16:creationId xmlns:a16="http://schemas.microsoft.com/office/drawing/2014/main" id="{4623FC86-D8CE-A5B0-8556-A971E72CB43D}"/>
              </a:ext>
            </a:extLst>
          </p:cNvPr>
          <p:cNvSpPr/>
          <p:nvPr/>
        </p:nvSpPr>
        <p:spPr>
          <a:xfrm>
            <a:off x="5343416" y="3550398"/>
            <a:ext cx="5421086" cy="21964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Το λεωφορείο περνά  στις </a:t>
            </a:r>
            <a:r>
              <a:rPr lang="el-GR" sz="4400" dirty="0" smtClean="0">
                <a:solidFill>
                  <a:srgbClr val="FF0000"/>
                </a:solidFill>
              </a:rPr>
              <a:t>επτά και τριάντα</a:t>
            </a:r>
            <a:r>
              <a:rPr lang="el-GR" sz="4400" dirty="0" smtClean="0">
                <a:solidFill>
                  <a:schemeClr val="tx1"/>
                </a:solidFill>
              </a:rPr>
              <a:t>.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C4BF4D34-45C5-DC3D-4050-544B04A60986}"/>
              </a:ext>
            </a:extLst>
          </p:cNvPr>
          <p:cNvSpPr/>
          <p:nvPr/>
        </p:nvSpPr>
        <p:spPr>
          <a:xfrm>
            <a:off x="348343" y="4604657"/>
            <a:ext cx="2590800" cy="20247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7:30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53170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α απίστευτα σκίτσα του Αρκά για την επιστροφή στο σχολείο - Aftodioikisi.gr">
            <a:extLst>
              <a:ext uri="{FF2B5EF4-FFF2-40B4-BE49-F238E27FC236}">
                <a16:creationId xmlns:a16="http://schemas.microsoft.com/office/drawing/2014/main" id="{7063671D-1E40-1EB9-2E3F-CA8381210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40230" r="16012"/>
          <a:stretch/>
        </p:blipFill>
        <p:spPr bwMode="auto">
          <a:xfrm>
            <a:off x="643085" y="1440873"/>
            <a:ext cx="3813872" cy="167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Σχολικό λεωφορείο στάση του νόμου. Επιστρα-to-School: Vector στοκ (χωρίς  δικαιώματα) 459951304 | Shutterstock">
            <a:extLst>
              <a:ext uri="{FF2B5EF4-FFF2-40B4-BE49-F238E27FC236}">
                <a16:creationId xmlns:a16="http://schemas.microsoft.com/office/drawing/2014/main" id="{DF299A5A-915D-DEEA-A616-01494346C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879" y="3748194"/>
            <a:ext cx="3416285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8 Σχολικό λεωφορειο ιδέες | κατασκευές, λεωφορείο, σχολείο">
            <a:extLst>
              <a:ext uri="{FF2B5EF4-FFF2-40B4-BE49-F238E27FC236}">
                <a16:creationId xmlns:a16="http://schemas.microsoft.com/office/drawing/2014/main" id="{C32E935D-4D63-8704-05F0-0F334816F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5" t="34172" r="3178" b="8770"/>
          <a:stretch/>
        </p:blipFill>
        <p:spPr bwMode="auto">
          <a:xfrm>
            <a:off x="5138831" y="643467"/>
            <a:ext cx="6410084" cy="261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Ορθογώνιο με στρογγυλεμένες γωνίες 1">
            <a:extLst>
              <a:ext uri="{FF2B5EF4-FFF2-40B4-BE49-F238E27FC236}">
                <a16:creationId xmlns:a16="http://schemas.microsoft.com/office/drawing/2014/main" id="{4623FC86-D8CE-A5B0-8556-A971E72CB43D}"/>
              </a:ext>
            </a:extLst>
          </p:cNvPr>
          <p:cNvSpPr/>
          <p:nvPr/>
        </p:nvSpPr>
        <p:spPr>
          <a:xfrm>
            <a:off x="5343416" y="3550398"/>
            <a:ext cx="5421086" cy="21964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Το λεωφορείο περνά  στις  </a:t>
            </a:r>
            <a:r>
              <a:rPr lang="el-GR" sz="4400" dirty="0" smtClean="0">
                <a:solidFill>
                  <a:schemeClr val="tx1"/>
                </a:solidFill>
              </a:rPr>
              <a:t>______.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C4BF4D34-45C5-DC3D-4050-544B04A60986}"/>
              </a:ext>
            </a:extLst>
          </p:cNvPr>
          <p:cNvSpPr/>
          <p:nvPr/>
        </p:nvSpPr>
        <p:spPr>
          <a:xfrm>
            <a:off x="348343" y="4604657"/>
            <a:ext cx="2590800" cy="20247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9:30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320075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α απίστευτα σκίτσα του Αρκά για την επιστροφή στο σχολείο - Aftodioikisi.gr">
            <a:extLst>
              <a:ext uri="{FF2B5EF4-FFF2-40B4-BE49-F238E27FC236}">
                <a16:creationId xmlns:a16="http://schemas.microsoft.com/office/drawing/2014/main" id="{7063671D-1E40-1EB9-2E3F-CA8381210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40230" r="16012"/>
          <a:stretch/>
        </p:blipFill>
        <p:spPr bwMode="auto">
          <a:xfrm>
            <a:off x="643085" y="1440873"/>
            <a:ext cx="3813872" cy="167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Σχολικό λεωφορείο στάση του νόμου. Επιστρα-to-School: Vector στοκ (χωρίς  δικαιώματα) 459951304 | Shutterstock">
            <a:extLst>
              <a:ext uri="{FF2B5EF4-FFF2-40B4-BE49-F238E27FC236}">
                <a16:creationId xmlns:a16="http://schemas.microsoft.com/office/drawing/2014/main" id="{DF299A5A-915D-DEEA-A616-01494346C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879" y="3748194"/>
            <a:ext cx="3416285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8 Σχολικό λεωφορειο ιδέες | κατασκευές, λεωφορείο, σχολείο">
            <a:extLst>
              <a:ext uri="{FF2B5EF4-FFF2-40B4-BE49-F238E27FC236}">
                <a16:creationId xmlns:a16="http://schemas.microsoft.com/office/drawing/2014/main" id="{C32E935D-4D63-8704-05F0-0F334816F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5" t="34172" r="3178" b="8770"/>
          <a:stretch/>
        </p:blipFill>
        <p:spPr bwMode="auto">
          <a:xfrm>
            <a:off x="5138831" y="643467"/>
            <a:ext cx="6410084" cy="261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Ορθογώνιο με στρογγυλεμένες γωνίες 1">
            <a:extLst>
              <a:ext uri="{FF2B5EF4-FFF2-40B4-BE49-F238E27FC236}">
                <a16:creationId xmlns:a16="http://schemas.microsoft.com/office/drawing/2014/main" id="{4623FC86-D8CE-A5B0-8556-A971E72CB43D}"/>
              </a:ext>
            </a:extLst>
          </p:cNvPr>
          <p:cNvSpPr/>
          <p:nvPr/>
        </p:nvSpPr>
        <p:spPr>
          <a:xfrm>
            <a:off x="5343416" y="3550398"/>
            <a:ext cx="5421086" cy="21964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Το λεωφορείο περνά  στις  </a:t>
            </a:r>
            <a:r>
              <a:rPr lang="el-GR" sz="4400" dirty="0" smtClean="0">
                <a:solidFill>
                  <a:srgbClr val="FF0000"/>
                </a:solidFill>
              </a:rPr>
              <a:t>εννέα και μισή</a:t>
            </a:r>
            <a:r>
              <a:rPr lang="el-GR" sz="4400" dirty="0" smtClean="0">
                <a:solidFill>
                  <a:schemeClr val="tx1"/>
                </a:solidFill>
              </a:rPr>
              <a:t>.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C4BF4D34-45C5-DC3D-4050-544B04A60986}"/>
              </a:ext>
            </a:extLst>
          </p:cNvPr>
          <p:cNvSpPr/>
          <p:nvPr/>
        </p:nvSpPr>
        <p:spPr>
          <a:xfrm>
            <a:off x="348343" y="4604657"/>
            <a:ext cx="2590800" cy="20247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9:30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78892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α απίστευτα σκίτσα του Αρκά για την επιστροφή στο σχολείο - Aftodioikisi.gr">
            <a:extLst>
              <a:ext uri="{FF2B5EF4-FFF2-40B4-BE49-F238E27FC236}">
                <a16:creationId xmlns:a16="http://schemas.microsoft.com/office/drawing/2014/main" id="{7063671D-1E40-1EB9-2E3F-CA8381210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40230" r="16012"/>
          <a:stretch/>
        </p:blipFill>
        <p:spPr bwMode="auto">
          <a:xfrm>
            <a:off x="684649" y="1615973"/>
            <a:ext cx="3813872" cy="150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Σχολικό λεωφορείο στάση του νόμου. Επιστρα-to-School: Vector στοκ (χωρίς  δικαιώματα) 459951304 | Shutterstock">
            <a:extLst>
              <a:ext uri="{FF2B5EF4-FFF2-40B4-BE49-F238E27FC236}">
                <a16:creationId xmlns:a16="http://schemas.microsoft.com/office/drawing/2014/main" id="{DF299A5A-915D-DEEA-A616-01494346C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879" y="3748194"/>
            <a:ext cx="3416285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8 Σχολικό λεωφορειο ιδέες | κατασκευές, λεωφορείο, σχολείο">
            <a:extLst>
              <a:ext uri="{FF2B5EF4-FFF2-40B4-BE49-F238E27FC236}">
                <a16:creationId xmlns:a16="http://schemas.microsoft.com/office/drawing/2014/main" id="{C32E935D-4D63-8704-05F0-0F334816F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5" t="34172" r="3178" b="8770"/>
          <a:stretch/>
        </p:blipFill>
        <p:spPr bwMode="auto">
          <a:xfrm>
            <a:off x="5138831" y="643467"/>
            <a:ext cx="6410084" cy="261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Ορθογώνιο με στρογγυλεμένες γωνίες 1">
            <a:extLst>
              <a:ext uri="{FF2B5EF4-FFF2-40B4-BE49-F238E27FC236}">
                <a16:creationId xmlns:a16="http://schemas.microsoft.com/office/drawing/2014/main" id="{4623FC86-D8CE-A5B0-8556-A971E72CB43D}"/>
              </a:ext>
            </a:extLst>
          </p:cNvPr>
          <p:cNvSpPr/>
          <p:nvPr/>
        </p:nvSpPr>
        <p:spPr>
          <a:xfrm>
            <a:off x="5024502" y="1615973"/>
            <a:ext cx="5421086" cy="21964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Το λεωφορείο περνά  στις  </a:t>
            </a:r>
            <a:r>
              <a:rPr lang="el-GR" sz="4400" dirty="0" smtClean="0">
                <a:solidFill>
                  <a:schemeClr val="tx1"/>
                </a:solidFill>
              </a:rPr>
              <a:t> _____.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C4BF4D34-45C5-DC3D-4050-544B04A60986}"/>
              </a:ext>
            </a:extLst>
          </p:cNvPr>
          <p:cNvSpPr/>
          <p:nvPr/>
        </p:nvSpPr>
        <p:spPr>
          <a:xfrm>
            <a:off x="348343" y="4604657"/>
            <a:ext cx="2590800" cy="20247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9:45</a:t>
            </a:r>
            <a:endParaRPr lang="el-CY" sz="4800" dirty="0"/>
          </a:p>
        </p:txBody>
      </p:sp>
      <p:sp>
        <p:nvSpPr>
          <p:cNvPr id="4" name="Φυσαλίδα ομιλίας: Ορθογώνιο με στρογγυλεμένες γωνίες 3">
            <a:extLst>
              <a:ext uri="{FF2B5EF4-FFF2-40B4-BE49-F238E27FC236}">
                <a16:creationId xmlns:a16="http://schemas.microsoft.com/office/drawing/2014/main" id="{2AD33382-9422-47C3-22CE-E836E0CB85C8}"/>
              </a:ext>
            </a:extLst>
          </p:cNvPr>
          <p:cNvSpPr/>
          <p:nvPr/>
        </p:nvSpPr>
        <p:spPr>
          <a:xfrm>
            <a:off x="6627930" y="4226343"/>
            <a:ext cx="5421086" cy="21964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Το λεωφορείο περνά  στις  </a:t>
            </a:r>
            <a:r>
              <a:rPr lang="el-GR" sz="4400" dirty="0" smtClean="0">
                <a:solidFill>
                  <a:schemeClr val="tx1"/>
                </a:solidFill>
              </a:rPr>
              <a:t>____.</a:t>
            </a:r>
            <a:endParaRPr lang="el-CY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5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α απίστευτα σκίτσα του Αρκά για την επιστροφή στο σχολείο - Aftodioikisi.gr">
            <a:extLst>
              <a:ext uri="{FF2B5EF4-FFF2-40B4-BE49-F238E27FC236}">
                <a16:creationId xmlns:a16="http://schemas.microsoft.com/office/drawing/2014/main" id="{7063671D-1E40-1EB9-2E3F-CA83812109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40230" r="16012"/>
          <a:stretch/>
        </p:blipFill>
        <p:spPr bwMode="auto">
          <a:xfrm>
            <a:off x="684649" y="1615973"/>
            <a:ext cx="3813872" cy="150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Σχολικό λεωφορείο στάση του νόμου. Επιστρα-to-School: Vector στοκ (χωρίς  δικαιώματα) 459951304 | Shutterstock">
            <a:extLst>
              <a:ext uri="{FF2B5EF4-FFF2-40B4-BE49-F238E27FC236}">
                <a16:creationId xmlns:a16="http://schemas.microsoft.com/office/drawing/2014/main" id="{DF299A5A-915D-DEEA-A616-01494346C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879" y="3748194"/>
            <a:ext cx="3416285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8 Σχολικό λεωφορειο ιδέες | κατασκευές, λεωφορείο, σχολείο">
            <a:extLst>
              <a:ext uri="{FF2B5EF4-FFF2-40B4-BE49-F238E27FC236}">
                <a16:creationId xmlns:a16="http://schemas.microsoft.com/office/drawing/2014/main" id="{C32E935D-4D63-8704-05F0-0F334816F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5" t="34172" r="3178" b="8770"/>
          <a:stretch/>
        </p:blipFill>
        <p:spPr bwMode="auto">
          <a:xfrm>
            <a:off x="5138831" y="643467"/>
            <a:ext cx="6410084" cy="261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Ορθογώνιο με στρογγυλεμένες γωνίες 1">
            <a:extLst>
              <a:ext uri="{FF2B5EF4-FFF2-40B4-BE49-F238E27FC236}">
                <a16:creationId xmlns:a16="http://schemas.microsoft.com/office/drawing/2014/main" id="{4623FC86-D8CE-A5B0-8556-A971E72CB43D}"/>
              </a:ext>
            </a:extLst>
          </p:cNvPr>
          <p:cNvSpPr/>
          <p:nvPr/>
        </p:nvSpPr>
        <p:spPr>
          <a:xfrm>
            <a:off x="5024502" y="1615973"/>
            <a:ext cx="5421086" cy="21964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Το λεωφορείο περνά  στις  </a:t>
            </a:r>
            <a:r>
              <a:rPr lang="el-GR" sz="4400" dirty="0" smtClean="0">
                <a:solidFill>
                  <a:schemeClr val="tx1"/>
                </a:solidFill>
              </a:rPr>
              <a:t> </a:t>
            </a:r>
            <a:r>
              <a:rPr lang="el-GR" sz="4400" dirty="0" smtClean="0">
                <a:solidFill>
                  <a:srgbClr val="FF0000"/>
                </a:solidFill>
              </a:rPr>
              <a:t>δέκα παρά τέταρτο</a:t>
            </a:r>
            <a:r>
              <a:rPr lang="el-GR" sz="4400" dirty="0" smtClean="0">
                <a:solidFill>
                  <a:schemeClr val="tx1"/>
                </a:solidFill>
              </a:rPr>
              <a:t>.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C4BF4D34-45C5-DC3D-4050-544B04A60986}"/>
              </a:ext>
            </a:extLst>
          </p:cNvPr>
          <p:cNvSpPr/>
          <p:nvPr/>
        </p:nvSpPr>
        <p:spPr>
          <a:xfrm>
            <a:off x="348343" y="4604657"/>
            <a:ext cx="2590800" cy="20247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9:45</a:t>
            </a:r>
            <a:endParaRPr lang="el-CY" sz="4800" dirty="0"/>
          </a:p>
        </p:txBody>
      </p:sp>
      <p:sp>
        <p:nvSpPr>
          <p:cNvPr id="4" name="Φυσαλίδα ομιλίας: Ορθογώνιο με στρογγυλεμένες γωνίες 3">
            <a:extLst>
              <a:ext uri="{FF2B5EF4-FFF2-40B4-BE49-F238E27FC236}">
                <a16:creationId xmlns:a16="http://schemas.microsoft.com/office/drawing/2014/main" id="{2AD33382-9422-47C3-22CE-E836E0CB85C8}"/>
              </a:ext>
            </a:extLst>
          </p:cNvPr>
          <p:cNvSpPr/>
          <p:nvPr/>
        </p:nvSpPr>
        <p:spPr>
          <a:xfrm>
            <a:off x="6627930" y="4226343"/>
            <a:ext cx="5421086" cy="2196495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Το λεωφορείο περνά  στις </a:t>
            </a:r>
            <a:r>
              <a:rPr lang="el-GR" sz="4400" dirty="0" smtClean="0">
                <a:solidFill>
                  <a:srgbClr val="FF0000"/>
                </a:solidFill>
              </a:rPr>
              <a:t>εννέα και σαράντα πέντε.</a:t>
            </a:r>
            <a:endParaRPr lang="el-CY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5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D22A4166-9F02-D534-0E3F-4F51F48A23B1}"/>
              </a:ext>
            </a:extLst>
          </p:cNvPr>
          <p:cNvSpPr/>
          <p:nvPr/>
        </p:nvSpPr>
        <p:spPr>
          <a:xfrm>
            <a:off x="4291692" y="272145"/>
            <a:ext cx="2775858" cy="598712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Υλικά</a:t>
            </a: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AF0088F1-C2D9-241B-0E31-B81214EDB397}"/>
              </a:ext>
            </a:extLst>
          </p:cNvPr>
          <p:cNvSpPr/>
          <p:nvPr/>
        </p:nvSpPr>
        <p:spPr>
          <a:xfrm>
            <a:off x="506934" y="2362202"/>
            <a:ext cx="1833495" cy="1066798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αλεύρι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0253A9CB-95FE-D70E-EE5F-ABBA448AC402}"/>
              </a:ext>
            </a:extLst>
          </p:cNvPr>
          <p:cNvSpPr/>
          <p:nvPr/>
        </p:nvSpPr>
        <p:spPr>
          <a:xfrm>
            <a:off x="2602435" y="2362202"/>
            <a:ext cx="1833495" cy="1066798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νερό</a:t>
            </a: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467E5CC4-45B2-EC78-9CCE-28A8ED3C3C68}"/>
              </a:ext>
            </a:extLst>
          </p:cNvPr>
          <p:cNvSpPr/>
          <p:nvPr/>
        </p:nvSpPr>
        <p:spPr>
          <a:xfrm>
            <a:off x="8845396" y="2362202"/>
            <a:ext cx="2839670" cy="1066798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σάλτσα ντομάτας</a:t>
            </a: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6D95C7E2-EA8E-5EA6-A373-0E5AE48B079E}"/>
              </a:ext>
            </a:extLst>
          </p:cNvPr>
          <p:cNvSpPr/>
          <p:nvPr/>
        </p:nvSpPr>
        <p:spPr>
          <a:xfrm>
            <a:off x="4697936" y="2362202"/>
            <a:ext cx="1833495" cy="1066798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λάδι</a:t>
            </a: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92CCBD9F-044F-3BA9-F92A-31569F7815CC}"/>
              </a:ext>
            </a:extLst>
          </p:cNvPr>
          <p:cNvSpPr/>
          <p:nvPr/>
        </p:nvSpPr>
        <p:spPr>
          <a:xfrm>
            <a:off x="6771666" y="2362203"/>
            <a:ext cx="1833495" cy="1066798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αλάτι</a:t>
            </a: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BEC14BA4-673E-F34E-3369-3373DC22557D}"/>
              </a:ext>
            </a:extLst>
          </p:cNvPr>
          <p:cNvSpPr/>
          <p:nvPr/>
        </p:nvSpPr>
        <p:spPr>
          <a:xfrm>
            <a:off x="506934" y="4713517"/>
            <a:ext cx="1833495" cy="1066798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τυρί</a:t>
            </a: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65183079-A789-2806-E09B-EA38B2590694}"/>
              </a:ext>
            </a:extLst>
          </p:cNvPr>
          <p:cNvSpPr/>
          <p:nvPr/>
        </p:nvSpPr>
        <p:spPr>
          <a:xfrm>
            <a:off x="7928648" y="4702631"/>
            <a:ext cx="2630495" cy="1066798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καλαμπόκι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67228829-F27B-6D11-F310-90B027D09C61}"/>
              </a:ext>
            </a:extLst>
          </p:cNvPr>
          <p:cNvSpPr/>
          <p:nvPr/>
        </p:nvSpPr>
        <p:spPr>
          <a:xfrm>
            <a:off x="5179252" y="4702631"/>
            <a:ext cx="2375434" cy="1066798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μανιτάρια</a:t>
            </a:r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857A16F5-E088-C82B-85D3-7AF58D8533CE}"/>
              </a:ext>
            </a:extLst>
          </p:cNvPr>
          <p:cNvSpPr/>
          <p:nvPr/>
        </p:nvSpPr>
        <p:spPr>
          <a:xfrm>
            <a:off x="2864441" y="4713517"/>
            <a:ext cx="2034130" cy="1066798"/>
          </a:xfrm>
          <a:prstGeom prst="round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πιπεριές</a:t>
            </a:r>
          </a:p>
        </p:txBody>
      </p:sp>
      <p:pic>
        <p:nvPicPr>
          <p:cNvPr id="5122" name="Picture 2" descr="αλεύρι Στοκ Εικονογραφήσεις, Vectors, &amp; Clipart – (221,823 ...">
            <a:extLst>
              <a:ext uri="{FF2B5EF4-FFF2-40B4-BE49-F238E27FC236}">
                <a16:creationId xmlns:a16="http://schemas.microsoft.com/office/drawing/2014/main" id="{7072AFAA-893A-27B6-0BE6-9EB8ACC55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08" y="1266149"/>
            <a:ext cx="1238434" cy="72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artoon water bottle clipart on white background | Premium ...">
            <a:extLst>
              <a:ext uri="{FF2B5EF4-FFF2-40B4-BE49-F238E27FC236}">
                <a16:creationId xmlns:a16="http://schemas.microsoft.com/office/drawing/2014/main" id="{BC250EC6-8870-D222-81E2-E264D9D30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793" y="1266149"/>
            <a:ext cx="1450521" cy="72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Χέρι ζωγραφισμένο καρτούν ελαιόλαδο βραστήρα που">
            <a:extLst>
              <a:ext uri="{FF2B5EF4-FFF2-40B4-BE49-F238E27FC236}">
                <a16:creationId xmlns:a16="http://schemas.microsoft.com/office/drawing/2014/main" id="{11594E41-8771-9CBB-DAFB-B8DC427BC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93" y="1088571"/>
            <a:ext cx="97155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Salt Shaker Cartoon (59827763) – Royalty-Free Vector | VectorStock">
            <a:extLst>
              <a:ext uri="{FF2B5EF4-FFF2-40B4-BE49-F238E27FC236}">
                <a16:creationId xmlns:a16="http://schemas.microsoft.com/office/drawing/2014/main" id="{4DA7C211-5A33-AB4E-8E52-DB12E48F8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9"/>
          <a:stretch>
            <a:fillRect/>
          </a:stretch>
        </p:blipFill>
        <p:spPr bwMode="auto">
          <a:xfrm>
            <a:off x="7314898" y="1154905"/>
            <a:ext cx="747029" cy="92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69DB0CC7-03D4-7E01-1B25-3887626968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5186" y="1266149"/>
            <a:ext cx="812006" cy="812006"/>
          </a:xfrm>
          <a:prstGeom prst="rect">
            <a:avLst/>
          </a:prstGeom>
        </p:spPr>
      </p:pic>
      <p:pic>
        <p:nvPicPr>
          <p:cNvPr id="5130" name="Picture 10" descr="Doodle τυρί κινουμένων σχεδίων Διάνυσμα από ©mhatzapa 59806939">
            <a:extLst>
              <a:ext uri="{FF2B5EF4-FFF2-40B4-BE49-F238E27FC236}">
                <a16:creationId xmlns:a16="http://schemas.microsoft.com/office/drawing/2014/main" id="{DBABCE99-3EE5-2757-B956-F380A61B1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77" y="3537859"/>
            <a:ext cx="1208364" cy="106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Πράσινες, κόκκινες και κίτρινες πιπεριές. Διάνυσμα εικονογράφησης Clipart  πιπεριάς. Διανυσματική απεικόνιση - εικονογραφία από διάνυσμα, πιπέρια:  122470287">
            <a:extLst>
              <a:ext uri="{FF2B5EF4-FFF2-40B4-BE49-F238E27FC236}">
                <a16:creationId xmlns:a16="http://schemas.microsoft.com/office/drawing/2014/main" id="{DDA3A9E7-20E0-DE8E-BED9-DC3EEE6E85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9" b="29175"/>
          <a:stretch>
            <a:fillRect/>
          </a:stretch>
        </p:blipFill>
        <p:spPr bwMode="auto">
          <a:xfrm>
            <a:off x="2602435" y="3494316"/>
            <a:ext cx="2143125" cy="96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Mushroom vegetable cartoon colored clipart – Royalty-Free Vector |  VectorStock">
            <a:extLst>
              <a:ext uri="{FF2B5EF4-FFF2-40B4-BE49-F238E27FC236}">
                <a16:creationId xmlns:a16="http://schemas.microsoft.com/office/drawing/2014/main" id="{043E5409-7CAD-ED9C-7EA5-84DA183DF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02"/>
          <a:stretch>
            <a:fillRect/>
          </a:stretch>
        </p:blipFill>
        <p:spPr bwMode="auto">
          <a:xfrm>
            <a:off x="5645603" y="3679372"/>
            <a:ext cx="900793" cy="92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Χαριτωμένο Καλαμπόκι Veggie Animation Κλείσιμο: Bίντεο στοκ (100% χωρίς  δικαιώματα) 3628901865 | Shutterstock">
            <a:extLst>
              <a:ext uri="{FF2B5EF4-FFF2-40B4-BE49-F238E27FC236}">
                <a16:creationId xmlns:a16="http://schemas.microsoft.com/office/drawing/2014/main" id="{07F397AD-247B-CE74-9236-72E41CE7D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493" y="3713047"/>
            <a:ext cx="747849" cy="75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48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6E90FC-C167-F6DE-5254-16C293B6E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327" y="365125"/>
            <a:ext cx="7003472" cy="1325563"/>
          </a:xfrm>
        </p:spPr>
        <p:txBody>
          <a:bodyPr/>
          <a:lstStyle/>
          <a:p>
            <a:r>
              <a:rPr lang="el-GR" dirty="0"/>
              <a:t>1. Συνήθως το πρωί  τρώμε 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928189-6EF3-2C32-C6B3-09707A3E4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62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μπιφτέκι</a:t>
            </a:r>
          </a:p>
          <a:p>
            <a:pPr marL="0" indent="0">
              <a:buNone/>
            </a:pPr>
            <a:r>
              <a:rPr lang="el-GR" sz="9600" dirty="0"/>
              <a:t>(β) σάντουιτς </a:t>
            </a:r>
            <a:endParaRPr lang="el-CY" sz="9600" dirty="0"/>
          </a:p>
        </p:txBody>
      </p:sp>
      <p:pic>
        <p:nvPicPr>
          <p:cNvPr id="1028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398EAB8B-5071-D0D6-2EBC-FC0770068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121</a:t>
            </a:fld>
            <a:endParaRPr lang="el-GR"/>
          </a:p>
        </p:txBody>
      </p:sp>
      <p:pic>
        <p:nvPicPr>
          <p:cNvPr id="31746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48" y="42941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74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6E90FC-C167-F6DE-5254-16C293B6E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327" y="365125"/>
            <a:ext cx="7003472" cy="1325563"/>
          </a:xfrm>
        </p:spPr>
        <p:txBody>
          <a:bodyPr/>
          <a:lstStyle/>
          <a:p>
            <a:r>
              <a:rPr lang="el-GR" dirty="0"/>
              <a:t>1. Συνήθως το πρωί  τρώμε 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928189-6EF3-2C32-C6B3-09707A3E4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62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μπιφτέκι</a:t>
            </a:r>
          </a:p>
          <a:p>
            <a:pPr marL="0" indent="0">
              <a:buNone/>
            </a:pPr>
            <a:r>
              <a:rPr lang="el-GR" sz="9600" dirty="0"/>
              <a:t>(</a:t>
            </a:r>
            <a:r>
              <a:rPr lang="el-GR" sz="9600" u="sng" dirty="0"/>
              <a:t>β) σάντουιτς </a:t>
            </a:r>
            <a:endParaRPr lang="el-CY" sz="9600" u="sng" dirty="0"/>
          </a:p>
        </p:txBody>
      </p:sp>
      <p:pic>
        <p:nvPicPr>
          <p:cNvPr id="1028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398EAB8B-5071-D0D6-2EBC-FC0770068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122</a:t>
            </a:fld>
            <a:endParaRPr lang="el-GR"/>
          </a:p>
        </p:txBody>
      </p:sp>
      <p:pic>
        <p:nvPicPr>
          <p:cNvPr id="31746" name="Picture 2" descr="School of Modern Greek – MOGR – UC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48" y="42941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44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A16E5-82CE-D3AC-14AE-D98AB2A57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DAECC6-CC78-9E17-321F-F47E0A43F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527" y="365125"/>
            <a:ext cx="6546272" cy="1325563"/>
          </a:xfrm>
        </p:spPr>
        <p:txBody>
          <a:bodyPr/>
          <a:lstStyle/>
          <a:p>
            <a:r>
              <a:rPr lang="el-GR" dirty="0"/>
              <a:t>2. Συνήθως το πρωί πίνουμε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932FB6-D401-F4D3-A6F6-A471CC87A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58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γάλα</a:t>
            </a:r>
          </a:p>
          <a:p>
            <a:pPr marL="0" indent="0">
              <a:buNone/>
            </a:pPr>
            <a:r>
              <a:rPr lang="el-GR" sz="9600" dirty="0"/>
              <a:t>(β) μπίρα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00FFB2D8-627E-28C3-6F25-D0231D6DB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123</a:t>
            </a:fld>
            <a:endParaRPr lang="el-GR"/>
          </a:p>
        </p:txBody>
      </p:sp>
      <p:pic>
        <p:nvPicPr>
          <p:cNvPr id="3277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941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46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A16E5-82CE-D3AC-14AE-D98AB2A57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DAECC6-CC78-9E17-321F-F47E0A43F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527" y="365125"/>
            <a:ext cx="6546272" cy="1325563"/>
          </a:xfrm>
        </p:spPr>
        <p:txBody>
          <a:bodyPr/>
          <a:lstStyle/>
          <a:p>
            <a:r>
              <a:rPr lang="el-GR" dirty="0"/>
              <a:t>2. Συνήθως το πρωί πίνουμε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932FB6-D401-F4D3-A6F6-A471CC87A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58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u="sng" dirty="0"/>
              <a:t>(α) γάλα</a:t>
            </a:r>
          </a:p>
          <a:p>
            <a:pPr marL="0" indent="0">
              <a:buNone/>
            </a:pPr>
            <a:r>
              <a:rPr lang="el-GR" sz="9600" dirty="0"/>
              <a:t>(β) μπίρα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00FFB2D8-627E-28C3-6F25-D0231D6DB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124</a:t>
            </a:fld>
            <a:endParaRPr lang="el-GR"/>
          </a:p>
        </p:txBody>
      </p:sp>
      <p:pic>
        <p:nvPicPr>
          <p:cNvPr id="3277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941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18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477EB-5F0E-8232-7CEE-2BF18922C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86A498-26EE-4BCF-57C4-1D64A971F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036" y="365125"/>
            <a:ext cx="7737764" cy="1325563"/>
          </a:xfrm>
        </p:spPr>
        <p:txBody>
          <a:bodyPr/>
          <a:lstStyle/>
          <a:p>
            <a:r>
              <a:rPr lang="el-GR" dirty="0"/>
              <a:t>3. Στην οικογένειά μου έχουμε  μόνο κορίτσια.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DA87EA3-B02E-66EC-3DD6-B5979081F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114"/>
            <a:ext cx="8088086" cy="46638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8000" dirty="0"/>
          </a:p>
          <a:p>
            <a:pPr marL="0" indent="0">
              <a:buNone/>
            </a:pPr>
            <a:r>
              <a:rPr lang="el-GR" sz="6000" dirty="0"/>
              <a:t>(α) Έχω μόνο αδερφούς.</a:t>
            </a:r>
          </a:p>
          <a:p>
            <a:pPr marL="0" indent="0">
              <a:buNone/>
            </a:pPr>
            <a:r>
              <a:rPr lang="el-GR" sz="6000" dirty="0"/>
              <a:t>(β) Έχω μόνο αδερφές.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FA855E69-DEA1-DA33-07DD-8DBB9251F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229" y="1513114"/>
            <a:ext cx="2884714" cy="466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125</a:t>
            </a:fld>
            <a:endParaRPr lang="el-GR"/>
          </a:p>
        </p:txBody>
      </p:sp>
      <p:pic>
        <p:nvPicPr>
          <p:cNvPr id="33794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30" y="62728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06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477EB-5F0E-8232-7CEE-2BF18922C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86A498-26EE-4BCF-57C4-1D64A971F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036" y="365125"/>
            <a:ext cx="7737764" cy="1325563"/>
          </a:xfrm>
        </p:spPr>
        <p:txBody>
          <a:bodyPr/>
          <a:lstStyle/>
          <a:p>
            <a:r>
              <a:rPr lang="el-GR" dirty="0"/>
              <a:t>3. Στην οικογένειά μου έχουμε  μόνο κορίτσια.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DA87EA3-B02E-66EC-3DD6-B5979081F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114"/>
            <a:ext cx="8088086" cy="46638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8000" dirty="0"/>
          </a:p>
          <a:p>
            <a:pPr marL="0" indent="0">
              <a:buNone/>
            </a:pPr>
            <a:r>
              <a:rPr lang="el-GR" sz="6000" dirty="0"/>
              <a:t>(α) Έχω μόνο αδερφούς.</a:t>
            </a:r>
          </a:p>
          <a:p>
            <a:pPr marL="0" indent="0">
              <a:buNone/>
            </a:pPr>
            <a:r>
              <a:rPr lang="el-GR" sz="6000" u="sng" dirty="0"/>
              <a:t>(β) Έχω μόνο αδερφές.</a:t>
            </a:r>
            <a:endParaRPr lang="el-CY" sz="6000" u="sng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FA855E69-DEA1-DA33-07DD-8DBB9251F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229" y="1513114"/>
            <a:ext cx="2884714" cy="466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126</a:t>
            </a:fld>
            <a:endParaRPr lang="el-GR"/>
          </a:p>
        </p:txBody>
      </p:sp>
      <p:pic>
        <p:nvPicPr>
          <p:cNvPr id="33794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30" y="62728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39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B9E2F-A38D-604E-A9C3-0CFFBF20C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9B180C5-5650-72C2-4644-AEA0DCE03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672" y="365125"/>
            <a:ext cx="7322127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4.Το </a:t>
            </a:r>
            <a:r>
              <a:rPr lang="el-GR" dirty="0"/>
              <a:t>καλοκαίρι  φοράμε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86E5AA-61BB-CF92-A6A0-4E32D9A3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661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κασκόλ</a:t>
            </a:r>
          </a:p>
          <a:p>
            <a:pPr marL="0" indent="0">
              <a:buNone/>
            </a:pPr>
            <a:r>
              <a:rPr lang="el-GR" sz="9600" dirty="0"/>
              <a:t>(β) μαγιό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2B5E6EBE-3693-E0CD-20C3-050A325F9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127</a:t>
            </a:fld>
            <a:endParaRPr lang="el-GR"/>
          </a:p>
        </p:txBody>
      </p:sp>
      <p:pic>
        <p:nvPicPr>
          <p:cNvPr id="36866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48" y="58499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13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B9E2F-A38D-604E-A9C3-0CFFBF20C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9B180C5-5650-72C2-4644-AEA0DCE03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672" y="365125"/>
            <a:ext cx="7322127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4.Το </a:t>
            </a:r>
            <a:r>
              <a:rPr lang="el-GR" dirty="0"/>
              <a:t>καλοκαίρι  φοράμε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86E5AA-61BB-CF92-A6A0-4E32D9A3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661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κασκόλ</a:t>
            </a:r>
          </a:p>
          <a:p>
            <a:pPr marL="0" indent="0">
              <a:buNone/>
            </a:pPr>
            <a:r>
              <a:rPr lang="el-GR" sz="9600" u="sng" dirty="0"/>
              <a:t>(β) μαγιό</a:t>
            </a:r>
            <a:endParaRPr lang="el-CY" sz="9600" u="sng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2B5E6EBE-3693-E0CD-20C3-050A325F9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128</a:t>
            </a:fld>
            <a:endParaRPr lang="el-GR"/>
          </a:p>
        </p:txBody>
      </p:sp>
      <p:pic>
        <p:nvPicPr>
          <p:cNvPr id="36866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48" y="58499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9C278-360E-DAA3-A3B9-246D9B666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ECBF2A-0B36-320D-0C87-C9D05D963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8144" y="365125"/>
            <a:ext cx="6795655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5. </a:t>
            </a:r>
            <a:r>
              <a:rPr lang="el-GR" dirty="0"/>
              <a:t>Τον χειμώνα φοράμε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A9C328-A8B7-420F-A473-082579864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65749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7200" dirty="0"/>
              <a:t>(α)μπουφάν</a:t>
            </a:r>
          </a:p>
          <a:p>
            <a:pPr marL="0" indent="0">
              <a:buNone/>
            </a:pPr>
            <a:r>
              <a:rPr lang="el-GR" sz="7200" dirty="0"/>
              <a:t>(β)παντελονάκι</a:t>
            </a:r>
            <a:endParaRPr lang="el-CY" sz="72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AA07B190-CBEF-97E3-B74A-DBB1CE6B5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129</a:t>
            </a:fld>
            <a:endParaRPr lang="el-GR"/>
          </a:p>
        </p:txBody>
      </p:sp>
      <p:pic>
        <p:nvPicPr>
          <p:cNvPr id="3789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4" y="58499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67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9C278-360E-DAA3-A3B9-246D9B666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ECBF2A-0B36-320D-0C87-C9D05D963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8144" y="365125"/>
            <a:ext cx="6795655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5. </a:t>
            </a:r>
            <a:r>
              <a:rPr lang="el-GR" dirty="0"/>
              <a:t>Τον χειμώνα φοράμε 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A9C328-A8B7-420F-A473-082579864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65749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7200" u="sng" dirty="0"/>
              <a:t>(α)μπουφάν</a:t>
            </a:r>
          </a:p>
          <a:p>
            <a:pPr marL="0" indent="0">
              <a:buNone/>
            </a:pPr>
            <a:r>
              <a:rPr lang="el-GR" sz="7200" dirty="0"/>
              <a:t>(β)παντελονάκι</a:t>
            </a:r>
            <a:endParaRPr lang="el-CY" sz="72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AA07B190-CBEF-97E3-B74A-DBB1CE6B5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130</a:t>
            </a:fld>
            <a:endParaRPr lang="el-GR"/>
          </a:p>
        </p:txBody>
      </p:sp>
      <p:pic>
        <p:nvPicPr>
          <p:cNvPr id="3789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4" y="584993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48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835" y="98487"/>
            <a:ext cx="7503303" cy="1325563"/>
          </a:xfrm>
        </p:spPr>
        <p:txBody>
          <a:bodyPr/>
          <a:lstStyle/>
          <a:p>
            <a:r>
              <a:rPr lang="el-GR" dirty="0"/>
              <a:t> 6</a:t>
            </a:r>
            <a:r>
              <a:rPr lang="el-GR" dirty="0" smtClean="0"/>
              <a:t>. </a:t>
            </a:r>
            <a:r>
              <a:rPr lang="el-GR" dirty="0"/>
              <a:t>Με το ________γράφουμε.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(α) μολύβι</a:t>
            </a:r>
          </a:p>
          <a:p>
            <a:pPr marL="0" indent="0">
              <a:buNone/>
            </a:pPr>
            <a:r>
              <a:rPr lang="el-GR" sz="6000" dirty="0"/>
              <a:t>(β) ψαλίδι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4966981D-117D-C634-DFF3-0CD0495B3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131</a:t>
            </a:fld>
            <a:endParaRPr lang="el-GR"/>
          </a:p>
        </p:txBody>
      </p:sp>
      <p:pic>
        <p:nvPicPr>
          <p:cNvPr id="44034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3" y="719704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65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835" y="98487"/>
            <a:ext cx="7503303" cy="1325563"/>
          </a:xfrm>
        </p:spPr>
        <p:txBody>
          <a:bodyPr/>
          <a:lstStyle/>
          <a:p>
            <a:r>
              <a:rPr lang="el-GR" dirty="0"/>
              <a:t> 6</a:t>
            </a:r>
            <a:r>
              <a:rPr lang="el-GR" dirty="0" smtClean="0"/>
              <a:t>. </a:t>
            </a:r>
            <a:r>
              <a:rPr lang="el-GR" dirty="0"/>
              <a:t>Με το ________γράφουμε.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u="sng" dirty="0"/>
              <a:t>(α) μολύβι</a:t>
            </a:r>
          </a:p>
          <a:p>
            <a:pPr marL="0" indent="0">
              <a:buNone/>
            </a:pPr>
            <a:r>
              <a:rPr lang="el-GR" sz="6000" dirty="0"/>
              <a:t>(β) ψαλίδι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4966981D-117D-C634-DFF3-0CD0495B3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132</a:t>
            </a:fld>
            <a:endParaRPr lang="el-GR"/>
          </a:p>
        </p:txBody>
      </p:sp>
      <p:pic>
        <p:nvPicPr>
          <p:cNvPr id="44034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3" y="719704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37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D5581-7A09-C2E4-FB66-DC4418D9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9E616-24D9-BCE4-6045-57AF16C27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330" y="2005012"/>
            <a:ext cx="74220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600" dirty="0"/>
              <a:t>7</a:t>
            </a:r>
            <a:r>
              <a:rPr lang="el-GR" sz="3600" dirty="0" smtClean="0"/>
              <a:t>. </a:t>
            </a:r>
            <a:r>
              <a:rPr lang="el-GR" sz="3600" dirty="0"/>
              <a:t>Διαβάζω  τα μαθήματά μου το απόγευμα. Διαβάζω στις ________.</a:t>
            </a:r>
          </a:p>
          <a:p>
            <a:pPr marL="0" indent="0">
              <a:buNone/>
            </a:pPr>
            <a:endParaRPr lang="el-GR" sz="3600" dirty="0"/>
          </a:p>
          <a:p>
            <a:pPr marL="0" indent="0">
              <a:buNone/>
            </a:pPr>
            <a:r>
              <a:rPr lang="el-GR" sz="3600" dirty="0"/>
              <a:t>Α.15:00</a:t>
            </a:r>
          </a:p>
          <a:p>
            <a:pPr marL="0" indent="0">
              <a:buNone/>
            </a:pPr>
            <a:r>
              <a:rPr lang="el-GR" sz="3600" dirty="0"/>
              <a:t>Β. 9:00</a:t>
            </a:r>
          </a:p>
          <a:p>
            <a:pPr marL="0" indent="0">
              <a:buNone/>
            </a:pPr>
            <a:r>
              <a:rPr lang="el-GR" sz="3600" dirty="0"/>
              <a:t>Γ. </a:t>
            </a:r>
            <a:r>
              <a:rPr lang="el-GR" sz="3600" dirty="0" smtClean="0"/>
              <a:t>22:00</a:t>
            </a:r>
            <a:endParaRPr lang="el-GR" sz="3600" dirty="0"/>
          </a:p>
        </p:txBody>
      </p:sp>
      <p:pic>
        <p:nvPicPr>
          <p:cNvPr id="2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896F4ECA-3322-9540-9C06-1FF26E4DE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408" y="1390198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133</a:t>
            </a:fld>
            <a:endParaRPr lang="el-GR"/>
          </a:p>
        </p:txBody>
      </p:sp>
      <p:pic>
        <p:nvPicPr>
          <p:cNvPr id="56322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01" y="33258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1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D5581-7A09-C2E4-FB66-DC4418D9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9E616-24D9-BCE4-6045-57AF16C27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330" y="2005012"/>
            <a:ext cx="742207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600" dirty="0"/>
              <a:t>7</a:t>
            </a:r>
            <a:r>
              <a:rPr lang="el-GR" sz="3600" dirty="0" smtClean="0"/>
              <a:t>. </a:t>
            </a:r>
            <a:r>
              <a:rPr lang="el-GR" sz="3600" dirty="0"/>
              <a:t>Διαβάζω  τα μαθήματά μου το απόγευμα. Διαβάζω στις ________.</a:t>
            </a:r>
          </a:p>
          <a:p>
            <a:pPr marL="0" indent="0">
              <a:buNone/>
            </a:pPr>
            <a:endParaRPr lang="el-GR" sz="3600" dirty="0"/>
          </a:p>
          <a:p>
            <a:pPr marL="0" indent="0">
              <a:buNone/>
            </a:pPr>
            <a:r>
              <a:rPr lang="el-GR" sz="3600" u="sng" dirty="0"/>
              <a:t>Α.15:00</a:t>
            </a:r>
          </a:p>
          <a:p>
            <a:pPr marL="0" indent="0">
              <a:buNone/>
            </a:pPr>
            <a:r>
              <a:rPr lang="el-GR" sz="3600" dirty="0"/>
              <a:t>Β. 9:00</a:t>
            </a:r>
          </a:p>
          <a:p>
            <a:pPr marL="0" indent="0">
              <a:buNone/>
            </a:pPr>
            <a:r>
              <a:rPr lang="el-GR" sz="3600" dirty="0"/>
              <a:t>Γ. </a:t>
            </a:r>
            <a:r>
              <a:rPr lang="el-GR" sz="3600" dirty="0" smtClean="0"/>
              <a:t>22:00</a:t>
            </a:r>
            <a:endParaRPr lang="el-GR" sz="3600" dirty="0"/>
          </a:p>
        </p:txBody>
      </p:sp>
      <p:pic>
        <p:nvPicPr>
          <p:cNvPr id="2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896F4ECA-3322-9540-9C06-1FF26E4DE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408" y="1390198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134</a:t>
            </a:fld>
            <a:endParaRPr lang="el-GR"/>
          </a:p>
        </p:txBody>
      </p:sp>
      <p:pic>
        <p:nvPicPr>
          <p:cNvPr id="56322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01" y="332581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9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873" y="98487"/>
            <a:ext cx="6935266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8. </a:t>
            </a:r>
            <a:r>
              <a:rPr lang="el-GR" dirty="0"/>
              <a:t>Εσείς _______ μαθητές;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615" y="1825626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(α)είστε </a:t>
            </a:r>
          </a:p>
          <a:p>
            <a:pPr marL="0" indent="0">
              <a:buNone/>
            </a:pPr>
            <a:r>
              <a:rPr lang="el-GR" sz="6000" dirty="0"/>
              <a:t>(β)είσαι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4E63A2B8-D3F9-888B-0B31-093013ED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580" y="19018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135</a:t>
            </a:fld>
            <a:endParaRPr lang="el-GR"/>
          </a:p>
        </p:txBody>
      </p:sp>
      <p:pic>
        <p:nvPicPr>
          <p:cNvPr id="4505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57" y="60749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90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873" y="98487"/>
            <a:ext cx="6935266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8. </a:t>
            </a:r>
            <a:r>
              <a:rPr lang="el-GR" dirty="0"/>
              <a:t>Εσείς _______ μαθητές;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615" y="1825626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u="sng" dirty="0"/>
              <a:t>(α)είστε </a:t>
            </a:r>
          </a:p>
          <a:p>
            <a:pPr marL="0" indent="0">
              <a:buNone/>
            </a:pPr>
            <a:r>
              <a:rPr lang="el-GR" sz="6000" dirty="0"/>
              <a:t>(β)είσαι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4E63A2B8-D3F9-888B-0B31-093013ED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580" y="19018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136</a:t>
            </a:fld>
            <a:endParaRPr lang="el-GR"/>
          </a:p>
        </p:txBody>
      </p:sp>
      <p:pic>
        <p:nvPicPr>
          <p:cNvPr id="45058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57" y="60749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43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8473" y="98487"/>
            <a:ext cx="6325666" cy="1325563"/>
          </a:xfrm>
        </p:spPr>
        <p:txBody>
          <a:bodyPr/>
          <a:lstStyle/>
          <a:p>
            <a:r>
              <a:rPr lang="el-GR" dirty="0"/>
              <a:t> 9</a:t>
            </a:r>
            <a:r>
              <a:rPr lang="el-GR" dirty="0" smtClean="0"/>
              <a:t>. </a:t>
            </a:r>
            <a:r>
              <a:rPr lang="el-GR" dirty="0"/>
              <a:t>Στο  μπάνιο 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(α)ντύνομαι </a:t>
            </a:r>
          </a:p>
          <a:p>
            <a:pPr marL="0" indent="0">
              <a:buNone/>
            </a:pPr>
            <a:r>
              <a:rPr lang="el-GR" sz="6000" dirty="0"/>
              <a:t>(β)πλένομαι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F79520F4-94BE-F833-77AF-D127750D8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137</a:t>
            </a:fld>
            <a:endParaRPr lang="el-GR"/>
          </a:p>
        </p:txBody>
      </p:sp>
      <p:pic>
        <p:nvPicPr>
          <p:cNvPr id="47106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38" y="76059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37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8473" y="98487"/>
            <a:ext cx="6325666" cy="1325563"/>
          </a:xfrm>
        </p:spPr>
        <p:txBody>
          <a:bodyPr/>
          <a:lstStyle/>
          <a:p>
            <a:r>
              <a:rPr lang="el-GR" dirty="0"/>
              <a:t> 9</a:t>
            </a:r>
            <a:r>
              <a:rPr lang="el-GR" dirty="0" smtClean="0"/>
              <a:t>. </a:t>
            </a:r>
            <a:r>
              <a:rPr lang="el-GR" dirty="0"/>
              <a:t>Στο  μπάνιο 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(α)ντύνομαι </a:t>
            </a:r>
          </a:p>
          <a:p>
            <a:pPr marL="0" indent="0">
              <a:buNone/>
            </a:pPr>
            <a:r>
              <a:rPr lang="el-GR" sz="6000" dirty="0"/>
              <a:t>(</a:t>
            </a:r>
            <a:r>
              <a:rPr lang="el-GR" sz="6000" u="sng" dirty="0"/>
              <a:t>β)πλένομαι</a:t>
            </a:r>
            <a:endParaRPr lang="el-CY" sz="6000" u="sng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F79520F4-94BE-F833-77AF-D127750D8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138</a:t>
            </a:fld>
            <a:endParaRPr lang="el-GR"/>
          </a:p>
        </p:txBody>
      </p:sp>
      <p:pic>
        <p:nvPicPr>
          <p:cNvPr id="47106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38" y="760595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16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1709" y="98487"/>
            <a:ext cx="6062430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10. </a:t>
            </a:r>
            <a:r>
              <a:rPr lang="el-GR" dirty="0"/>
              <a:t>Το σπίτι  ____ μικρό.  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dirty="0"/>
              <a:t>(α) είναι </a:t>
            </a:r>
          </a:p>
          <a:p>
            <a:pPr marL="0" indent="0">
              <a:buNone/>
            </a:pPr>
            <a:r>
              <a:rPr lang="el-GR" sz="6000" dirty="0"/>
              <a:t>(β) έχει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0D956428-AAA1-1175-05D9-1A4A139BD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139</a:t>
            </a:fld>
            <a:endParaRPr lang="el-GR"/>
          </a:p>
        </p:txBody>
      </p:sp>
      <p:pic>
        <p:nvPicPr>
          <p:cNvPr id="5325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66" y="74891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3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1709" y="98487"/>
            <a:ext cx="6062430" cy="1325563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10. </a:t>
            </a:r>
            <a:r>
              <a:rPr lang="el-GR" dirty="0"/>
              <a:t>Το σπίτι  ____ μικρό.  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39" y="1868791"/>
            <a:ext cx="4894385" cy="2166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6000" u="sng" dirty="0"/>
              <a:t>(α) είναι </a:t>
            </a:r>
          </a:p>
          <a:p>
            <a:pPr marL="0" indent="0">
              <a:buNone/>
            </a:pPr>
            <a:r>
              <a:rPr lang="el-GR" sz="6000" dirty="0"/>
              <a:t>(β) έχει</a:t>
            </a:r>
            <a:endParaRPr lang="el-CY" sz="60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0D956428-AAA1-1175-05D9-1A4A139BD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140</a:t>
            </a:fld>
            <a:endParaRPr lang="el-GR"/>
          </a:p>
        </p:txBody>
      </p:sp>
      <p:pic>
        <p:nvPicPr>
          <p:cNvPr id="5325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66" y="748919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29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237BA-8EE3-C315-6972-DB87C288F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F104AE-4AB6-2478-A8AE-23D512A9C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326" y="365125"/>
            <a:ext cx="6241473" cy="1325563"/>
          </a:xfrm>
        </p:spPr>
        <p:txBody>
          <a:bodyPr/>
          <a:lstStyle/>
          <a:p>
            <a:r>
              <a:rPr lang="el-GR" dirty="0"/>
              <a:t> 11. Τον λένε _________.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F9033F-1561-2DE8-269F-F059C9CA2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620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Αντρέα</a:t>
            </a:r>
          </a:p>
          <a:p>
            <a:pPr marL="0" indent="0">
              <a:buNone/>
            </a:pPr>
            <a:r>
              <a:rPr lang="el-GR" sz="9600" dirty="0"/>
              <a:t>(β) Αντρέας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2C019641-404D-C74D-46D0-D0F8BB5E6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19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141</a:t>
            </a:fld>
            <a:endParaRPr lang="el-GR"/>
          </a:p>
        </p:txBody>
      </p:sp>
      <p:pic>
        <p:nvPicPr>
          <p:cNvPr id="41986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12" y="689264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26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237BA-8EE3-C315-6972-DB87C288F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F104AE-4AB6-2478-A8AE-23D512A9C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326" y="365125"/>
            <a:ext cx="6241473" cy="1325563"/>
          </a:xfrm>
        </p:spPr>
        <p:txBody>
          <a:bodyPr/>
          <a:lstStyle/>
          <a:p>
            <a:r>
              <a:rPr lang="el-GR" dirty="0"/>
              <a:t> 11. Τον λένε _________.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F9033F-1561-2DE8-269F-F059C9CA2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620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u="sng" dirty="0"/>
              <a:t>(α) Αντρέα</a:t>
            </a:r>
          </a:p>
          <a:p>
            <a:pPr marL="0" indent="0">
              <a:buNone/>
            </a:pPr>
            <a:r>
              <a:rPr lang="el-GR" sz="9600" dirty="0"/>
              <a:t>(β) Αντρέας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2C019641-404D-C74D-46D0-D0F8BB5E6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19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142</a:t>
            </a:fld>
            <a:endParaRPr lang="el-GR"/>
          </a:p>
        </p:txBody>
      </p:sp>
      <p:pic>
        <p:nvPicPr>
          <p:cNvPr id="41986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12" y="689264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1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1490" y="365125"/>
            <a:ext cx="6352309" cy="1325563"/>
          </a:xfrm>
        </p:spPr>
        <p:txBody>
          <a:bodyPr/>
          <a:lstStyle/>
          <a:p>
            <a:r>
              <a:rPr lang="el-GR" dirty="0"/>
              <a:t> 12. Είναι ο  __________.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6076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Αντρέα</a:t>
            </a:r>
          </a:p>
          <a:p>
            <a:pPr marL="0" indent="0">
              <a:buNone/>
            </a:pPr>
            <a:r>
              <a:rPr lang="el-GR" sz="9600" dirty="0"/>
              <a:t>(β) Αντρέας</a:t>
            </a:r>
            <a:endParaRPr lang="el-CY" sz="9600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451E3FEE-DEDF-6356-BC6D-394F986AF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143</a:t>
            </a:fld>
            <a:endParaRPr lang="el-GR"/>
          </a:p>
        </p:txBody>
      </p:sp>
      <p:pic>
        <p:nvPicPr>
          <p:cNvPr id="4301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29" y="70311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8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12140-7849-B172-1350-888D57D1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FCD28-C1F0-7B84-1683-46F09FE5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1490" y="365125"/>
            <a:ext cx="6352309" cy="1325563"/>
          </a:xfrm>
        </p:spPr>
        <p:txBody>
          <a:bodyPr/>
          <a:lstStyle/>
          <a:p>
            <a:r>
              <a:rPr lang="el-GR" dirty="0"/>
              <a:t> 12. Είναι ο  __________.</a:t>
            </a:r>
            <a:endParaRPr lang="el-CY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29D4AA-96A5-96FF-FE40-942A8BDCB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6076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9600" dirty="0"/>
              <a:t>(α) Αντρέα</a:t>
            </a:r>
          </a:p>
          <a:p>
            <a:pPr marL="0" indent="0">
              <a:buNone/>
            </a:pPr>
            <a:r>
              <a:rPr lang="el-GR" sz="9600" u="sng" dirty="0"/>
              <a:t>(β) Αντρέας</a:t>
            </a:r>
            <a:endParaRPr lang="el-CY" sz="9600" u="sng" dirty="0"/>
          </a:p>
        </p:txBody>
      </p:sp>
      <p:pic>
        <p:nvPicPr>
          <p:cNvPr id="4" name="Picture 4" descr="μαύρη μαθήτρια Στοκ Εικονογραφήσεις, Vectors, &amp; Clipart – (115,647 Στοκ  Εικονογραφήσεις)">
            <a:extLst>
              <a:ext uri="{FF2B5EF4-FFF2-40B4-BE49-F238E27FC236}">
                <a16:creationId xmlns:a16="http://schemas.microsoft.com/office/drawing/2014/main" id="{451E3FEE-DEDF-6356-BC6D-394F986AF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22" y="1825626"/>
            <a:ext cx="3698421" cy="45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C158-A54A-4294-9A69-8F92C5FFF7D7}" type="slidenum">
              <a:rPr lang="el-GR" smtClean="0"/>
              <a:t>144</a:t>
            </a:fld>
            <a:endParaRPr lang="el-GR"/>
          </a:p>
        </p:txBody>
      </p:sp>
      <p:pic>
        <p:nvPicPr>
          <p:cNvPr id="43010" name="Picture 2" descr="School of Modern Greek – MOGR – U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29" y="703118"/>
            <a:ext cx="30670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39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2371</Words>
  <Application>Microsoft Office PowerPoint</Application>
  <PresentationFormat>Widescreen</PresentationFormat>
  <Paragraphs>806</Paragraphs>
  <Slides>144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144</vt:i4>
      </vt:variant>
    </vt:vector>
  </HeadingPairs>
  <TitlesOfParts>
    <vt:vector size="151" baseType="lpstr">
      <vt:lpstr>Arial</vt:lpstr>
      <vt:lpstr>Calibri</vt:lpstr>
      <vt:lpstr>Calibri Light</vt:lpstr>
      <vt:lpstr>Source Sans Pro Semibold</vt:lpstr>
      <vt:lpstr>Times New Roman</vt:lpstr>
      <vt:lpstr>Wingdings</vt:lpstr>
      <vt:lpstr>Office Theme</vt:lpstr>
      <vt:lpstr>PowerPoint Presentation</vt:lpstr>
      <vt:lpstr>PowerPoint Presentation</vt:lpstr>
      <vt:lpstr>   ο     η    το  </vt:lpstr>
      <vt:lpstr>   ο     η    το  </vt:lpstr>
      <vt:lpstr>PowerPoint Presentation</vt:lpstr>
      <vt:lpstr>  Για τη  λέξη  τσίχλα  το κατάλληλο άρθρο  είναι το ________.</vt:lpstr>
      <vt:lpstr>  Για τη  λέξη  τσίχλα  το κατάλληλο άρθρο  είναι το ________.</vt:lpstr>
      <vt:lpstr>  Για τη  λέξη αναπτήρας το κατάλληλο άρθρο  είναι το ________.</vt:lpstr>
      <vt:lpstr>  Για τη  λέξη αναπτήρας το κατάλληλο άρθρο  είναι το ________.</vt:lpstr>
      <vt:lpstr> 10. Για τη  λέξη  κουλούρι το κατάλληλο άρθρο  είναι το ________.</vt:lpstr>
      <vt:lpstr> 10. Για τη  λέξη  κουλούρι το κατάλληλο άρθρο  είναι το ________.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ο υπολογιστής/τον  υπολογιστή </vt:lpstr>
      <vt:lpstr>ο υπολογιστής/τον  υπολογιστή </vt:lpstr>
      <vt:lpstr>η κοπέλα/την κοπέλα </vt:lpstr>
      <vt:lpstr>η κοπέλα/την κοπέλα </vt:lpstr>
      <vt:lpstr>το αγόρι/το  αγόρι</vt:lpstr>
      <vt:lpstr>το αγόρι/το  αγόρι</vt:lpstr>
      <vt:lpstr>οι υπολογιστές/τους  υπολογιστές </vt:lpstr>
      <vt:lpstr>οι υπολογιστές/τους  υπολογιστές </vt:lpstr>
      <vt:lpstr>οι κοπέλες/τις κοπέλες </vt:lpstr>
      <vt:lpstr>οι κοπέλες/τις κοπέλες </vt:lpstr>
      <vt:lpstr>PowerPoint Presentation</vt:lpstr>
      <vt:lpstr>PowerPoint Presentation</vt:lpstr>
      <vt:lpstr>PowerPoint Presentation</vt:lpstr>
      <vt:lpstr>Από πού είσαι; </vt:lpstr>
      <vt:lpstr>Από πού είσαι; </vt:lpstr>
      <vt:lpstr> Είμαι  από  τον  __________.  </vt:lpstr>
      <vt:lpstr> Είμαι  από  τον  __________.  </vt:lpstr>
      <vt:lpstr>PowerPoint Presentation</vt:lpstr>
      <vt:lpstr>ΠΟΥ  ΕΙΣΑΙ; </vt:lpstr>
      <vt:lpstr>ΠΟΥ  ΕΙΣΑΙ; </vt:lpstr>
      <vt:lpstr>ΠΟΥ  ΕΙΣΑΙ; </vt:lpstr>
      <vt:lpstr>ΠΟΥ  ΕΙΣΑΙ; </vt:lpstr>
      <vt:lpstr>PowerPoint Presentation</vt:lpstr>
      <vt:lpstr>φωτογραφία</vt:lpstr>
      <vt:lpstr>ζωγραφική</vt:lpstr>
      <vt:lpstr>κολύμβηση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Μου  αρέσουν ________.</vt:lpstr>
      <vt:lpstr>Μου  αρέσουν ________.</vt:lpstr>
      <vt:lpstr>Μου  αρέσει ________.</vt:lpstr>
      <vt:lpstr>Μου  αρέσει ________.</vt:lpstr>
      <vt:lpstr>PowerPoint Presentation</vt:lpstr>
      <vt:lpstr>Η  μαμά  είναι  _________.</vt:lpstr>
      <vt:lpstr>Η  μαμά  είναι   ________.</vt:lpstr>
      <vt:lpstr>Η  μαμά  είναι  _________.</vt:lpstr>
      <vt:lpstr>Η  μαμά μου  είναι __________. </vt:lpstr>
      <vt:lpstr>Ο  μπαμπάς  του είναι ____________. </vt:lpstr>
      <vt:lpstr>Ο  μπαμπάς  της είναι  _________. </vt:lpstr>
      <vt:lpstr>Ο  μπαμπάς  μας είναι ________. </vt:lpstr>
      <vt:lpstr>Ο  μπαμπάς σας είναι  _________. </vt:lpstr>
      <vt:lpstr>PowerPoint Presentation</vt:lpstr>
      <vt:lpstr>PowerPoint Presentation</vt:lpstr>
      <vt:lpstr>PowerPoint Presentation</vt:lpstr>
      <vt:lpstr>PowerPoint Presentation</vt:lpstr>
      <vt:lpstr> Η κυρία Μαρία είναι _____.  </vt:lpstr>
      <vt:lpstr> Η κυρία Μαρία είναι _____.  </vt:lpstr>
      <vt:lpstr>Ο κύριος Αντρέας είναι  _______.  </vt:lpstr>
      <vt:lpstr>Ο κύριος Αντρέας είναι  _______.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άνοιξη, χειμώνας, φθινόπωρο &amp; καλοκαίρι  </vt:lpstr>
      <vt:lpstr>άνοιξη, χειμώνας, φθινόπωρο &amp; καλοκαίρι  </vt:lpstr>
      <vt:lpstr>άνοιξη, χειμώνας, φθινόπωρο &amp; καλοκαίρι  </vt:lpstr>
      <vt:lpstr>άνοιξη, χειμώνας, φθινόπωρο &amp; καλοκαίρι  </vt:lpstr>
      <vt:lpstr>άνοιξη, χειμώνας, φθινόπωρο &amp; καλοκαίρι  </vt:lpstr>
      <vt:lpstr>άνοιξη, χειμώνας, φθινόπωρο &amp; καλοκαίρι  </vt:lpstr>
      <vt:lpstr>άνοιξη, χειμώνας, φθινόπωρο &amp; καλοκαίρι  </vt:lpstr>
      <vt:lpstr>άνοιξη, χειμώνας, φθινόπωρο &amp; καλοκαίρι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Συνήθως το πρωί  τρώμε  ________.</vt:lpstr>
      <vt:lpstr>1. Συνήθως το πρωί  τρώμε  ________.</vt:lpstr>
      <vt:lpstr>2. Συνήθως το πρωί πίνουμε ________.</vt:lpstr>
      <vt:lpstr>2. Συνήθως το πρωί πίνουμε ________.</vt:lpstr>
      <vt:lpstr>3. Στην οικογένειά μου έχουμε  μόνο κορίτσια.</vt:lpstr>
      <vt:lpstr>3. Στην οικογένειά μου έχουμε  μόνο κορίτσια.</vt:lpstr>
      <vt:lpstr> 4.Το καλοκαίρι  φοράμε ________.</vt:lpstr>
      <vt:lpstr> 4.Το καλοκαίρι  φοράμε ________.</vt:lpstr>
      <vt:lpstr> 5. Τον χειμώνα φοράμε ________.</vt:lpstr>
      <vt:lpstr> 5. Τον χειμώνα φοράμε ________.</vt:lpstr>
      <vt:lpstr> 6. Με το ________γράφουμε.</vt:lpstr>
      <vt:lpstr> 6. Με το ________γράφουμε.</vt:lpstr>
      <vt:lpstr>PowerPoint Presentation</vt:lpstr>
      <vt:lpstr>PowerPoint Presentation</vt:lpstr>
      <vt:lpstr> 8. Εσείς _______ μαθητές;</vt:lpstr>
      <vt:lpstr> 8. Εσείς _______ μαθητές;</vt:lpstr>
      <vt:lpstr> 9. Στο  μπάνιο _______.</vt:lpstr>
      <vt:lpstr> 9. Στο  μπάνιο _______.</vt:lpstr>
      <vt:lpstr> 10. Το σπίτι  ____ μικρό.  </vt:lpstr>
      <vt:lpstr> 10. Το σπίτι  ____ μικρό.  </vt:lpstr>
      <vt:lpstr> 11. Τον λένε _________.</vt:lpstr>
      <vt:lpstr> 11. Τον λένε _________.</vt:lpstr>
      <vt:lpstr> 12. Είναι ο  __________.</vt:lpstr>
      <vt:lpstr> 12. Είναι ο  __________.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Teacher</cp:lastModifiedBy>
  <cp:revision>90</cp:revision>
  <dcterms:created xsi:type="dcterms:W3CDTF">2026-10-09T15:55:22Z</dcterms:created>
  <dcterms:modified xsi:type="dcterms:W3CDTF">2026-10-13T20:57:20Z</dcterms:modified>
</cp:coreProperties>
</file>