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71" r:id="rId2"/>
    <p:sldId id="372" r:id="rId3"/>
    <p:sldId id="411" r:id="rId4"/>
    <p:sldId id="384" r:id="rId5"/>
    <p:sldId id="425" r:id="rId6"/>
    <p:sldId id="385" r:id="rId7"/>
    <p:sldId id="418" r:id="rId8"/>
    <p:sldId id="419" r:id="rId9"/>
    <p:sldId id="420" r:id="rId10"/>
    <p:sldId id="422" r:id="rId11"/>
    <p:sldId id="421" r:id="rId12"/>
    <p:sldId id="423" r:id="rId13"/>
    <p:sldId id="386" r:id="rId14"/>
    <p:sldId id="412" r:id="rId15"/>
    <p:sldId id="389" r:id="rId16"/>
    <p:sldId id="390" r:id="rId17"/>
    <p:sldId id="391" r:id="rId18"/>
    <p:sldId id="392" r:id="rId19"/>
    <p:sldId id="393" r:id="rId20"/>
    <p:sldId id="387" r:id="rId21"/>
    <p:sldId id="417" r:id="rId22"/>
    <p:sldId id="324" r:id="rId23"/>
    <p:sldId id="394" r:id="rId24"/>
    <p:sldId id="415" r:id="rId25"/>
    <p:sldId id="416" r:id="rId26"/>
    <p:sldId id="413" r:id="rId27"/>
    <p:sldId id="414" r:id="rId28"/>
    <p:sldId id="396" r:id="rId29"/>
    <p:sldId id="397" r:id="rId30"/>
    <p:sldId id="398" r:id="rId31"/>
    <p:sldId id="399" r:id="rId32"/>
    <p:sldId id="400" r:id="rId33"/>
    <p:sldId id="401" r:id="rId34"/>
    <p:sldId id="402" r:id="rId35"/>
    <p:sldId id="403" r:id="rId36"/>
    <p:sldId id="404" r:id="rId37"/>
    <p:sldId id="424" r:id="rId38"/>
    <p:sldId id="428" r:id="rId39"/>
    <p:sldId id="429" r:id="rId40"/>
    <p:sldId id="430" r:id="rId41"/>
    <p:sldId id="431" r:id="rId4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9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427A5C-1A05-4113-A665-649BC1B4F8ED}" type="datetimeFigureOut">
              <a:rPr lang="el-GR" smtClean="0"/>
              <a:t>16/10/2026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F2939-CCD6-4223-B4E7-4B5EBA603966}" type="slidenum">
              <a:rPr lang="el-GR" smtClean="0"/>
              <a:t>‹#›</a:t>
            </a:fld>
            <a:endParaRPr lang="el-GR"/>
          </a:p>
        </p:txBody>
      </p:sp>
    </p:spTree>
    <p:extLst>
      <p:ext uri="{BB962C8B-B14F-4D97-AF65-F5344CB8AC3E}">
        <p14:creationId xmlns:p14="http://schemas.microsoft.com/office/powerpoint/2010/main" val="2942147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CF87A8-2310-4B92-A5B4-16F702A350DC}" type="slidenum">
              <a:rPr lang="en-US" smtClean="0"/>
              <a:t>15</a:t>
            </a:fld>
            <a:endParaRPr lang="en-US"/>
          </a:p>
        </p:txBody>
      </p:sp>
    </p:spTree>
    <p:extLst>
      <p:ext uri="{BB962C8B-B14F-4D97-AF65-F5344CB8AC3E}">
        <p14:creationId xmlns:p14="http://schemas.microsoft.com/office/powerpoint/2010/main" val="1977434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FC891C74-BA7A-4A07-9472-7EEB32DFE402}" type="datetime1">
              <a:rPr lang="el-GR" smtClean="0"/>
              <a:t>16/10/2026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2161981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EF19DCC9-0EBB-4F1D-80ED-CA582115B1CA}" type="datetime1">
              <a:rPr lang="el-GR" smtClean="0"/>
              <a:t>16/10/2026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2558647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F939AC9-A31C-455A-A942-28F7BFA38BD7}" type="datetime1">
              <a:rPr lang="el-GR" smtClean="0"/>
              <a:t>16/10/2026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279101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C7A27D05-8665-44FF-9AD5-02CFF70586B1}" type="datetime1">
              <a:rPr lang="el-GR" smtClean="0"/>
              <a:t>16/10/2026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27298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6C860768-922C-489A-BC10-1C41D4D1486F}" type="datetime1">
              <a:rPr lang="el-GR" smtClean="0"/>
              <a:t>16/10/2026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1193636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926EE1EB-5E36-4F94-A292-9ABFB858B2E5}" type="datetime1">
              <a:rPr lang="el-GR" smtClean="0"/>
              <a:t>16/10/2026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1566789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461156-4679-4819-AEDC-3B5484B705A4}" type="datetime1">
              <a:rPr lang="el-GR" smtClean="0"/>
              <a:t>16/10/2026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246336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E945A7-9A53-4082-A43C-954135ADEEB7}" type="datetime1">
              <a:rPr lang="el-GR" smtClean="0"/>
              <a:t>16/10/2026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1013985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1D20FB3-575A-4C8D-80EE-B8AD008656F3}" type="datetime1">
              <a:rPr lang="el-GR" smtClean="0"/>
              <a:t>16/10/2026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1011847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104D083F-5229-404F-B40E-4712BA4BB0C8}" type="datetime1">
              <a:rPr lang="el-GR" smtClean="0"/>
              <a:t>16/10/2026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348961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0B1BE94F-B556-47A5-90B1-CC0CF7F50F96}" type="datetime1">
              <a:rPr lang="el-GR" smtClean="0"/>
              <a:t>16/10/2026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9CC02A2-C874-4211-A15F-4A82B6B39421}" type="slidenum">
              <a:rPr lang="el-GR" smtClean="0"/>
              <a:t>‹#›</a:t>
            </a:fld>
            <a:endParaRPr lang="el-GR"/>
          </a:p>
        </p:txBody>
      </p:sp>
    </p:spTree>
    <p:extLst>
      <p:ext uri="{BB962C8B-B14F-4D97-AF65-F5344CB8AC3E}">
        <p14:creationId xmlns:p14="http://schemas.microsoft.com/office/powerpoint/2010/main" val="1569228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DFBF42-3297-4440-AFAF-8F0FD08398B9}" type="datetime1">
              <a:rPr lang="el-GR" smtClean="0"/>
              <a:t>16/10/2026</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CC02A2-C874-4211-A15F-4A82B6B39421}" type="slidenum">
              <a:rPr lang="el-GR" smtClean="0"/>
              <a:t>‹#›</a:t>
            </a:fld>
            <a:endParaRPr lang="el-GR"/>
          </a:p>
        </p:txBody>
      </p:sp>
    </p:spTree>
    <p:extLst>
      <p:ext uri="{BB962C8B-B14F-4D97-AF65-F5344CB8AC3E}">
        <p14:creationId xmlns:p14="http://schemas.microsoft.com/office/powerpoint/2010/main" val="2152462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ittakoulines@yahoo.gr" TargetMode="External"/><Relationship Id="rId2" Type="http://schemas.openxmlformats.org/officeDocument/2006/relationships/hyperlink" Target="mailto:elenecharalampous72@gmail.com" TargetMode="Externa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1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E3C749FE-F949-199C-60DD-A61FDB53B682}"/>
              </a:ext>
            </a:extLst>
          </p:cNvPr>
          <p:cNvSpPr/>
          <p:nvPr/>
        </p:nvSpPr>
        <p:spPr>
          <a:xfrm>
            <a:off x="7557055" y="5061290"/>
            <a:ext cx="3395578" cy="1551709"/>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400" b="1" dirty="0" err="1">
                <a:solidFill>
                  <a:schemeClr val="tx1"/>
                </a:solidFill>
                <a:latin typeface="Times New Roman" panose="02020603050405020304" pitchFamily="18" charset="0"/>
                <a:cs typeface="Times New Roman" panose="02020603050405020304" pitchFamily="18" charset="0"/>
              </a:rPr>
              <a:t>Δρ</a:t>
            </a:r>
            <a:r>
              <a:rPr lang="el-GR" sz="1400" b="1" dirty="0">
                <a:solidFill>
                  <a:schemeClr val="tx1"/>
                </a:solidFill>
                <a:latin typeface="Times New Roman" panose="02020603050405020304" pitchFamily="18" charset="0"/>
                <a:cs typeface="Times New Roman" panose="02020603050405020304" pitchFamily="18" charset="0"/>
              </a:rPr>
              <a:t> Ελένη Χαραλάμπους</a:t>
            </a:r>
            <a:endParaRPr lang="en-US" sz="1400" b="1" dirty="0">
              <a:solidFill>
                <a:schemeClr val="tx1"/>
              </a:solidFill>
              <a:latin typeface="Times New Roman" panose="02020603050405020304" pitchFamily="18" charset="0"/>
              <a:cs typeface="Times New Roman" panose="02020603050405020304" pitchFamily="18" charset="0"/>
            </a:endParaRPr>
          </a:p>
          <a:p>
            <a:pPr algn="ctr"/>
            <a:r>
              <a:rPr lang="el-GR" sz="1400" dirty="0">
                <a:solidFill>
                  <a:schemeClr val="tx1"/>
                </a:solidFill>
                <a:latin typeface="Times New Roman" panose="02020603050405020304" pitchFamily="18" charset="0"/>
                <a:cs typeface="Times New Roman" panose="02020603050405020304" pitchFamily="18" charset="0"/>
              </a:rPr>
              <a:t>https://www.e-charalambous.com</a:t>
            </a:r>
          </a:p>
          <a:p>
            <a:pPr algn="ctr"/>
            <a:r>
              <a:rPr lang="el-GR" sz="1400" dirty="0" smtClean="0">
                <a:solidFill>
                  <a:schemeClr val="tx1"/>
                </a:solidFill>
                <a:latin typeface="Times New Roman" panose="02020603050405020304" pitchFamily="18" charset="0"/>
                <a:cs typeface="Times New Roman" panose="02020603050405020304" pitchFamily="18" charset="0"/>
                <a:hlinkClick r:id="rId2"/>
              </a:rPr>
              <a:t>elenecharalampous72@gmail.com</a:t>
            </a:r>
            <a:endParaRPr lang="en-US" sz="1400" dirty="0" smtClean="0">
              <a:solidFill>
                <a:schemeClr val="tx1"/>
              </a:solidFill>
              <a:latin typeface="Times New Roman" panose="02020603050405020304" pitchFamily="18" charset="0"/>
              <a:cs typeface="Times New Roman" panose="02020603050405020304" pitchFamily="18" charset="0"/>
            </a:endParaRPr>
          </a:p>
          <a:p>
            <a:pPr algn="ctr"/>
            <a:r>
              <a:rPr lang="en-US" sz="1400" dirty="0" smtClean="0">
                <a:solidFill>
                  <a:schemeClr val="tx1"/>
                </a:solidFill>
                <a:latin typeface="Times New Roman" panose="02020603050405020304" pitchFamily="18" charset="0"/>
                <a:cs typeface="Times New Roman" panose="02020603050405020304" pitchFamily="18" charset="0"/>
                <a:hlinkClick r:id="rId3"/>
              </a:rPr>
              <a:t>pittakoulines@yahoo.gr</a:t>
            </a:r>
            <a:endParaRPr lang="en-US" sz="1400" dirty="0" smtClean="0">
              <a:solidFill>
                <a:schemeClr val="tx1"/>
              </a:solidFill>
              <a:latin typeface="Times New Roman" panose="02020603050405020304" pitchFamily="18" charset="0"/>
              <a:cs typeface="Times New Roman" panose="02020603050405020304" pitchFamily="18" charset="0"/>
            </a:endParaRPr>
          </a:p>
          <a:p>
            <a:pPr algn="ctr"/>
            <a:r>
              <a:rPr lang="en-US" sz="1400" dirty="0">
                <a:solidFill>
                  <a:schemeClr val="tx1"/>
                </a:solidFill>
                <a:latin typeface="Times New Roman" panose="02020603050405020304" pitchFamily="18" charset="0"/>
                <a:cs typeface="Times New Roman" panose="02020603050405020304" pitchFamily="18" charset="0"/>
              </a:rPr>
              <a:t>echaralampous5@te.schools.ac.cy</a:t>
            </a:r>
            <a:endParaRPr lang="en-US" sz="1400" dirty="0" smtClean="0">
              <a:solidFill>
                <a:schemeClr val="tx1"/>
              </a:solidFill>
              <a:latin typeface="Times New Roman" panose="02020603050405020304" pitchFamily="18" charset="0"/>
              <a:cs typeface="Times New Roman" panose="02020603050405020304" pitchFamily="18" charset="0"/>
            </a:endParaRPr>
          </a:p>
          <a:p>
            <a:pPr algn="ctr"/>
            <a:r>
              <a:rPr lang="el-GR" sz="1400" b="1" dirty="0" smtClean="0">
                <a:solidFill>
                  <a:schemeClr val="tx1"/>
                </a:solidFill>
                <a:latin typeface="Times New Roman" panose="02020603050405020304" pitchFamily="18" charset="0"/>
                <a:cs typeface="Times New Roman" panose="02020603050405020304" pitchFamily="18" charset="0"/>
              </a:rPr>
              <a:t>  </a:t>
            </a:r>
            <a:endParaRPr lang="el-CY" sz="1400" b="1" dirty="0">
              <a:solidFill>
                <a:schemeClr val="tx1"/>
              </a:solidFill>
              <a:latin typeface="Times New Roman" panose="02020603050405020304" pitchFamily="18" charset="0"/>
              <a:cs typeface="Times New Roman" panose="02020603050405020304" pitchFamily="18" charset="0"/>
            </a:endParaRPr>
          </a:p>
        </p:txBody>
      </p:sp>
      <p:sp>
        <p:nvSpPr>
          <p:cNvPr id="16" name="Ορθογώνιο 2">
            <a:extLst>
              <a:ext uri="{FF2B5EF4-FFF2-40B4-BE49-F238E27FC236}">
                <a16:creationId xmlns:a16="http://schemas.microsoft.com/office/drawing/2014/main" id="{E3C749FE-F949-199C-60DD-A61FDB53B682}"/>
              </a:ext>
            </a:extLst>
          </p:cNvPr>
          <p:cNvSpPr/>
          <p:nvPr/>
        </p:nvSpPr>
        <p:spPr>
          <a:xfrm>
            <a:off x="8202766" y="408813"/>
            <a:ext cx="3395578" cy="827700"/>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3600" b="1" dirty="0" smtClean="0">
                <a:solidFill>
                  <a:schemeClr val="tx1"/>
                </a:solidFill>
                <a:latin typeface="Times New Roman" panose="02020603050405020304" pitchFamily="18" charset="0"/>
                <a:cs typeface="Times New Roman" panose="02020603050405020304" pitchFamily="18" charset="0"/>
              </a:rPr>
              <a:t>Επίπεδο  : Α2</a:t>
            </a:r>
            <a:endParaRPr lang="el-CY" sz="3600" b="1" dirty="0">
              <a:solidFill>
                <a:schemeClr val="tx1"/>
              </a:solidFill>
              <a:latin typeface="Times New Roman" panose="02020603050405020304" pitchFamily="18" charset="0"/>
              <a:cs typeface="Times New Roman" panose="02020603050405020304" pitchFamily="18" charset="0"/>
            </a:endParaRPr>
          </a:p>
        </p:txBody>
      </p:sp>
      <p:sp>
        <p:nvSpPr>
          <p:cNvPr id="17" name="Ορθογώνιο 2">
            <a:extLst>
              <a:ext uri="{FF2B5EF4-FFF2-40B4-BE49-F238E27FC236}">
                <a16:creationId xmlns:a16="http://schemas.microsoft.com/office/drawing/2014/main" id="{E3C749FE-F949-199C-60DD-A61FDB53B682}"/>
              </a:ext>
            </a:extLst>
          </p:cNvPr>
          <p:cNvSpPr/>
          <p:nvPr/>
        </p:nvSpPr>
        <p:spPr>
          <a:xfrm>
            <a:off x="8202766" y="3460570"/>
            <a:ext cx="3699674" cy="1385679"/>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l-GR" sz="1200" b="1" dirty="0" smtClean="0">
              <a:solidFill>
                <a:schemeClr val="tx1"/>
              </a:solidFill>
              <a:latin typeface="Times New Roman" panose="02020603050405020304" pitchFamily="18" charset="0"/>
              <a:cs typeface="Times New Roman" panose="02020603050405020304" pitchFamily="18" charset="0"/>
            </a:endParaRPr>
          </a:p>
          <a:p>
            <a:r>
              <a:rPr lang="el-GR" sz="1200" b="1" dirty="0" smtClean="0">
                <a:solidFill>
                  <a:schemeClr val="tx1"/>
                </a:solidFill>
                <a:latin typeface="Times New Roman" panose="02020603050405020304" pitchFamily="18" charset="0"/>
                <a:cs typeface="Times New Roman" panose="02020603050405020304" pitchFamily="18" charset="0"/>
              </a:rPr>
              <a:t>Περίσταση  επικοινωνίας : </a:t>
            </a:r>
          </a:p>
          <a:p>
            <a:r>
              <a:rPr lang="el-GR" sz="1200" dirty="0" smtClean="0">
                <a:solidFill>
                  <a:schemeClr val="tx1"/>
                </a:solidFill>
                <a:latin typeface="Times New Roman" panose="02020603050405020304" pitchFamily="18" charset="0"/>
                <a:cs typeface="Times New Roman" panose="02020603050405020304" pitchFamily="18" charset="0"/>
              </a:rPr>
              <a:t>Ιδιοκτήτης  και υποψήφιος  </a:t>
            </a:r>
            <a:r>
              <a:rPr lang="el-GR" sz="1200" dirty="0" smtClean="0">
                <a:solidFill>
                  <a:schemeClr val="tx1"/>
                </a:solidFill>
                <a:latin typeface="Times New Roman" panose="02020603050405020304" pitchFamily="18" charset="0"/>
                <a:cs typeface="Times New Roman" panose="02020603050405020304" pitchFamily="18" charset="0"/>
              </a:rPr>
              <a:t>ένοικος</a:t>
            </a:r>
            <a:r>
              <a:rPr lang="en-US" sz="1200" dirty="0" smtClean="0">
                <a:solidFill>
                  <a:schemeClr val="tx1"/>
                </a:solidFill>
                <a:latin typeface="Times New Roman" panose="02020603050405020304" pitchFamily="18" charset="0"/>
                <a:cs typeface="Times New Roman" panose="02020603050405020304" pitchFamily="18" charset="0"/>
              </a:rPr>
              <a:t> / prospective tenant </a:t>
            </a:r>
            <a:endParaRPr lang="el-GR" sz="1200" dirty="0" smtClean="0">
              <a:solidFill>
                <a:schemeClr val="tx1"/>
              </a:solidFill>
              <a:latin typeface="Times New Roman" panose="02020603050405020304" pitchFamily="18" charset="0"/>
              <a:cs typeface="Times New Roman" panose="02020603050405020304" pitchFamily="18" charset="0"/>
            </a:endParaRPr>
          </a:p>
          <a:p>
            <a:r>
              <a:rPr lang="el-GR" sz="1200" dirty="0" smtClean="0">
                <a:solidFill>
                  <a:schemeClr val="tx1"/>
                </a:solidFill>
                <a:latin typeface="Times New Roman" panose="02020603050405020304" pitchFamily="18" charset="0"/>
                <a:cs typeface="Times New Roman" panose="02020603050405020304" pitchFamily="18" charset="0"/>
              </a:rPr>
              <a:t>Τηλεφωνώ  για την  </a:t>
            </a:r>
            <a:r>
              <a:rPr lang="el-GR" sz="1200" dirty="0" smtClean="0">
                <a:solidFill>
                  <a:schemeClr val="tx1"/>
                </a:solidFill>
                <a:latin typeface="Times New Roman" panose="02020603050405020304" pitchFamily="18" charset="0"/>
                <a:cs typeface="Times New Roman" panose="02020603050405020304" pitchFamily="18" charset="0"/>
              </a:rPr>
              <a:t>αγγελία</a:t>
            </a:r>
            <a:r>
              <a:rPr lang="en-US" sz="1200" dirty="0" smtClean="0">
                <a:solidFill>
                  <a:schemeClr val="tx1"/>
                </a:solidFill>
                <a:latin typeface="Times New Roman" panose="02020603050405020304" pitchFamily="18" charset="0"/>
                <a:cs typeface="Times New Roman" panose="02020603050405020304" pitchFamily="18" charset="0"/>
              </a:rPr>
              <a:t> / advertisement </a:t>
            </a:r>
            <a:endParaRPr lang="el-GR" sz="1200" dirty="0" smtClean="0">
              <a:solidFill>
                <a:schemeClr val="tx1"/>
              </a:solidFill>
              <a:latin typeface="Times New Roman" panose="02020603050405020304" pitchFamily="18" charset="0"/>
              <a:cs typeface="Times New Roman" panose="02020603050405020304" pitchFamily="18" charset="0"/>
            </a:endParaRPr>
          </a:p>
          <a:p>
            <a:endParaRPr lang="el-GR" sz="1200" dirty="0" smtClean="0">
              <a:solidFill>
                <a:schemeClr val="tx1"/>
              </a:solidFill>
              <a:latin typeface="Times New Roman" panose="02020603050405020304" pitchFamily="18" charset="0"/>
              <a:cs typeface="Times New Roman" panose="02020603050405020304" pitchFamily="18" charset="0"/>
            </a:endParaRPr>
          </a:p>
          <a:p>
            <a:r>
              <a:rPr lang="el-GR" sz="1200" dirty="0" smtClean="0">
                <a:solidFill>
                  <a:schemeClr val="tx1"/>
                </a:solidFill>
                <a:latin typeface="Times New Roman" panose="02020603050405020304" pitchFamily="18" charset="0"/>
                <a:cs typeface="Times New Roman" panose="02020603050405020304" pitchFamily="18" charset="0"/>
              </a:rPr>
              <a:t> </a:t>
            </a:r>
          </a:p>
        </p:txBody>
      </p:sp>
      <p:sp>
        <p:nvSpPr>
          <p:cNvPr id="6" name="Ορθογώνιο 2">
            <a:extLst>
              <a:ext uri="{FF2B5EF4-FFF2-40B4-BE49-F238E27FC236}">
                <a16:creationId xmlns:a16="http://schemas.microsoft.com/office/drawing/2014/main" id="{E3C749FE-F949-199C-60DD-A61FDB53B682}"/>
              </a:ext>
            </a:extLst>
          </p:cNvPr>
          <p:cNvSpPr/>
          <p:nvPr/>
        </p:nvSpPr>
        <p:spPr>
          <a:xfrm>
            <a:off x="383884" y="1408100"/>
            <a:ext cx="9887876" cy="827700"/>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defRPr/>
            </a:pPr>
            <a:r>
              <a:rPr lang="el-GR" sz="3600" b="1" dirty="0" smtClean="0">
                <a:solidFill>
                  <a:schemeClr val="tx1"/>
                </a:solidFill>
                <a:latin typeface="Times New Roman" panose="02020603050405020304" pitchFamily="18" charset="0"/>
                <a:cs typeface="Times New Roman" panose="02020603050405020304" pitchFamily="18" charset="0"/>
              </a:rPr>
              <a:t>Θεματικός κύκλος  : Ενότητα 11   </a:t>
            </a:r>
            <a:endParaRPr lang="el-CY" sz="3600" b="1" dirty="0">
              <a:solidFill>
                <a:schemeClr val="tx1"/>
              </a:solidFill>
              <a:latin typeface="Times New Roman" panose="02020603050405020304" pitchFamily="18" charset="0"/>
              <a:cs typeface="Times New Roman" panose="02020603050405020304" pitchFamily="18" charset="0"/>
            </a:endParaRPr>
          </a:p>
        </p:txBody>
      </p:sp>
      <p:sp>
        <p:nvSpPr>
          <p:cNvPr id="8" name="Ορθογώνιο 2">
            <a:extLst>
              <a:ext uri="{FF2B5EF4-FFF2-40B4-BE49-F238E27FC236}">
                <a16:creationId xmlns:a16="http://schemas.microsoft.com/office/drawing/2014/main" id="{E3C749FE-F949-199C-60DD-A61FDB53B682}"/>
              </a:ext>
            </a:extLst>
          </p:cNvPr>
          <p:cNvSpPr/>
          <p:nvPr/>
        </p:nvSpPr>
        <p:spPr>
          <a:xfrm>
            <a:off x="383884" y="2392553"/>
            <a:ext cx="9887876" cy="875317"/>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l-GR" sz="1600" b="1" dirty="0" smtClean="0">
              <a:solidFill>
                <a:schemeClr val="tx1"/>
              </a:solidFill>
              <a:latin typeface="Times New Roman" panose="02020603050405020304" pitchFamily="18" charset="0"/>
              <a:cs typeface="Times New Roman" panose="02020603050405020304" pitchFamily="18" charset="0"/>
            </a:endParaRPr>
          </a:p>
          <a:p>
            <a:pPr algn="ctr">
              <a:defRPr/>
            </a:pPr>
            <a:endParaRPr lang="el-GR" sz="1600" b="1" dirty="0" smtClean="0">
              <a:solidFill>
                <a:schemeClr val="tx1"/>
              </a:solidFill>
              <a:latin typeface="Times New Roman" panose="02020603050405020304" pitchFamily="18" charset="0"/>
              <a:cs typeface="Times New Roman" panose="02020603050405020304" pitchFamily="18" charset="0"/>
            </a:endParaRPr>
          </a:p>
          <a:p>
            <a:pPr algn="ctr">
              <a:defRPr/>
            </a:pPr>
            <a:r>
              <a:rPr lang="el-GR" sz="1600" b="1" dirty="0" smtClean="0">
                <a:solidFill>
                  <a:schemeClr val="tx1"/>
                </a:solidFill>
                <a:latin typeface="Times New Roman" panose="02020603050405020304" pitchFamily="18" charset="0"/>
                <a:cs typeface="Times New Roman" panose="02020603050405020304" pitchFamily="18" charset="0"/>
              </a:rPr>
              <a:t>Εγχειρίδιο </a:t>
            </a:r>
            <a:r>
              <a:rPr lang="el-GR" sz="1600" dirty="0" smtClean="0">
                <a:solidFill>
                  <a:schemeClr val="tx1"/>
                </a:solidFill>
                <a:latin typeface="Times New Roman" panose="02020603050405020304" pitchFamily="18" charset="0"/>
                <a:cs typeface="Times New Roman" panose="02020603050405020304" pitchFamily="18" charset="0"/>
              </a:rPr>
              <a:t>:    Γ. </a:t>
            </a:r>
            <a:r>
              <a:rPr lang="el-GR" sz="1600" dirty="0" err="1" smtClean="0">
                <a:solidFill>
                  <a:schemeClr val="tx1"/>
                </a:solidFill>
                <a:latin typeface="Times New Roman" panose="02020603050405020304" pitchFamily="18" charset="0"/>
                <a:cs typeface="Times New Roman" panose="02020603050405020304" pitchFamily="18" charset="0"/>
              </a:rPr>
              <a:t>Σιμόπουλος</a:t>
            </a:r>
            <a:r>
              <a:rPr lang="el-GR" sz="16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600" dirty="0">
                <a:solidFill>
                  <a:schemeClr val="tx1"/>
                </a:solidFill>
                <a:latin typeface="Times New Roman" panose="02020603050405020304" pitchFamily="18" charset="0"/>
                <a:cs typeface="Times New Roman" panose="02020603050405020304" pitchFamily="18" charset="0"/>
              </a:rPr>
              <a:t>&amp; </a:t>
            </a:r>
            <a:r>
              <a:rPr lang="el-GR" sz="1600" dirty="0" smtClean="0">
                <a:solidFill>
                  <a:schemeClr val="tx1"/>
                </a:solidFill>
                <a:latin typeface="Times New Roman" panose="02020603050405020304" pitchFamily="18" charset="0"/>
                <a:cs typeface="Times New Roman" panose="02020603050405020304" pitchFamily="18" charset="0"/>
              </a:rPr>
              <a:t>Ε. </a:t>
            </a:r>
            <a:r>
              <a:rPr lang="el-GR" sz="1600" dirty="0" err="1" smtClean="0">
                <a:solidFill>
                  <a:schemeClr val="tx1"/>
                </a:solidFill>
                <a:latin typeface="Times New Roman" panose="02020603050405020304" pitchFamily="18" charset="0"/>
                <a:cs typeface="Times New Roman" panose="02020603050405020304" pitchFamily="18" charset="0"/>
              </a:rPr>
              <a:t>Παθιάκη</a:t>
            </a:r>
            <a:r>
              <a:rPr lang="el-GR" sz="1600" dirty="0" smtClean="0">
                <a:solidFill>
                  <a:schemeClr val="tx1"/>
                </a:solidFill>
                <a:latin typeface="Times New Roman" panose="02020603050405020304" pitchFamily="18" charset="0"/>
                <a:cs typeface="Times New Roman" panose="02020603050405020304" pitchFamily="18" charset="0"/>
              </a:rPr>
              <a:t>, </a:t>
            </a:r>
            <a:r>
              <a:rPr lang="el-GR" sz="1600" i="1" dirty="0" smtClean="0">
                <a:solidFill>
                  <a:schemeClr val="tx1"/>
                </a:solidFill>
                <a:latin typeface="Times New Roman" panose="02020603050405020304" pitchFamily="18" charset="0"/>
                <a:cs typeface="Times New Roman" panose="02020603050405020304" pitchFamily="18" charset="0"/>
              </a:rPr>
              <a:t>Ελληνικά </a:t>
            </a:r>
            <a:r>
              <a:rPr lang="el-GR" sz="16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600" i="1" dirty="0" smtClean="0">
                <a:solidFill>
                  <a:schemeClr val="tx1"/>
                </a:solidFill>
                <a:latin typeface="Times New Roman" panose="02020603050405020304" pitchFamily="18" charset="0"/>
                <a:cs typeface="Times New Roman" panose="02020603050405020304" pitchFamily="18" charset="0"/>
              </a:rPr>
              <a:t>Α2)</a:t>
            </a:r>
            <a:r>
              <a:rPr lang="el-GR" sz="1600" dirty="0" smtClean="0">
                <a:solidFill>
                  <a:schemeClr val="tx1"/>
                </a:solidFill>
                <a:latin typeface="Times New Roman" panose="02020603050405020304" pitchFamily="18" charset="0"/>
                <a:cs typeface="Times New Roman" panose="02020603050405020304" pitchFamily="18" charset="0"/>
              </a:rPr>
              <a:t>, Εκδόσεις Πατάκη, 2010,  σ. 143, 145, 147.</a:t>
            </a:r>
            <a:endParaRPr lang="el-GR" sz="1600" dirty="0">
              <a:solidFill>
                <a:schemeClr val="tx1"/>
              </a:solidFill>
              <a:latin typeface="Times New Roman" panose="02020603050405020304" pitchFamily="18" charset="0"/>
              <a:cs typeface="Times New Roman" panose="02020603050405020304" pitchFamily="18" charset="0"/>
            </a:endParaRPr>
          </a:p>
          <a:p>
            <a:pPr algn="ctr">
              <a:defRPr/>
            </a:pPr>
            <a:endParaRPr lang="el-CY" sz="3600" b="1" dirty="0">
              <a:solidFill>
                <a:schemeClr val="tx1"/>
              </a:solidFill>
            </a:endParaRPr>
          </a:p>
        </p:txBody>
      </p:sp>
      <p:sp>
        <p:nvSpPr>
          <p:cNvPr id="9" name="Ορθογώνιο 2">
            <a:extLst>
              <a:ext uri="{FF2B5EF4-FFF2-40B4-BE49-F238E27FC236}">
                <a16:creationId xmlns:a16="http://schemas.microsoft.com/office/drawing/2014/main" id="{E3C749FE-F949-199C-60DD-A61FDB53B682}"/>
              </a:ext>
            </a:extLst>
          </p:cNvPr>
          <p:cNvSpPr/>
          <p:nvPr/>
        </p:nvSpPr>
        <p:spPr>
          <a:xfrm>
            <a:off x="334258" y="3358517"/>
            <a:ext cx="3781559" cy="1778156"/>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l-GR" sz="1600" b="1" dirty="0" smtClean="0">
              <a:solidFill>
                <a:schemeClr val="tx1"/>
              </a:solidFill>
              <a:latin typeface="Times New Roman" panose="02020603050405020304" pitchFamily="18" charset="0"/>
              <a:cs typeface="Times New Roman" panose="02020603050405020304" pitchFamily="18" charset="0"/>
            </a:endParaRPr>
          </a:p>
          <a:p>
            <a:pPr algn="ctr">
              <a:defRPr/>
            </a:pPr>
            <a:endParaRPr lang="el-GR" sz="1600" b="1" dirty="0" smtClean="0">
              <a:solidFill>
                <a:schemeClr val="tx1"/>
              </a:solidFill>
              <a:latin typeface="Times New Roman" panose="02020603050405020304" pitchFamily="18" charset="0"/>
              <a:cs typeface="Times New Roman" panose="02020603050405020304" pitchFamily="18" charset="0"/>
            </a:endParaRPr>
          </a:p>
          <a:p>
            <a:endParaRPr lang="el-GR" sz="1100" b="1" dirty="0" smtClean="0">
              <a:solidFill>
                <a:schemeClr val="tx1"/>
              </a:solidFill>
              <a:latin typeface="Times New Roman" panose="02020603050405020304" pitchFamily="18" charset="0"/>
              <a:cs typeface="Times New Roman" panose="02020603050405020304" pitchFamily="18" charset="0"/>
            </a:endParaRPr>
          </a:p>
          <a:p>
            <a:endParaRPr lang="el-GR" sz="1100" b="1" dirty="0" smtClean="0">
              <a:solidFill>
                <a:schemeClr val="tx1"/>
              </a:solidFill>
              <a:latin typeface="Times New Roman" panose="02020603050405020304" pitchFamily="18" charset="0"/>
              <a:cs typeface="Times New Roman" panose="02020603050405020304" pitchFamily="18" charset="0"/>
            </a:endParaRPr>
          </a:p>
          <a:p>
            <a:r>
              <a:rPr lang="el-GR" sz="1200" b="1" dirty="0" smtClean="0">
                <a:solidFill>
                  <a:schemeClr val="tx1"/>
                </a:solidFill>
                <a:latin typeface="Times New Roman" panose="02020603050405020304" pitchFamily="18" charset="0"/>
                <a:cs typeface="Times New Roman" panose="02020603050405020304" pitchFamily="18" charset="0"/>
              </a:rPr>
              <a:t>Δείκτες  επάρκειας : </a:t>
            </a:r>
            <a:endParaRPr lang="en-US" sz="1200" b="1" dirty="0" smtClean="0">
              <a:solidFill>
                <a:schemeClr val="tx1"/>
              </a:solidFill>
              <a:latin typeface="Times New Roman" panose="02020603050405020304" pitchFamily="18" charset="0"/>
              <a:cs typeface="Times New Roman" panose="02020603050405020304" pitchFamily="18" charset="0"/>
            </a:endParaRPr>
          </a:p>
          <a:p>
            <a:r>
              <a:rPr lang="el-GR" sz="1200" dirty="0" smtClean="0">
                <a:solidFill>
                  <a:schemeClr val="tx1"/>
                </a:solidFill>
                <a:latin typeface="Times New Roman" panose="02020603050405020304" pitchFamily="18" charset="0"/>
                <a:cs typeface="Times New Roman" panose="02020603050405020304" pitchFamily="18" charset="0"/>
              </a:rPr>
              <a:t>Πληροφορίες  μικρών   αγγελιών </a:t>
            </a:r>
            <a:r>
              <a:rPr lang="el-GR" sz="1200" dirty="0" smtClean="0">
                <a:solidFill>
                  <a:schemeClr val="tx1"/>
                </a:solidFill>
                <a:latin typeface="Times New Roman" panose="02020603050405020304" pitchFamily="18" charset="0"/>
                <a:cs typeface="Times New Roman" panose="02020603050405020304" pitchFamily="18" charset="0"/>
              </a:rPr>
              <a:t> / </a:t>
            </a:r>
            <a:r>
              <a:rPr lang="en-US" sz="1200" dirty="0" smtClean="0">
                <a:solidFill>
                  <a:schemeClr val="tx1"/>
                </a:solidFill>
                <a:latin typeface="Times New Roman" panose="02020603050405020304" pitchFamily="18" charset="0"/>
                <a:cs typeface="Times New Roman" panose="02020603050405020304" pitchFamily="18" charset="0"/>
              </a:rPr>
              <a:t>ads</a:t>
            </a:r>
            <a:endParaRPr lang="el-GR" sz="1200" dirty="0" smtClean="0">
              <a:solidFill>
                <a:schemeClr val="tx1"/>
              </a:solidFill>
              <a:latin typeface="Times New Roman" panose="02020603050405020304" pitchFamily="18" charset="0"/>
              <a:cs typeface="Times New Roman" panose="02020603050405020304" pitchFamily="18" charset="0"/>
            </a:endParaRPr>
          </a:p>
          <a:p>
            <a:r>
              <a:rPr lang="el-GR" sz="1200" dirty="0" smtClean="0">
                <a:solidFill>
                  <a:schemeClr val="tx1"/>
                </a:solidFill>
                <a:latin typeface="Times New Roman" panose="02020603050405020304" pitchFamily="18" charset="0"/>
                <a:cs typeface="Times New Roman" panose="02020603050405020304" pitchFamily="18" charset="0"/>
              </a:rPr>
              <a:t>Προσδιορισμός </a:t>
            </a:r>
            <a:r>
              <a:rPr lang="el-GR" sz="1200" dirty="0">
                <a:solidFill>
                  <a:schemeClr val="tx1"/>
                </a:solidFill>
                <a:latin typeface="Times New Roman" panose="02020603050405020304" pitchFamily="18" charset="0"/>
                <a:cs typeface="Times New Roman" panose="02020603050405020304" pitchFamily="18" charset="0"/>
              </a:rPr>
              <a:t>Λειτουργικών Εξόδων </a:t>
            </a:r>
            <a:r>
              <a:rPr lang="el-GR" sz="1200" dirty="0" smtClean="0">
                <a:solidFill>
                  <a:schemeClr val="tx1"/>
                </a:solidFill>
                <a:latin typeface="Times New Roman" panose="02020603050405020304" pitchFamily="18" charset="0"/>
                <a:cs typeface="Times New Roman" panose="02020603050405020304" pitchFamily="18" charset="0"/>
              </a:rPr>
              <a:t>:</a:t>
            </a:r>
            <a:r>
              <a:rPr lang="el-GR" sz="1200" dirty="0">
                <a:solidFill>
                  <a:schemeClr val="tx1"/>
                </a:solidFill>
                <a:latin typeface="Times New Roman" panose="02020603050405020304" pitchFamily="18" charset="0"/>
                <a:cs typeface="Times New Roman" panose="02020603050405020304" pitchFamily="18" charset="0"/>
              </a:rPr>
              <a:t> </a:t>
            </a:r>
            <a:r>
              <a:rPr lang="el-GR" sz="1200" dirty="0" smtClean="0">
                <a:solidFill>
                  <a:schemeClr val="tx1"/>
                </a:solidFill>
                <a:latin typeface="Times New Roman" panose="02020603050405020304" pitchFamily="18" charset="0"/>
                <a:cs typeface="Times New Roman" panose="02020603050405020304" pitchFamily="18" charset="0"/>
              </a:rPr>
              <a:t>κοινόχρηστα </a:t>
            </a:r>
            <a:r>
              <a:rPr lang="en-US" sz="1200" dirty="0" smtClean="0">
                <a:solidFill>
                  <a:schemeClr val="tx1"/>
                </a:solidFill>
                <a:latin typeface="Times New Roman" panose="02020603050405020304" pitchFamily="18" charset="0"/>
                <a:cs typeface="Times New Roman" panose="02020603050405020304" pitchFamily="18" charset="0"/>
              </a:rPr>
              <a:t>/ building  maintenance fees </a:t>
            </a:r>
            <a:r>
              <a:rPr lang="el-GR" sz="1200" dirty="0" smtClean="0">
                <a:solidFill>
                  <a:schemeClr val="tx1"/>
                </a:solidFill>
                <a:latin typeface="Times New Roman" panose="02020603050405020304" pitchFamily="18" charset="0"/>
                <a:cs typeface="Times New Roman" panose="02020603050405020304" pitchFamily="18" charset="0"/>
              </a:rPr>
              <a:t>(καθαριότητα</a:t>
            </a:r>
            <a:r>
              <a:rPr lang="el-GR" sz="1200" dirty="0" smtClean="0">
                <a:solidFill>
                  <a:schemeClr val="tx1"/>
                </a:solidFill>
                <a:latin typeface="Times New Roman" panose="02020603050405020304" pitchFamily="18" charset="0"/>
                <a:cs typeface="Times New Roman" panose="02020603050405020304" pitchFamily="18" charset="0"/>
              </a:rPr>
              <a:t>, ανελκυστήρα/ασανσέρ, </a:t>
            </a:r>
            <a:r>
              <a:rPr lang="el-GR" sz="1200" dirty="0">
                <a:solidFill>
                  <a:schemeClr val="tx1"/>
                </a:solidFill>
                <a:latin typeface="Times New Roman" panose="02020603050405020304" pitchFamily="18" charset="0"/>
                <a:cs typeface="Times New Roman" panose="02020603050405020304" pitchFamily="18" charset="0"/>
              </a:rPr>
              <a:t>θέρμανση,  </a:t>
            </a:r>
            <a:r>
              <a:rPr lang="el-GR" sz="1200" dirty="0" smtClean="0">
                <a:solidFill>
                  <a:schemeClr val="tx1"/>
                </a:solidFill>
                <a:latin typeface="Times New Roman" panose="02020603050405020304" pitchFamily="18" charset="0"/>
                <a:cs typeface="Times New Roman" panose="02020603050405020304" pitchFamily="18" charset="0"/>
              </a:rPr>
              <a:t>συντήρηση ) </a:t>
            </a:r>
          </a:p>
          <a:p>
            <a:r>
              <a:rPr lang="el-GR" sz="1200" dirty="0" smtClean="0">
                <a:solidFill>
                  <a:schemeClr val="tx1"/>
                </a:solidFill>
                <a:latin typeface="Times New Roman" panose="02020603050405020304" pitchFamily="18" charset="0"/>
                <a:cs typeface="Times New Roman" panose="02020603050405020304" pitchFamily="18" charset="0"/>
              </a:rPr>
              <a:t>Προκαταβολή</a:t>
            </a:r>
            <a:r>
              <a:rPr lang="en-US" sz="1200" dirty="0" smtClean="0">
                <a:solidFill>
                  <a:schemeClr val="tx1"/>
                </a:solidFill>
                <a:latin typeface="Times New Roman" panose="02020603050405020304" pitchFamily="18" charset="0"/>
                <a:cs typeface="Times New Roman" panose="02020603050405020304" pitchFamily="18" charset="0"/>
              </a:rPr>
              <a:t> / deposit </a:t>
            </a:r>
            <a:endParaRPr lang="el-GR" sz="1200" dirty="0" smtClean="0">
              <a:solidFill>
                <a:schemeClr val="tx1"/>
              </a:solidFill>
              <a:latin typeface="Times New Roman" panose="02020603050405020304" pitchFamily="18" charset="0"/>
              <a:cs typeface="Times New Roman" panose="02020603050405020304" pitchFamily="18" charset="0"/>
            </a:endParaRPr>
          </a:p>
          <a:p>
            <a:r>
              <a:rPr lang="el-GR" sz="1200" dirty="0">
                <a:solidFill>
                  <a:schemeClr val="tx1"/>
                </a:solidFill>
                <a:latin typeface="Times New Roman" panose="02020603050405020304" pitchFamily="18" charset="0"/>
                <a:cs typeface="Times New Roman" panose="02020603050405020304" pitchFamily="18" charset="0"/>
              </a:rPr>
              <a:t>Χαρακτηριστικά Ακινήτου </a:t>
            </a:r>
            <a:r>
              <a:rPr lang="el-GR" sz="1200" dirty="0" smtClean="0">
                <a:solidFill>
                  <a:schemeClr val="tx1"/>
                </a:solidFill>
                <a:latin typeface="Times New Roman" panose="02020603050405020304" pitchFamily="18" charset="0"/>
                <a:cs typeface="Times New Roman" panose="02020603050405020304" pitchFamily="18" charset="0"/>
              </a:rPr>
              <a:t> :  (</a:t>
            </a:r>
            <a:r>
              <a:rPr lang="el-GR" sz="1200" dirty="0">
                <a:solidFill>
                  <a:schemeClr val="tx1"/>
                </a:solidFill>
                <a:latin typeface="Times New Roman" panose="02020603050405020304" pitchFamily="18" charset="0"/>
                <a:cs typeface="Times New Roman" panose="02020603050405020304" pitchFamily="18" charset="0"/>
              </a:rPr>
              <a:t>Είναι </a:t>
            </a:r>
            <a:r>
              <a:rPr lang="el-GR" sz="1200" dirty="0" smtClean="0">
                <a:solidFill>
                  <a:schemeClr val="tx1"/>
                </a:solidFill>
                <a:latin typeface="Times New Roman" panose="02020603050405020304" pitchFamily="18" charset="0"/>
                <a:cs typeface="Times New Roman" panose="02020603050405020304" pitchFamily="18" charset="0"/>
              </a:rPr>
              <a:t>επιπλωμένο</a:t>
            </a:r>
            <a:r>
              <a:rPr lang="en-US" sz="1200" dirty="0" smtClean="0">
                <a:solidFill>
                  <a:schemeClr val="tx1"/>
                </a:solidFill>
                <a:latin typeface="Times New Roman" panose="02020603050405020304" pitchFamily="18" charset="0"/>
                <a:cs typeface="Times New Roman" panose="02020603050405020304" pitchFamily="18" charset="0"/>
              </a:rPr>
              <a:t>/ furnished </a:t>
            </a:r>
            <a:r>
              <a:rPr lang="el-GR" sz="1200" dirty="0" smtClean="0">
                <a:solidFill>
                  <a:schemeClr val="tx1"/>
                </a:solidFill>
                <a:latin typeface="Times New Roman" panose="02020603050405020304" pitchFamily="18" charset="0"/>
                <a:cs typeface="Times New Roman" panose="02020603050405020304" pitchFamily="18" charset="0"/>
              </a:rPr>
              <a:t>;  </a:t>
            </a:r>
            <a:r>
              <a:rPr lang="el-GR" sz="1200" dirty="0" smtClean="0">
                <a:solidFill>
                  <a:schemeClr val="tx1"/>
                </a:solidFill>
                <a:latin typeface="Times New Roman" panose="02020603050405020304" pitchFamily="18" charset="0"/>
                <a:cs typeface="Times New Roman" panose="02020603050405020304" pitchFamily="18" charset="0"/>
              </a:rPr>
              <a:t>/ Σε </a:t>
            </a:r>
            <a:r>
              <a:rPr lang="el-GR" sz="1200" dirty="0">
                <a:solidFill>
                  <a:schemeClr val="tx1"/>
                </a:solidFill>
                <a:latin typeface="Times New Roman" panose="02020603050405020304" pitchFamily="18" charset="0"/>
                <a:cs typeface="Times New Roman" panose="02020603050405020304" pitchFamily="18" charset="0"/>
              </a:rPr>
              <a:t>ποιον  όροφο  είναι το  διαμέρισμα</a:t>
            </a:r>
            <a:r>
              <a:rPr lang="el-GR" sz="1200" dirty="0" smtClean="0">
                <a:solidFill>
                  <a:schemeClr val="tx1"/>
                </a:solidFill>
                <a:latin typeface="Times New Roman" panose="02020603050405020304" pitchFamily="18" charset="0"/>
                <a:cs typeface="Times New Roman" panose="02020603050405020304" pitchFamily="18" charset="0"/>
              </a:rPr>
              <a:t>;)</a:t>
            </a:r>
            <a:endParaRPr lang="el-GR" sz="1200" dirty="0">
              <a:solidFill>
                <a:schemeClr val="tx1"/>
              </a:solidFill>
              <a:latin typeface="Times New Roman" panose="02020603050405020304" pitchFamily="18" charset="0"/>
              <a:cs typeface="Times New Roman" panose="02020603050405020304" pitchFamily="18" charset="0"/>
            </a:endParaRPr>
          </a:p>
          <a:p>
            <a:r>
              <a:rPr lang="el-GR" sz="1200" dirty="0" smtClean="0">
                <a:solidFill>
                  <a:schemeClr val="tx1"/>
                </a:solidFill>
                <a:latin typeface="Times New Roman" panose="02020603050405020304" pitchFamily="18" charset="0"/>
                <a:cs typeface="Times New Roman" panose="02020603050405020304" pitchFamily="18" charset="0"/>
              </a:rPr>
              <a:t>  </a:t>
            </a:r>
          </a:p>
          <a:p>
            <a:pPr>
              <a:defRPr/>
            </a:pPr>
            <a:endParaRPr lang="el-CY" sz="3200" b="1" dirty="0">
              <a:solidFill>
                <a:schemeClr val="tx1"/>
              </a:solidFill>
            </a:endParaRPr>
          </a:p>
        </p:txBody>
      </p:sp>
      <p:sp>
        <p:nvSpPr>
          <p:cNvPr id="10" name="Ορθογώνιο 2">
            <a:extLst>
              <a:ext uri="{FF2B5EF4-FFF2-40B4-BE49-F238E27FC236}">
                <a16:creationId xmlns:a16="http://schemas.microsoft.com/office/drawing/2014/main" id="{E3C749FE-F949-199C-60DD-A61FDB53B682}"/>
              </a:ext>
            </a:extLst>
          </p:cNvPr>
          <p:cNvSpPr/>
          <p:nvPr/>
        </p:nvSpPr>
        <p:spPr>
          <a:xfrm>
            <a:off x="4254815" y="3424623"/>
            <a:ext cx="3669956" cy="1421626"/>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l-GR" sz="2000" b="1" dirty="0" smtClean="0">
              <a:solidFill>
                <a:schemeClr val="tx1"/>
              </a:solidFill>
              <a:latin typeface="Times New Roman" panose="02020603050405020304" pitchFamily="18" charset="0"/>
              <a:cs typeface="Times New Roman" panose="02020603050405020304" pitchFamily="18" charset="0"/>
            </a:endParaRPr>
          </a:p>
          <a:p>
            <a:endParaRPr lang="el-GR" sz="1200" b="1" dirty="0" smtClean="0">
              <a:solidFill>
                <a:schemeClr val="tx1"/>
              </a:solidFill>
              <a:latin typeface="Times New Roman" panose="02020603050405020304" pitchFamily="18" charset="0"/>
              <a:cs typeface="Times New Roman" panose="02020603050405020304" pitchFamily="18" charset="0"/>
            </a:endParaRPr>
          </a:p>
          <a:p>
            <a:endParaRPr lang="el-GR" sz="1200" b="1" dirty="0">
              <a:solidFill>
                <a:schemeClr val="tx1"/>
              </a:solidFill>
              <a:latin typeface="Times New Roman" panose="02020603050405020304" pitchFamily="18" charset="0"/>
              <a:cs typeface="Times New Roman" panose="02020603050405020304" pitchFamily="18" charset="0"/>
            </a:endParaRPr>
          </a:p>
          <a:p>
            <a:r>
              <a:rPr lang="el-GR" sz="1200" b="1" dirty="0" smtClean="0">
                <a:solidFill>
                  <a:schemeClr val="tx1"/>
                </a:solidFill>
                <a:latin typeface="Times New Roman" panose="02020603050405020304" pitchFamily="18" charset="0"/>
                <a:cs typeface="Times New Roman" panose="02020603050405020304" pitchFamily="18" charset="0"/>
              </a:rPr>
              <a:t>Λεξιλόγιο : </a:t>
            </a:r>
          </a:p>
          <a:p>
            <a:r>
              <a:rPr lang="el-GR" sz="1200" dirty="0">
                <a:solidFill>
                  <a:schemeClr val="tx1"/>
                </a:solidFill>
                <a:latin typeface="Times New Roman" panose="02020603050405020304" pitchFamily="18" charset="0"/>
                <a:cs typeface="Times New Roman" panose="02020603050405020304" pitchFamily="18" charset="0"/>
              </a:rPr>
              <a:t>ο</a:t>
            </a:r>
            <a:r>
              <a:rPr lang="el-GR" sz="1200" dirty="0" smtClean="0">
                <a:solidFill>
                  <a:schemeClr val="tx1"/>
                </a:solidFill>
                <a:latin typeface="Times New Roman" panose="02020603050405020304" pitchFamily="18" charset="0"/>
                <a:cs typeface="Times New Roman" panose="02020603050405020304" pitchFamily="18" charset="0"/>
              </a:rPr>
              <a:t>υσιαστικά :  ενοίκιο, όροφος, </a:t>
            </a:r>
            <a:r>
              <a:rPr lang="el-GR" sz="1200" dirty="0" smtClean="0">
                <a:solidFill>
                  <a:schemeClr val="tx1"/>
                </a:solidFill>
                <a:latin typeface="Times New Roman" panose="02020603050405020304" pitchFamily="18" charset="0"/>
                <a:cs typeface="Times New Roman" panose="02020603050405020304" pitchFamily="18" charset="0"/>
              </a:rPr>
              <a:t>ισόγειο</a:t>
            </a:r>
            <a:r>
              <a:rPr lang="en-US" sz="1200" dirty="0" smtClean="0">
                <a:solidFill>
                  <a:schemeClr val="tx1"/>
                </a:solidFill>
                <a:latin typeface="Times New Roman" panose="02020603050405020304" pitchFamily="18" charset="0"/>
                <a:cs typeface="Times New Roman" panose="02020603050405020304" pitchFamily="18" charset="0"/>
              </a:rPr>
              <a:t>/ ground floor</a:t>
            </a:r>
            <a:r>
              <a:rPr lang="el-GR" sz="1200" dirty="0" smtClean="0">
                <a:solidFill>
                  <a:schemeClr val="tx1"/>
                </a:solidFill>
                <a:latin typeface="Times New Roman" panose="02020603050405020304" pitchFamily="18" charset="0"/>
                <a:cs typeface="Times New Roman" panose="02020603050405020304" pitchFamily="18" charset="0"/>
              </a:rPr>
              <a:t>, </a:t>
            </a:r>
            <a:r>
              <a:rPr lang="el-GR" sz="1200" dirty="0" smtClean="0">
                <a:solidFill>
                  <a:schemeClr val="tx1"/>
                </a:solidFill>
                <a:latin typeface="Times New Roman" panose="02020603050405020304" pitchFamily="18" charset="0"/>
                <a:cs typeface="Times New Roman" panose="02020603050405020304" pitchFamily="18" charset="0"/>
              </a:rPr>
              <a:t>διαμέρισμα,  δυάρι, τριάρι, κοινόχρηστα, θέρμανση</a:t>
            </a:r>
          </a:p>
          <a:p>
            <a:r>
              <a:rPr lang="el-GR" sz="1200" dirty="0">
                <a:solidFill>
                  <a:schemeClr val="tx1"/>
                </a:solidFill>
                <a:latin typeface="Times New Roman" panose="02020603050405020304" pitchFamily="18" charset="0"/>
                <a:cs typeface="Times New Roman" panose="02020603050405020304" pitchFamily="18" charset="0"/>
              </a:rPr>
              <a:t>ρ</a:t>
            </a:r>
            <a:r>
              <a:rPr lang="el-GR" sz="1200" dirty="0" smtClean="0">
                <a:solidFill>
                  <a:schemeClr val="tx1"/>
                </a:solidFill>
                <a:latin typeface="Times New Roman" panose="02020603050405020304" pitchFamily="18" charset="0"/>
                <a:cs typeface="Times New Roman" panose="02020603050405020304" pitchFamily="18" charset="0"/>
              </a:rPr>
              <a:t>ήματα : ενοικιάζεται, ζητείται,  </a:t>
            </a:r>
            <a:r>
              <a:rPr lang="el-GR" sz="1200" dirty="0" smtClean="0">
                <a:solidFill>
                  <a:schemeClr val="tx1"/>
                </a:solidFill>
                <a:latin typeface="Times New Roman" panose="02020603050405020304" pitchFamily="18" charset="0"/>
                <a:cs typeface="Times New Roman" panose="02020603050405020304" pitchFamily="18" charset="0"/>
              </a:rPr>
              <a:t>πωλείται</a:t>
            </a:r>
            <a:r>
              <a:rPr lang="en-US" sz="1200" dirty="0" smtClean="0">
                <a:solidFill>
                  <a:schemeClr val="tx1"/>
                </a:solidFill>
                <a:latin typeface="Times New Roman" panose="02020603050405020304" pitchFamily="18" charset="0"/>
                <a:cs typeface="Times New Roman" panose="02020603050405020304" pitchFamily="18" charset="0"/>
              </a:rPr>
              <a:t>/ for sale </a:t>
            </a:r>
            <a:r>
              <a:rPr lang="el-GR" sz="1200" dirty="0" smtClean="0">
                <a:solidFill>
                  <a:schemeClr val="tx1"/>
                </a:solidFill>
                <a:latin typeface="Times New Roman" panose="02020603050405020304" pitchFamily="18" charset="0"/>
                <a:cs typeface="Times New Roman" panose="02020603050405020304" pitchFamily="18" charset="0"/>
              </a:rPr>
              <a:t>,  διαθέτει</a:t>
            </a:r>
            <a:r>
              <a:rPr lang="en-US" sz="1200" dirty="0" smtClean="0">
                <a:solidFill>
                  <a:schemeClr val="tx1"/>
                </a:solidFill>
                <a:latin typeface="Times New Roman" panose="02020603050405020304" pitchFamily="18" charset="0"/>
                <a:cs typeface="Times New Roman" panose="02020603050405020304" pitchFamily="18" charset="0"/>
              </a:rPr>
              <a:t> </a:t>
            </a:r>
            <a:r>
              <a:rPr lang="el-GR" sz="1200" dirty="0" smtClean="0">
                <a:solidFill>
                  <a:schemeClr val="tx1"/>
                </a:solidFill>
                <a:latin typeface="Times New Roman" panose="02020603050405020304" pitchFamily="18" charset="0"/>
                <a:cs typeface="Times New Roman" panose="02020603050405020304" pitchFamily="18" charset="0"/>
              </a:rPr>
              <a:t>, </a:t>
            </a:r>
            <a:r>
              <a:rPr lang="el-GR" sz="1200" dirty="0" smtClean="0">
                <a:solidFill>
                  <a:schemeClr val="tx1"/>
                </a:solidFill>
                <a:latin typeface="Times New Roman" panose="02020603050405020304" pitchFamily="18" charset="0"/>
                <a:cs typeface="Times New Roman" panose="02020603050405020304" pitchFamily="18" charset="0"/>
              </a:rPr>
              <a:t>βρίσκεται </a:t>
            </a:r>
            <a:r>
              <a:rPr lang="en-US" sz="1200" dirty="0" smtClean="0">
                <a:solidFill>
                  <a:schemeClr val="tx1"/>
                </a:solidFill>
                <a:latin typeface="Times New Roman" panose="02020603050405020304" pitchFamily="18" charset="0"/>
                <a:cs typeface="Times New Roman" panose="02020603050405020304" pitchFamily="18" charset="0"/>
              </a:rPr>
              <a:t>/ is / is  located </a:t>
            </a:r>
            <a:endParaRPr lang="el-GR" sz="1200" dirty="0" smtClean="0">
              <a:solidFill>
                <a:schemeClr val="tx1"/>
              </a:solidFill>
              <a:latin typeface="Times New Roman" panose="02020603050405020304" pitchFamily="18" charset="0"/>
              <a:cs typeface="Times New Roman" panose="02020603050405020304" pitchFamily="18" charset="0"/>
            </a:endParaRPr>
          </a:p>
          <a:p>
            <a:r>
              <a:rPr lang="el-GR" sz="1200" dirty="0">
                <a:solidFill>
                  <a:schemeClr val="tx1"/>
                </a:solidFill>
                <a:latin typeface="Times New Roman" panose="02020603050405020304" pitchFamily="18" charset="0"/>
                <a:cs typeface="Times New Roman" panose="02020603050405020304" pitchFamily="18" charset="0"/>
              </a:rPr>
              <a:t>ε</a:t>
            </a:r>
            <a:r>
              <a:rPr lang="el-GR" sz="1200" dirty="0" smtClean="0">
                <a:solidFill>
                  <a:schemeClr val="tx1"/>
                </a:solidFill>
                <a:latin typeface="Times New Roman" panose="02020603050405020304" pitchFamily="18" charset="0"/>
                <a:cs typeface="Times New Roman" panose="02020603050405020304" pitchFamily="18" charset="0"/>
              </a:rPr>
              <a:t>πίθετα : </a:t>
            </a:r>
            <a:r>
              <a:rPr lang="el-GR" sz="1200" dirty="0" smtClean="0">
                <a:solidFill>
                  <a:schemeClr val="tx1"/>
                </a:solidFill>
                <a:latin typeface="Times New Roman" panose="02020603050405020304" pitchFamily="18" charset="0"/>
                <a:cs typeface="Times New Roman" panose="02020603050405020304" pitchFamily="18" charset="0"/>
              </a:rPr>
              <a:t>ανακαινισμένο</a:t>
            </a:r>
            <a:r>
              <a:rPr lang="en-US" sz="1200" dirty="0" smtClean="0">
                <a:solidFill>
                  <a:schemeClr val="tx1"/>
                </a:solidFill>
                <a:latin typeface="Times New Roman" panose="02020603050405020304" pitchFamily="18" charset="0"/>
                <a:cs typeface="Times New Roman" panose="02020603050405020304" pitchFamily="18" charset="0"/>
              </a:rPr>
              <a:t>/ </a:t>
            </a:r>
            <a:r>
              <a:rPr lang="el-GR" sz="1200" dirty="0" smtClean="0">
                <a:solidFill>
                  <a:schemeClr val="tx1"/>
                </a:solidFill>
                <a:latin typeface="Times New Roman" panose="02020603050405020304" pitchFamily="18" charset="0"/>
                <a:cs typeface="Times New Roman" panose="02020603050405020304" pitchFamily="18" charset="0"/>
              </a:rPr>
              <a:t>, </a:t>
            </a:r>
            <a:r>
              <a:rPr lang="el-GR" sz="1200" dirty="0" smtClean="0">
                <a:solidFill>
                  <a:schemeClr val="tx1"/>
                </a:solidFill>
                <a:latin typeface="Times New Roman" panose="02020603050405020304" pitchFamily="18" charset="0"/>
                <a:cs typeface="Times New Roman" panose="02020603050405020304" pitchFamily="18" charset="0"/>
              </a:rPr>
              <a:t>επιπλωμένο,  φωτεινό, </a:t>
            </a:r>
            <a:r>
              <a:rPr lang="el-GR" sz="1200" dirty="0" smtClean="0">
                <a:solidFill>
                  <a:schemeClr val="tx1"/>
                </a:solidFill>
                <a:latin typeface="Times New Roman" panose="02020603050405020304" pitchFamily="18" charset="0"/>
                <a:cs typeface="Times New Roman" panose="02020603050405020304" pitchFamily="18" charset="0"/>
              </a:rPr>
              <a:t>ευρύχωρο</a:t>
            </a:r>
            <a:r>
              <a:rPr lang="en-US" sz="1200" dirty="0" smtClean="0">
                <a:solidFill>
                  <a:schemeClr val="tx1"/>
                </a:solidFill>
                <a:latin typeface="Times New Roman" panose="02020603050405020304" pitchFamily="18" charset="0"/>
                <a:cs typeface="Times New Roman" panose="02020603050405020304" pitchFamily="18" charset="0"/>
              </a:rPr>
              <a:t> / renovated </a:t>
            </a:r>
            <a:endParaRPr lang="el-GR" sz="1200" dirty="0">
              <a:solidFill>
                <a:schemeClr val="tx1"/>
              </a:solidFill>
              <a:latin typeface="Times New Roman" panose="02020603050405020304" pitchFamily="18" charset="0"/>
              <a:cs typeface="Times New Roman" panose="02020603050405020304" pitchFamily="18" charset="0"/>
            </a:endParaRPr>
          </a:p>
          <a:p>
            <a:endParaRPr lang="el-GR" sz="2000" b="1" dirty="0" smtClean="0">
              <a:solidFill>
                <a:schemeClr val="tx1"/>
              </a:solidFill>
              <a:latin typeface="Times New Roman" panose="02020603050405020304" pitchFamily="18" charset="0"/>
              <a:cs typeface="Times New Roman" panose="02020603050405020304" pitchFamily="18" charset="0"/>
            </a:endParaRPr>
          </a:p>
          <a:p>
            <a:endParaRPr lang="el-GR" sz="2000" b="1" dirty="0" smtClean="0">
              <a:solidFill>
                <a:schemeClr val="tx1"/>
              </a:solidFill>
              <a:latin typeface="Times New Roman" panose="02020603050405020304" pitchFamily="18" charset="0"/>
              <a:cs typeface="Times New Roman" panose="02020603050405020304" pitchFamily="18" charset="0"/>
            </a:endParaRPr>
          </a:p>
        </p:txBody>
      </p:sp>
      <p:sp>
        <p:nvSpPr>
          <p:cNvPr id="12" name="Ορθογώνιο 2">
            <a:extLst>
              <a:ext uri="{FF2B5EF4-FFF2-40B4-BE49-F238E27FC236}">
                <a16:creationId xmlns:a16="http://schemas.microsoft.com/office/drawing/2014/main" id="{E3C749FE-F949-199C-60DD-A61FDB53B682}"/>
              </a:ext>
            </a:extLst>
          </p:cNvPr>
          <p:cNvSpPr/>
          <p:nvPr/>
        </p:nvSpPr>
        <p:spPr>
          <a:xfrm>
            <a:off x="383884" y="5227320"/>
            <a:ext cx="2998634" cy="1385679"/>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600" b="1" dirty="0" smtClean="0">
                <a:solidFill>
                  <a:schemeClr val="tx1"/>
                </a:solidFill>
                <a:latin typeface="Times New Roman" panose="02020603050405020304" pitchFamily="18" charset="0"/>
                <a:cs typeface="Times New Roman" panose="02020603050405020304" pitchFamily="18" charset="0"/>
              </a:rPr>
              <a:t>Πολιτιστικά στοιχεία :</a:t>
            </a:r>
          </a:p>
          <a:p>
            <a:r>
              <a:rPr lang="el-GR" sz="1600" dirty="0">
                <a:solidFill>
                  <a:schemeClr val="tx1"/>
                </a:solidFill>
                <a:latin typeface="Times New Roman" panose="02020603050405020304" pitchFamily="18" charset="0"/>
                <a:cs typeface="Times New Roman" panose="02020603050405020304" pitchFamily="18" charset="0"/>
              </a:rPr>
              <a:t> </a:t>
            </a:r>
            <a:r>
              <a:rPr lang="el-GR" sz="1200" dirty="0" smtClean="0">
                <a:solidFill>
                  <a:schemeClr val="tx1"/>
                </a:solidFill>
                <a:latin typeface="Times New Roman" panose="02020603050405020304" pitchFamily="18" charset="0"/>
                <a:cs typeface="Times New Roman" panose="02020603050405020304" pitchFamily="18" charset="0"/>
              </a:rPr>
              <a:t>δυάρι   (</a:t>
            </a:r>
            <a:r>
              <a:rPr lang="el-GR" sz="1200" dirty="0">
                <a:solidFill>
                  <a:schemeClr val="tx1"/>
                </a:solidFill>
                <a:latin typeface="Times New Roman" panose="02020603050405020304" pitchFamily="18" charset="0"/>
                <a:cs typeface="Times New Roman" panose="02020603050405020304" pitchFamily="18" charset="0"/>
              </a:rPr>
              <a:t>δ</a:t>
            </a:r>
            <a:r>
              <a:rPr lang="el-GR" sz="1200" dirty="0" smtClean="0">
                <a:solidFill>
                  <a:schemeClr val="tx1"/>
                </a:solidFill>
                <a:latin typeface="Times New Roman" panose="02020603050405020304" pitchFamily="18" charset="0"/>
                <a:cs typeface="Times New Roman" panose="02020603050405020304" pitchFamily="18" charset="0"/>
              </a:rPr>
              <a:t>ιαμέρισμα </a:t>
            </a:r>
            <a:r>
              <a:rPr lang="el-GR" sz="1200" dirty="0">
                <a:solidFill>
                  <a:schemeClr val="tx1"/>
                </a:solidFill>
                <a:latin typeface="Times New Roman" panose="02020603050405020304" pitchFamily="18" charset="0"/>
                <a:cs typeface="Times New Roman" panose="02020603050405020304" pitchFamily="18" charset="0"/>
              </a:rPr>
              <a:t>με δύο κύρια </a:t>
            </a:r>
            <a:r>
              <a:rPr lang="el-GR" sz="1200" dirty="0" smtClean="0">
                <a:solidFill>
                  <a:schemeClr val="tx1"/>
                </a:solidFill>
                <a:latin typeface="Times New Roman" panose="02020603050405020304" pitchFamily="18" charset="0"/>
                <a:cs typeface="Times New Roman" panose="02020603050405020304" pitchFamily="18" charset="0"/>
              </a:rPr>
              <a:t>δωμάτια (σαλόνι &amp; 1 υπνοδωμάτιο))</a:t>
            </a:r>
          </a:p>
          <a:p>
            <a:r>
              <a:rPr lang="el-GR" sz="1200" dirty="0">
                <a:solidFill>
                  <a:schemeClr val="tx1"/>
                </a:solidFill>
                <a:latin typeface="Times New Roman" panose="02020603050405020304" pitchFamily="18" charset="0"/>
                <a:cs typeface="Times New Roman" panose="02020603050405020304" pitchFamily="18" charset="0"/>
              </a:rPr>
              <a:t>δυάρι   </a:t>
            </a:r>
            <a:r>
              <a:rPr lang="el-GR" sz="1200" dirty="0" smtClean="0">
                <a:solidFill>
                  <a:schemeClr val="tx1"/>
                </a:solidFill>
                <a:latin typeface="Times New Roman" panose="02020603050405020304" pitchFamily="18" charset="0"/>
                <a:cs typeface="Times New Roman" panose="02020603050405020304" pitchFamily="18" charset="0"/>
              </a:rPr>
              <a:t>(2 υπνοδωμάτια)</a:t>
            </a:r>
            <a:endParaRPr lang="el-GR" sz="1200" dirty="0">
              <a:solidFill>
                <a:schemeClr val="tx1"/>
              </a:solidFill>
              <a:latin typeface="Times New Roman" panose="02020603050405020304" pitchFamily="18" charset="0"/>
              <a:cs typeface="Times New Roman" panose="02020603050405020304" pitchFamily="18" charset="0"/>
            </a:endParaRPr>
          </a:p>
        </p:txBody>
      </p:sp>
      <p:sp>
        <p:nvSpPr>
          <p:cNvPr id="13" name="Ορθογώνιο 2">
            <a:extLst>
              <a:ext uri="{FF2B5EF4-FFF2-40B4-BE49-F238E27FC236}">
                <a16:creationId xmlns:a16="http://schemas.microsoft.com/office/drawing/2014/main" id="{E3C749FE-F949-199C-60DD-A61FDB53B682}"/>
              </a:ext>
            </a:extLst>
          </p:cNvPr>
          <p:cNvSpPr/>
          <p:nvPr/>
        </p:nvSpPr>
        <p:spPr>
          <a:xfrm>
            <a:off x="3779462" y="5202779"/>
            <a:ext cx="3566218" cy="1385679"/>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600" b="1" dirty="0" smtClean="0">
                <a:solidFill>
                  <a:schemeClr val="tx1"/>
                </a:solidFill>
                <a:latin typeface="Times New Roman" panose="02020603050405020304" pitchFamily="18" charset="0"/>
                <a:cs typeface="Times New Roman" panose="02020603050405020304" pitchFamily="18" charset="0"/>
              </a:rPr>
              <a:t>Προϋπάρχουσες  γνώσεις :</a:t>
            </a:r>
          </a:p>
          <a:p>
            <a:r>
              <a:rPr lang="el-GR" sz="1400" dirty="0" smtClean="0">
                <a:solidFill>
                  <a:schemeClr val="tx1"/>
                </a:solidFill>
                <a:latin typeface="Times New Roman" panose="02020603050405020304" pitchFamily="18" charset="0"/>
                <a:cs typeface="Times New Roman" panose="02020603050405020304" pitchFamily="18" charset="0"/>
              </a:rPr>
              <a:t>βασικά  έπιπλα </a:t>
            </a:r>
            <a:r>
              <a:rPr lang="en-US" sz="1400" dirty="0" smtClean="0">
                <a:solidFill>
                  <a:schemeClr val="tx1"/>
                </a:solidFill>
                <a:latin typeface="Times New Roman" panose="02020603050405020304" pitchFamily="18" charset="0"/>
                <a:cs typeface="Times New Roman" panose="02020603050405020304" pitchFamily="18" charset="0"/>
              </a:rPr>
              <a:t> / furniture </a:t>
            </a:r>
            <a:r>
              <a:rPr lang="el-GR" sz="1400" dirty="0" smtClean="0">
                <a:solidFill>
                  <a:schemeClr val="tx1"/>
                </a:solidFill>
                <a:latin typeface="Times New Roman" panose="02020603050405020304" pitchFamily="18" charset="0"/>
                <a:cs typeface="Times New Roman" panose="02020603050405020304" pitchFamily="18" charset="0"/>
              </a:rPr>
              <a:t> </a:t>
            </a:r>
            <a:r>
              <a:rPr lang="el-GR" sz="1400" dirty="0" smtClean="0">
                <a:solidFill>
                  <a:schemeClr val="tx1"/>
                </a:solidFill>
                <a:latin typeface="Times New Roman" panose="02020603050405020304" pitchFamily="18" charset="0"/>
                <a:cs typeface="Times New Roman" panose="02020603050405020304" pitchFamily="18" charset="0"/>
              </a:rPr>
              <a:t>και δωμάτια του </a:t>
            </a:r>
            <a:r>
              <a:rPr lang="el-GR" sz="1400" dirty="0" smtClean="0">
                <a:solidFill>
                  <a:schemeClr val="tx1"/>
                </a:solidFill>
                <a:latin typeface="Times New Roman" panose="02020603050405020304" pitchFamily="18" charset="0"/>
                <a:cs typeface="Times New Roman" panose="02020603050405020304" pitchFamily="18" charset="0"/>
              </a:rPr>
              <a:t>σπιτιού</a:t>
            </a:r>
            <a:endParaRPr lang="el-GR" sz="1400" dirty="0" smtClean="0">
              <a:solidFill>
                <a:schemeClr val="tx1"/>
              </a:solidFill>
              <a:latin typeface="Times New Roman" panose="02020603050405020304" pitchFamily="18" charset="0"/>
              <a:cs typeface="Times New Roman" panose="02020603050405020304" pitchFamily="18" charset="0"/>
            </a:endParaRPr>
          </a:p>
          <a:p>
            <a:r>
              <a:rPr lang="el-GR" sz="1400" dirty="0">
                <a:solidFill>
                  <a:schemeClr val="tx1"/>
                </a:solidFill>
                <a:latin typeface="Times New Roman" panose="02020603050405020304" pitchFamily="18" charset="0"/>
                <a:cs typeface="Times New Roman" panose="02020603050405020304" pitchFamily="18" charset="0"/>
              </a:rPr>
              <a:t>η</a:t>
            </a:r>
            <a:r>
              <a:rPr lang="el-GR" sz="1400" dirty="0" smtClean="0">
                <a:solidFill>
                  <a:schemeClr val="tx1"/>
                </a:solidFill>
                <a:latin typeface="Times New Roman" panose="02020603050405020304" pitchFamily="18" charset="0"/>
                <a:cs typeface="Times New Roman" panose="02020603050405020304" pitchFamily="18" charset="0"/>
              </a:rPr>
              <a:t>λεκτρικές  συσκευές / </a:t>
            </a:r>
            <a:r>
              <a:rPr lang="en-US" sz="1400" dirty="0" smtClean="0">
                <a:solidFill>
                  <a:schemeClr val="tx1"/>
                </a:solidFill>
                <a:latin typeface="Times New Roman" panose="02020603050405020304" pitchFamily="18" charset="0"/>
                <a:cs typeface="Times New Roman" panose="02020603050405020304" pitchFamily="18" charset="0"/>
              </a:rPr>
              <a:t>electrical  appliances </a:t>
            </a:r>
            <a:endParaRPr lang="el-GR" sz="1400" dirty="0" smtClean="0">
              <a:solidFill>
                <a:schemeClr val="tx1"/>
              </a:solidFill>
              <a:latin typeface="Times New Roman" panose="02020603050405020304" pitchFamily="18" charset="0"/>
              <a:cs typeface="Times New Roman" panose="02020603050405020304" pitchFamily="18" charset="0"/>
            </a:endParaRPr>
          </a:p>
          <a:p>
            <a:r>
              <a:rPr lang="el-GR" sz="1400" dirty="0" smtClean="0">
                <a:solidFill>
                  <a:schemeClr val="tx1"/>
                </a:solidFill>
                <a:latin typeface="Times New Roman" panose="02020603050405020304" pitchFamily="18" charset="0"/>
                <a:cs typeface="Times New Roman" panose="02020603050405020304" pitchFamily="18" charset="0"/>
              </a:rPr>
              <a:t> </a:t>
            </a:r>
          </a:p>
        </p:txBody>
      </p:sp>
      <p:pic>
        <p:nvPicPr>
          <p:cNvPr id="14" name="Picture 2" descr="School of Modern Greek – MOGR – UC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362" y="322960"/>
            <a:ext cx="2283878" cy="88582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10698832" y="1712378"/>
            <a:ext cx="1402080" cy="1114593"/>
          </a:xfrm>
          <a:prstGeom prst="ellipse">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t>3</a:t>
            </a:r>
            <a:endParaRPr lang="el-GR" sz="4800" dirty="0"/>
          </a:p>
        </p:txBody>
      </p:sp>
      <p:sp>
        <p:nvSpPr>
          <p:cNvPr id="5" name="Slide Number Placeholder 4"/>
          <p:cNvSpPr>
            <a:spLocks noGrp="1"/>
          </p:cNvSpPr>
          <p:nvPr>
            <p:ph type="sldNum" sz="quarter" idx="12"/>
          </p:nvPr>
        </p:nvSpPr>
        <p:spPr/>
        <p:txBody>
          <a:bodyPr/>
          <a:lstStyle/>
          <a:p>
            <a:fld id="{C9CC02A2-C874-4211-A15F-4A82B6B39421}" type="slidenum">
              <a:rPr lang="el-GR" smtClean="0"/>
              <a:t>1</a:t>
            </a:fld>
            <a:endParaRPr lang="el-GR"/>
          </a:p>
        </p:txBody>
      </p:sp>
    </p:spTree>
    <p:extLst>
      <p:ext uri="{BB962C8B-B14F-4D97-AF65-F5344CB8AC3E}">
        <p14:creationId xmlns:p14="http://schemas.microsoft.com/office/powerpoint/2010/main" val="3816611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Πινακίδα κινουμένων σχεδίων Διάνυσμα από ©nikiteev 60055583">
            <a:extLst>
              <a:ext uri="{FF2B5EF4-FFF2-40B4-BE49-F238E27FC236}">
                <a16:creationId xmlns:a16="http://schemas.microsoft.com/office/drawing/2014/main" id="{7D6E3934-8CE1-3126-1A9A-2CB5C5885F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9144" y="991984"/>
            <a:ext cx="8280920" cy="4884859"/>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0D10DB17-480C-6FDB-6498-812184279D73}"/>
              </a:ext>
            </a:extLst>
          </p:cNvPr>
          <p:cNvSpPr/>
          <p:nvPr/>
        </p:nvSpPr>
        <p:spPr>
          <a:xfrm>
            <a:off x="3107668" y="3140968"/>
            <a:ext cx="5976664" cy="172819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4800" dirty="0" smtClean="0">
                <a:solidFill>
                  <a:schemeClr val="accent6">
                    <a:lumMod val="50000"/>
                  </a:schemeClr>
                </a:solidFill>
              </a:rPr>
              <a:t> </a:t>
            </a:r>
            <a:endParaRPr lang="el-CY" sz="4800" dirty="0">
              <a:solidFill>
                <a:schemeClr val="accent6">
                  <a:lumMod val="50000"/>
                </a:schemeClr>
              </a:solidFill>
            </a:endParaRPr>
          </a:p>
        </p:txBody>
      </p:sp>
      <p:sp>
        <p:nvSpPr>
          <p:cNvPr id="3" name="Rectangle 2"/>
          <p:cNvSpPr/>
          <p:nvPr/>
        </p:nvSpPr>
        <p:spPr>
          <a:xfrm>
            <a:off x="3180779" y="3244334"/>
            <a:ext cx="5830442" cy="2308324"/>
          </a:xfrm>
          <a:prstGeom prst="rect">
            <a:avLst/>
          </a:prstGeom>
        </p:spPr>
        <p:txBody>
          <a:bodyPr wrap="none">
            <a:spAutoFit/>
          </a:bodyPr>
          <a:lstStyle/>
          <a:p>
            <a:pPr algn="ctr">
              <a:defRPr/>
            </a:pPr>
            <a:endParaRPr lang="el-GR" sz="2400" b="1" dirty="0" smtClean="0">
              <a:latin typeface="Times New Roman" panose="02020603050405020304" pitchFamily="18" charset="0"/>
              <a:cs typeface="Times New Roman" panose="02020603050405020304" pitchFamily="18" charset="0"/>
            </a:endParaRPr>
          </a:p>
          <a:p>
            <a:pPr algn="ctr">
              <a:defRPr/>
            </a:pPr>
            <a:r>
              <a:rPr lang="el-GR" sz="2400" b="1" dirty="0" smtClean="0">
                <a:latin typeface="Times New Roman" panose="02020603050405020304" pitchFamily="18" charset="0"/>
                <a:cs typeface="Times New Roman" panose="02020603050405020304" pitchFamily="18" charset="0"/>
              </a:rPr>
              <a:t>Προϋπάρχουσες </a:t>
            </a:r>
            <a:r>
              <a:rPr lang="el-GR" sz="2400" b="1" dirty="0">
                <a:latin typeface="Times New Roman" panose="02020603050405020304" pitchFamily="18" charset="0"/>
                <a:cs typeface="Times New Roman" panose="02020603050405020304" pitchFamily="18" charset="0"/>
              </a:rPr>
              <a:t>γνώσεις</a:t>
            </a:r>
            <a:r>
              <a:rPr lang="el-GR" sz="2400" dirty="0">
                <a:latin typeface="Times New Roman" panose="02020603050405020304" pitchFamily="18" charset="0"/>
                <a:cs typeface="Times New Roman" panose="02020603050405020304" pitchFamily="18" charset="0"/>
              </a:rPr>
              <a:t> (</a:t>
            </a:r>
            <a:r>
              <a:rPr lang="el-GR" sz="2400" b="1" dirty="0" err="1">
                <a:latin typeface="Times New Roman" panose="02020603050405020304" pitchFamily="18" charset="0"/>
                <a:cs typeface="Times New Roman" panose="02020603050405020304" pitchFamily="18" charset="0"/>
              </a:rPr>
              <a:t>prior</a:t>
            </a:r>
            <a:r>
              <a:rPr lang="el-GR" sz="2400" b="1" dirty="0">
                <a:latin typeface="Times New Roman" panose="02020603050405020304" pitchFamily="18" charset="0"/>
                <a:cs typeface="Times New Roman" panose="02020603050405020304" pitchFamily="18" charset="0"/>
              </a:rPr>
              <a:t> </a:t>
            </a:r>
            <a:r>
              <a:rPr lang="el-GR" sz="2400" b="1" dirty="0" err="1">
                <a:latin typeface="Times New Roman" panose="02020603050405020304" pitchFamily="18" charset="0"/>
                <a:cs typeface="Times New Roman" panose="02020603050405020304" pitchFamily="18" charset="0"/>
              </a:rPr>
              <a:t>knowledge</a:t>
            </a:r>
            <a:r>
              <a:rPr lang="el-GR" sz="2400" dirty="0" smtClean="0">
                <a:latin typeface="Times New Roman" panose="02020603050405020304" pitchFamily="18" charset="0"/>
                <a:cs typeface="Times New Roman" panose="02020603050405020304" pitchFamily="18" charset="0"/>
              </a:rPr>
              <a:t>)</a:t>
            </a:r>
            <a:endParaRPr lang="el-GR" sz="2400" b="1" dirty="0" smtClean="0">
              <a:latin typeface="Times New Roman" panose="02020603050405020304" pitchFamily="18" charset="0"/>
              <a:cs typeface="Times New Roman" panose="02020603050405020304" pitchFamily="18" charset="0"/>
            </a:endParaRPr>
          </a:p>
          <a:p>
            <a:pPr algn="ctr">
              <a:defRPr/>
            </a:pPr>
            <a:r>
              <a:rPr lang="el-GR" sz="2400" b="1" dirty="0" smtClean="0">
                <a:latin typeface="Times New Roman" panose="02020603050405020304" pitchFamily="18" charset="0"/>
                <a:cs typeface="Times New Roman" panose="02020603050405020304" pitchFamily="18" charset="0"/>
              </a:rPr>
              <a:t> Για να δούμε  τι θυμάσαι!</a:t>
            </a:r>
          </a:p>
          <a:p>
            <a:pPr algn="ctr">
              <a:defRPr/>
            </a:pPr>
            <a:r>
              <a:rPr lang="en-US" sz="2400" b="1" dirty="0" smtClean="0">
                <a:latin typeface="Times New Roman" panose="02020603050405020304" pitchFamily="18" charset="0"/>
                <a:cs typeface="Times New Roman" panose="02020603050405020304" pitchFamily="18" charset="0"/>
              </a:rPr>
              <a:t>Let’s see what you remember</a:t>
            </a:r>
            <a:r>
              <a:rPr lang="el-GR" sz="2400" b="1" dirty="0" smtClean="0">
                <a:latin typeface="Times New Roman" panose="02020603050405020304" pitchFamily="18" charset="0"/>
                <a:cs typeface="Times New Roman" panose="02020603050405020304" pitchFamily="18" charset="0"/>
              </a:rPr>
              <a:t>!</a:t>
            </a:r>
          </a:p>
          <a:p>
            <a:pPr algn="ctr">
              <a:defRPr/>
            </a:pPr>
            <a:r>
              <a:rPr lang="el-GR" sz="2400" b="1" dirty="0" smtClean="0">
                <a:latin typeface="Times New Roman" panose="02020603050405020304" pitchFamily="18" charset="0"/>
                <a:cs typeface="Times New Roman" panose="02020603050405020304" pitchFamily="18" charset="0"/>
              </a:rPr>
              <a:t>   </a:t>
            </a:r>
            <a:endParaRPr lang="el-CY" sz="2400" b="1" dirty="0">
              <a:latin typeface="Times New Roman" panose="02020603050405020304" pitchFamily="18" charset="0"/>
              <a:cs typeface="Times New Roman" panose="02020603050405020304" pitchFamily="18" charset="0"/>
            </a:endParaRPr>
          </a:p>
          <a:p>
            <a:pPr algn="ctr">
              <a:defRPr/>
            </a:pPr>
            <a:endParaRPr lang="el-GR" sz="2400" dirty="0">
              <a:latin typeface="Times New Roman" panose="02020603050405020304" pitchFamily="18" charset="0"/>
              <a:cs typeface="Times New Roman" panose="02020603050405020304" pitchFamily="18" charset="0"/>
            </a:endParaRPr>
          </a:p>
        </p:txBody>
      </p:sp>
      <p:pic>
        <p:nvPicPr>
          <p:cNvPr id="5" name="Picture 2" descr="School of Modern Greek – MOGR – U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362" y="322960"/>
            <a:ext cx="3067050" cy="8858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C9CC02A2-C874-4211-A15F-4A82B6B39421}" type="slidenum">
              <a:rPr lang="el-GR" smtClean="0"/>
              <a:t>2</a:t>
            </a:fld>
            <a:endParaRPr lang="el-GR"/>
          </a:p>
        </p:txBody>
      </p:sp>
    </p:spTree>
    <p:extLst>
      <p:ext uri="{BB962C8B-B14F-4D97-AF65-F5344CB8AC3E}">
        <p14:creationId xmlns:p14="http://schemas.microsoft.com/office/powerpoint/2010/main" val="1622101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Ενοικιάσεις - Πωλήσεις ακινήτων Ρόδος - Properties for Sale &amp; Rent Rodos |  Facebook">
            <a:extLst>
              <a:ext uri="{FF2B5EF4-FFF2-40B4-BE49-F238E27FC236}">
                <a16:creationId xmlns:a16="http://schemas.microsoft.com/office/drawing/2014/main" id="{C7BA837F-774E-63FA-8A9F-00240A0F30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38" y="2019981"/>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Τελικά, συμφέρει το ενοίκιο ή η αγορά σπιτιού; | Η ΚΑΘΗΜΕΡΙΝΗ">
            <a:extLst>
              <a:ext uri="{FF2B5EF4-FFF2-40B4-BE49-F238E27FC236}">
                <a16:creationId xmlns:a16="http://schemas.microsoft.com/office/drawing/2014/main" id="{68307891-2EC7-E888-2E69-2C89823FD5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68586"/>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Στρογγύλεμα γωνιών 2">
            <a:extLst>
              <a:ext uri="{FF2B5EF4-FFF2-40B4-BE49-F238E27FC236}">
                <a16:creationId xmlns:a16="http://schemas.microsoft.com/office/drawing/2014/main" id="{4E13E942-772C-22C1-C359-6998EC3F37B2}"/>
              </a:ext>
            </a:extLst>
          </p:cNvPr>
          <p:cNvSpPr/>
          <p:nvPr/>
        </p:nvSpPr>
        <p:spPr>
          <a:xfrm>
            <a:off x="2720749" y="4520635"/>
            <a:ext cx="3494994" cy="15022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800" dirty="0"/>
              <a:t>ενοικίαση διαμερίσματος </a:t>
            </a:r>
          </a:p>
        </p:txBody>
      </p:sp>
      <p:pic>
        <p:nvPicPr>
          <p:cNvPr id="3078" name="Picture 6" descr="ΕΝΟΙΚΙΑΖΕΤΑΙ ΠΩΛΕΙΤΑΙ ΑΥΤΟΚΟΛΛΗΤΟ ΟΛ 100Τ">
            <a:extLst>
              <a:ext uri="{FF2B5EF4-FFF2-40B4-BE49-F238E27FC236}">
                <a16:creationId xmlns:a16="http://schemas.microsoft.com/office/drawing/2014/main" id="{7143FE03-540F-AB57-1E23-D29999CFE5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486" b="12276"/>
          <a:stretch>
            <a:fillRect/>
          </a:stretch>
        </p:blipFill>
        <p:spPr bwMode="auto">
          <a:xfrm>
            <a:off x="6433457" y="76200"/>
            <a:ext cx="5758543" cy="6607629"/>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Στρογγύλεμα γωνιών 3">
            <a:extLst>
              <a:ext uri="{FF2B5EF4-FFF2-40B4-BE49-F238E27FC236}">
                <a16:creationId xmlns:a16="http://schemas.microsoft.com/office/drawing/2014/main" id="{F22A9FC7-5EFB-81E5-AC06-B9B90C4C4231}"/>
              </a:ext>
            </a:extLst>
          </p:cNvPr>
          <p:cNvSpPr/>
          <p:nvPr/>
        </p:nvSpPr>
        <p:spPr>
          <a:xfrm>
            <a:off x="2857500" y="2241269"/>
            <a:ext cx="3494994" cy="15022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800" dirty="0"/>
              <a:t>ενοικίαση ή αγορά σπιτιού </a:t>
            </a:r>
          </a:p>
        </p:txBody>
      </p:sp>
      <p:sp>
        <p:nvSpPr>
          <p:cNvPr id="2" name="Oval 1"/>
          <p:cNvSpPr/>
          <p:nvPr/>
        </p:nvSpPr>
        <p:spPr>
          <a:xfrm>
            <a:off x="3960223" y="388671"/>
            <a:ext cx="2255520" cy="146402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smtClean="0"/>
              <a:t>For rent </a:t>
            </a:r>
            <a:endParaRPr lang="el-GR" sz="4400" dirty="0"/>
          </a:p>
        </p:txBody>
      </p:sp>
      <p:sp>
        <p:nvSpPr>
          <p:cNvPr id="8" name="Oval 7"/>
          <p:cNvSpPr/>
          <p:nvPr/>
        </p:nvSpPr>
        <p:spPr>
          <a:xfrm>
            <a:off x="8011068" y="2699077"/>
            <a:ext cx="2255520" cy="146402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400" dirty="0" smtClean="0"/>
              <a:t>For sale </a:t>
            </a:r>
            <a:endParaRPr lang="el-GR" sz="4400" dirty="0"/>
          </a:p>
        </p:txBody>
      </p:sp>
    </p:spTree>
    <p:extLst>
      <p:ext uri="{BB962C8B-B14F-4D97-AF65-F5344CB8AC3E}">
        <p14:creationId xmlns:p14="http://schemas.microsoft.com/office/powerpoint/2010/main" val="168442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Πινακίδα κινουμένων σχεδίων Διάνυσμα από ©nikiteev 60055583">
            <a:extLst>
              <a:ext uri="{FF2B5EF4-FFF2-40B4-BE49-F238E27FC236}">
                <a16:creationId xmlns:a16="http://schemas.microsoft.com/office/drawing/2014/main" id="{7D6E3934-8CE1-3126-1A9A-2CB5C5885F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9144" y="991984"/>
            <a:ext cx="8280920" cy="4884859"/>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0D10DB17-480C-6FDB-6498-812184279D73}"/>
              </a:ext>
            </a:extLst>
          </p:cNvPr>
          <p:cNvSpPr/>
          <p:nvPr/>
        </p:nvSpPr>
        <p:spPr>
          <a:xfrm>
            <a:off x="3107668" y="3140968"/>
            <a:ext cx="5976664" cy="172819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4800" dirty="0" smtClean="0">
                <a:solidFill>
                  <a:schemeClr val="accent6">
                    <a:lumMod val="50000"/>
                  </a:schemeClr>
                </a:solidFill>
              </a:rPr>
              <a:t> </a:t>
            </a:r>
            <a:endParaRPr lang="el-CY" sz="4800" dirty="0">
              <a:solidFill>
                <a:schemeClr val="accent6">
                  <a:lumMod val="50000"/>
                </a:schemeClr>
              </a:solidFill>
            </a:endParaRPr>
          </a:p>
        </p:txBody>
      </p:sp>
      <p:sp>
        <p:nvSpPr>
          <p:cNvPr id="3" name="Rectangle 2"/>
          <p:cNvSpPr/>
          <p:nvPr/>
        </p:nvSpPr>
        <p:spPr>
          <a:xfrm>
            <a:off x="4231194" y="3244334"/>
            <a:ext cx="3729611" cy="1569660"/>
          </a:xfrm>
          <a:prstGeom prst="rect">
            <a:avLst/>
          </a:prstGeom>
        </p:spPr>
        <p:txBody>
          <a:bodyPr wrap="none">
            <a:spAutoFit/>
          </a:bodyPr>
          <a:lstStyle/>
          <a:p>
            <a:pPr algn="ctr"/>
            <a:endParaRPr lang="el-GR" sz="2400" dirty="0" smtClean="0"/>
          </a:p>
          <a:p>
            <a:pPr algn="ctr"/>
            <a:r>
              <a:rPr lang="en-US" sz="2400" dirty="0" smtClean="0"/>
              <a:t>Reading Comprehension</a:t>
            </a:r>
            <a:endParaRPr lang="el-GR" sz="2400" dirty="0" smtClean="0"/>
          </a:p>
          <a:p>
            <a:pPr algn="ctr"/>
            <a:r>
              <a:rPr lang="el-GR" sz="2400" dirty="0" smtClean="0"/>
              <a:t>Κατανόηση </a:t>
            </a:r>
            <a:r>
              <a:rPr lang="el-GR" sz="2400" dirty="0"/>
              <a:t>γραπτού λόγου  </a:t>
            </a:r>
            <a:endParaRPr lang="el-GR" sz="2400" b="1" dirty="0" smtClean="0"/>
          </a:p>
          <a:p>
            <a:pPr algn="ctr">
              <a:defRPr/>
            </a:pPr>
            <a:r>
              <a:rPr lang="el-GR" sz="2400" b="1" dirty="0" smtClean="0"/>
              <a:t>  </a:t>
            </a:r>
            <a:endParaRPr lang="el-CY" sz="2400" b="1" dirty="0"/>
          </a:p>
        </p:txBody>
      </p:sp>
      <p:pic>
        <p:nvPicPr>
          <p:cNvPr id="5" name="Picture 2" descr="School of Modern Greek – MOGR – U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362" y="322960"/>
            <a:ext cx="3067050" cy="8858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C9CC02A2-C874-4211-A15F-4A82B6B39421}" type="slidenum">
              <a:rPr lang="el-GR" smtClean="0"/>
              <a:t>4</a:t>
            </a:fld>
            <a:endParaRPr lang="el-GR"/>
          </a:p>
        </p:txBody>
      </p:sp>
    </p:spTree>
    <p:extLst>
      <p:ext uri="{BB962C8B-B14F-4D97-AF65-F5344CB8AC3E}">
        <p14:creationId xmlns:p14="http://schemas.microsoft.com/office/powerpoint/2010/main" val="20025063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Portrait of muslim old woman in hijab isolated on whit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218" b="14744"/>
          <a:stretch/>
        </p:blipFill>
        <p:spPr bwMode="auto">
          <a:xfrm>
            <a:off x="9681557" y="5193017"/>
            <a:ext cx="1839883" cy="145835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32510" y="368136"/>
            <a:ext cx="7362701" cy="155566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6600" dirty="0">
                <a:solidFill>
                  <a:srgbClr val="FF0000"/>
                </a:solidFill>
              </a:rPr>
              <a:t>Γράμμα στη  γιαγιά  </a:t>
            </a:r>
            <a:endParaRPr lang="en-US" sz="6600" dirty="0">
              <a:solidFill>
                <a:srgbClr val="FF0000"/>
              </a:solidFill>
            </a:endParaRPr>
          </a:p>
        </p:txBody>
      </p:sp>
      <p:sp>
        <p:nvSpPr>
          <p:cNvPr id="3" name="TextBox 2"/>
          <p:cNvSpPr txBox="1"/>
          <p:nvPr/>
        </p:nvSpPr>
        <p:spPr>
          <a:xfrm>
            <a:off x="332510" y="2042555"/>
            <a:ext cx="8573984" cy="4401205"/>
          </a:xfrm>
          <a:prstGeom prst="rect">
            <a:avLst/>
          </a:prstGeom>
          <a:noFill/>
          <a:ln>
            <a:solidFill>
              <a:schemeClr val="tx1"/>
            </a:solidFill>
          </a:ln>
        </p:spPr>
        <p:txBody>
          <a:bodyPr wrap="square" rtlCol="0">
            <a:spAutoFit/>
          </a:bodyPr>
          <a:lstStyle/>
          <a:p>
            <a:r>
              <a:rPr lang="el-GR" sz="2800" dirty="0">
                <a:solidFill>
                  <a:srgbClr val="FF0000"/>
                </a:solidFill>
              </a:rPr>
              <a:t>Αγαπημένη μου  γιαγιά,</a:t>
            </a:r>
          </a:p>
          <a:p>
            <a:r>
              <a:rPr lang="el-GR" sz="2800" dirty="0"/>
              <a:t>Ελπίζω το γράμμα μου να σε βρίσκει καλά. Σου  στέλνω ένα σύντομο γράμμα. Θέλω να σου περιγράψω το νέο μου σπίτι. Νοικιάζουμε  ένα σπίτι στη Λευκωσία. Είναι μεγάλο, φωτεινό   και άνετο.</a:t>
            </a:r>
          </a:p>
          <a:p>
            <a:r>
              <a:rPr lang="el-GR" sz="2800" dirty="0">
                <a:solidFill>
                  <a:srgbClr val="FF0000"/>
                </a:solidFill>
              </a:rPr>
              <a:t>Μου λείπεις πολύ</a:t>
            </a:r>
            <a:r>
              <a:rPr lang="el-GR" sz="2800" dirty="0" smtClean="0">
                <a:solidFill>
                  <a:srgbClr val="FF0000"/>
                </a:solidFill>
              </a:rPr>
              <a:t>.</a:t>
            </a:r>
            <a:r>
              <a:rPr lang="en-US" sz="2800" dirty="0" smtClean="0">
                <a:solidFill>
                  <a:srgbClr val="FF0000"/>
                </a:solidFill>
              </a:rPr>
              <a:t> </a:t>
            </a:r>
            <a:r>
              <a:rPr lang="el-GR" sz="2800" dirty="0" smtClean="0">
                <a:solidFill>
                  <a:srgbClr val="FF0000"/>
                </a:solidFill>
              </a:rPr>
              <a:t>Περιμένω τα νέα σου! </a:t>
            </a:r>
            <a:endParaRPr lang="el-GR" sz="2800" dirty="0">
              <a:solidFill>
                <a:srgbClr val="FF0000"/>
              </a:solidFill>
            </a:endParaRPr>
          </a:p>
          <a:p>
            <a:endParaRPr lang="el-GR" sz="2800" dirty="0">
              <a:solidFill>
                <a:srgbClr val="FF0000"/>
              </a:solidFill>
            </a:endParaRPr>
          </a:p>
          <a:p>
            <a:r>
              <a:rPr lang="el-GR" sz="2800" dirty="0">
                <a:solidFill>
                  <a:srgbClr val="FF0000"/>
                </a:solidFill>
              </a:rPr>
              <a:t>		              Με  αγάπη </a:t>
            </a:r>
            <a:r>
              <a:rPr lang="el-GR" sz="2800" dirty="0" smtClean="0">
                <a:solidFill>
                  <a:srgbClr val="FF0000"/>
                </a:solidFill>
              </a:rPr>
              <a:t>το εγγόνι  </a:t>
            </a:r>
            <a:r>
              <a:rPr lang="el-GR" sz="2800" dirty="0" smtClean="0">
                <a:solidFill>
                  <a:srgbClr val="FF0000"/>
                </a:solidFill>
              </a:rPr>
              <a:t>σου</a:t>
            </a:r>
            <a:r>
              <a:rPr lang="el-GR" sz="2800" dirty="0">
                <a:solidFill>
                  <a:srgbClr val="FF0000"/>
                </a:solidFill>
              </a:rPr>
              <a:t>,  </a:t>
            </a:r>
          </a:p>
          <a:p>
            <a:r>
              <a:rPr lang="el-GR" sz="2800" dirty="0">
                <a:solidFill>
                  <a:srgbClr val="FF0000"/>
                </a:solidFill>
              </a:rPr>
              <a:t>					    Νουρ</a:t>
            </a:r>
          </a:p>
          <a:p>
            <a:r>
              <a:rPr lang="el-GR" sz="2800" dirty="0">
                <a:solidFill>
                  <a:srgbClr val="FF0000"/>
                </a:solidFill>
              </a:rPr>
              <a:t>                                  </a:t>
            </a:r>
            <a:endParaRPr lang="en-US" sz="2800" dirty="0">
              <a:solidFill>
                <a:srgbClr val="FF0000"/>
              </a:solidFill>
            </a:endParaRPr>
          </a:p>
        </p:txBody>
      </p:sp>
      <p:sp>
        <p:nvSpPr>
          <p:cNvPr id="4" name="Oval 3"/>
          <p:cNvSpPr/>
          <p:nvPr/>
        </p:nvSpPr>
        <p:spPr>
          <a:xfrm>
            <a:off x="9281160" y="368136"/>
            <a:ext cx="1996440" cy="136922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smtClean="0"/>
              <a:t>Ποιος</a:t>
            </a:r>
            <a:r>
              <a:rPr lang="el-GR" dirty="0" smtClean="0"/>
              <a:t>; / </a:t>
            </a:r>
            <a:r>
              <a:rPr lang="en-US" dirty="0" smtClean="0"/>
              <a:t>who</a:t>
            </a:r>
            <a:r>
              <a:rPr lang="el-GR" dirty="0" smtClean="0"/>
              <a:t>? </a:t>
            </a:r>
            <a:endParaRPr lang="el-GR" dirty="0"/>
          </a:p>
        </p:txBody>
      </p:sp>
      <p:sp>
        <p:nvSpPr>
          <p:cNvPr id="6" name="Oval 5"/>
          <p:cNvSpPr/>
          <p:nvPr/>
        </p:nvSpPr>
        <p:spPr>
          <a:xfrm>
            <a:off x="9281160" y="2042555"/>
            <a:ext cx="1996440" cy="136922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smtClean="0"/>
              <a:t>Σε ποιον</a:t>
            </a:r>
            <a:r>
              <a:rPr lang="el-GR" dirty="0" smtClean="0"/>
              <a:t>;</a:t>
            </a:r>
            <a:r>
              <a:rPr lang="en-US" dirty="0" smtClean="0"/>
              <a:t> / to  whom </a:t>
            </a:r>
            <a:r>
              <a:rPr lang="el-GR" dirty="0" smtClean="0"/>
              <a:t> </a:t>
            </a:r>
            <a:endParaRPr lang="el-GR" dirty="0"/>
          </a:p>
        </p:txBody>
      </p:sp>
      <p:sp>
        <p:nvSpPr>
          <p:cNvPr id="7" name="Oval 6"/>
          <p:cNvSpPr/>
          <p:nvPr/>
        </p:nvSpPr>
        <p:spPr>
          <a:xfrm>
            <a:off x="9525000" y="3518598"/>
            <a:ext cx="1996440" cy="136922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I  look  forward  to hearing  from you </a:t>
            </a:r>
            <a:endParaRPr lang="el-GR" dirty="0"/>
          </a:p>
        </p:txBody>
      </p:sp>
    </p:spTree>
    <p:extLst>
      <p:ext uri="{BB962C8B-B14F-4D97-AF65-F5344CB8AC3E}">
        <p14:creationId xmlns:p14="http://schemas.microsoft.com/office/powerpoint/2010/main" val="26328398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Πινακίδα κινουμένων σχεδίων Διάνυσμα από ©nikiteev 60055583">
            <a:extLst>
              <a:ext uri="{FF2B5EF4-FFF2-40B4-BE49-F238E27FC236}">
                <a16:creationId xmlns:a16="http://schemas.microsoft.com/office/drawing/2014/main" id="{7D6E3934-8CE1-3126-1A9A-2CB5C5885F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9144" y="991984"/>
            <a:ext cx="8280920" cy="4884859"/>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0D10DB17-480C-6FDB-6498-812184279D73}"/>
              </a:ext>
            </a:extLst>
          </p:cNvPr>
          <p:cNvSpPr/>
          <p:nvPr/>
        </p:nvSpPr>
        <p:spPr>
          <a:xfrm>
            <a:off x="3107668" y="3140968"/>
            <a:ext cx="5976664" cy="172819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4800" dirty="0" smtClean="0">
                <a:solidFill>
                  <a:schemeClr val="accent6">
                    <a:lumMod val="50000"/>
                  </a:schemeClr>
                </a:solidFill>
              </a:rPr>
              <a:t> </a:t>
            </a:r>
            <a:endParaRPr lang="el-CY" sz="4800" dirty="0">
              <a:solidFill>
                <a:schemeClr val="accent6">
                  <a:lumMod val="50000"/>
                </a:schemeClr>
              </a:solidFill>
            </a:endParaRPr>
          </a:p>
        </p:txBody>
      </p:sp>
      <p:sp>
        <p:nvSpPr>
          <p:cNvPr id="3" name="Rectangle 2"/>
          <p:cNvSpPr/>
          <p:nvPr/>
        </p:nvSpPr>
        <p:spPr>
          <a:xfrm>
            <a:off x="3961442" y="3244334"/>
            <a:ext cx="4269117" cy="1569660"/>
          </a:xfrm>
          <a:prstGeom prst="rect">
            <a:avLst/>
          </a:prstGeom>
        </p:spPr>
        <p:txBody>
          <a:bodyPr wrap="none">
            <a:spAutoFit/>
          </a:bodyPr>
          <a:lstStyle/>
          <a:p>
            <a:pPr algn="ctr"/>
            <a:endParaRPr lang="el-GR" sz="2400" dirty="0" smtClean="0"/>
          </a:p>
          <a:p>
            <a:pPr algn="ctr"/>
            <a:r>
              <a:rPr lang="en-US" sz="2400" dirty="0" smtClean="0"/>
              <a:t>Listening  Comprehension </a:t>
            </a:r>
          </a:p>
          <a:p>
            <a:pPr algn="ctr"/>
            <a:r>
              <a:rPr lang="el-GR" sz="2400" dirty="0" smtClean="0"/>
              <a:t>Κατανόηση προφορικού  </a:t>
            </a:r>
            <a:r>
              <a:rPr lang="el-GR" sz="2400" dirty="0"/>
              <a:t>λόγου  </a:t>
            </a:r>
            <a:endParaRPr lang="el-GR" sz="2400" b="1" dirty="0" smtClean="0"/>
          </a:p>
          <a:p>
            <a:pPr algn="ctr">
              <a:defRPr/>
            </a:pPr>
            <a:r>
              <a:rPr lang="el-GR" sz="2400" b="1" dirty="0" smtClean="0"/>
              <a:t>  </a:t>
            </a:r>
            <a:endParaRPr lang="el-CY" sz="2400" b="1" dirty="0"/>
          </a:p>
        </p:txBody>
      </p:sp>
      <p:pic>
        <p:nvPicPr>
          <p:cNvPr id="5" name="Picture 2" descr="School of Modern Greek – MOGR – U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362" y="322960"/>
            <a:ext cx="3067050" cy="8858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C9CC02A2-C874-4211-A15F-4A82B6B39421}" type="slidenum">
              <a:rPr lang="el-GR" smtClean="0"/>
              <a:t>6</a:t>
            </a:fld>
            <a:endParaRPr lang="el-GR"/>
          </a:p>
        </p:txBody>
      </p:sp>
    </p:spTree>
    <p:extLst>
      <p:ext uri="{BB962C8B-B14F-4D97-AF65-F5344CB8AC3E}">
        <p14:creationId xmlns:p14="http://schemas.microsoft.com/office/powerpoint/2010/main" val="3237439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CC02A2-C874-4211-A15F-4A82B6B39421}" type="slidenum">
              <a:rPr lang="el-GR" smtClean="0"/>
              <a:t>7</a:t>
            </a:fld>
            <a:endParaRPr lang="el-GR"/>
          </a:p>
        </p:txBody>
      </p:sp>
      <p:sp>
        <p:nvSpPr>
          <p:cNvPr id="3" name="Ορθογώνιο 2">
            <a:extLst>
              <a:ext uri="{FF2B5EF4-FFF2-40B4-BE49-F238E27FC236}">
                <a16:creationId xmlns:a16="http://schemas.microsoft.com/office/drawing/2014/main" id="{E3C749FE-F949-199C-60DD-A61FDB53B682}"/>
              </a:ext>
            </a:extLst>
          </p:cNvPr>
          <p:cNvSpPr/>
          <p:nvPr/>
        </p:nvSpPr>
        <p:spPr>
          <a:xfrm>
            <a:off x="7874976" y="5341622"/>
            <a:ext cx="3699510" cy="944881"/>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000" b="1" dirty="0" smtClean="0">
                <a:solidFill>
                  <a:schemeClr val="tx1"/>
                </a:solidFill>
                <a:latin typeface="Times New Roman" panose="02020603050405020304" pitchFamily="18" charset="0"/>
                <a:cs typeface="Times New Roman" panose="02020603050405020304" pitchFamily="18" charset="0"/>
              </a:rPr>
              <a:t>Εγχειρίδιο </a:t>
            </a:r>
            <a:r>
              <a:rPr lang="el-GR" sz="1000" dirty="0" smtClean="0">
                <a:solidFill>
                  <a:schemeClr val="tx1"/>
                </a:solidFill>
                <a:latin typeface="Times New Roman" panose="02020603050405020304" pitchFamily="18" charset="0"/>
                <a:cs typeface="Times New Roman" panose="02020603050405020304" pitchFamily="18" charset="0"/>
              </a:rPr>
              <a:t>:    Γ. </a:t>
            </a:r>
            <a:r>
              <a:rPr lang="el-GR" sz="1000" dirty="0" err="1" smtClean="0">
                <a:solidFill>
                  <a:schemeClr val="tx1"/>
                </a:solidFill>
                <a:latin typeface="Times New Roman" panose="02020603050405020304" pitchFamily="18" charset="0"/>
                <a:cs typeface="Times New Roman" panose="02020603050405020304" pitchFamily="18" charset="0"/>
              </a:rPr>
              <a:t>Σιμόπουλος</a:t>
            </a:r>
            <a:r>
              <a:rPr lang="el-GR" sz="10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000" dirty="0">
                <a:solidFill>
                  <a:schemeClr val="tx1"/>
                </a:solidFill>
                <a:latin typeface="Times New Roman" panose="02020603050405020304" pitchFamily="18" charset="0"/>
                <a:cs typeface="Times New Roman" panose="02020603050405020304" pitchFamily="18" charset="0"/>
              </a:rPr>
              <a:t>&amp; </a:t>
            </a:r>
            <a:r>
              <a:rPr lang="el-GR" sz="1000" dirty="0" smtClean="0">
                <a:solidFill>
                  <a:schemeClr val="tx1"/>
                </a:solidFill>
                <a:latin typeface="Times New Roman" panose="02020603050405020304" pitchFamily="18" charset="0"/>
                <a:cs typeface="Times New Roman" panose="02020603050405020304" pitchFamily="18" charset="0"/>
              </a:rPr>
              <a:t>Ε. </a:t>
            </a:r>
            <a:r>
              <a:rPr lang="el-GR" sz="1000" dirty="0" err="1" smtClean="0">
                <a:solidFill>
                  <a:schemeClr val="tx1"/>
                </a:solidFill>
                <a:latin typeface="Times New Roman" panose="02020603050405020304" pitchFamily="18" charset="0"/>
                <a:cs typeface="Times New Roman" panose="02020603050405020304" pitchFamily="18" charset="0"/>
              </a:rPr>
              <a:t>Παθιάκη</a:t>
            </a:r>
            <a:r>
              <a:rPr lang="el-GR" sz="1000" dirty="0" smtClean="0">
                <a:solidFill>
                  <a:schemeClr val="tx1"/>
                </a:solidFill>
                <a:latin typeface="Times New Roman" panose="02020603050405020304" pitchFamily="18" charset="0"/>
                <a:cs typeface="Times New Roman" panose="02020603050405020304" pitchFamily="18" charset="0"/>
              </a:rPr>
              <a:t>, </a:t>
            </a:r>
            <a:r>
              <a:rPr lang="el-GR" sz="1000" i="1" dirty="0" smtClean="0">
                <a:solidFill>
                  <a:schemeClr val="tx1"/>
                </a:solidFill>
                <a:latin typeface="Times New Roman" panose="02020603050405020304" pitchFamily="18" charset="0"/>
                <a:cs typeface="Times New Roman" panose="02020603050405020304" pitchFamily="18" charset="0"/>
              </a:rPr>
              <a:t>Ελληνικά </a:t>
            </a:r>
            <a:r>
              <a:rPr lang="el-GR" sz="10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000" i="1" dirty="0" smtClean="0">
                <a:solidFill>
                  <a:schemeClr val="tx1"/>
                </a:solidFill>
                <a:latin typeface="Times New Roman" panose="02020603050405020304" pitchFamily="18" charset="0"/>
                <a:cs typeface="Times New Roman" panose="02020603050405020304" pitchFamily="18" charset="0"/>
              </a:rPr>
              <a:t>Α2)</a:t>
            </a:r>
            <a:r>
              <a:rPr lang="el-GR" sz="1000" dirty="0" smtClean="0">
                <a:solidFill>
                  <a:schemeClr val="tx1"/>
                </a:solidFill>
                <a:latin typeface="Times New Roman" panose="02020603050405020304" pitchFamily="18" charset="0"/>
                <a:cs typeface="Times New Roman" panose="02020603050405020304" pitchFamily="18" charset="0"/>
              </a:rPr>
              <a:t>, Εκδόσεις Πατάκη, 2010,  σελ.147.</a:t>
            </a:r>
            <a:endParaRPr lang="el-GR" sz="1000" dirty="0">
              <a:solidFill>
                <a:schemeClr val="tx1"/>
              </a:solidFill>
              <a:latin typeface="Times New Roman" panose="02020603050405020304" pitchFamily="18" charset="0"/>
              <a:cs typeface="Times New Roman" panose="02020603050405020304" pitchFamily="18" charset="0"/>
            </a:endParaRPr>
          </a:p>
          <a:p>
            <a:pPr algn="ctr">
              <a:defRPr/>
            </a:pPr>
            <a:endParaRPr lang="el-CY" sz="1000" b="1" dirty="0">
              <a:solidFill>
                <a:schemeClr val="tx1"/>
              </a:solidFill>
            </a:endParaRPr>
          </a:p>
        </p:txBody>
      </p:sp>
      <p:pic>
        <p:nvPicPr>
          <p:cNvPr id="1026" name="Picture 2" descr="Cartoon washer dryer Images - Free Download on Magnific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1417" y="2827842"/>
            <a:ext cx="1690520" cy="16585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Ψυγείο καρτούν γεμάτο με φρέσκα τρόφιμα και ποτά Απεικόνιση αποθεμάτων - εικονογραφία από lifestyle, balancer: 4089203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51" y="1961158"/>
            <a:ext cx="3062410" cy="30624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ttress cartoon Images - Free Download on Magnific (formerly Freepi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8529" y="5204542"/>
            <a:ext cx="1351466" cy="13514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nimation Mattress Vector Art, Icons, and Graphics for Free Downloa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506" y="333797"/>
            <a:ext cx="3000863" cy="181713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51,000+ Cartoon Doors Stock Photos and Royalty-Free Pictures - iStoc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731" y="399330"/>
            <a:ext cx="3009656" cy="150482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Library cartoon Images - Free Download on Magnific (formerly Freepi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1917" y="3543902"/>
            <a:ext cx="2664485" cy="177512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Αξεσουάρ μπάνιου κινουμένων σχεδίων Διάνυσμα από ©sararoom 159951598"/>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5660"/>
          <a:stretch/>
        </p:blipFill>
        <p:spPr bwMode="auto">
          <a:xfrm>
            <a:off x="829358" y="5176155"/>
            <a:ext cx="1666948" cy="137985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βάζα Στοκ Εικονογραφήσεις, Vectors, &amp; Clipart – (16,660 Στοκ  Εικονογραφήσεις)"/>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74976" y="401012"/>
            <a:ext cx="3120291" cy="3120291"/>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3182815" y="333797"/>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3" name="Oval 12"/>
          <p:cNvSpPr/>
          <p:nvPr/>
        </p:nvSpPr>
        <p:spPr>
          <a:xfrm>
            <a:off x="8803526" y="385965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4" name="Oval 13"/>
          <p:cNvSpPr/>
          <p:nvPr/>
        </p:nvSpPr>
        <p:spPr>
          <a:xfrm>
            <a:off x="8916402" y="155991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5" name="Oval 14"/>
          <p:cNvSpPr/>
          <p:nvPr/>
        </p:nvSpPr>
        <p:spPr>
          <a:xfrm>
            <a:off x="6715210" y="20029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6" name="Oval 15"/>
          <p:cNvSpPr/>
          <p:nvPr/>
        </p:nvSpPr>
        <p:spPr>
          <a:xfrm>
            <a:off x="4393610" y="2662448"/>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7" name="Oval 16"/>
          <p:cNvSpPr/>
          <p:nvPr/>
        </p:nvSpPr>
        <p:spPr>
          <a:xfrm>
            <a:off x="5052793" y="500882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8" name="Oval 17"/>
          <p:cNvSpPr/>
          <p:nvPr/>
        </p:nvSpPr>
        <p:spPr>
          <a:xfrm>
            <a:off x="2289101" y="5055716"/>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9" name="Oval 18"/>
          <p:cNvSpPr/>
          <p:nvPr/>
        </p:nvSpPr>
        <p:spPr>
          <a:xfrm>
            <a:off x="2689778" y="2376543"/>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3611123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CC02A2-C874-4211-A15F-4A82B6B39421}" type="slidenum">
              <a:rPr lang="el-GR" smtClean="0"/>
              <a:t>8</a:t>
            </a:fld>
            <a:endParaRPr lang="el-GR"/>
          </a:p>
        </p:txBody>
      </p:sp>
      <p:sp>
        <p:nvSpPr>
          <p:cNvPr id="3" name="Ορθογώνιο 2">
            <a:extLst>
              <a:ext uri="{FF2B5EF4-FFF2-40B4-BE49-F238E27FC236}">
                <a16:creationId xmlns:a16="http://schemas.microsoft.com/office/drawing/2014/main" id="{E3C749FE-F949-199C-60DD-A61FDB53B682}"/>
              </a:ext>
            </a:extLst>
          </p:cNvPr>
          <p:cNvSpPr/>
          <p:nvPr/>
        </p:nvSpPr>
        <p:spPr>
          <a:xfrm>
            <a:off x="7874976" y="5341622"/>
            <a:ext cx="3699510" cy="944881"/>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000" b="1" dirty="0" smtClean="0">
                <a:solidFill>
                  <a:schemeClr val="tx1"/>
                </a:solidFill>
                <a:latin typeface="Times New Roman" panose="02020603050405020304" pitchFamily="18" charset="0"/>
                <a:cs typeface="Times New Roman" panose="02020603050405020304" pitchFamily="18" charset="0"/>
              </a:rPr>
              <a:t>Εγχειρίδιο </a:t>
            </a:r>
            <a:r>
              <a:rPr lang="el-GR" sz="1000" dirty="0" smtClean="0">
                <a:solidFill>
                  <a:schemeClr val="tx1"/>
                </a:solidFill>
                <a:latin typeface="Times New Roman" panose="02020603050405020304" pitchFamily="18" charset="0"/>
                <a:cs typeface="Times New Roman" panose="02020603050405020304" pitchFamily="18" charset="0"/>
              </a:rPr>
              <a:t>:    Γ. </a:t>
            </a:r>
            <a:r>
              <a:rPr lang="el-GR" sz="1000" dirty="0" err="1" smtClean="0">
                <a:solidFill>
                  <a:schemeClr val="tx1"/>
                </a:solidFill>
                <a:latin typeface="Times New Roman" panose="02020603050405020304" pitchFamily="18" charset="0"/>
                <a:cs typeface="Times New Roman" panose="02020603050405020304" pitchFamily="18" charset="0"/>
              </a:rPr>
              <a:t>Σιμόπουλος</a:t>
            </a:r>
            <a:r>
              <a:rPr lang="el-GR" sz="10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000" dirty="0">
                <a:solidFill>
                  <a:schemeClr val="tx1"/>
                </a:solidFill>
                <a:latin typeface="Times New Roman" panose="02020603050405020304" pitchFamily="18" charset="0"/>
                <a:cs typeface="Times New Roman" panose="02020603050405020304" pitchFamily="18" charset="0"/>
              </a:rPr>
              <a:t>&amp; </a:t>
            </a:r>
            <a:r>
              <a:rPr lang="el-GR" sz="1000" dirty="0" smtClean="0">
                <a:solidFill>
                  <a:schemeClr val="tx1"/>
                </a:solidFill>
                <a:latin typeface="Times New Roman" panose="02020603050405020304" pitchFamily="18" charset="0"/>
                <a:cs typeface="Times New Roman" panose="02020603050405020304" pitchFamily="18" charset="0"/>
              </a:rPr>
              <a:t>Ε. </a:t>
            </a:r>
            <a:r>
              <a:rPr lang="el-GR" sz="1000" dirty="0" err="1" smtClean="0">
                <a:solidFill>
                  <a:schemeClr val="tx1"/>
                </a:solidFill>
                <a:latin typeface="Times New Roman" panose="02020603050405020304" pitchFamily="18" charset="0"/>
                <a:cs typeface="Times New Roman" panose="02020603050405020304" pitchFamily="18" charset="0"/>
              </a:rPr>
              <a:t>Παθιάκη</a:t>
            </a:r>
            <a:r>
              <a:rPr lang="el-GR" sz="1000" dirty="0" smtClean="0">
                <a:solidFill>
                  <a:schemeClr val="tx1"/>
                </a:solidFill>
                <a:latin typeface="Times New Roman" panose="02020603050405020304" pitchFamily="18" charset="0"/>
                <a:cs typeface="Times New Roman" panose="02020603050405020304" pitchFamily="18" charset="0"/>
              </a:rPr>
              <a:t>, </a:t>
            </a:r>
            <a:r>
              <a:rPr lang="el-GR" sz="1000" i="1" dirty="0" smtClean="0">
                <a:solidFill>
                  <a:schemeClr val="tx1"/>
                </a:solidFill>
                <a:latin typeface="Times New Roman" panose="02020603050405020304" pitchFamily="18" charset="0"/>
                <a:cs typeface="Times New Roman" panose="02020603050405020304" pitchFamily="18" charset="0"/>
              </a:rPr>
              <a:t>Ελληνικά </a:t>
            </a:r>
            <a:r>
              <a:rPr lang="el-GR" sz="10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000" i="1" dirty="0" smtClean="0">
                <a:solidFill>
                  <a:schemeClr val="tx1"/>
                </a:solidFill>
                <a:latin typeface="Times New Roman" panose="02020603050405020304" pitchFamily="18" charset="0"/>
                <a:cs typeface="Times New Roman" panose="02020603050405020304" pitchFamily="18" charset="0"/>
              </a:rPr>
              <a:t>Α2)</a:t>
            </a:r>
            <a:r>
              <a:rPr lang="el-GR" sz="1000" dirty="0" smtClean="0">
                <a:solidFill>
                  <a:schemeClr val="tx1"/>
                </a:solidFill>
                <a:latin typeface="Times New Roman" panose="02020603050405020304" pitchFamily="18" charset="0"/>
                <a:cs typeface="Times New Roman" panose="02020603050405020304" pitchFamily="18" charset="0"/>
              </a:rPr>
              <a:t>, Εκδόσεις Πατάκη, 2010,  σελ.147.</a:t>
            </a:r>
            <a:endParaRPr lang="el-GR" sz="1000" dirty="0">
              <a:solidFill>
                <a:schemeClr val="tx1"/>
              </a:solidFill>
              <a:latin typeface="Times New Roman" panose="02020603050405020304" pitchFamily="18" charset="0"/>
              <a:cs typeface="Times New Roman" panose="02020603050405020304" pitchFamily="18" charset="0"/>
            </a:endParaRPr>
          </a:p>
          <a:p>
            <a:pPr algn="ctr">
              <a:defRPr/>
            </a:pPr>
            <a:endParaRPr lang="el-CY" sz="1000" b="1" dirty="0">
              <a:solidFill>
                <a:schemeClr val="tx1"/>
              </a:solidFill>
            </a:endParaRPr>
          </a:p>
        </p:txBody>
      </p:sp>
      <p:pic>
        <p:nvPicPr>
          <p:cNvPr id="1026" name="Picture 2" descr="Cartoon washer dryer Images - Free Download on Magnific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1417" y="2827842"/>
            <a:ext cx="1690520" cy="16585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Ψυγείο καρτούν γεμάτο με φρέσκα τρόφιμα και ποτά Απεικόνιση αποθεμάτων - εικονογραφία από lifestyle, balancer: 4089203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51" y="1961158"/>
            <a:ext cx="3062410" cy="30624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ttress cartoon Images - Free Download on Magnific (formerly Freepi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8529" y="5204542"/>
            <a:ext cx="1351466" cy="13514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nimation Mattress Vector Art, Icons, and Graphics for Free Downloa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506" y="333797"/>
            <a:ext cx="3000863" cy="181713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51,000+ Cartoon Doors Stock Photos and Royalty-Free Pictures - iStoc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731" y="399330"/>
            <a:ext cx="3009656" cy="150482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Library cartoon Images - Free Download on Magnific (formerly Freepi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1917" y="3543902"/>
            <a:ext cx="2664485" cy="177512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Αξεσουάρ μπάνιου κινουμένων σχεδίων Διάνυσμα από ©sararoom 159951598"/>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5660"/>
          <a:stretch/>
        </p:blipFill>
        <p:spPr bwMode="auto">
          <a:xfrm>
            <a:off x="829358" y="5176155"/>
            <a:ext cx="1666948" cy="137985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βάζα Στοκ Εικονογραφήσεις, Vectors, &amp; Clipart – (16,660 Στοκ  Εικονογραφήσεις)"/>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74976" y="401012"/>
            <a:ext cx="3120291" cy="3120291"/>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3182815" y="333797"/>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5</a:t>
            </a:r>
            <a:endParaRPr lang="en-US" dirty="0">
              <a:solidFill>
                <a:srgbClr val="FF0000"/>
              </a:solidFill>
            </a:endParaRPr>
          </a:p>
        </p:txBody>
      </p:sp>
      <p:sp>
        <p:nvSpPr>
          <p:cNvPr id="13" name="Oval 12"/>
          <p:cNvSpPr/>
          <p:nvPr/>
        </p:nvSpPr>
        <p:spPr>
          <a:xfrm>
            <a:off x="8803526" y="385965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6</a:t>
            </a:r>
            <a:endParaRPr lang="en-US" dirty="0">
              <a:solidFill>
                <a:srgbClr val="FF0000"/>
              </a:solidFill>
            </a:endParaRPr>
          </a:p>
        </p:txBody>
      </p:sp>
      <p:sp>
        <p:nvSpPr>
          <p:cNvPr id="14" name="Oval 13"/>
          <p:cNvSpPr/>
          <p:nvPr/>
        </p:nvSpPr>
        <p:spPr>
          <a:xfrm>
            <a:off x="8916402" y="155991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10</a:t>
            </a:r>
            <a:endParaRPr lang="en-US" dirty="0">
              <a:solidFill>
                <a:srgbClr val="FF0000"/>
              </a:solidFill>
            </a:endParaRPr>
          </a:p>
        </p:txBody>
      </p:sp>
      <p:sp>
        <p:nvSpPr>
          <p:cNvPr id="15" name="Oval 14"/>
          <p:cNvSpPr/>
          <p:nvPr/>
        </p:nvSpPr>
        <p:spPr>
          <a:xfrm>
            <a:off x="6715210" y="20029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3</a:t>
            </a:r>
            <a:endParaRPr lang="en-US" dirty="0">
              <a:solidFill>
                <a:srgbClr val="FF0000"/>
              </a:solidFill>
            </a:endParaRPr>
          </a:p>
        </p:txBody>
      </p:sp>
      <p:sp>
        <p:nvSpPr>
          <p:cNvPr id="16" name="Oval 15"/>
          <p:cNvSpPr/>
          <p:nvPr/>
        </p:nvSpPr>
        <p:spPr>
          <a:xfrm>
            <a:off x="4393610" y="2662448"/>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1</a:t>
            </a:r>
            <a:endParaRPr lang="en-US" dirty="0">
              <a:solidFill>
                <a:srgbClr val="FF0000"/>
              </a:solidFill>
            </a:endParaRPr>
          </a:p>
        </p:txBody>
      </p:sp>
      <p:sp>
        <p:nvSpPr>
          <p:cNvPr id="17" name="Oval 16"/>
          <p:cNvSpPr/>
          <p:nvPr/>
        </p:nvSpPr>
        <p:spPr>
          <a:xfrm>
            <a:off x="5052793" y="500882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8</a:t>
            </a:r>
            <a:endParaRPr lang="en-US" dirty="0">
              <a:solidFill>
                <a:srgbClr val="FF0000"/>
              </a:solidFill>
            </a:endParaRPr>
          </a:p>
        </p:txBody>
      </p:sp>
      <p:sp>
        <p:nvSpPr>
          <p:cNvPr id="18" name="Oval 17"/>
          <p:cNvSpPr/>
          <p:nvPr/>
        </p:nvSpPr>
        <p:spPr>
          <a:xfrm>
            <a:off x="2289101" y="5055716"/>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7</a:t>
            </a:r>
            <a:endParaRPr lang="en-US" dirty="0">
              <a:solidFill>
                <a:srgbClr val="FF0000"/>
              </a:solidFill>
            </a:endParaRPr>
          </a:p>
        </p:txBody>
      </p:sp>
      <p:sp>
        <p:nvSpPr>
          <p:cNvPr id="19" name="Oval 18"/>
          <p:cNvSpPr/>
          <p:nvPr/>
        </p:nvSpPr>
        <p:spPr>
          <a:xfrm>
            <a:off x="2689778" y="2376543"/>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2</a:t>
            </a:r>
            <a:endParaRPr lang="en-US" dirty="0">
              <a:solidFill>
                <a:srgbClr val="FF0000"/>
              </a:solidFill>
            </a:endParaRPr>
          </a:p>
        </p:txBody>
      </p:sp>
    </p:spTree>
    <p:extLst>
      <p:ext uri="{BB962C8B-B14F-4D97-AF65-F5344CB8AC3E}">
        <p14:creationId xmlns:p14="http://schemas.microsoft.com/office/powerpoint/2010/main" val="548868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CC02A2-C874-4211-A15F-4A82B6B39421}" type="slidenum">
              <a:rPr lang="el-GR" smtClean="0"/>
              <a:t>9</a:t>
            </a:fld>
            <a:endParaRPr lang="el-GR"/>
          </a:p>
        </p:txBody>
      </p:sp>
      <p:sp>
        <p:nvSpPr>
          <p:cNvPr id="3" name="Ορθογώνιο 2">
            <a:extLst>
              <a:ext uri="{FF2B5EF4-FFF2-40B4-BE49-F238E27FC236}">
                <a16:creationId xmlns:a16="http://schemas.microsoft.com/office/drawing/2014/main" id="{E3C749FE-F949-199C-60DD-A61FDB53B682}"/>
              </a:ext>
            </a:extLst>
          </p:cNvPr>
          <p:cNvSpPr/>
          <p:nvPr/>
        </p:nvSpPr>
        <p:spPr>
          <a:xfrm>
            <a:off x="7874976" y="5341622"/>
            <a:ext cx="3699510" cy="944881"/>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000" b="1" dirty="0" smtClean="0">
                <a:solidFill>
                  <a:schemeClr val="tx1"/>
                </a:solidFill>
                <a:latin typeface="Times New Roman" panose="02020603050405020304" pitchFamily="18" charset="0"/>
                <a:cs typeface="Times New Roman" panose="02020603050405020304" pitchFamily="18" charset="0"/>
              </a:rPr>
              <a:t>Εγχειρίδιο </a:t>
            </a:r>
            <a:r>
              <a:rPr lang="el-GR" sz="1000" dirty="0" smtClean="0">
                <a:solidFill>
                  <a:schemeClr val="tx1"/>
                </a:solidFill>
                <a:latin typeface="Times New Roman" panose="02020603050405020304" pitchFamily="18" charset="0"/>
                <a:cs typeface="Times New Roman" panose="02020603050405020304" pitchFamily="18" charset="0"/>
              </a:rPr>
              <a:t>:    Γ. </a:t>
            </a:r>
            <a:r>
              <a:rPr lang="el-GR" sz="1000" dirty="0" err="1" smtClean="0">
                <a:solidFill>
                  <a:schemeClr val="tx1"/>
                </a:solidFill>
                <a:latin typeface="Times New Roman" panose="02020603050405020304" pitchFamily="18" charset="0"/>
                <a:cs typeface="Times New Roman" panose="02020603050405020304" pitchFamily="18" charset="0"/>
              </a:rPr>
              <a:t>Σιμόπουλος</a:t>
            </a:r>
            <a:r>
              <a:rPr lang="el-GR" sz="10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000" dirty="0">
                <a:solidFill>
                  <a:schemeClr val="tx1"/>
                </a:solidFill>
                <a:latin typeface="Times New Roman" panose="02020603050405020304" pitchFamily="18" charset="0"/>
                <a:cs typeface="Times New Roman" panose="02020603050405020304" pitchFamily="18" charset="0"/>
              </a:rPr>
              <a:t>&amp; </a:t>
            </a:r>
            <a:r>
              <a:rPr lang="el-GR" sz="1000" dirty="0" smtClean="0">
                <a:solidFill>
                  <a:schemeClr val="tx1"/>
                </a:solidFill>
                <a:latin typeface="Times New Roman" panose="02020603050405020304" pitchFamily="18" charset="0"/>
                <a:cs typeface="Times New Roman" panose="02020603050405020304" pitchFamily="18" charset="0"/>
              </a:rPr>
              <a:t>Ε. </a:t>
            </a:r>
            <a:r>
              <a:rPr lang="el-GR" sz="1000" dirty="0" err="1" smtClean="0">
                <a:solidFill>
                  <a:schemeClr val="tx1"/>
                </a:solidFill>
                <a:latin typeface="Times New Roman" panose="02020603050405020304" pitchFamily="18" charset="0"/>
                <a:cs typeface="Times New Roman" panose="02020603050405020304" pitchFamily="18" charset="0"/>
              </a:rPr>
              <a:t>Παθιάκη</a:t>
            </a:r>
            <a:r>
              <a:rPr lang="el-GR" sz="1000" dirty="0" smtClean="0">
                <a:solidFill>
                  <a:schemeClr val="tx1"/>
                </a:solidFill>
                <a:latin typeface="Times New Roman" panose="02020603050405020304" pitchFamily="18" charset="0"/>
                <a:cs typeface="Times New Roman" panose="02020603050405020304" pitchFamily="18" charset="0"/>
              </a:rPr>
              <a:t>, </a:t>
            </a:r>
            <a:r>
              <a:rPr lang="el-GR" sz="1000" i="1" dirty="0" smtClean="0">
                <a:solidFill>
                  <a:schemeClr val="tx1"/>
                </a:solidFill>
                <a:latin typeface="Times New Roman" panose="02020603050405020304" pitchFamily="18" charset="0"/>
                <a:cs typeface="Times New Roman" panose="02020603050405020304" pitchFamily="18" charset="0"/>
              </a:rPr>
              <a:t>Ελληνικά </a:t>
            </a:r>
            <a:r>
              <a:rPr lang="el-GR" sz="10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000" i="1" dirty="0" smtClean="0">
                <a:solidFill>
                  <a:schemeClr val="tx1"/>
                </a:solidFill>
                <a:latin typeface="Times New Roman" panose="02020603050405020304" pitchFamily="18" charset="0"/>
                <a:cs typeface="Times New Roman" panose="02020603050405020304" pitchFamily="18" charset="0"/>
              </a:rPr>
              <a:t>Α2)</a:t>
            </a:r>
            <a:r>
              <a:rPr lang="el-GR" sz="1000" dirty="0" smtClean="0">
                <a:solidFill>
                  <a:schemeClr val="tx1"/>
                </a:solidFill>
                <a:latin typeface="Times New Roman" panose="02020603050405020304" pitchFamily="18" charset="0"/>
                <a:cs typeface="Times New Roman" panose="02020603050405020304" pitchFamily="18" charset="0"/>
              </a:rPr>
              <a:t>, Εκδόσεις Πατάκη, 2010,  σελ.147.</a:t>
            </a:r>
            <a:endParaRPr lang="el-GR" sz="1000" dirty="0">
              <a:solidFill>
                <a:schemeClr val="tx1"/>
              </a:solidFill>
              <a:latin typeface="Times New Roman" panose="02020603050405020304" pitchFamily="18" charset="0"/>
              <a:cs typeface="Times New Roman" panose="02020603050405020304" pitchFamily="18" charset="0"/>
            </a:endParaRPr>
          </a:p>
          <a:p>
            <a:pPr algn="ctr">
              <a:defRPr/>
            </a:pPr>
            <a:endParaRPr lang="el-CY" sz="1000" b="1" dirty="0">
              <a:solidFill>
                <a:schemeClr val="tx1"/>
              </a:solidFill>
            </a:endParaRPr>
          </a:p>
        </p:txBody>
      </p:sp>
      <p:pic>
        <p:nvPicPr>
          <p:cNvPr id="1026" name="Picture 2" descr="Cartoon washer dryer Images - Free Download on Magnific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1417" y="2827842"/>
            <a:ext cx="1690520" cy="16585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Ψυγείο καρτούν γεμάτο με φρέσκα τρόφιμα και ποτά Απεικόνιση αποθεμάτων - εικονογραφία από lifestyle, balancer: 4089203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51" y="1961158"/>
            <a:ext cx="3062410" cy="30624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ttress cartoon Images - Free Download on Magnific (formerly Freepi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8529" y="5204542"/>
            <a:ext cx="1351466" cy="13514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nimation Mattress Vector Art, Icons, and Graphics for Free Downloa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506" y="333797"/>
            <a:ext cx="3000863" cy="181713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51,000+ Cartoon Doors Stock Photos and Royalty-Free Pictures - iStoc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731" y="399330"/>
            <a:ext cx="3009656" cy="150482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Library cartoon Images - Free Download on Magnific (formerly Freepi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1917" y="3543902"/>
            <a:ext cx="2664485" cy="177512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βάζα Στοκ Εικονογραφήσεις, Vectors, &amp; Clipart – (16,660 Στοκ  Εικονογραφήσεις)"/>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74976" y="401012"/>
            <a:ext cx="3120291" cy="3120291"/>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3182815" y="333797"/>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5</a:t>
            </a:r>
            <a:endParaRPr lang="en-US" dirty="0">
              <a:solidFill>
                <a:srgbClr val="FF0000"/>
              </a:solidFill>
            </a:endParaRPr>
          </a:p>
        </p:txBody>
      </p:sp>
      <p:sp>
        <p:nvSpPr>
          <p:cNvPr id="13" name="Oval 12"/>
          <p:cNvSpPr/>
          <p:nvPr/>
        </p:nvSpPr>
        <p:spPr>
          <a:xfrm>
            <a:off x="8803526" y="385965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6</a:t>
            </a:r>
            <a:endParaRPr lang="en-US" dirty="0">
              <a:solidFill>
                <a:srgbClr val="FF0000"/>
              </a:solidFill>
            </a:endParaRPr>
          </a:p>
        </p:txBody>
      </p:sp>
      <p:sp>
        <p:nvSpPr>
          <p:cNvPr id="14" name="Oval 13"/>
          <p:cNvSpPr/>
          <p:nvPr/>
        </p:nvSpPr>
        <p:spPr>
          <a:xfrm>
            <a:off x="8916402" y="155991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10</a:t>
            </a:r>
            <a:endParaRPr lang="en-US" dirty="0">
              <a:solidFill>
                <a:srgbClr val="FF0000"/>
              </a:solidFill>
            </a:endParaRPr>
          </a:p>
        </p:txBody>
      </p:sp>
      <p:sp>
        <p:nvSpPr>
          <p:cNvPr id="15" name="Oval 14"/>
          <p:cNvSpPr/>
          <p:nvPr/>
        </p:nvSpPr>
        <p:spPr>
          <a:xfrm>
            <a:off x="6715210" y="20029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3</a:t>
            </a:r>
            <a:endParaRPr lang="en-US" dirty="0">
              <a:solidFill>
                <a:srgbClr val="FF0000"/>
              </a:solidFill>
            </a:endParaRPr>
          </a:p>
        </p:txBody>
      </p:sp>
      <p:sp>
        <p:nvSpPr>
          <p:cNvPr id="16" name="Oval 15"/>
          <p:cNvSpPr/>
          <p:nvPr/>
        </p:nvSpPr>
        <p:spPr>
          <a:xfrm>
            <a:off x="4393610" y="2662448"/>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1</a:t>
            </a:r>
            <a:endParaRPr lang="en-US" dirty="0">
              <a:solidFill>
                <a:srgbClr val="FF0000"/>
              </a:solidFill>
            </a:endParaRPr>
          </a:p>
        </p:txBody>
      </p:sp>
      <p:sp>
        <p:nvSpPr>
          <p:cNvPr id="17" name="Oval 16"/>
          <p:cNvSpPr/>
          <p:nvPr/>
        </p:nvSpPr>
        <p:spPr>
          <a:xfrm>
            <a:off x="5052793" y="500882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8</a:t>
            </a:r>
            <a:endParaRPr lang="en-US" dirty="0">
              <a:solidFill>
                <a:srgbClr val="FF0000"/>
              </a:solidFill>
            </a:endParaRPr>
          </a:p>
        </p:txBody>
      </p:sp>
      <p:sp>
        <p:nvSpPr>
          <p:cNvPr id="18" name="Oval 17"/>
          <p:cNvSpPr/>
          <p:nvPr/>
        </p:nvSpPr>
        <p:spPr>
          <a:xfrm>
            <a:off x="2289101" y="5055716"/>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7</a:t>
            </a:r>
            <a:endParaRPr lang="en-US" dirty="0">
              <a:solidFill>
                <a:srgbClr val="FF0000"/>
              </a:solidFill>
            </a:endParaRPr>
          </a:p>
        </p:txBody>
      </p:sp>
      <p:sp>
        <p:nvSpPr>
          <p:cNvPr id="19" name="Oval 18"/>
          <p:cNvSpPr/>
          <p:nvPr/>
        </p:nvSpPr>
        <p:spPr>
          <a:xfrm>
            <a:off x="2689778" y="2376543"/>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2</a:t>
            </a:r>
            <a:endParaRPr lang="en-US" dirty="0">
              <a:solidFill>
                <a:srgbClr val="FF0000"/>
              </a:solidFill>
            </a:endParaRPr>
          </a:p>
        </p:txBody>
      </p:sp>
      <p:sp>
        <p:nvSpPr>
          <p:cNvPr id="5" name="Rounded Rectangle 4"/>
          <p:cNvSpPr/>
          <p:nvPr/>
        </p:nvSpPr>
        <p:spPr>
          <a:xfrm>
            <a:off x="829358" y="1680351"/>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Αυτή η διαφήμιση διαφημίζει  </a:t>
            </a:r>
            <a:r>
              <a:rPr lang="el-GR" sz="1200" dirty="0" smtClean="0"/>
              <a:t> _______________________.</a:t>
            </a:r>
            <a:endParaRPr lang="en-US" sz="1200" dirty="0"/>
          </a:p>
        </p:txBody>
      </p:sp>
      <p:sp>
        <p:nvSpPr>
          <p:cNvPr id="22" name="Rounded Rectangle 21"/>
          <p:cNvSpPr/>
          <p:nvPr/>
        </p:nvSpPr>
        <p:spPr>
          <a:xfrm>
            <a:off x="5442388" y="2265314"/>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Αυτή η διαφήμιση διαφημίζει  </a:t>
            </a:r>
            <a:r>
              <a:rPr lang="el-GR" sz="1200" dirty="0" smtClean="0"/>
              <a:t> _______________________.</a:t>
            </a:r>
            <a:endParaRPr lang="en-US" sz="1200" dirty="0"/>
          </a:p>
        </p:txBody>
      </p:sp>
      <p:sp>
        <p:nvSpPr>
          <p:cNvPr id="23" name="Rounded Rectangle 22"/>
          <p:cNvSpPr/>
          <p:nvPr/>
        </p:nvSpPr>
        <p:spPr>
          <a:xfrm>
            <a:off x="4611597" y="1556314"/>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Αυτή η διαφήμιση διαφημίζει  </a:t>
            </a:r>
            <a:r>
              <a:rPr lang="el-GR" sz="1200" dirty="0" smtClean="0"/>
              <a:t> _______________________.</a:t>
            </a:r>
            <a:endParaRPr lang="en-US" sz="1200" dirty="0"/>
          </a:p>
        </p:txBody>
      </p:sp>
      <p:sp>
        <p:nvSpPr>
          <p:cNvPr id="24" name="Rounded Rectangle 23"/>
          <p:cNvSpPr/>
          <p:nvPr/>
        </p:nvSpPr>
        <p:spPr>
          <a:xfrm>
            <a:off x="8359531" y="228496"/>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Αυτή η διαφήμιση διαφημίζει  </a:t>
            </a:r>
            <a:r>
              <a:rPr lang="el-GR" sz="1200" dirty="0" smtClean="0"/>
              <a:t> _______________________.</a:t>
            </a:r>
            <a:endParaRPr lang="en-US" sz="1200" dirty="0"/>
          </a:p>
        </p:txBody>
      </p:sp>
      <p:sp>
        <p:nvSpPr>
          <p:cNvPr id="25" name="Rounded Rectangle 24"/>
          <p:cNvSpPr/>
          <p:nvPr/>
        </p:nvSpPr>
        <p:spPr>
          <a:xfrm>
            <a:off x="8811210" y="4538538"/>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Αυτή η διαφήμιση διαφημίζει  </a:t>
            </a:r>
            <a:r>
              <a:rPr lang="el-GR" sz="1200" dirty="0" smtClean="0"/>
              <a:t> _______________________.</a:t>
            </a:r>
            <a:endParaRPr lang="en-US" sz="1200" dirty="0"/>
          </a:p>
        </p:txBody>
      </p:sp>
      <p:sp>
        <p:nvSpPr>
          <p:cNvPr id="26" name="Rounded Rectangle 25"/>
          <p:cNvSpPr/>
          <p:nvPr/>
        </p:nvSpPr>
        <p:spPr>
          <a:xfrm>
            <a:off x="2409092" y="5747965"/>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Αυτή η διαφήμιση διαφημίζει  </a:t>
            </a:r>
            <a:r>
              <a:rPr lang="el-GR" sz="1200" dirty="0" smtClean="0"/>
              <a:t> _________________.</a:t>
            </a:r>
            <a:endParaRPr lang="en-US" sz="1200" dirty="0"/>
          </a:p>
        </p:txBody>
      </p:sp>
      <p:sp>
        <p:nvSpPr>
          <p:cNvPr id="27" name="Rounded Rectangle 26"/>
          <p:cNvSpPr/>
          <p:nvPr/>
        </p:nvSpPr>
        <p:spPr>
          <a:xfrm>
            <a:off x="5506911" y="5582499"/>
            <a:ext cx="2236253"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Αυτή η διαφήμιση διαφημίζει  </a:t>
            </a:r>
            <a:r>
              <a:rPr lang="el-GR" sz="1200" dirty="0" smtClean="0"/>
              <a:t> __________________.</a:t>
            </a:r>
            <a:endParaRPr lang="en-US" sz="1200" dirty="0"/>
          </a:p>
        </p:txBody>
      </p:sp>
      <p:sp>
        <p:nvSpPr>
          <p:cNvPr id="28" name="Rounded Rectangle 27"/>
          <p:cNvSpPr/>
          <p:nvPr/>
        </p:nvSpPr>
        <p:spPr>
          <a:xfrm>
            <a:off x="2618812" y="3774091"/>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Αυτή η διαφήμιση διαφημίζει  </a:t>
            </a:r>
            <a:r>
              <a:rPr lang="el-GR" sz="1200" dirty="0" smtClean="0"/>
              <a:t> _________________.</a:t>
            </a:r>
            <a:endParaRPr lang="en-US" sz="1200" dirty="0"/>
          </a:p>
        </p:txBody>
      </p:sp>
      <p:sp>
        <p:nvSpPr>
          <p:cNvPr id="29" name="Rounded Rectangle 28"/>
          <p:cNvSpPr/>
          <p:nvPr/>
        </p:nvSpPr>
        <p:spPr>
          <a:xfrm>
            <a:off x="9660743" y="3234259"/>
            <a:ext cx="2432588" cy="978938"/>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t>a</a:t>
            </a:r>
            <a:r>
              <a:rPr lang="en-US" sz="2800" dirty="0" smtClean="0"/>
              <a:t>dvertisement &amp;  advertise </a:t>
            </a:r>
            <a:endParaRPr lang="en-US" sz="2800" dirty="0"/>
          </a:p>
        </p:txBody>
      </p:sp>
      <p:pic>
        <p:nvPicPr>
          <p:cNvPr id="30" name="Picture 14" descr="Αξεσουάρ μπάνιου κινουμένων σχεδίων Διάνυσμα από ©sararoom 159951598"/>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5660"/>
          <a:stretch/>
        </p:blipFill>
        <p:spPr bwMode="auto">
          <a:xfrm>
            <a:off x="418821" y="5159059"/>
            <a:ext cx="1666948" cy="13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8153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CC02A2-C874-4211-A15F-4A82B6B39421}" type="slidenum">
              <a:rPr lang="el-GR" smtClean="0"/>
              <a:t>10</a:t>
            </a:fld>
            <a:endParaRPr lang="el-GR"/>
          </a:p>
        </p:txBody>
      </p:sp>
      <p:sp>
        <p:nvSpPr>
          <p:cNvPr id="3" name="Ορθογώνιο 2">
            <a:extLst>
              <a:ext uri="{FF2B5EF4-FFF2-40B4-BE49-F238E27FC236}">
                <a16:creationId xmlns:a16="http://schemas.microsoft.com/office/drawing/2014/main" id="{E3C749FE-F949-199C-60DD-A61FDB53B682}"/>
              </a:ext>
            </a:extLst>
          </p:cNvPr>
          <p:cNvSpPr/>
          <p:nvPr/>
        </p:nvSpPr>
        <p:spPr>
          <a:xfrm>
            <a:off x="7874976" y="5341622"/>
            <a:ext cx="3699510" cy="944881"/>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000" b="1" dirty="0" smtClean="0">
                <a:solidFill>
                  <a:schemeClr val="tx1"/>
                </a:solidFill>
                <a:latin typeface="Times New Roman" panose="02020603050405020304" pitchFamily="18" charset="0"/>
                <a:cs typeface="Times New Roman" panose="02020603050405020304" pitchFamily="18" charset="0"/>
              </a:rPr>
              <a:t>Εγχειρίδιο </a:t>
            </a:r>
            <a:r>
              <a:rPr lang="el-GR" sz="1000" dirty="0" smtClean="0">
                <a:solidFill>
                  <a:schemeClr val="tx1"/>
                </a:solidFill>
                <a:latin typeface="Times New Roman" panose="02020603050405020304" pitchFamily="18" charset="0"/>
                <a:cs typeface="Times New Roman" panose="02020603050405020304" pitchFamily="18" charset="0"/>
              </a:rPr>
              <a:t>:    Γ. </a:t>
            </a:r>
            <a:r>
              <a:rPr lang="el-GR" sz="1000" dirty="0" err="1" smtClean="0">
                <a:solidFill>
                  <a:schemeClr val="tx1"/>
                </a:solidFill>
                <a:latin typeface="Times New Roman" panose="02020603050405020304" pitchFamily="18" charset="0"/>
                <a:cs typeface="Times New Roman" panose="02020603050405020304" pitchFamily="18" charset="0"/>
              </a:rPr>
              <a:t>Σιμόπουλος</a:t>
            </a:r>
            <a:r>
              <a:rPr lang="el-GR" sz="10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000" dirty="0">
                <a:solidFill>
                  <a:schemeClr val="tx1"/>
                </a:solidFill>
                <a:latin typeface="Times New Roman" panose="02020603050405020304" pitchFamily="18" charset="0"/>
                <a:cs typeface="Times New Roman" panose="02020603050405020304" pitchFamily="18" charset="0"/>
              </a:rPr>
              <a:t>&amp; </a:t>
            </a:r>
            <a:r>
              <a:rPr lang="el-GR" sz="1000" dirty="0" smtClean="0">
                <a:solidFill>
                  <a:schemeClr val="tx1"/>
                </a:solidFill>
                <a:latin typeface="Times New Roman" panose="02020603050405020304" pitchFamily="18" charset="0"/>
                <a:cs typeface="Times New Roman" panose="02020603050405020304" pitchFamily="18" charset="0"/>
              </a:rPr>
              <a:t>Ε. </a:t>
            </a:r>
            <a:r>
              <a:rPr lang="el-GR" sz="1000" dirty="0" err="1" smtClean="0">
                <a:solidFill>
                  <a:schemeClr val="tx1"/>
                </a:solidFill>
                <a:latin typeface="Times New Roman" panose="02020603050405020304" pitchFamily="18" charset="0"/>
                <a:cs typeface="Times New Roman" panose="02020603050405020304" pitchFamily="18" charset="0"/>
              </a:rPr>
              <a:t>Παθιάκη</a:t>
            </a:r>
            <a:r>
              <a:rPr lang="el-GR" sz="1000" dirty="0" smtClean="0">
                <a:solidFill>
                  <a:schemeClr val="tx1"/>
                </a:solidFill>
                <a:latin typeface="Times New Roman" panose="02020603050405020304" pitchFamily="18" charset="0"/>
                <a:cs typeface="Times New Roman" panose="02020603050405020304" pitchFamily="18" charset="0"/>
              </a:rPr>
              <a:t>, </a:t>
            </a:r>
            <a:r>
              <a:rPr lang="el-GR" sz="1000" i="1" dirty="0" smtClean="0">
                <a:solidFill>
                  <a:schemeClr val="tx1"/>
                </a:solidFill>
                <a:latin typeface="Times New Roman" panose="02020603050405020304" pitchFamily="18" charset="0"/>
                <a:cs typeface="Times New Roman" panose="02020603050405020304" pitchFamily="18" charset="0"/>
              </a:rPr>
              <a:t>Ελληνικά </a:t>
            </a:r>
            <a:r>
              <a:rPr lang="el-GR" sz="10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000" i="1" dirty="0" smtClean="0">
                <a:solidFill>
                  <a:schemeClr val="tx1"/>
                </a:solidFill>
                <a:latin typeface="Times New Roman" panose="02020603050405020304" pitchFamily="18" charset="0"/>
                <a:cs typeface="Times New Roman" panose="02020603050405020304" pitchFamily="18" charset="0"/>
              </a:rPr>
              <a:t>Α2)</a:t>
            </a:r>
            <a:r>
              <a:rPr lang="el-GR" sz="1000" dirty="0" smtClean="0">
                <a:solidFill>
                  <a:schemeClr val="tx1"/>
                </a:solidFill>
                <a:latin typeface="Times New Roman" panose="02020603050405020304" pitchFamily="18" charset="0"/>
                <a:cs typeface="Times New Roman" panose="02020603050405020304" pitchFamily="18" charset="0"/>
              </a:rPr>
              <a:t>, Εκδόσεις Πατάκη, 2010,  σελ.147.</a:t>
            </a:r>
            <a:endParaRPr lang="el-GR" sz="1000" dirty="0">
              <a:solidFill>
                <a:schemeClr val="tx1"/>
              </a:solidFill>
              <a:latin typeface="Times New Roman" panose="02020603050405020304" pitchFamily="18" charset="0"/>
              <a:cs typeface="Times New Roman" panose="02020603050405020304" pitchFamily="18" charset="0"/>
            </a:endParaRPr>
          </a:p>
          <a:p>
            <a:pPr algn="ctr">
              <a:defRPr/>
            </a:pPr>
            <a:endParaRPr lang="el-CY" sz="1000" b="1" dirty="0">
              <a:solidFill>
                <a:schemeClr val="tx1"/>
              </a:solidFill>
            </a:endParaRPr>
          </a:p>
        </p:txBody>
      </p:sp>
      <p:pic>
        <p:nvPicPr>
          <p:cNvPr id="1026" name="Picture 2" descr="Cartoon washer dryer Images - Free Download on Magnific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1417" y="2827842"/>
            <a:ext cx="1690520" cy="16585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Ψυγείο καρτούν γεμάτο με φρέσκα τρόφιμα και ποτά Απεικόνιση αποθεμάτων - εικονογραφία από lifestyle, balancer: 4089203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51" y="1961158"/>
            <a:ext cx="3062410" cy="30624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ttress cartoon Images - Free Download on Magnific (formerly Freepi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8529" y="5204542"/>
            <a:ext cx="1351466" cy="13514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nimation Mattress Vector Art, Icons, and Graphics for Free Downloa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506" y="333797"/>
            <a:ext cx="3000863" cy="181713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51,000+ Cartoon Doors Stock Photos and Royalty-Free Pictures - iStoc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731" y="399330"/>
            <a:ext cx="3009656" cy="150482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Library cartoon Images - Free Download on Magnific (formerly Freepi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1917" y="3543902"/>
            <a:ext cx="2664485" cy="177512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βάζα Στοκ Εικονογραφήσεις, Vectors, &amp; Clipart – (16,660 Στοκ  Εικονογραφήσεις)"/>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74976" y="401012"/>
            <a:ext cx="3120291" cy="3120291"/>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3182815" y="333797"/>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5</a:t>
            </a:r>
            <a:endParaRPr lang="en-US" dirty="0">
              <a:solidFill>
                <a:srgbClr val="FF0000"/>
              </a:solidFill>
            </a:endParaRPr>
          </a:p>
        </p:txBody>
      </p:sp>
      <p:sp>
        <p:nvSpPr>
          <p:cNvPr id="13" name="Oval 12"/>
          <p:cNvSpPr/>
          <p:nvPr/>
        </p:nvSpPr>
        <p:spPr>
          <a:xfrm>
            <a:off x="8803526" y="385965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6</a:t>
            </a:r>
            <a:endParaRPr lang="en-US" dirty="0">
              <a:solidFill>
                <a:srgbClr val="FF0000"/>
              </a:solidFill>
            </a:endParaRPr>
          </a:p>
        </p:txBody>
      </p:sp>
      <p:sp>
        <p:nvSpPr>
          <p:cNvPr id="14" name="Oval 13"/>
          <p:cNvSpPr/>
          <p:nvPr/>
        </p:nvSpPr>
        <p:spPr>
          <a:xfrm>
            <a:off x="8916402" y="155991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10</a:t>
            </a:r>
            <a:endParaRPr lang="en-US" dirty="0">
              <a:solidFill>
                <a:srgbClr val="FF0000"/>
              </a:solidFill>
            </a:endParaRPr>
          </a:p>
        </p:txBody>
      </p:sp>
      <p:sp>
        <p:nvSpPr>
          <p:cNvPr id="15" name="Oval 14"/>
          <p:cNvSpPr/>
          <p:nvPr/>
        </p:nvSpPr>
        <p:spPr>
          <a:xfrm>
            <a:off x="6715210" y="20029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3</a:t>
            </a:r>
            <a:endParaRPr lang="en-US" dirty="0">
              <a:solidFill>
                <a:srgbClr val="FF0000"/>
              </a:solidFill>
            </a:endParaRPr>
          </a:p>
        </p:txBody>
      </p:sp>
      <p:sp>
        <p:nvSpPr>
          <p:cNvPr id="16" name="Oval 15"/>
          <p:cNvSpPr/>
          <p:nvPr/>
        </p:nvSpPr>
        <p:spPr>
          <a:xfrm>
            <a:off x="4393610" y="2662448"/>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1</a:t>
            </a:r>
            <a:endParaRPr lang="en-US" dirty="0">
              <a:solidFill>
                <a:srgbClr val="FF0000"/>
              </a:solidFill>
            </a:endParaRPr>
          </a:p>
        </p:txBody>
      </p:sp>
      <p:sp>
        <p:nvSpPr>
          <p:cNvPr id="17" name="Oval 16"/>
          <p:cNvSpPr/>
          <p:nvPr/>
        </p:nvSpPr>
        <p:spPr>
          <a:xfrm>
            <a:off x="5052793" y="500882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8</a:t>
            </a:r>
            <a:endParaRPr lang="en-US" dirty="0">
              <a:solidFill>
                <a:srgbClr val="FF0000"/>
              </a:solidFill>
            </a:endParaRPr>
          </a:p>
        </p:txBody>
      </p:sp>
      <p:sp>
        <p:nvSpPr>
          <p:cNvPr id="18" name="Oval 17"/>
          <p:cNvSpPr/>
          <p:nvPr/>
        </p:nvSpPr>
        <p:spPr>
          <a:xfrm>
            <a:off x="2289101" y="5055716"/>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7</a:t>
            </a:r>
            <a:endParaRPr lang="en-US" dirty="0">
              <a:solidFill>
                <a:srgbClr val="FF0000"/>
              </a:solidFill>
            </a:endParaRPr>
          </a:p>
        </p:txBody>
      </p:sp>
      <p:sp>
        <p:nvSpPr>
          <p:cNvPr id="19" name="Oval 18"/>
          <p:cNvSpPr/>
          <p:nvPr/>
        </p:nvSpPr>
        <p:spPr>
          <a:xfrm>
            <a:off x="2689778" y="2376543"/>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2</a:t>
            </a:r>
            <a:endParaRPr lang="en-US" dirty="0">
              <a:solidFill>
                <a:srgbClr val="FF0000"/>
              </a:solidFill>
            </a:endParaRPr>
          </a:p>
        </p:txBody>
      </p:sp>
      <p:sp>
        <p:nvSpPr>
          <p:cNvPr id="5" name="Rounded Rectangle 4"/>
          <p:cNvSpPr/>
          <p:nvPr/>
        </p:nvSpPr>
        <p:spPr>
          <a:xfrm>
            <a:off x="829358" y="1680351"/>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a:t>
            </a:r>
            <a:r>
              <a:rPr lang="el-GR" sz="1200" dirty="0" smtClean="0"/>
              <a:t>_______διαφήμιση διαφημίζει__________.</a:t>
            </a:r>
            <a:endParaRPr lang="en-US" sz="1200" dirty="0"/>
          </a:p>
        </p:txBody>
      </p:sp>
      <p:sp>
        <p:nvSpPr>
          <p:cNvPr id="22" name="Rounded Rectangle 21"/>
          <p:cNvSpPr/>
          <p:nvPr/>
        </p:nvSpPr>
        <p:spPr>
          <a:xfrm>
            <a:off x="5442388" y="2265314"/>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_____</a:t>
            </a:r>
            <a:r>
              <a:rPr lang="el-GR" sz="1200" dirty="0" smtClean="0"/>
              <a:t> </a:t>
            </a:r>
            <a:r>
              <a:rPr lang="el-GR" sz="1200" dirty="0"/>
              <a:t>διαφήμιση διαφημίζει</a:t>
            </a:r>
            <a:r>
              <a:rPr lang="el-GR" sz="1200" dirty="0" smtClean="0"/>
              <a:t>_________.</a:t>
            </a:r>
            <a:endParaRPr lang="en-US" sz="1200" dirty="0"/>
          </a:p>
        </p:txBody>
      </p:sp>
      <p:sp>
        <p:nvSpPr>
          <p:cNvPr id="23" name="Rounded Rectangle 22"/>
          <p:cNvSpPr/>
          <p:nvPr/>
        </p:nvSpPr>
        <p:spPr>
          <a:xfrm>
            <a:off x="4611597" y="1556314"/>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_____</a:t>
            </a:r>
            <a:r>
              <a:rPr lang="el-GR" sz="1200" dirty="0" smtClean="0"/>
              <a:t> διαφήμιση </a:t>
            </a:r>
            <a:r>
              <a:rPr lang="el-GR" sz="1200" dirty="0"/>
              <a:t>διαφημίζει</a:t>
            </a:r>
            <a:r>
              <a:rPr lang="el-GR" sz="1200" dirty="0" smtClean="0"/>
              <a:t>_________.</a:t>
            </a:r>
            <a:endParaRPr lang="en-US" sz="1200" dirty="0"/>
          </a:p>
        </p:txBody>
      </p:sp>
      <p:sp>
        <p:nvSpPr>
          <p:cNvPr id="24" name="Rounded Rectangle 23"/>
          <p:cNvSpPr/>
          <p:nvPr/>
        </p:nvSpPr>
        <p:spPr>
          <a:xfrm>
            <a:off x="8359531" y="228496"/>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_____</a:t>
            </a:r>
            <a:r>
              <a:rPr lang="el-GR" sz="1200" dirty="0" smtClean="0"/>
              <a:t> διαφήμιση </a:t>
            </a:r>
            <a:r>
              <a:rPr lang="el-GR" sz="1200" dirty="0"/>
              <a:t>διαφημίζει</a:t>
            </a:r>
            <a:r>
              <a:rPr lang="el-GR" sz="1200" dirty="0" smtClean="0"/>
              <a:t>_________.</a:t>
            </a:r>
            <a:endParaRPr lang="en-US" sz="1200" dirty="0"/>
          </a:p>
        </p:txBody>
      </p:sp>
      <p:sp>
        <p:nvSpPr>
          <p:cNvPr id="25" name="Rounded Rectangle 24"/>
          <p:cNvSpPr/>
          <p:nvPr/>
        </p:nvSpPr>
        <p:spPr>
          <a:xfrm>
            <a:off x="8811210" y="4538538"/>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a:t>
            </a:r>
            <a:r>
              <a:rPr lang="el-GR" sz="1200" dirty="0" smtClean="0"/>
              <a:t>έκτη διαφήμιση </a:t>
            </a:r>
            <a:r>
              <a:rPr lang="el-GR" sz="1200" dirty="0"/>
              <a:t>διαφημίζει</a:t>
            </a:r>
            <a:r>
              <a:rPr lang="el-GR" sz="1200" dirty="0" smtClean="0"/>
              <a:t>_________.</a:t>
            </a:r>
            <a:endParaRPr lang="en-US" sz="1200" dirty="0"/>
          </a:p>
        </p:txBody>
      </p:sp>
      <p:sp>
        <p:nvSpPr>
          <p:cNvPr id="26" name="Rounded Rectangle 25"/>
          <p:cNvSpPr/>
          <p:nvPr/>
        </p:nvSpPr>
        <p:spPr>
          <a:xfrm>
            <a:off x="2409092" y="5747965"/>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_____</a:t>
            </a:r>
            <a:r>
              <a:rPr lang="el-GR" sz="1200" dirty="0" smtClean="0"/>
              <a:t> διαφήμιση </a:t>
            </a:r>
            <a:r>
              <a:rPr lang="el-GR" sz="1200" dirty="0"/>
              <a:t>διαφημίζει</a:t>
            </a:r>
            <a:r>
              <a:rPr lang="el-GR" sz="1200" dirty="0" smtClean="0"/>
              <a:t>_________.</a:t>
            </a:r>
            <a:endParaRPr lang="en-US" sz="1200" dirty="0"/>
          </a:p>
        </p:txBody>
      </p:sp>
      <p:sp>
        <p:nvSpPr>
          <p:cNvPr id="27" name="Rounded Rectangle 26"/>
          <p:cNvSpPr/>
          <p:nvPr/>
        </p:nvSpPr>
        <p:spPr>
          <a:xfrm>
            <a:off x="6056836" y="5582499"/>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_____</a:t>
            </a:r>
            <a:r>
              <a:rPr lang="el-GR" sz="1200" dirty="0" smtClean="0"/>
              <a:t> διαφήμιση </a:t>
            </a:r>
            <a:r>
              <a:rPr lang="el-GR" sz="1200" dirty="0"/>
              <a:t>διαφημίζει</a:t>
            </a:r>
            <a:r>
              <a:rPr lang="el-GR" sz="1200" dirty="0" smtClean="0"/>
              <a:t>________.</a:t>
            </a:r>
            <a:endParaRPr lang="en-US" sz="1200" dirty="0"/>
          </a:p>
        </p:txBody>
      </p:sp>
      <p:sp>
        <p:nvSpPr>
          <p:cNvPr id="28" name="Rounded Rectangle 27"/>
          <p:cNvSpPr/>
          <p:nvPr/>
        </p:nvSpPr>
        <p:spPr>
          <a:xfrm>
            <a:off x="2669362" y="3876647"/>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_____</a:t>
            </a:r>
            <a:r>
              <a:rPr lang="el-GR" sz="1200" dirty="0" smtClean="0"/>
              <a:t> </a:t>
            </a:r>
            <a:r>
              <a:rPr lang="el-GR" sz="1200" dirty="0"/>
              <a:t>διαφήμιση διαφημίζει</a:t>
            </a:r>
            <a:r>
              <a:rPr lang="el-GR" sz="1200" dirty="0" smtClean="0"/>
              <a:t>_________.</a:t>
            </a:r>
            <a:endParaRPr lang="en-US" sz="1200" dirty="0"/>
          </a:p>
        </p:txBody>
      </p:sp>
      <p:pic>
        <p:nvPicPr>
          <p:cNvPr id="29" name="Picture 14" descr="Αξεσουάρ μπάνιου κινουμένων σχεδίων Διάνυσμα από ©sararoom 159951598"/>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5660"/>
          <a:stretch/>
        </p:blipFill>
        <p:spPr bwMode="auto">
          <a:xfrm>
            <a:off x="418821" y="5124135"/>
            <a:ext cx="1666948" cy="1379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3714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CC02A2-C874-4211-A15F-4A82B6B39421}" type="slidenum">
              <a:rPr lang="el-GR" smtClean="0"/>
              <a:t>11</a:t>
            </a:fld>
            <a:endParaRPr lang="el-GR"/>
          </a:p>
        </p:txBody>
      </p:sp>
      <p:sp>
        <p:nvSpPr>
          <p:cNvPr id="3" name="Ορθογώνιο 2">
            <a:extLst>
              <a:ext uri="{FF2B5EF4-FFF2-40B4-BE49-F238E27FC236}">
                <a16:creationId xmlns:a16="http://schemas.microsoft.com/office/drawing/2014/main" id="{E3C749FE-F949-199C-60DD-A61FDB53B682}"/>
              </a:ext>
            </a:extLst>
          </p:cNvPr>
          <p:cNvSpPr/>
          <p:nvPr/>
        </p:nvSpPr>
        <p:spPr>
          <a:xfrm>
            <a:off x="7874976" y="5341622"/>
            <a:ext cx="3699510" cy="944881"/>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000" b="1" dirty="0" smtClean="0">
                <a:solidFill>
                  <a:schemeClr val="tx1"/>
                </a:solidFill>
                <a:latin typeface="Times New Roman" panose="02020603050405020304" pitchFamily="18" charset="0"/>
                <a:cs typeface="Times New Roman" panose="02020603050405020304" pitchFamily="18" charset="0"/>
              </a:rPr>
              <a:t>Εγχειρίδιο </a:t>
            </a:r>
            <a:r>
              <a:rPr lang="el-GR" sz="1000" dirty="0" smtClean="0">
                <a:solidFill>
                  <a:schemeClr val="tx1"/>
                </a:solidFill>
                <a:latin typeface="Times New Roman" panose="02020603050405020304" pitchFamily="18" charset="0"/>
                <a:cs typeface="Times New Roman" panose="02020603050405020304" pitchFamily="18" charset="0"/>
              </a:rPr>
              <a:t>:    Γ. </a:t>
            </a:r>
            <a:r>
              <a:rPr lang="el-GR" sz="1000" dirty="0" err="1" smtClean="0">
                <a:solidFill>
                  <a:schemeClr val="tx1"/>
                </a:solidFill>
                <a:latin typeface="Times New Roman" panose="02020603050405020304" pitchFamily="18" charset="0"/>
                <a:cs typeface="Times New Roman" panose="02020603050405020304" pitchFamily="18" charset="0"/>
              </a:rPr>
              <a:t>Σιμόπουλος</a:t>
            </a:r>
            <a:r>
              <a:rPr lang="el-GR" sz="10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000" dirty="0">
                <a:solidFill>
                  <a:schemeClr val="tx1"/>
                </a:solidFill>
                <a:latin typeface="Times New Roman" panose="02020603050405020304" pitchFamily="18" charset="0"/>
                <a:cs typeface="Times New Roman" panose="02020603050405020304" pitchFamily="18" charset="0"/>
              </a:rPr>
              <a:t>&amp; </a:t>
            </a:r>
            <a:r>
              <a:rPr lang="el-GR" sz="1000" dirty="0" smtClean="0">
                <a:solidFill>
                  <a:schemeClr val="tx1"/>
                </a:solidFill>
                <a:latin typeface="Times New Roman" panose="02020603050405020304" pitchFamily="18" charset="0"/>
                <a:cs typeface="Times New Roman" panose="02020603050405020304" pitchFamily="18" charset="0"/>
              </a:rPr>
              <a:t>Ε. </a:t>
            </a:r>
            <a:r>
              <a:rPr lang="el-GR" sz="1000" dirty="0" err="1" smtClean="0">
                <a:solidFill>
                  <a:schemeClr val="tx1"/>
                </a:solidFill>
                <a:latin typeface="Times New Roman" panose="02020603050405020304" pitchFamily="18" charset="0"/>
                <a:cs typeface="Times New Roman" panose="02020603050405020304" pitchFamily="18" charset="0"/>
              </a:rPr>
              <a:t>Παθιάκη</a:t>
            </a:r>
            <a:r>
              <a:rPr lang="el-GR" sz="1000" dirty="0" smtClean="0">
                <a:solidFill>
                  <a:schemeClr val="tx1"/>
                </a:solidFill>
                <a:latin typeface="Times New Roman" panose="02020603050405020304" pitchFamily="18" charset="0"/>
                <a:cs typeface="Times New Roman" panose="02020603050405020304" pitchFamily="18" charset="0"/>
              </a:rPr>
              <a:t>, </a:t>
            </a:r>
            <a:r>
              <a:rPr lang="el-GR" sz="1000" i="1" dirty="0" smtClean="0">
                <a:solidFill>
                  <a:schemeClr val="tx1"/>
                </a:solidFill>
                <a:latin typeface="Times New Roman" panose="02020603050405020304" pitchFamily="18" charset="0"/>
                <a:cs typeface="Times New Roman" panose="02020603050405020304" pitchFamily="18" charset="0"/>
              </a:rPr>
              <a:t>Ελληνικά </a:t>
            </a:r>
            <a:r>
              <a:rPr lang="el-GR" sz="10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000" i="1" dirty="0" smtClean="0">
                <a:solidFill>
                  <a:schemeClr val="tx1"/>
                </a:solidFill>
                <a:latin typeface="Times New Roman" panose="02020603050405020304" pitchFamily="18" charset="0"/>
                <a:cs typeface="Times New Roman" panose="02020603050405020304" pitchFamily="18" charset="0"/>
              </a:rPr>
              <a:t>Α2)</a:t>
            </a:r>
            <a:r>
              <a:rPr lang="el-GR" sz="1000" dirty="0" smtClean="0">
                <a:solidFill>
                  <a:schemeClr val="tx1"/>
                </a:solidFill>
                <a:latin typeface="Times New Roman" panose="02020603050405020304" pitchFamily="18" charset="0"/>
                <a:cs typeface="Times New Roman" panose="02020603050405020304" pitchFamily="18" charset="0"/>
              </a:rPr>
              <a:t>, Εκδόσεις Πατάκη, 2010,  σελ.147.</a:t>
            </a:r>
            <a:endParaRPr lang="el-GR" sz="1000" dirty="0">
              <a:solidFill>
                <a:schemeClr val="tx1"/>
              </a:solidFill>
              <a:latin typeface="Times New Roman" panose="02020603050405020304" pitchFamily="18" charset="0"/>
              <a:cs typeface="Times New Roman" panose="02020603050405020304" pitchFamily="18" charset="0"/>
            </a:endParaRPr>
          </a:p>
          <a:p>
            <a:pPr algn="ctr">
              <a:defRPr/>
            </a:pPr>
            <a:endParaRPr lang="el-CY" sz="1000" b="1" dirty="0">
              <a:solidFill>
                <a:schemeClr val="tx1"/>
              </a:solidFill>
            </a:endParaRPr>
          </a:p>
        </p:txBody>
      </p:sp>
      <p:pic>
        <p:nvPicPr>
          <p:cNvPr id="1026" name="Picture 2" descr="Cartoon washer dryer Images - Free Download on Magnific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1417" y="2827842"/>
            <a:ext cx="1690520" cy="16585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Ψυγείο καρτούν γεμάτο με φρέσκα τρόφιμα και ποτά Απεικόνιση αποθεμάτων - εικονογραφία από lifestyle, balancer: 4089203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51" y="1961158"/>
            <a:ext cx="3062410" cy="30624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ttress cartoon Images - Free Download on Magnific (formerly Freepi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8529" y="5204542"/>
            <a:ext cx="1351466" cy="13514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nimation Mattress Vector Art, Icons, and Graphics for Free Downloa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506" y="333797"/>
            <a:ext cx="3000863" cy="181713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51,000+ Cartoon Doors Stock Photos and Royalty-Free Pictures - iStoc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731" y="399330"/>
            <a:ext cx="3009656" cy="150482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Library cartoon Images - Free Download on Magnific (formerly Freepi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1917" y="3543902"/>
            <a:ext cx="2664485" cy="177512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βάζα Στοκ Εικονογραφήσεις, Vectors, &amp; Clipart – (16,660 Στοκ  Εικονογραφήσεις)"/>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74976" y="401012"/>
            <a:ext cx="3120291" cy="3120291"/>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3182815" y="333797"/>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5</a:t>
            </a:r>
            <a:endParaRPr lang="en-US" dirty="0">
              <a:solidFill>
                <a:srgbClr val="FF0000"/>
              </a:solidFill>
            </a:endParaRPr>
          </a:p>
        </p:txBody>
      </p:sp>
      <p:sp>
        <p:nvSpPr>
          <p:cNvPr id="13" name="Oval 12"/>
          <p:cNvSpPr/>
          <p:nvPr/>
        </p:nvSpPr>
        <p:spPr>
          <a:xfrm>
            <a:off x="8803526" y="385965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6</a:t>
            </a:r>
            <a:endParaRPr lang="en-US" dirty="0">
              <a:solidFill>
                <a:srgbClr val="FF0000"/>
              </a:solidFill>
            </a:endParaRPr>
          </a:p>
        </p:txBody>
      </p:sp>
      <p:sp>
        <p:nvSpPr>
          <p:cNvPr id="14" name="Oval 13"/>
          <p:cNvSpPr/>
          <p:nvPr/>
        </p:nvSpPr>
        <p:spPr>
          <a:xfrm>
            <a:off x="8916402" y="155991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10</a:t>
            </a:r>
            <a:endParaRPr lang="en-US" dirty="0">
              <a:solidFill>
                <a:srgbClr val="FF0000"/>
              </a:solidFill>
            </a:endParaRPr>
          </a:p>
        </p:txBody>
      </p:sp>
      <p:sp>
        <p:nvSpPr>
          <p:cNvPr id="15" name="Oval 14"/>
          <p:cNvSpPr/>
          <p:nvPr/>
        </p:nvSpPr>
        <p:spPr>
          <a:xfrm>
            <a:off x="6715210" y="20029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3</a:t>
            </a:r>
            <a:endParaRPr lang="en-US" dirty="0">
              <a:solidFill>
                <a:srgbClr val="FF0000"/>
              </a:solidFill>
            </a:endParaRPr>
          </a:p>
        </p:txBody>
      </p:sp>
      <p:sp>
        <p:nvSpPr>
          <p:cNvPr id="16" name="Oval 15"/>
          <p:cNvSpPr/>
          <p:nvPr/>
        </p:nvSpPr>
        <p:spPr>
          <a:xfrm>
            <a:off x="4393610" y="2662448"/>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1</a:t>
            </a:r>
            <a:endParaRPr lang="en-US" dirty="0">
              <a:solidFill>
                <a:srgbClr val="FF0000"/>
              </a:solidFill>
            </a:endParaRPr>
          </a:p>
        </p:txBody>
      </p:sp>
      <p:sp>
        <p:nvSpPr>
          <p:cNvPr id="17" name="Oval 16"/>
          <p:cNvSpPr/>
          <p:nvPr/>
        </p:nvSpPr>
        <p:spPr>
          <a:xfrm>
            <a:off x="5052793" y="500882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8</a:t>
            </a:r>
            <a:endParaRPr lang="en-US" dirty="0">
              <a:solidFill>
                <a:srgbClr val="FF0000"/>
              </a:solidFill>
            </a:endParaRPr>
          </a:p>
        </p:txBody>
      </p:sp>
      <p:sp>
        <p:nvSpPr>
          <p:cNvPr id="18" name="Oval 17"/>
          <p:cNvSpPr/>
          <p:nvPr/>
        </p:nvSpPr>
        <p:spPr>
          <a:xfrm>
            <a:off x="2289101" y="5055716"/>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7</a:t>
            </a:r>
            <a:endParaRPr lang="en-US" dirty="0">
              <a:solidFill>
                <a:srgbClr val="FF0000"/>
              </a:solidFill>
            </a:endParaRPr>
          </a:p>
        </p:txBody>
      </p:sp>
      <p:sp>
        <p:nvSpPr>
          <p:cNvPr id="19" name="Oval 18"/>
          <p:cNvSpPr/>
          <p:nvPr/>
        </p:nvSpPr>
        <p:spPr>
          <a:xfrm>
            <a:off x="2689778" y="2376543"/>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2</a:t>
            </a:r>
            <a:endParaRPr lang="en-US" dirty="0">
              <a:solidFill>
                <a:srgbClr val="FF0000"/>
              </a:solidFill>
            </a:endParaRPr>
          </a:p>
        </p:txBody>
      </p:sp>
      <p:sp>
        <p:nvSpPr>
          <p:cNvPr id="5" name="Rounded Rectangle 4"/>
          <p:cNvSpPr/>
          <p:nvPr/>
        </p:nvSpPr>
        <p:spPr>
          <a:xfrm>
            <a:off x="829358" y="1680351"/>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π</a:t>
            </a:r>
            <a:r>
              <a:rPr lang="el-GR" sz="1200" dirty="0" smtClean="0"/>
              <a:t>έμπτη διαφήμιση διαφημίζει__________.</a:t>
            </a:r>
            <a:endParaRPr lang="en-US" sz="1200" dirty="0"/>
          </a:p>
        </p:txBody>
      </p:sp>
      <p:sp>
        <p:nvSpPr>
          <p:cNvPr id="22" name="Rounded Rectangle 21"/>
          <p:cNvSpPr/>
          <p:nvPr/>
        </p:nvSpPr>
        <p:spPr>
          <a:xfrm>
            <a:off x="5442388" y="2265314"/>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πρώτη διαφήμιση διαφημίζει</a:t>
            </a:r>
            <a:r>
              <a:rPr lang="el-GR" sz="1200" dirty="0" smtClean="0"/>
              <a:t>_________.</a:t>
            </a:r>
            <a:endParaRPr lang="en-US" sz="1200" dirty="0"/>
          </a:p>
        </p:txBody>
      </p:sp>
      <p:sp>
        <p:nvSpPr>
          <p:cNvPr id="23" name="Rounded Rectangle 22"/>
          <p:cNvSpPr/>
          <p:nvPr/>
        </p:nvSpPr>
        <p:spPr>
          <a:xfrm>
            <a:off x="4611597" y="1556314"/>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τ</a:t>
            </a:r>
            <a:r>
              <a:rPr lang="el-GR" sz="1200" dirty="0" smtClean="0"/>
              <a:t>ρίτη διαφήμιση </a:t>
            </a:r>
            <a:r>
              <a:rPr lang="el-GR" sz="1200" dirty="0"/>
              <a:t>διαφημίζει</a:t>
            </a:r>
            <a:r>
              <a:rPr lang="el-GR" sz="1200" dirty="0" smtClean="0"/>
              <a:t>_________.</a:t>
            </a:r>
            <a:endParaRPr lang="en-US" sz="1200" dirty="0"/>
          </a:p>
        </p:txBody>
      </p:sp>
      <p:sp>
        <p:nvSpPr>
          <p:cNvPr id="24" name="Rounded Rectangle 23"/>
          <p:cNvSpPr/>
          <p:nvPr/>
        </p:nvSpPr>
        <p:spPr>
          <a:xfrm>
            <a:off x="8359531" y="228496"/>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a:t>
            </a:r>
            <a:r>
              <a:rPr lang="el-GR" sz="1200" dirty="0" smtClean="0"/>
              <a:t>δέκατη διαφήμιση </a:t>
            </a:r>
            <a:r>
              <a:rPr lang="el-GR" sz="1200" dirty="0"/>
              <a:t>διαφημίζει</a:t>
            </a:r>
            <a:r>
              <a:rPr lang="el-GR" sz="1200" dirty="0" smtClean="0"/>
              <a:t>_________.</a:t>
            </a:r>
            <a:endParaRPr lang="en-US" sz="1200" dirty="0"/>
          </a:p>
        </p:txBody>
      </p:sp>
      <p:sp>
        <p:nvSpPr>
          <p:cNvPr id="25" name="Rounded Rectangle 24"/>
          <p:cNvSpPr/>
          <p:nvPr/>
        </p:nvSpPr>
        <p:spPr>
          <a:xfrm>
            <a:off x="8811210" y="4538538"/>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a:t>
            </a:r>
            <a:r>
              <a:rPr lang="el-GR" sz="1200" dirty="0" smtClean="0"/>
              <a:t>έκτη διαφήμιση </a:t>
            </a:r>
            <a:r>
              <a:rPr lang="el-GR" sz="1200" dirty="0"/>
              <a:t>διαφημίζει</a:t>
            </a:r>
            <a:r>
              <a:rPr lang="el-GR" sz="1200" dirty="0" smtClean="0"/>
              <a:t>_________.</a:t>
            </a:r>
            <a:endParaRPr lang="en-US" sz="1200" dirty="0"/>
          </a:p>
        </p:txBody>
      </p:sp>
      <p:sp>
        <p:nvSpPr>
          <p:cNvPr id="26" name="Rounded Rectangle 25"/>
          <p:cNvSpPr/>
          <p:nvPr/>
        </p:nvSpPr>
        <p:spPr>
          <a:xfrm>
            <a:off x="2409092" y="5747965"/>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a:t>
            </a:r>
            <a:r>
              <a:rPr lang="el-GR" sz="1200" dirty="0" smtClean="0"/>
              <a:t>έβδομη διαφήμιση </a:t>
            </a:r>
            <a:r>
              <a:rPr lang="el-GR" sz="1200" dirty="0"/>
              <a:t>διαφημίζει</a:t>
            </a:r>
            <a:r>
              <a:rPr lang="el-GR" sz="1200" dirty="0" smtClean="0"/>
              <a:t>_________.</a:t>
            </a:r>
            <a:endParaRPr lang="en-US" sz="1200" dirty="0"/>
          </a:p>
        </p:txBody>
      </p:sp>
      <p:sp>
        <p:nvSpPr>
          <p:cNvPr id="27" name="Rounded Rectangle 26"/>
          <p:cNvSpPr/>
          <p:nvPr/>
        </p:nvSpPr>
        <p:spPr>
          <a:xfrm>
            <a:off x="6056836" y="5582499"/>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a:t>
            </a:r>
            <a:r>
              <a:rPr lang="el-GR" sz="1200" dirty="0" smtClean="0"/>
              <a:t>όγδοη διαφήμιση </a:t>
            </a:r>
            <a:r>
              <a:rPr lang="el-GR" sz="1200" dirty="0"/>
              <a:t>διαφημίζει</a:t>
            </a:r>
            <a:r>
              <a:rPr lang="el-GR" sz="1200" dirty="0" smtClean="0"/>
              <a:t>________.</a:t>
            </a:r>
            <a:endParaRPr lang="en-US" sz="1200" dirty="0"/>
          </a:p>
        </p:txBody>
      </p:sp>
      <p:sp>
        <p:nvSpPr>
          <p:cNvPr id="28" name="Rounded Rectangle 27"/>
          <p:cNvSpPr/>
          <p:nvPr/>
        </p:nvSpPr>
        <p:spPr>
          <a:xfrm>
            <a:off x="2669362" y="3876647"/>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δεύτερη διαφήμιση διαφημίζει</a:t>
            </a:r>
            <a:r>
              <a:rPr lang="el-GR" sz="1200" dirty="0" smtClean="0"/>
              <a:t>_________.</a:t>
            </a:r>
            <a:endParaRPr lang="en-US" sz="1200" dirty="0"/>
          </a:p>
        </p:txBody>
      </p:sp>
      <p:pic>
        <p:nvPicPr>
          <p:cNvPr id="29" name="Picture 14" descr="Αξεσουάρ μπάνιου κινουμένων σχεδίων Διάνυσμα από ©sararoom 159951598"/>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46218" b="5660"/>
          <a:stretch/>
        </p:blipFill>
        <p:spPr bwMode="auto">
          <a:xfrm>
            <a:off x="494763" y="5142555"/>
            <a:ext cx="1666948" cy="1475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793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CC02A2-C874-4211-A15F-4A82B6B39421}" type="slidenum">
              <a:rPr lang="el-GR" smtClean="0"/>
              <a:t>12</a:t>
            </a:fld>
            <a:endParaRPr lang="el-GR"/>
          </a:p>
        </p:txBody>
      </p:sp>
      <p:sp>
        <p:nvSpPr>
          <p:cNvPr id="3" name="Ορθογώνιο 2">
            <a:extLst>
              <a:ext uri="{FF2B5EF4-FFF2-40B4-BE49-F238E27FC236}">
                <a16:creationId xmlns:a16="http://schemas.microsoft.com/office/drawing/2014/main" id="{E3C749FE-F949-199C-60DD-A61FDB53B682}"/>
              </a:ext>
            </a:extLst>
          </p:cNvPr>
          <p:cNvSpPr/>
          <p:nvPr/>
        </p:nvSpPr>
        <p:spPr>
          <a:xfrm>
            <a:off x="7874976" y="5341622"/>
            <a:ext cx="3699510" cy="944881"/>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xmln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000" b="1" dirty="0" smtClean="0">
                <a:solidFill>
                  <a:schemeClr val="tx1"/>
                </a:solidFill>
                <a:latin typeface="Times New Roman" panose="02020603050405020304" pitchFamily="18" charset="0"/>
                <a:cs typeface="Times New Roman" panose="02020603050405020304" pitchFamily="18" charset="0"/>
              </a:rPr>
              <a:t>Εγχειρίδιο </a:t>
            </a:r>
            <a:r>
              <a:rPr lang="el-GR" sz="1000" dirty="0" smtClean="0">
                <a:solidFill>
                  <a:schemeClr val="tx1"/>
                </a:solidFill>
                <a:latin typeface="Times New Roman" panose="02020603050405020304" pitchFamily="18" charset="0"/>
                <a:cs typeface="Times New Roman" panose="02020603050405020304" pitchFamily="18" charset="0"/>
              </a:rPr>
              <a:t>:    Γ. </a:t>
            </a:r>
            <a:r>
              <a:rPr lang="el-GR" sz="1000" dirty="0" err="1" smtClean="0">
                <a:solidFill>
                  <a:schemeClr val="tx1"/>
                </a:solidFill>
                <a:latin typeface="Times New Roman" panose="02020603050405020304" pitchFamily="18" charset="0"/>
                <a:cs typeface="Times New Roman" panose="02020603050405020304" pitchFamily="18" charset="0"/>
              </a:rPr>
              <a:t>Σιμόπουλος</a:t>
            </a:r>
            <a:r>
              <a:rPr lang="el-GR" sz="10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000" dirty="0">
                <a:solidFill>
                  <a:schemeClr val="tx1"/>
                </a:solidFill>
                <a:latin typeface="Times New Roman" panose="02020603050405020304" pitchFamily="18" charset="0"/>
                <a:cs typeface="Times New Roman" panose="02020603050405020304" pitchFamily="18" charset="0"/>
              </a:rPr>
              <a:t>&amp; </a:t>
            </a:r>
            <a:r>
              <a:rPr lang="el-GR" sz="1000" dirty="0" smtClean="0">
                <a:solidFill>
                  <a:schemeClr val="tx1"/>
                </a:solidFill>
                <a:latin typeface="Times New Roman" panose="02020603050405020304" pitchFamily="18" charset="0"/>
                <a:cs typeface="Times New Roman" panose="02020603050405020304" pitchFamily="18" charset="0"/>
              </a:rPr>
              <a:t>Ε. </a:t>
            </a:r>
            <a:r>
              <a:rPr lang="el-GR" sz="1000" dirty="0" err="1" smtClean="0">
                <a:solidFill>
                  <a:schemeClr val="tx1"/>
                </a:solidFill>
                <a:latin typeface="Times New Roman" panose="02020603050405020304" pitchFamily="18" charset="0"/>
                <a:cs typeface="Times New Roman" panose="02020603050405020304" pitchFamily="18" charset="0"/>
              </a:rPr>
              <a:t>Παθιάκη</a:t>
            </a:r>
            <a:r>
              <a:rPr lang="el-GR" sz="1000" dirty="0" smtClean="0">
                <a:solidFill>
                  <a:schemeClr val="tx1"/>
                </a:solidFill>
                <a:latin typeface="Times New Roman" panose="02020603050405020304" pitchFamily="18" charset="0"/>
                <a:cs typeface="Times New Roman" panose="02020603050405020304" pitchFamily="18" charset="0"/>
              </a:rPr>
              <a:t>, </a:t>
            </a:r>
            <a:r>
              <a:rPr lang="el-GR" sz="1000" i="1" dirty="0" smtClean="0">
                <a:solidFill>
                  <a:schemeClr val="tx1"/>
                </a:solidFill>
                <a:latin typeface="Times New Roman" panose="02020603050405020304" pitchFamily="18" charset="0"/>
                <a:cs typeface="Times New Roman" panose="02020603050405020304" pitchFamily="18" charset="0"/>
              </a:rPr>
              <a:t>Ελληνικά </a:t>
            </a:r>
            <a:r>
              <a:rPr lang="el-GR" sz="10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000" i="1" dirty="0" smtClean="0">
                <a:solidFill>
                  <a:schemeClr val="tx1"/>
                </a:solidFill>
                <a:latin typeface="Times New Roman" panose="02020603050405020304" pitchFamily="18" charset="0"/>
                <a:cs typeface="Times New Roman" panose="02020603050405020304" pitchFamily="18" charset="0"/>
              </a:rPr>
              <a:t>Α2)</a:t>
            </a:r>
            <a:r>
              <a:rPr lang="el-GR" sz="1000" dirty="0" smtClean="0">
                <a:solidFill>
                  <a:schemeClr val="tx1"/>
                </a:solidFill>
                <a:latin typeface="Times New Roman" panose="02020603050405020304" pitchFamily="18" charset="0"/>
                <a:cs typeface="Times New Roman" panose="02020603050405020304" pitchFamily="18" charset="0"/>
              </a:rPr>
              <a:t>, Εκδόσεις Πατάκη, 2010,  σελ.147.</a:t>
            </a:r>
            <a:endParaRPr lang="el-GR" sz="1000" dirty="0">
              <a:solidFill>
                <a:schemeClr val="tx1"/>
              </a:solidFill>
              <a:latin typeface="Times New Roman" panose="02020603050405020304" pitchFamily="18" charset="0"/>
              <a:cs typeface="Times New Roman" panose="02020603050405020304" pitchFamily="18" charset="0"/>
            </a:endParaRPr>
          </a:p>
          <a:p>
            <a:pPr algn="ctr">
              <a:defRPr/>
            </a:pPr>
            <a:endParaRPr lang="el-CY" sz="1000" b="1" dirty="0">
              <a:solidFill>
                <a:schemeClr val="tx1"/>
              </a:solidFill>
            </a:endParaRPr>
          </a:p>
        </p:txBody>
      </p:sp>
      <p:pic>
        <p:nvPicPr>
          <p:cNvPr id="1026" name="Picture 2" descr="Cartoon washer dryer Images - Free Download on Magnific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1417" y="2827842"/>
            <a:ext cx="1690520" cy="16585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Ψυγείο καρτούν γεμάτο με φρέσκα τρόφιμα και ποτά Απεικόνιση αποθεμάτων - εικονογραφία από lifestyle, balancer: 4089203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651" y="1961158"/>
            <a:ext cx="3062410" cy="306241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ttress cartoon Images - Free Download on Magnific (formerly Freepi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48529" y="5204542"/>
            <a:ext cx="1351466" cy="135146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nimation Mattress Vector Art, Icons, and Graphics for Free Downloa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506" y="333797"/>
            <a:ext cx="3000863" cy="181713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51,000+ Cartoon Doors Stock Photos and Royalty-Free Pictures - iStoc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731" y="399330"/>
            <a:ext cx="3009656" cy="150482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Library cartoon Images - Free Download on Magnific (formerly Freepi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51917" y="3543902"/>
            <a:ext cx="2664485" cy="177512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Αξεσουάρ μπάνιου κινουμένων σχεδίων Διάνυσμα από ©sararoom 159951598"/>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46218" b="5660"/>
          <a:stretch/>
        </p:blipFill>
        <p:spPr bwMode="auto">
          <a:xfrm>
            <a:off x="569834" y="5055716"/>
            <a:ext cx="1666948" cy="147543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βάζα Στοκ Εικονογραφήσεις, Vectors, &amp; Clipart – (16,660 Στοκ  Εικονογραφήσεις)"/>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74976" y="401012"/>
            <a:ext cx="3120291" cy="3120291"/>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3182815" y="333797"/>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5</a:t>
            </a:r>
            <a:endParaRPr lang="en-US" dirty="0">
              <a:solidFill>
                <a:srgbClr val="FF0000"/>
              </a:solidFill>
            </a:endParaRPr>
          </a:p>
        </p:txBody>
      </p:sp>
      <p:sp>
        <p:nvSpPr>
          <p:cNvPr id="13" name="Oval 12"/>
          <p:cNvSpPr/>
          <p:nvPr/>
        </p:nvSpPr>
        <p:spPr>
          <a:xfrm>
            <a:off x="8803526" y="385965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6</a:t>
            </a:r>
            <a:endParaRPr lang="en-US" dirty="0">
              <a:solidFill>
                <a:srgbClr val="FF0000"/>
              </a:solidFill>
            </a:endParaRPr>
          </a:p>
        </p:txBody>
      </p:sp>
      <p:sp>
        <p:nvSpPr>
          <p:cNvPr id="14" name="Oval 13"/>
          <p:cNvSpPr/>
          <p:nvPr/>
        </p:nvSpPr>
        <p:spPr>
          <a:xfrm>
            <a:off x="8916402" y="155991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10</a:t>
            </a:r>
            <a:endParaRPr lang="en-US" dirty="0">
              <a:solidFill>
                <a:srgbClr val="FF0000"/>
              </a:solidFill>
            </a:endParaRPr>
          </a:p>
        </p:txBody>
      </p:sp>
      <p:sp>
        <p:nvSpPr>
          <p:cNvPr id="15" name="Oval 14"/>
          <p:cNvSpPr/>
          <p:nvPr/>
        </p:nvSpPr>
        <p:spPr>
          <a:xfrm>
            <a:off x="6715210" y="200291"/>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3</a:t>
            </a:r>
            <a:endParaRPr lang="en-US" dirty="0">
              <a:solidFill>
                <a:srgbClr val="FF0000"/>
              </a:solidFill>
            </a:endParaRPr>
          </a:p>
        </p:txBody>
      </p:sp>
      <p:sp>
        <p:nvSpPr>
          <p:cNvPr id="16" name="Oval 15"/>
          <p:cNvSpPr/>
          <p:nvPr/>
        </p:nvSpPr>
        <p:spPr>
          <a:xfrm>
            <a:off x="4393610" y="2662448"/>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1</a:t>
            </a:r>
            <a:endParaRPr lang="en-US" dirty="0">
              <a:solidFill>
                <a:srgbClr val="FF0000"/>
              </a:solidFill>
            </a:endParaRPr>
          </a:p>
        </p:txBody>
      </p:sp>
      <p:sp>
        <p:nvSpPr>
          <p:cNvPr id="17" name="Oval 16"/>
          <p:cNvSpPr/>
          <p:nvPr/>
        </p:nvSpPr>
        <p:spPr>
          <a:xfrm>
            <a:off x="5052793" y="5008822"/>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8</a:t>
            </a:r>
            <a:endParaRPr lang="en-US" dirty="0">
              <a:solidFill>
                <a:srgbClr val="FF0000"/>
              </a:solidFill>
            </a:endParaRPr>
          </a:p>
        </p:txBody>
      </p:sp>
      <p:sp>
        <p:nvSpPr>
          <p:cNvPr id="18" name="Oval 17"/>
          <p:cNvSpPr/>
          <p:nvPr/>
        </p:nvSpPr>
        <p:spPr>
          <a:xfrm>
            <a:off x="2289101" y="5055716"/>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7</a:t>
            </a:r>
            <a:endParaRPr lang="en-US" dirty="0">
              <a:solidFill>
                <a:srgbClr val="FF0000"/>
              </a:solidFill>
            </a:endParaRPr>
          </a:p>
        </p:txBody>
      </p:sp>
      <p:sp>
        <p:nvSpPr>
          <p:cNvPr id="19" name="Oval 18"/>
          <p:cNvSpPr/>
          <p:nvPr/>
        </p:nvSpPr>
        <p:spPr>
          <a:xfrm>
            <a:off x="2689778" y="2376543"/>
            <a:ext cx="659423" cy="5718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rgbClr val="FF0000"/>
                </a:solidFill>
              </a:rPr>
              <a:t>2</a:t>
            </a:r>
            <a:endParaRPr lang="en-US" dirty="0">
              <a:solidFill>
                <a:srgbClr val="FF0000"/>
              </a:solidFill>
            </a:endParaRPr>
          </a:p>
        </p:txBody>
      </p:sp>
      <p:sp>
        <p:nvSpPr>
          <p:cNvPr id="5" name="Rounded Rectangle 4"/>
          <p:cNvSpPr/>
          <p:nvPr/>
        </p:nvSpPr>
        <p:spPr>
          <a:xfrm>
            <a:off x="829358" y="1680351"/>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π</a:t>
            </a:r>
            <a:r>
              <a:rPr lang="el-GR" sz="1200" dirty="0" smtClean="0"/>
              <a:t>έμπτη διαφήμιση διαφημίζει πόρτες.</a:t>
            </a:r>
            <a:endParaRPr lang="en-US" sz="1200" dirty="0"/>
          </a:p>
        </p:txBody>
      </p:sp>
      <p:sp>
        <p:nvSpPr>
          <p:cNvPr id="22" name="Rounded Rectangle 21"/>
          <p:cNvSpPr/>
          <p:nvPr/>
        </p:nvSpPr>
        <p:spPr>
          <a:xfrm>
            <a:off x="5442388" y="2265314"/>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πρώτη διαφήμιση </a:t>
            </a:r>
            <a:r>
              <a:rPr lang="el-GR" sz="1200" dirty="0" smtClean="0"/>
              <a:t>διαφημίζει</a:t>
            </a:r>
            <a:r>
              <a:rPr lang="el-GR" sz="1200" dirty="0"/>
              <a:t> </a:t>
            </a:r>
            <a:r>
              <a:rPr lang="el-GR" sz="1200" dirty="0" smtClean="0"/>
              <a:t>πλυντήριο.</a:t>
            </a:r>
            <a:endParaRPr lang="en-US" sz="1200" dirty="0"/>
          </a:p>
        </p:txBody>
      </p:sp>
      <p:sp>
        <p:nvSpPr>
          <p:cNvPr id="23" name="Rounded Rectangle 22"/>
          <p:cNvSpPr/>
          <p:nvPr/>
        </p:nvSpPr>
        <p:spPr>
          <a:xfrm>
            <a:off x="4611597" y="1556314"/>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τ</a:t>
            </a:r>
            <a:r>
              <a:rPr lang="el-GR" sz="1200" dirty="0" smtClean="0"/>
              <a:t>ρίτη διαφήμιση διαφημίζει</a:t>
            </a:r>
            <a:r>
              <a:rPr lang="el-GR" sz="1200" dirty="0"/>
              <a:t> </a:t>
            </a:r>
            <a:r>
              <a:rPr lang="el-GR" sz="1200" dirty="0" smtClean="0"/>
              <a:t>στρώματα.</a:t>
            </a:r>
            <a:endParaRPr lang="en-US" sz="1200" dirty="0"/>
          </a:p>
        </p:txBody>
      </p:sp>
      <p:sp>
        <p:nvSpPr>
          <p:cNvPr id="24" name="Rounded Rectangle 23"/>
          <p:cNvSpPr/>
          <p:nvPr/>
        </p:nvSpPr>
        <p:spPr>
          <a:xfrm>
            <a:off x="8359531" y="228496"/>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a:t>
            </a:r>
            <a:r>
              <a:rPr lang="el-GR" sz="1200" dirty="0" smtClean="0"/>
              <a:t>δέκατη διαφήμιση διαφημίζει</a:t>
            </a:r>
            <a:r>
              <a:rPr lang="el-GR" sz="1200" dirty="0"/>
              <a:t> </a:t>
            </a:r>
            <a:r>
              <a:rPr lang="el-GR" sz="1200" dirty="0" smtClean="0"/>
              <a:t>βάζα.</a:t>
            </a:r>
            <a:endParaRPr lang="en-US" sz="1200" dirty="0"/>
          </a:p>
        </p:txBody>
      </p:sp>
      <p:sp>
        <p:nvSpPr>
          <p:cNvPr id="25" name="Rounded Rectangle 24"/>
          <p:cNvSpPr/>
          <p:nvPr/>
        </p:nvSpPr>
        <p:spPr>
          <a:xfrm>
            <a:off x="8811210" y="4538538"/>
            <a:ext cx="2432588" cy="543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a:t>
            </a:r>
            <a:r>
              <a:rPr lang="el-GR" sz="1200" dirty="0" smtClean="0"/>
              <a:t>έκτη διαφήμιση διαφημίζει</a:t>
            </a:r>
            <a:r>
              <a:rPr lang="el-GR" sz="1200" dirty="0"/>
              <a:t> </a:t>
            </a:r>
            <a:r>
              <a:rPr lang="el-GR" sz="1200" dirty="0" smtClean="0"/>
              <a:t>βιβλιοθήκη.</a:t>
            </a:r>
            <a:endParaRPr lang="en-US" sz="1200" dirty="0"/>
          </a:p>
        </p:txBody>
      </p:sp>
      <p:sp>
        <p:nvSpPr>
          <p:cNvPr id="26" name="Rounded Rectangle 25"/>
          <p:cNvSpPr/>
          <p:nvPr/>
        </p:nvSpPr>
        <p:spPr>
          <a:xfrm>
            <a:off x="2409092" y="5747965"/>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a:t>
            </a:r>
            <a:r>
              <a:rPr lang="el-GR" sz="1200" dirty="0" smtClean="0"/>
              <a:t>έβδομη διαφήμιση διαφημίζει</a:t>
            </a:r>
            <a:r>
              <a:rPr lang="el-GR" sz="1200" dirty="0"/>
              <a:t> </a:t>
            </a:r>
            <a:r>
              <a:rPr lang="el-GR" sz="1200" dirty="0" smtClean="0"/>
              <a:t>είδη μπάνιου.</a:t>
            </a:r>
            <a:endParaRPr lang="en-US" sz="1200" dirty="0"/>
          </a:p>
        </p:txBody>
      </p:sp>
      <p:sp>
        <p:nvSpPr>
          <p:cNvPr id="27" name="Rounded Rectangle 26"/>
          <p:cNvSpPr/>
          <p:nvPr/>
        </p:nvSpPr>
        <p:spPr>
          <a:xfrm>
            <a:off x="6056836" y="5582499"/>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a:t>
            </a:r>
            <a:r>
              <a:rPr lang="el-GR" sz="1200" dirty="0" smtClean="0"/>
              <a:t>όγδοη διαφήμιση διαφημίζει</a:t>
            </a:r>
            <a:r>
              <a:rPr lang="el-GR" sz="1200" dirty="0"/>
              <a:t> </a:t>
            </a:r>
            <a:r>
              <a:rPr lang="el-GR" sz="1200" dirty="0" smtClean="0"/>
              <a:t>κρεβάτια.</a:t>
            </a:r>
            <a:endParaRPr lang="en-US" sz="1200" dirty="0"/>
          </a:p>
        </p:txBody>
      </p:sp>
      <p:sp>
        <p:nvSpPr>
          <p:cNvPr id="28" name="Rounded Rectangle 27"/>
          <p:cNvSpPr/>
          <p:nvPr/>
        </p:nvSpPr>
        <p:spPr>
          <a:xfrm>
            <a:off x="2669362" y="3876647"/>
            <a:ext cx="1686328" cy="97350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sz="1200" dirty="0"/>
              <a:t>Η δεύτερη διαφήμιση </a:t>
            </a:r>
            <a:r>
              <a:rPr lang="el-GR" sz="1200" dirty="0" smtClean="0"/>
              <a:t>διαφημίζει</a:t>
            </a:r>
            <a:r>
              <a:rPr lang="el-GR" sz="1200" dirty="0"/>
              <a:t> </a:t>
            </a:r>
            <a:r>
              <a:rPr lang="el-GR" sz="1200" dirty="0" smtClean="0"/>
              <a:t>ψυγείο.</a:t>
            </a:r>
            <a:endParaRPr lang="en-US" sz="1200" dirty="0"/>
          </a:p>
        </p:txBody>
      </p:sp>
    </p:spTree>
    <p:extLst>
      <p:ext uri="{BB962C8B-B14F-4D97-AF65-F5344CB8AC3E}">
        <p14:creationId xmlns:p14="http://schemas.microsoft.com/office/powerpoint/2010/main" val="27018286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Πινακίδα κινουμένων σχεδίων Διάνυσμα από ©nikiteev 60055583">
            <a:extLst>
              <a:ext uri="{FF2B5EF4-FFF2-40B4-BE49-F238E27FC236}">
                <a16:creationId xmlns:a16="http://schemas.microsoft.com/office/drawing/2014/main" id="{7D6E3934-8CE1-3126-1A9A-2CB5C5885F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9144" y="991984"/>
            <a:ext cx="8280920" cy="4884859"/>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0D10DB17-480C-6FDB-6498-812184279D73}"/>
              </a:ext>
            </a:extLst>
          </p:cNvPr>
          <p:cNvSpPr/>
          <p:nvPr/>
        </p:nvSpPr>
        <p:spPr>
          <a:xfrm>
            <a:off x="3107668" y="3140968"/>
            <a:ext cx="5976664" cy="172819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4800" dirty="0" smtClean="0">
                <a:solidFill>
                  <a:schemeClr val="accent6">
                    <a:lumMod val="50000"/>
                  </a:schemeClr>
                </a:solidFill>
              </a:rPr>
              <a:t> </a:t>
            </a:r>
            <a:endParaRPr lang="el-CY" sz="4800" dirty="0">
              <a:solidFill>
                <a:schemeClr val="accent6">
                  <a:lumMod val="50000"/>
                </a:schemeClr>
              </a:solidFill>
            </a:endParaRPr>
          </a:p>
        </p:txBody>
      </p:sp>
      <p:sp>
        <p:nvSpPr>
          <p:cNvPr id="3" name="Rectangle 2"/>
          <p:cNvSpPr/>
          <p:nvPr/>
        </p:nvSpPr>
        <p:spPr>
          <a:xfrm>
            <a:off x="3961315" y="3244334"/>
            <a:ext cx="4269374" cy="1569660"/>
          </a:xfrm>
          <a:prstGeom prst="rect">
            <a:avLst/>
          </a:prstGeom>
        </p:spPr>
        <p:txBody>
          <a:bodyPr wrap="none">
            <a:spAutoFit/>
          </a:bodyPr>
          <a:lstStyle/>
          <a:p>
            <a:pPr algn="ctr"/>
            <a:endParaRPr lang="el-GR" sz="2400" dirty="0" smtClean="0"/>
          </a:p>
          <a:p>
            <a:pPr algn="ctr"/>
            <a:r>
              <a:rPr lang="en-US" sz="2400" dirty="0" smtClean="0"/>
              <a:t>Speaking skills </a:t>
            </a:r>
          </a:p>
          <a:p>
            <a:pPr algn="ctr"/>
            <a:r>
              <a:rPr lang="el-GR" sz="2400" dirty="0" smtClean="0"/>
              <a:t>Παραγωγή  προφορικού  </a:t>
            </a:r>
            <a:r>
              <a:rPr lang="el-GR" sz="2400" dirty="0"/>
              <a:t>λόγου  </a:t>
            </a:r>
            <a:endParaRPr lang="el-GR" sz="2400" b="1" dirty="0" smtClean="0"/>
          </a:p>
          <a:p>
            <a:pPr algn="ctr">
              <a:defRPr/>
            </a:pPr>
            <a:r>
              <a:rPr lang="el-GR" sz="2400" b="1" dirty="0" smtClean="0"/>
              <a:t>  </a:t>
            </a:r>
            <a:endParaRPr lang="el-CY" sz="2400" b="1" dirty="0"/>
          </a:p>
        </p:txBody>
      </p:sp>
      <p:pic>
        <p:nvPicPr>
          <p:cNvPr id="5" name="Picture 2" descr="School of Modern Greek – MOGR – U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362" y="322960"/>
            <a:ext cx="3067050" cy="8858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C9CC02A2-C874-4211-A15F-4A82B6B39421}" type="slidenum">
              <a:rPr lang="el-GR" smtClean="0"/>
              <a:t>13</a:t>
            </a:fld>
            <a:endParaRPr lang="el-GR"/>
          </a:p>
        </p:txBody>
      </p:sp>
    </p:spTree>
    <p:extLst>
      <p:ext uri="{BB962C8B-B14F-4D97-AF65-F5344CB8AC3E}">
        <p14:creationId xmlns:p14="http://schemas.microsoft.com/office/powerpoint/2010/main" val="4220229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7F603-6D02-6598-1ADA-C0F390C13C38}"/>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392DF543-3386-3FB1-F667-7A96EFB31BE6}"/>
              </a:ext>
            </a:extLst>
          </p:cNvPr>
          <p:cNvSpPr/>
          <p:nvPr/>
        </p:nvSpPr>
        <p:spPr>
          <a:xfrm>
            <a:off x="-1" y="500743"/>
            <a:ext cx="8044543" cy="2013857"/>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Θέλεις να ενοικιάσεις ένα σπίτι. Ζητάς από έναν μεσίτη να σου  δείξει κάτι. Απαντάς στις ερωτήσεις του/της. </a:t>
            </a:r>
          </a:p>
        </p:txBody>
      </p:sp>
      <p:sp>
        <p:nvSpPr>
          <p:cNvPr id="8" name="Ορθογώνιο 7">
            <a:extLst>
              <a:ext uri="{FF2B5EF4-FFF2-40B4-BE49-F238E27FC236}">
                <a16:creationId xmlns:a16="http://schemas.microsoft.com/office/drawing/2014/main" id="{BA4ECDC8-D04E-CD97-6448-0DF4D0C9C5E5}"/>
              </a:ext>
            </a:extLst>
          </p:cNvPr>
          <p:cNvSpPr/>
          <p:nvPr/>
        </p:nvSpPr>
        <p:spPr>
          <a:xfrm>
            <a:off x="321127" y="5780314"/>
            <a:ext cx="3739243"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ΠΑΙΧΝΙΔΙ ΡΟΛΩΝ</a:t>
            </a:r>
          </a:p>
        </p:txBody>
      </p:sp>
      <p:pic>
        <p:nvPicPr>
          <p:cNvPr id="5122" name="Picture 2" descr="μεσίτης που δίνει κλειδί σπιτιού σε νέο διάνυσμα ιδιοκτητών Διανυσματική  απεικόνιση - εικονογραφία από επένδυση, διαπραγμάτευση: 180090945">
            <a:extLst>
              <a:ext uri="{FF2B5EF4-FFF2-40B4-BE49-F238E27FC236}">
                <a16:creationId xmlns:a16="http://schemas.microsoft.com/office/drawing/2014/main" id="{C3C3A058-E1A0-7675-1F68-D29EFB013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275" y="3271838"/>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2F14D8E-86D5-6CE0-E147-9E353259C179}"/>
              </a:ext>
            </a:extLst>
          </p:cNvPr>
          <p:cNvSpPr txBox="1"/>
          <p:nvPr/>
        </p:nvSpPr>
        <p:spPr>
          <a:xfrm>
            <a:off x="8373018" y="117693"/>
            <a:ext cx="3088823" cy="6740307"/>
          </a:xfrm>
          <a:prstGeom prst="rect">
            <a:avLst/>
          </a:prstGeom>
          <a:noFill/>
        </p:spPr>
        <p:txBody>
          <a:bodyPr wrap="square">
            <a:spAutoFit/>
          </a:bodyPr>
          <a:lstStyle/>
          <a:p>
            <a:pPr marL="285750" indent="-285750">
              <a:buFont typeface="Wingdings" panose="05000000000000000000" pitchFamily="2" charset="2"/>
              <a:buChar char="q"/>
            </a:pPr>
            <a:r>
              <a:rPr lang="el-GR" sz="2400" dirty="0" smtClean="0"/>
              <a:t>Μονοκατοικία</a:t>
            </a:r>
            <a:r>
              <a:rPr lang="en-US" sz="2400" dirty="0" smtClean="0"/>
              <a:t> / detached house </a:t>
            </a:r>
            <a:endParaRPr lang="el-GR" sz="2400" dirty="0"/>
          </a:p>
          <a:p>
            <a:pPr marL="285750" indent="-285750">
              <a:buFont typeface="Wingdings" panose="05000000000000000000" pitchFamily="2" charset="2"/>
              <a:buChar char="q"/>
            </a:pPr>
            <a:r>
              <a:rPr lang="el-GR" sz="2400" dirty="0"/>
              <a:t>πολυκατοικία</a:t>
            </a:r>
          </a:p>
          <a:p>
            <a:pPr marL="285750" indent="-285750">
              <a:buFont typeface="Wingdings" panose="05000000000000000000" pitchFamily="2" charset="2"/>
              <a:buChar char="q"/>
            </a:pPr>
            <a:r>
              <a:rPr lang="el-GR" sz="2400" dirty="0"/>
              <a:t>δωμάτια</a:t>
            </a:r>
          </a:p>
          <a:p>
            <a:pPr marL="285750" indent="-285750">
              <a:buFont typeface="Wingdings" panose="05000000000000000000" pitchFamily="2" charset="2"/>
              <a:buChar char="q"/>
            </a:pPr>
            <a:r>
              <a:rPr lang="el-GR" sz="2400" dirty="0"/>
              <a:t>όροφος</a:t>
            </a:r>
          </a:p>
          <a:p>
            <a:pPr marL="285750" indent="-285750">
              <a:buFont typeface="Wingdings" panose="05000000000000000000" pitchFamily="2" charset="2"/>
              <a:buChar char="q"/>
            </a:pPr>
            <a:r>
              <a:rPr lang="el-GR" sz="2400" dirty="0" smtClean="0"/>
              <a:t>Ρετιρέ</a:t>
            </a:r>
            <a:r>
              <a:rPr lang="en-US" sz="2400" dirty="0" smtClean="0"/>
              <a:t> / top flor  apartment </a:t>
            </a:r>
            <a:endParaRPr lang="el-GR" sz="2400" dirty="0"/>
          </a:p>
          <a:p>
            <a:pPr marL="285750" indent="-285750">
              <a:buFont typeface="Wingdings" panose="05000000000000000000" pitchFamily="2" charset="2"/>
              <a:buChar char="q"/>
            </a:pPr>
            <a:r>
              <a:rPr lang="el-GR" sz="2400" dirty="0"/>
              <a:t>βεράντα/ μπαλκόνι</a:t>
            </a:r>
          </a:p>
          <a:p>
            <a:pPr marL="285750" indent="-285750">
              <a:buFont typeface="Wingdings" panose="05000000000000000000" pitchFamily="2" charset="2"/>
              <a:buChar char="q"/>
            </a:pPr>
            <a:r>
              <a:rPr lang="el-GR" sz="2400" dirty="0"/>
              <a:t>ασανσέρ</a:t>
            </a:r>
          </a:p>
          <a:p>
            <a:pPr marL="285750" indent="-285750">
              <a:buFont typeface="Wingdings" panose="05000000000000000000" pitchFamily="2" charset="2"/>
              <a:buChar char="q"/>
            </a:pPr>
            <a:r>
              <a:rPr lang="el-GR" sz="2400" dirty="0" smtClean="0"/>
              <a:t>Γραμματοκιβώτιο</a:t>
            </a:r>
            <a:r>
              <a:rPr lang="en-US" sz="2400" dirty="0" smtClean="0"/>
              <a:t> / letterbox</a:t>
            </a:r>
            <a:endParaRPr lang="el-GR" sz="2400" dirty="0"/>
          </a:p>
          <a:p>
            <a:pPr marL="285750" indent="-285750">
              <a:buFont typeface="Wingdings" panose="05000000000000000000" pitchFamily="2" charset="2"/>
              <a:buChar char="q"/>
            </a:pPr>
            <a:r>
              <a:rPr lang="el-GR" sz="2400" dirty="0"/>
              <a:t>είσοδος</a:t>
            </a:r>
          </a:p>
          <a:p>
            <a:pPr marL="285750" indent="-285750">
              <a:buFont typeface="Wingdings" panose="05000000000000000000" pitchFamily="2" charset="2"/>
              <a:buChar char="q"/>
            </a:pPr>
            <a:r>
              <a:rPr lang="el-GR" sz="2400" dirty="0"/>
              <a:t> γειτονιά</a:t>
            </a:r>
          </a:p>
          <a:p>
            <a:pPr marL="285750" indent="-285750">
              <a:buFont typeface="Wingdings" panose="05000000000000000000" pitchFamily="2" charset="2"/>
              <a:buChar char="q"/>
            </a:pPr>
            <a:r>
              <a:rPr lang="el-GR" sz="2400" dirty="0"/>
              <a:t> πάρκο</a:t>
            </a:r>
          </a:p>
          <a:p>
            <a:pPr marL="285750" indent="-285750">
              <a:buFont typeface="Wingdings" panose="05000000000000000000" pitchFamily="2" charset="2"/>
              <a:buChar char="q"/>
            </a:pPr>
            <a:r>
              <a:rPr lang="el-GR" sz="2400" dirty="0"/>
              <a:t>κήπος</a:t>
            </a:r>
          </a:p>
          <a:p>
            <a:pPr marL="285750" indent="-285750">
              <a:buFont typeface="Wingdings" panose="05000000000000000000" pitchFamily="2" charset="2"/>
              <a:buChar char="q"/>
            </a:pPr>
            <a:r>
              <a:rPr lang="el-GR" sz="2400" dirty="0"/>
              <a:t> γκαράζ </a:t>
            </a:r>
          </a:p>
          <a:p>
            <a:pPr marL="285750" indent="-285750">
              <a:buFont typeface="Wingdings" panose="05000000000000000000" pitchFamily="2" charset="2"/>
              <a:buChar char="q"/>
            </a:pPr>
            <a:r>
              <a:rPr lang="el-GR" sz="2400" dirty="0"/>
              <a:t>δρόμοι</a:t>
            </a:r>
          </a:p>
          <a:p>
            <a:pPr marL="285750" indent="-285750">
              <a:buFont typeface="Wingdings" panose="05000000000000000000" pitchFamily="2" charset="2"/>
              <a:buChar char="q"/>
            </a:pPr>
            <a:r>
              <a:rPr lang="el-GR" sz="2400" dirty="0"/>
              <a:t> πεζοδρόμια </a:t>
            </a:r>
          </a:p>
        </p:txBody>
      </p:sp>
      <p:sp>
        <p:nvSpPr>
          <p:cNvPr id="6" name="TextBox 5">
            <a:extLst>
              <a:ext uri="{FF2B5EF4-FFF2-40B4-BE49-F238E27FC236}">
                <a16:creationId xmlns:a16="http://schemas.microsoft.com/office/drawing/2014/main" id="{97EC6993-7842-9826-4372-B73F0A7BBD87}"/>
              </a:ext>
            </a:extLst>
          </p:cNvPr>
          <p:cNvSpPr txBox="1"/>
          <p:nvPr/>
        </p:nvSpPr>
        <p:spPr>
          <a:xfrm>
            <a:off x="2637064" y="2906487"/>
            <a:ext cx="4144736" cy="369332"/>
          </a:xfrm>
          <a:prstGeom prst="rect">
            <a:avLst/>
          </a:prstGeom>
          <a:noFill/>
          <a:ln w="57150">
            <a:solidFill>
              <a:schemeClr val="tx1"/>
            </a:solidFill>
          </a:ln>
        </p:spPr>
        <p:txBody>
          <a:bodyPr wrap="square">
            <a:spAutoFit/>
          </a:bodyPr>
          <a:lstStyle/>
          <a:p>
            <a:r>
              <a:rPr lang="el-GR" dirty="0" smtClean="0"/>
              <a:t>ενοικιαστής/ενοικιάστρια</a:t>
            </a:r>
            <a:r>
              <a:rPr lang="en-US" dirty="0" smtClean="0"/>
              <a:t> / tenant </a:t>
            </a:r>
            <a:endParaRPr lang="el-GR" dirty="0"/>
          </a:p>
        </p:txBody>
      </p:sp>
      <p:sp>
        <p:nvSpPr>
          <p:cNvPr id="7" name="TextBox 6">
            <a:extLst>
              <a:ext uri="{FF2B5EF4-FFF2-40B4-BE49-F238E27FC236}">
                <a16:creationId xmlns:a16="http://schemas.microsoft.com/office/drawing/2014/main" id="{E9852BCB-5CD4-ED01-371A-E5BD0E42941E}"/>
              </a:ext>
            </a:extLst>
          </p:cNvPr>
          <p:cNvSpPr txBox="1"/>
          <p:nvPr/>
        </p:nvSpPr>
        <p:spPr>
          <a:xfrm>
            <a:off x="242207" y="2765997"/>
            <a:ext cx="1782536" cy="923330"/>
          </a:xfrm>
          <a:prstGeom prst="rect">
            <a:avLst/>
          </a:prstGeom>
          <a:noFill/>
          <a:ln w="57150">
            <a:solidFill>
              <a:schemeClr val="tx1"/>
            </a:solidFill>
          </a:ln>
        </p:spPr>
        <p:txBody>
          <a:bodyPr wrap="square">
            <a:spAutoFit/>
          </a:bodyPr>
          <a:lstStyle/>
          <a:p>
            <a:r>
              <a:rPr lang="el-GR" dirty="0"/>
              <a:t>Από το μεσιτικό </a:t>
            </a:r>
            <a:r>
              <a:rPr lang="el-GR" dirty="0" smtClean="0"/>
              <a:t>γραφείο</a:t>
            </a:r>
            <a:r>
              <a:rPr lang="en-US" dirty="0" smtClean="0"/>
              <a:t> / real  estate agent </a:t>
            </a:r>
            <a:endParaRPr lang="el-GR" dirty="0"/>
          </a:p>
        </p:txBody>
      </p:sp>
    </p:spTree>
    <p:extLst>
      <p:ext uri="{BB962C8B-B14F-4D97-AF65-F5344CB8AC3E}">
        <p14:creationId xmlns:p14="http://schemas.microsoft.com/office/powerpoint/2010/main" val="26992661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14400"/>
            <a:ext cx="5693229" cy="5262563"/>
          </a:xfrm>
          <a:ln>
            <a:solidFill>
              <a:schemeClr val="tx1"/>
            </a:solidFill>
          </a:ln>
        </p:spPr>
        <p:txBody>
          <a:bodyPr>
            <a:normAutofit fontScale="92500" lnSpcReduction="10000"/>
          </a:bodyPr>
          <a:lstStyle/>
          <a:p>
            <a:pPr marL="0" indent="0">
              <a:buNone/>
            </a:pPr>
            <a:endParaRPr lang="el-GR" dirty="0" smtClean="0"/>
          </a:p>
          <a:p>
            <a:pPr marL="0" indent="0">
              <a:buNone/>
            </a:pPr>
            <a:r>
              <a:rPr lang="el-GR" dirty="0" smtClean="0"/>
              <a:t>-</a:t>
            </a:r>
            <a:r>
              <a:rPr lang="el-GR" sz="6000" dirty="0"/>
              <a:t>Πού  βρίσκεται  η  Μαρία;</a:t>
            </a:r>
          </a:p>
          <a:p>
            <a:pPr marL="0" indent="0">
              <a:buNone/>
            </a:pPr>
            <a:r>
              <a:rPr lang="el-GR" sz="6000" dirty="0"/>
              <a:t>-Η Μαρία βρίσκεται  στο</a:t>
            </a:r>
          </a:p>
          <a:p>
            <a:pPr marL="0" indent="0">
              <a:buNone/>
            </a:pPr>
            <a:r>
              <a:rPr lang="el-GR" sz="6000" dirty="0">
                <a:solidFill>
                  <a:srgbClr val="FF0000"/>
                </a:solidFill>
              </a:rPr>
              <a:t>ισόγειο</a:t>
            </a:r>
            <a:r>
              <a:rPr lang="el-GR" sz="6000" dirty="0"/>
              <a:t>.</a:t>
            </a:r>
          </a:p>
          <a:p>
            <a:pPr marL="0" indent="0">
              <a:buNone/>
            </a:pPr>
            <a:r>
              <a:rPr lang="el-GR" sz="6000" dirty="0"/>
              <a:t>  </a:t>
            </a:r>
            <a:endParaRPr lang="en-US" sz="6000" dirty="0"/>
          </a:p>
        </p:txBody>
      </p:sp>
      <p:pic>
        <p:nvPicPr>
          <p:cNvPr id="1026" name="Picture 2" descr="Σπίτι Κτίριο Σπίτια - Δωρεάν εικόνα στο Pixab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9298" y="471838"/>
            <a:ext cx="5572702" cy="38434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Το χαριτωμένο κορίτσι πηγαίνει στα σχολικά κινούμενα σχέδια Διανυσματική  απεικόνιση - εικονογραφία από bagel: 8796846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35241" y="3745974"/>
            <a:ext cx="676894" cy="51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00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73723"/>
            <a:ext cx="5693229" cy="5403240"/>
          </a:xfrm>
          <a:ln>
            <a:solidFill>
              <a:schemeClr val="tx1"/>
            </a:solidFill>
          </a:ln>
        </p:spPr>
        <p:txBody>
          <a:bodyPr>
            <a:normAutofit fontScale="92500" lnSpcReduction="10000"/>
          </a:bodyPr>
          <a:lstStyle/>
          <a:p>
            <a:pPr marL="0" indent="0">
              <a:buNone/>
            </a:pPr>
            <a:endParaRPr lang="el-GR" dirty="0" smtClean="0"/>
          </a:p>
          <a:p>
            <a:pPr marL="0" indent="0">
              <a:buNone/>
            </a:pPr>
            <a:endParaRPr lang="el-GR" dirty="0" smtClean="0"/>
          </a:p>
          <a:p>
            <a:pPr marL="0" indent="0">
              <a:buNone/>
            </a:pPr>
            <a:r>
              <a:rPr lang="el-GR" dirty="0" smtClean="0"/>
              <a:t>-</a:t>
            </a:r>
            <a:r>
              <a:rPr lang="el-GR" sz="6000" dirty="0"/>
              <a:t>Πού  βρίσκεται  η  Μαρία;</a:t>
            </a:r>
          </a:p>
          <a:p>
            <a:pPr marL="0" indent="0">
              <a:buNone/>
            </a:pPr>
            <a:r>
              <a:rPr lang="el-GR" sz="6000" dirty="0"/>
              <a:t>-Η Μαρία βρίσκεται  στον </a:t>
            </a:r>
            <a:r>
              <a:rPr lang="el-GR" sz="6000" dirty="0">
                <a:solidFill>
                  <a:srgbClr val="FF0000"/>
                </a:solidFill>
              </a:rPr>
              <a:t>πρώτο όροφο</a:t>
            </a:r>
            <a:r>
              <a:rPr lang="el-GR" sz="6000" dirty="0"/>
              <a:t>.</a:t>
            </a:r>
          </a:p>
          <a:p>
            <a:pPr marL="0" indent="0">
              <a:buNone/>
            </a:pPr>
            <a:r>
              <a:rPr lang="el-GR" sz="6000" dirty="0"/>
              <a:t>  </a:t>
            </a:r>
            <a:endParaRPr lang="en-US" sz="6000" dirty="0"/>
          </a:p>
        </p:txBody>
      </p:sp>
      <p:pic>
        <p:nvPicPr>
          <p:cNvPr id="1026" name="Picture 2" descr="Σπίτι Κτίριο Σπίτια - Δωρεάν εικόνα στο Pixab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9298" y="471838"/>
            <a:ext cx="5572702" cy="38434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Το χαριτωμένο κορίτσι πηγαίνει στα σχολικά κινούμενα σχέδια Διανυσματική  απεικόνιση - εικονογραφία από bagel: 879684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6462" y="3080956"/>
            <a:ext cx="676894" cy="51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46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03385"/>
            <a:ext cx="5693229" cy="5473578"/>
          </a:xfrm>
          <a:ln>
            <a:solidFill>
              <a:schemeClr val="tx1"/>
            </a:solidFill>
          </a:ln>
        </p:spPr>
        <p:txBody>
          <a:bodyPr>
            <a:normAutofit fontScale="92500" lnSpcReduction="10000"/>
          </a:bodyPr>
          <a:lstStyle/>
          <a:p>
            <a:pPr marL="0" indent="0">
              <a:buNone/>
            </a:pPr>
            <a:endParaRPr lang="el-GR" dirty="0" smtClean="0"/>
          </a:p>
          <a:p>
            <a:pPr marL="0" indent="0">
              <a:buNone/>
            </a:pPr>
            <a:endParaRPr lang="el-GR" dirty="0" smtClean="0"/>
          </a:p>
          <a:p>
            <a:pPr marL="0" indent="0">
              <a:buNone/>
            </a:pPr>
            <a:r>
              <a:rPr lang="el-GR" dirty="0" smtClean="0"/>
              <a:t>-</a:t>
            </a:r>
            <a:r>
              <a:rPr lang="el-GR" sz="6000" dirty="0"/>
              <a:t>Πού  βρίσκεται  η  Μαρία;</a:t>
            </a:r>
          </a:p>
          <a:p>
            <a:pPr marL="0" indent="0">
              <a:buNone/>
            </a:pPr>
            <a:r>
              <a:rPr lang="el-GR" sz="6000" dirty="0"/>
              <a:t>-Η Μαρία βρίσκεται  στον </a:t>
            </a:r>
            <a:r>
              <a:rPr lang="el-GR" sz="6000" dirty="0">
                <a:solidFill>
                  <a:srgbClr val="FF0000"/>
                </a:solidFill>
              </a:rPr>
              <a:t>δεύτερο όροφο. </a:t>
            </a:r>
          </a:p>
          <a:p>
            <a:pPr marL="0" indent="0">
              <a:buNone/>
            </a:pPr>
            <a:r>
              <a:rPr lang="el-GR" sz="6000" dirty="0"/>
              <a:t>  </a:t>
            </a:r>
            <a:endParaRPr lang="en-US" sz="6000" dirty="0"/>
          </a:p>
        </p:txBody>
      </p:sp>
      <p:pic>
        <p:nvPicPr>
          <p:cNvPr id="1026" name="Picture 2" descr="Σπίτι Κτίριο Σπίτια - Δωρεάν εικόνα στο Pixab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9298" y="471838"/>
            <a:ext cx="5572702" cy="38434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Το χαριτωμένο κορίτσι πηγαίνει στα σχολικά κινούμενα σχέδια Διανυσματική  απεικόνιση - εικονογραφία από bagel: 879684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3335" y="2297185"/>
            <a:ext cx="676894" cy="51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69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0777"/>
            <a:ext cx="5693229" cy="5236186"/>
          </a:xfrm>
          <a:ln>
            <a:solidFill>
              <a:schemeClr val="tx1"/>
            </a:solidFill>
          </a:ln>
        </p:spPr>
        <p:txBody>
          <a:bodyPr>
            <a:normAutofit lnSpcReduction="10000"/>
          </a:bodyPr>
          <a:lstStyle/>
          <a:p>
            <a:pPr marL="0" indent="0">
              <a:buNone/>
            </a:pPr>
            <a:endParaRPr lang="el-GR" dirty="0" smtClean="0"/>
          </a:p>
          <a:p>
            <a:pPr marL="0" indent="0">
              <a:buNone/>
            </a:pPr>
            <a:r>
              <a:rPr lang="el-GR" dirty="0" smtClean="0"/>
              <a:t>-</a:t>
            </a:r>
            <a:r>
              <a:rPr lang="el-GR" sz="6000" dirty="0"/>
              <a:t>Πού  βρίσκεται  η  Μαρία;</a:t>
            </a:r>
          </a:p>
          <a:p>
            <a:pPr marL="0" indent="0">
              <a:buNone/>
            </a:pPr>
            <a:r>
              <a:rPr lang="el-GR" sz="6000" dirty="0"/>
              <a:t>-Η Μαρία βρίσκεται  στον </a:t>
            </a:r>
            <a:r>
              <a:rPr lang="el-GR" sz="6000" dirty="0">
                <a:solidFill>
                  <a:srgbClr val="FF0000"/>
                </a:solidFill>
              </a:rPr>
              <a:t>τρίτο όροφο</a:t>
            </a:r>
            <a:r>
              <a:rPr lang="el-GR" sz="6000" dirty="0"/>
              <a:t>.</a:t>
            </a:r>
          </a:p>
          <a:p>
            <a:pPr marL="0" indent="0">
              <a:buNone/>
            </a:pPr>
            <a:r>
              <a:rPr lang="el-GR" sz="6000" dirty="0"/>
              <a:t>  </a:t>
            </a:r>
            <a:endParaRPr lang="en-US" sz="6000" dirty="0"/>
          </a:p>
        </p:txBody>
      </p:sp>
      <p:pic>
        <p:nvPicPr>
          <p:cNvPr id="1026" name="Picture 2" descr="Σπίτι Κτίριο Σπίτια - Δωρεάν εικόνα στο Pixab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9298" y="471838"/>
            <a:ext cx="5572702" cy="38434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Το χαριτωμένο κορίτσι πηγαίνει στα σχολικά κινούμενα σχέδια Διανυσματική  απεικόνιση - εικονογραφία από bagel: 879684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8960" y="1570305"/>
            <a:ext cx="676894" cy="51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212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τρισδιάστατο σχέδιο πολυκατοικιών Απεικόνιση αποθεμάτων - εικονογραφία από  : 1289034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0805" y="890648"/>
            <a:ext cx="5450238" cy="462395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txBox="1">
            <a:spLocks/>
          </p:cNvSpPr>
          <p:nvPr/>
        </p:nvSpPr>
        <p:spPr>
          <a:xfrm>
            <a:off x="838200" y="808892"/>
            <a:ext cx="5693229" cy="5368071"/>
          </a:xfrm>
          <a:prstGeom prst="rect">
            <a:avLst/>
          </a:prstGeom>
          <a:ln>
            <a:solidFill>
              <a:schemeClr val="tx1"/>
            </a:solidFill>
          </a:ln>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l-GR" dirty="0" smtClean="0"/>
          </a:p>
          <a:p>
            <a:pPr marL="0" indent="0">
              <a:buFont typeface="Arial" panose="020B0604020202020204" pitchFamily="34" charset="0"/>
              <a:buNone/>
            </a:pPr>
            <a:r>
              <a:rPr lang="el-GR" dirty="0" smtClean="0"/>
              <a:t>-</a:t>
            </a:r>
            <a:r>
              <a:rPr lang="el-GR" sz="6000" dirty="0"/>
              <a:t>Πού  βρίσκεται  η  Μαρία;</a:t>
            </a:r>
          </a:p>
          <a:p>
            <a:pPr marL="0" indent="0">
              <a:buFont typeface="Arial" panose="020B0604020202020204" pitchFamily="34" charset="0"/>
              <a:buNone/>
            </a:pPr>
            <a:r>
              <a:rPr lang="el-GR" sz="6000" dirty="0"/>
              <a:t>-Η Μαρία βρίσκεται  στο</a:t>
            </a:r>
          </a:p>
          <a:p>
            <a:pPr marL="0" indent="0">
              <a:buFont typeface="Arial" panose="020B0604020202020204" pitchFamily="34" charset="0"/>
              <a:buNone/>
            </a:pPr>
            <a:r>
              <a:rPr lang="el-GR" sz="6000" dirty="0">
                <a:solidFill>
                  <a:srgbClr val="FF0000"/>
                </a:solidFill>
              </a:rPr>
              <a:t>ρετιρέ</a:t>
            </a:r>
            <a:r>
              <a:rPr lang="el-GR" sz="6000" dirty="0"/>
              <a:t>.</a:t>
            </a:r>
          </a:p>
          <a:p>
            <a:pPr marL="0" indent="0">
              <a:buFont typeface="Arial" panose="020B0604020202020204" pitchFamily="34" charset="0"/>
              <a:buNone/>
            </a:pPr>
            <a:r>
              <a:rPr lang="el-GR" sz="6000" dirty="0"/>
              <a:t>  </a:t>
            </a:r>
            <a:endParaRPr lang="en-US" sz="6000" dirty="0"/>
          </a:p>
        </p:txBody>
      </p:sp>
    </p:spTree>
    <p:extLst>
      <p:ext uri="{BB962C8B-B14F-4D97-AF65-F5344CB8AC3E}">
        <p14:creationId xmlns:p14="http://schemas.microsoft.com/office/powerpoint/2010/main" val="362307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Πινακίδα κινουμένων σχεδίων Διάνυσμα από ©nikiteev 60055583">
            <a:extLst>
              <a:ext uri="{FF2B5EF4-FFF2-40B4-BE49-F238E27FC236}">
                <a16:creationId xmlns:a16="http://schemas.microsoft.com/office/drawing/2014/main" id="{7D6E3934-8CE1-3126-1A9A-2CB5C5885F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9144" y="991984"/>
            <a:ext cx="8280920" cy="4884859"/>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0D10DB17-480C-6FDB-6498-812184279D73}"/>
              </a:ext>
            </a:extLst>
          </p:cNvPr>
          <p:cNvSpPr/>
          <p:nvPr/>
        </p:nvSpPr>
        <p:spPr>
          <a:xfrm>
            <a:off x="3107668" y="3140968"/>
            <a:ext cx="5976664" cy="172819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4800" dirty="0" smtClean="0">
                <a:solidFill>
                  <a:schemeClr val="accent6">
                    <a:lumMod val="50000"/>
                  </a:schemeClr>
                </a:solidFill>
              </a:rPr>
              <a:t> </a:t>
            </a:r>
            <a:endParaRPr lang="el-CY" sz="4800" dirty="0">
              <a:solidFill>
                <a:schemeClr val="accent6">
                  <a:lumMod val="50000"/>
                </a:schemeClr>
              </a:solidFill>
            </a:endParaRPr>
          </a:p>
        </p:txBody>
      </p:sp>
      <p:sp>
        <p:nvSpPr>
          <p:cNvPr id="3" name="Rectangle 2"/>
          <p:cNvSpPr/>
          <p:nvPr/>
        </p:nvSpPr>
        <p:spPr>
          <a:xfrm>
            <a:off x="4265534" y="3244334"/>
            <a:ext cx="3660938" cy="1569660"/>
          </a:xfrm>
          <a:prstGeom prst="rect">
            <a:avLst/>
          </a:prstGeom>
        </p:spPr>
        <p:txBody>
          <a:bodyPr wrap="none">
            <a:spAutoFit/>
          </a:bodyPr>
          <a:lstStyle/>
          <a:p>
            <a:pPr algn="ctr"/>
            <a:endParaRPr lang="el-GR" sz="2400" dirty="0" smtClean="0"/>
          </a:p>
          <a:p>
            <a:pPr algn="ctr"/>
            <a:r>
              <a:rPr lang="en-US" sz="2400" dirty="0" smtClean="0"/>
              <a:t>Writing skills </a:t>
            </a:r>
          </a:p>
          <a:p>
            <a:pPr algn="ctr"/>
            <a:r>
              <a:rPr lang="el-GR" sz="2400" dirty="0" smtClean="0"/>
              <a:t>Παραγωγή γραπτού λόγου  </a:t>
            </a:r>
            <a:endParaRPr lang="el-GR" sz="2400" b="1" dirty="0" smtClean="0"/>
          </a:p>
          <a:p>
            <a:pPr algn="ctr">
              <a:defRPr/>
            </a:pPr>
            <a:r>
              <a:rPr lang="el-GR" sz="2400" b="1" dirty="0" smtClean="0"/>
              <a:t>  </a:t>
            </a:r>
            <a:endParaRPr lang="el-CY" sz="2400" b="1" dirty="0"/>
          </a:p>
        </p:txBody>
      </p:sp>
      <p:pic>
        <p:nvPicPr>
          <p:cNvPr id="5" name="Picture 2" descr="School of Modern Greek – MOGR – U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362" y="322960"/>
            <a:ext cx="3067050" cy="88582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C9CC02A2-C874-4211-A15F-4A82B6B39421}" type="slidenum">
              <a:rPr lang="el-GR" smtClean="0"/>
              <a:t>20</a:t>
            </a:fld>
            <a:endParaRPr lang="el-GR"/>
          </a:p>
        </p:txBody>
      </p:sp>
    </p:spTree>
    <p:extLst>
      <p:ext uri="{BB962C8B-B14F-4D97-AF65-F5344CB8AC3E}">
        <p14:creationId xmlns:p14="http://schemas.microsoft.com/office/powerpoint/2010/main" val="14928015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0F199F-2D4F-E0FA-0C5C-C2FDA15B11D1}"/>
              </a:ext>
            </a:extLst>
          </p:cNvPr>
          <p:cNvSpPr txBox="1"/>
          <p:nvPr/>
        </p:nvSpPr>
        <p:spPr>
          <a:xfrm>
            <a:off x="141514" y="267678"/>
            <a:ext cx="10831286" cy="1200329"/>
          </a:xfrm>
          <a:prstGeom prst="rect">
            <a:avLst/>
          </a:prstGeom>
          <a:noFill/>
        </p:spPr>
        <p:txBody>
          <a:bodyPr wrap="square">
            <a:spAutoFit/>
          </a:bodyPr>
          <a:lstStyle/>
          <a:p>
            <a:endParaRPr lang="el-GR" sz="2400" b="1" dirty="0">
              <a:solidFill>
                <a:srgbClr val="0A0A0A"/>
              </a:solidFill>
              <a:latin typeface="Google Sans"/>
            </a:endParaRPr>
          </a:p>
          <a:p>
            <a:r>
              <a:rPr lang="el-GR" sz="2400" b="1" i="0" dirty="0">
                <a:solidFill>
                  <a:srgbClr val="0A0A0A"/>
                </a:solidFill>
                <a:effectLst/>
                <a:latin typeface="Google Sans"/>
              </a:rPr>
              <a:t>Βάλε  </a:t>
            </a:r>
            <a:r>
              <a:rPr lang="el-GR" sz="2400" b="1" dirty="0">
                <a:solidFill>
                  <a:srgbClr val="0A0A0A"/>
                </a:solidFill>
                <a:latin typeface="Google Sans"/>
              </a:rPr>
              <a:t>το ενοικιαστήριο</a:t>
            </a:r>
            <a:r>
              <a:rPr lang="el-GR" sz="2400" b="1" i="0" dirty="0">
                <a:solidFill>
                  <a:srgbClr val="0A0A0A"/>
                </a:solidFill>
                <a:effectLst/>
                <a:latin typeface="Google Sans"/>
              </a:rPr>
              <a:t> χαρτί </a:t>
            </a:r>
            <a:r>
              <a:rPr lang="en-US" sz="2400" b="1" i="0" dirty="0" smtClean="0">
                <a:solidFill>
                  <a:srgbClr val="0A0A0A"/>
                </a:solidFill>
                <a:effectLst/>
                <a:latin typeface="Google Sans"/>
              </a:rPr>
              <a:t> (rent  notice ) </a:t>
            </a:r>
            <a:r>
              <a:rPr lang="el-GR" sz="2400" b="1" i="0" dirty="0" smtClean="0">
                <a:solidFill>
                  <a:srgbClr val="0A0A0A"/>
                </a:solidFill>
                <a:effectLst/>
                <a:latin typeface="Google Sans"/>
              </a:rPr>
              <a:t>στην είσοδο</a:t>
            </a:r>
            <a:r>
              <a:rPr lang="en-US" sz="2400" b="1" i="0" dirty="0" smtClean="0">
                <a:solidFill>
                  <a:srgbClr val="0A0A0A"/>
                </a:solidFill>
                <a:effectLst/>
                <a:latin typeface="Google Sans"/>
              </a:rPr>
              <a:t> (entrance)</a:t>
            </a:r>
            <a:r>
              <a:rPr lang="el-GR" sz="2400" b="1" i="0" dirty="0" smtClean="0">
                <a:solidFill>
                  <a:srgbClr val="0A0A0A"/>
                </a:solidFill>
                <a:effectLst/>
                <a:latin typeface="Google Sans"/>
              </a:rPr>
              <a:t> </a:t>
            </a:r>
            <a:r>
              <a:rPr lang="el-GR" sz="2400" b="1" i="0" dirty="0">
                <a:solidFill>
                  <a:srgbClr val="0A0A0A"/>
                </a:solidFill>
                <a:effectLst/>
                <a:latin typeface="Google Sans"/>
              </a:rPr>
              <a:t>της πολυκατοικίας.</a:t>
            </a:r>
            <a:endParaRPr lang="el-GR" sz="2400" b="1" dirty="0"/>
          </a:p>
        </p:txBody>
      </p:sp>
      <p:pic>
        <p:nvPicPr>
          <p:cNvPr id="6" name="Picture 4" descr="Τελικά, συμφέρει το ενοίκιο ή η αγορά σπιτιού; | Η ΚΑΘΗΜΕΡΙΝΗ">
            <a:extLst>
              <a:ext uri="{FF2B5EF4-FFF2-40B4-BE49-F238E27FC236}">
                <a16:creationId xmlns:a16="http://schemas.microsoft.com/office/drawing/2014/main" id="{57CF4AF2-EFC4-EF28-EC1D-2D4656A8CC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776" r="12862"/>
          <a:stretch>
            <a:fillRect/>
          </a:stretch>
        </p:blipFill>
        <p:spPr bwMode="auto">
          <a:xfrm>
            <a:off x="9089571" y="2754086"/>
            <a:ext cx="2667000" cy="38362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Ορθογώνιο: Στρογγύλεμα γωνιών 6">
            <a:extLst>
              <a:ext uri="{FF2B5EF4-FFF2-40B4-BE49-F238E27FC236}">
                <a16:creationId xmlns:a16="http://schemas.microsoft.com/office/drawing/2014/main" id="{E41C3868-CD80-4E96-0096-CA176FB45F82}"/>
              </a:ext>
            </a:extLst>
          </p:cNvPr>
          <p:cNvSpPr/>
          <p:nvPr/>
        </p:nvSpPr>
        <p:spPr>
          <a:xfrm>
            <a:off x="141514" y="2579915"/>
            <a:ext cx="8795657" cy="4184578"/>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2" name="Ορθογώνιο: Στρογγύλεμα γωνιών 1">
            <a:extLst>
              <a:ext uri="{FF2B5EF4-FFF2-40B4-BE49-F238E27FC236}">
                <a16:creationId xmlns:a16="http://schemas.microsoft.com/office/drawing/2014/main" id="{698DA6A4-2E40-06DA-FADA-C422E0494146}"/>
              </a:ext>
            </a:extLst>
          </p:cNvPr>
          <p:cNvSpPr/>
          <p:nvPr/>
        </p:nvSpPr>
        <p:spPr>
          <a:xfrm>
            <a:off x="274320" y="1555429"/>
            <a:ext cx="11114314" cy="830997"/>
          </a:xfrm>
          <a:prstGeom prst="round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πόλη, όροφος, αριθμός διαμερίσματος, δωμάτια,  ενοίκιο,  ηλεκτρικές συσκευές, έπιπλα, γειτονιά </a:t>
            </a:r>
          </a:p>
        </p:txBody>
      </p:sp>
    </p:spTree>
    <p:extLst>
      <p:ext uri="{BB962C8B-B14F-4D97-AF65-F5344CB8AC3E}">
        <p14:creationId xmlns:p14="http://schemas.microsoft.com/office/powerpoint/2010/main" val="24192839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C9CC02A2-C874-4211-A15F-4A82B6B39421}" type="slidenum">
              <a:rPr lang="el-GR" smtClean="0"/>
              <a:t>22</a:t>
            </a:fld>
            <a:endParaRPr lang="el-GR"/>
          </a:p>
        </p:txBody>
      </p:sp>
    </p:spTree>
    <p:extLst>
      <p:ext uri="{BB962C8B-B14F-4D97-AF65-F5344CB8AC3E}">
        <p14:creationId xmlns:p14="http://schemas.microsoft.com/office/powerpoint/2010/main" val="11109029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ΕΝΟΙΚΙΑΖΟΝΤΑΙ ΔΙΑΜΕΡΙΣΜΑΤΑ ΣΤΗ ΛΕΥΚΩΣΙΑ ΜΕΧΡΙ 500 ΕΥΡΩ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2"/>
          <a:stretch>
            <a:fillRect/>
          </a:stretch>
        </p:blipFill>
        <p:spPr>
          <a:xfrm>
            <a:off x="155574" y="498454"/>
            <a:ext cx="5817713" cy="2719759"/>
          </a:xfrm>
          <a:prstGeom prst="rect">
            <a:avLst/>
          </a:prstGeom>
        </p:spPr>
      </p:pic>
      <p:sp>
        <p:nvSpPr>
          <p:cNvPr id="4" name="TextBox 3"/>
          <p:cNvSpPr txBox="1"/>
          <p:nvPr/>
        </p:nvSpPr>
        <p:spPr>
          <a:xfrm>
            <a:off x="5688281" y="7937"/>
            <a:ext cx="5985164" cy="6863417"/>
          </a:xfrm>
          <a:prstGeom prst="rect">
            <a:avLst/>
          </a:prstGeom>
          <a:noFill/>
          <a:ln>
            <a:solidFill>
              <a:schemeClr val="tx1"/>
            </a:solidFill>
          </a:ln>
        </p:spPr>
        <p:txBody>
          <a:bodyPr wrap="square" rtlCol="0">
            <a:spAutoFit/>
          </a:bodyPr>
          <a:lstStyle/>
          <a:p>
            <a:r>
              <a:rPr lang="el-GR" sz="4000" dirty="0"/>
              <a:t>Το  σπίτι  έχει  δύο  σαλόνια. Έχει  δύο  μπάνια. Έχει  μία μεγάλη  κουζίνα.  Έχει  έξι υπνοδωμάτια. Έχει  ένα γκαράζ. Έχει ένα μεγάλο  κήπο με  πολλά λουλούδια και δέντρα. Το σπίτι είναι παλιό. Υπάρχει  ένας ξύλινος φράκτης. Το ενοίκιο  είναι 500 ευρώ. </a:t>
            </a:r>
          </a:p>
          <a:p>
            <a:r>
              <a:rPr lang="el-GR" sz="4000" dirty="0"/>
              <a:t>Πληροφορίες : 99875678</a:t>
            </a:r>
          </a:p>
        </p:txBody>
      </p:sp>
      <p:sp>
        <p:nvSpPr>
          <p:cNvPr id="6" name="TextBox 5">
            <a:extLst>
              <a:ext uri="{FF2B5EF4-FFF2-40B4-BE49-F238E27FC236}">
                <a16:creationId xmlns:a16="http://schemas.microsoft.com/office/drawing/2014/main" id="{A21DA1F3-42D2-D392-051D-6308D7E8654C}"/>
              </a:ext>
            </a:extLst>
          </p:cNvPr>
          <p:cNvSpPr txBox="1"/>
          <p:nvPr/>
        </p:nvSpPr>
        <p:spPr>
          <a:xfrm rot="19435836">
            <a:off x="528840" y="4821698"/>
            <a:ext cx="3593391" cy="646331"/>
          </a:xfrm>
          <a:prstGeom prst="rect">
            <a:avLst/>
          </a:prstGeom>
          <a:noFill/>
          <a:ln>
            <a:solidFill>
              <a:schemeClr val="tx1"/>
            </a:solidFill>
          </a:ln>
        </p:spPr>
        <p:txBody>
          <a:bodyPr wrap="square">
            <a:spAutoFit/>
          </a:bodyPr>
          <a:lstStyle/>
          <a:p>
            <a:pPr marL="0" indent="0">
              <a:buNone/>
            </a:pPr>
            <a:r>
              <a:rPr lang="el-GR" sz="1800" dirty="0"/>
              <a:t>-Τι ενοίκιο  έχει;</a:t>
            </a:r>
          </a:p>
          <a:p>
            <a:pPr marL="0" indent="0">
              <a:buNone/>
            </a:pPr>
            <a:r>
              <a:rPr lang="el-GR" sz="1800" dirty="0"/>
              <a:t>-500 ευρώ.</a:t>
            </a:r>
            <a:endParaRPr lang="en-US" sz="1800" dirty="0"/>
          </a:p>
        </p:txBody>
      </p:sp>
      <p:sp>
        <p:nvSpPr>
          <p:cNvPr id="5" name="Οβάλ 4">
            <a:extLst>
              <a:ext uri="{FF2B5EF4-FFF2-40B4-BE49-F238E27FC236}">
                <a16:creationId xmlns:a16="http://schemas.microsoft.com/office/drawing/2014/main" id="{0C6BC63B-042E-F031-D580-B5A1E57B55ED}"/>
              </a:ext>
            </a:extLst>
          </p:cNvPr>
          <p:cNvSpPr/>
          <p:nvPr/>
        </p:nvSpPr>
        <p:spPr>
          <a:xfrm>
            <a:off x="3592286" y="5007429"/>
            <a:ext cx="1894114" cy="17090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2400" dirty="0"/>
              <a:t>μικρές αγγελίες </a:t>
            </a:r>
            <a:endParaRPr lang="el-CY" sz="2400" dirty="0"/>
          </a:p>
        </p:txBody>
      </p:sp>
      <p:sp>
        <p:nvSpPr>
          <p:cNvPr id="7" name="Oval 6"/>
          <p:cNvSpPr/>
          <p:nvPr/>
        </p:nvSpPr>
        <p:spPr>
          <a:xfrm>
            <a:off x="307975" y="3703320"/>
            <a:ext cx="1752600" cy="1304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t>
            </a:r>
            <a:r>
              <a:rPr lang="en-US" dirty="0" smtClean="0"/>
              <a:t>ooden/ </a:t>
            </a:r>
            <a:r>
              <a:rPr lang="el-GR" dirty="0" smtClean="0"/>
              <a:t>ξύλινος </a:t>
            </a:r>
            <a:r>
              <a:rPr lang="en-US" dirty="0" smtClean="0"/>
              <a:t> </a:t>
            </a:r>
            <a:endParaRPr lang="el-GR" dirty="0"/>
          </a:p>
        </p:txBody>
      </p:sp>
    </p:spTree>
    <p:extLst>
      <p:ext uri="{BB962C8B-B14F-4D97-AF65-F5344CB8AC3E}">
        <p14:creationId xmlns:p14="http://schemas.microsoft.com/office/powerpoint/2010/main" val="288961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32369-9CDF-ED73-1FFD-2D09EF34907A}"/>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E0A9E175-989A-7459-5375-4EE6473D7015}"/>
              </a:ext>
            </a:extLst>
          </p:cNvPr>
          <p:cNvSpPr/>
          <p:nvPr/>
        </p:nvSpPr>
        <p:spPr>
          <a:xfrm>
            <a:off x="228598" y="389164"/>
            <a:ext cx="7979231" cy="1752600"/>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eaLnBrk="0" fontAlgn="base" hangingPunct="0">
              <a:spcBef>
                <a:spcPct val="0"/>
              </a:spcBef>
              <a:spcAft>
                <a:spcPct val="0"/>
              </a:spcAft>
            </a:pPr>
            <a:r>
              <a:rPr lang="el-GR" altLang="el-GR" sz="3600" dirty="0">
                <a:solidFill>
                  <a:srgbClr val="0A0A0A"/>
                </a:solidFill>
                <a:latin typeface="Google Sans"/>
              </a:rPr>
              <a:t>Μένω σε ένα μικρό _______ στον πρώτο όροφο.</a:t>
            </a:r>
          </a:p>
        </p:txBody>
      </p:sp>
      <p:sp>
        <p:nvSpPr>
          <p:cNvPr id="3" name="Ορθογώνιο: Στρογγύλεμα γωνιών 2">
            <a:extLst>
              <a:ext uri="{FF2B5EF4-FFF2-40B4-BE49-F238E27FC236}">
                <a16:creationId xmlns:a16="http://schemas.microsoft.com/office/drawing/2014/main" id="{1520781B-EA20-6B76-13D6-CB3D3A5EE965}"/>
              </a:ext>
            </a:extLst>
          </p:cNvPr>
          <p:cNvSpPr/>
          <p:nvPr/>
        </p:nvSpPr>
        <p:spPr>
          <a:xfrm>
            <a:off x="326570" y="3219449"/>
            <a:ext cx="3026229" cy="104502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Α. διαμέρισμα</a:t>
            </a:r>
          </a:p>
        </p:txBody>
      </p:sp>
      <p:sp>
        <p:nvSpPr>
          <p:cNvPr id="4" name="Ορθογώνιο: Στρογγύλεμα γωνιών 3">
            <a:extLst>
              <a:ext uri="{FF2B5EF4-FFF2-40B4-BE49-F238E27FC236}">
                <a16:creationId xmlns:a16="http://schemas.microsoft.com/office/drawing/2014/main" id="{17AD4E29-DB0E-CC0D-9BD7-5742E5CF413E}"/>
              </a:ext>
            </a:extLst>
          </p:cNvPr>
          <p:cNvSpPr/>
          <p:nvPr/>
        </p:nvSpPr>
        <p:spPr>
          <a:xfrm>
            <a:off x="326569" y="5050969"/>
            <a:ext cx="3026229" cy="104502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Γ. διαμερίσματος</a:t>
            </a:r>
          </a:p>
        </p:txBody>
      </p:sp>
      <p:sp>
        <p:nvSpPr>
          <p:cNvPr id="5" name="Ορθογώνιο: Στρογγύλεμα γωνιών 4">
            <a:extLst>
              <a:ext uri="{FF2B5EF4-FFF2-40B4-BE49-F238E27FC236}">
                <a16:creationId xmlns:a16="http://schemas.microsoft.com/office/drawing/2014/main" id="{45E844C7-ED67-B52F-34A2-4C5817DFD15C}"/>
              </a:ext>
            </a:extLst>
          </p:cNvPr>
          <p:cNvSpPr/>
          <p:nvPr/>
        </p:nvSpPr>
        <p:spPr>
          <a:xfrm>
            <a:off x="5023756" y="5181599"/>
            <a:ext cx="3026229" cy="104502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 διαμερισμάτων</a:t>
            </a:r>
          </a:p>
        </p:txBody>
      </p:sp>
      <p:sp>
        <p:nvSpPr>
          <p:cNvPr id="6" name="Ορθογώνιο: Στρογγύλεμα γωνιών 5">
            <a:extLst>
              <a:ext uri="{FF2B5EF4-FFF2-40B4-BE49-F238E27FC236}">
                <a16:creationId xmlns:a16="http://schemas.microsoft.com/office/drawing/2014/main" id="{D6F32162-85FB-FEA2-801F-FC4F40BEDA5D}"/>
              </a:ext>
            </a:extLst>
          </p:cNvPr>
          <p:cNvSpPr/>
          <p:nvPr/>
        </p:nvSpPr>
        <p:spPr>
          <a:xfrm>
            <a:off x="5072744" y="3154135"/>
            <a:ext cx="3026229" cy="104502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Β. διαμερίσματα</a:t>
            </a:r>
          </a:p>
        </p:txBody>
      </p:sp>
      <p:sp>
        <p:nvSpPr>
          <p:cNvPr id="7" name="Οβάλ 6">
            <a:extLst>
              <a:ext uri="{FF2B5EF4-FFF2-40B4-BE49-F238E27FC236}">
                <a16:creationId xmlns:a16="http://schemas.microsoft.com/office/drawing/2014/main" id="{52C7C6E5-9AFE-116C-8B16-3161C40CE75F}"/>
              </a:ext>
            </a:extLst>
          </p:cNvPr>
          <p:cNvSpPr/>
          <p:nvPr/>
        </p:nvSpPr>
        <p:spPr>
          <a:xfrm>
            <a:off x="3156858" y="3777343"/>
            <a:ext cx="2111827" cy="15348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Αιτιολόγησε !</a:t>
            </a:r>
          </a:p>
        </p:txBody>
      </p:sp>
      <p:pic>
        <p:nvPicPr>
          <p:cNvPr id="4098" name="Picture 2" descr="Κτίριο διαμερισμάτων Vector στον δρόμο Διανυσματική απεικόνιση -  εικονογραφία από μπαλκονιών, πολυτέλεια: 37566519">
            <a:extLst>
              <a:ext uri="{FF2B5EF4-FFF2-40B4-BE49-F238E27FC236}">
                <a16:creationId xmlns:a16="http://schemas.microsoft.com/office/drawing/2014/main" id="{A32BBD93-C23C-6BD7-80A0-EDCB08D679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7210" y="1934727"/>
            <a:ext cx="1953306" cy="31162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9954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51426-463C-8C2D-0C5B-8F74B2A14DA9}"/>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ECF148AC-3F51-F01F-7195-A48ED2FFE897}"/>
              </a:ext>
            </a:extLst>
          </p:cNvPr>
          <p:cNvSpPr/>
          <p:nvPr/>
        </p:nvSpPr>
        <p:spPr>
          <a:xfrm>
            <a:off x="742948" y="664029"/>
            <a:ext cx="6955972" cy="1752600"/>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eaLnBrk="0" fontAlgn="base" hangingPunct="0">
              <a:spcBef>
                <a:spcPct val="0"/>
              </a:spcBef>
              <a:spcAft>
                <a:spcPct val="0"/>
              </a:spcAft>
            </a:pPr>
            <a:r>
              <a:rPr lang="el-GR" altLang="el-GR" sz="3600" dirty="0">
                <a:solidFill>
                  <a:srgbClr val="0A0A0A"/>
                </a:solidFill>
                <a:latin typeface="Google Sans"/>
              </a:rPr>
              <a:t>Το ενοίκιο του </a:t>
            </a:r>
            <a:r>
              <a:rPr lang="el-GR" altLang="el-GR" sz="3600" dirty="0" smtClean="0">
                <a:solidFill>
                  <a:srgbClr val="0A0A0A"/>
                </a:solidFill>
                <a:latin typeface="Google Sans"/>
              </a:rPr>
              <a:t>______</a:t>
            </a:r>
            <a:r>
              <a:rPr lang="el-GR" altLang="el-GR" sz="3600" dirty="0">
                <a:solidFill>
                  <a:srgbClr val="0A0A0A"/>
                </a:solidFill>
                <a:latin typeface="Google Sans"/>
              </a:rPr>
              <a:t> είναι 300  ευρώ.</a:t>
            </a:r>
          </a:p>
        </p:txBody>
      </p:sp>
      <p:sp>
        <p:nvSpPr>
          <p:cNvPr id="3" name="Ορθογώνιο: Στρογγύλεμα γωνιών 2">
            <a:extLst>
              <a:ext uri="{FF2B5EF4-FFF2-40B4-BE49-F238E27FC236}">
                <a16:creationId xmlns:a16="http://schemas.microsoft.com/office/drawing/2014/main" id="{ECAD95D6-D246-C385-9E32-9D12E4CE6F49}"/>
              </a:ext>
            </a:extLst>
          </p:cNvPr>
          <p:cNvSpPr/>
          <p:nvPr/>
        </p:nvSpPr>
        <p:spPr>
          <a:xfrm>
            <a:off x="228600" y="3208563"/>
            <a:ext cx="3026229" cy="104502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Α. διαμέρισμα</a:t>
            </a:r>
          </a:p>
        </p:txBody>
      </p:sp>
      <p:sp>
        <p:nvSpPr>
          <p:cNvPr id="4" name="Ορθογώνιο: Στρογγύλεμα γωνιών 3">
            <a:extLst>
              <a:ext uri="{FF2B5EF4-FFF2-40B4-BE49-F238E27FC236}">
                <a16:creationId xmlns:a16="http://schemas.microsoft.com/office/drawing/2014/main" id="{12D4886E-D18D-9610-7FC4-B84799429C5B}"/>
              </a:ext>
            </a:extLst>
          </p:cNvPr>
          <p:cNvSpPr/>
          <p:nvPr/>
        </p:nvSpPr>
        <p:spPr>
          <a:xfrm>
            <a:off x="141515" y="4735287"/>
            <a:ext cx="3026229" cy="104502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Γ. διαμερίσματος</a:t>
            </a:r>
          </a:p>
        </p:txBody>
      </p:sp>
      <p:sp>
        <p:nvSpPr>
          <p:cNvPr id="5" name="Ορθογώνιο: Στρογγύλεμα γωνιών 4">
            <a:extLst>
              <a:ext uri="{FF2B5EF4-FFF2-40B4-BE49-F238E27FC236}">
                <a16:creationId xmlns:a16="http://schemas.microsoft.com/office/drawing/2014/main" id="{58F6C6F9-01EA-6327-B951-3B49A6261A4A}"/>
              </a:ext>
            </a:extLst>
          </p:cNvPr>
          <p:cNvSpPr/>
          <p:nvPr/>
        </p:nvSpPr>
        <p:spPr>
          <a:xfrm>
            <a:off x="5366656" y="4735286"/>
            <a:ext cx="3026229" cy="104502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 διαμερισμάτων</a:t>
            </a:r>
          </a:p>
        </p:txBody>
      </p:sp>
      <p:sp>
        <p:nvSpPr>
          <p:cNvPr id="6" name="Ορθογώνιο: Στρογγύλεμα γωνιών 5">
            <a:extLst>
              <a:ext uri="{FF2B5EF4-FFF2-40B4-BE49-F238E27FC236}">
                <a16:creationId xmlns:a16="http://schemas.microsoft.com/office/drawing/2014/main" id="{33759AAE-A220-5CED-E317-C863C19EFF9C}"/>
              </a:ext>
            </a:extLst>
          </p:cNvPr>
          <p:cNvSpPr/>
          <p:nvPr/>
        </p:nvSpPr>
        <p:spPr>
          <a:xfrm>
            <a:off x="5181598" y="3208562"/>
            <a:ext cx="3026229" cy="104502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Β. διαμερίσματα</a:t>
            </a:r>
          </a:p>
        </p:txBody>
      </p:sp>
      <p:sp>
        <p:nvSpPr>
          <p:cNvPr id="7" name="Οβάλ 6">
            <a:extLst>
              <a:ext uri="{FF2B5EF4-FFF2-40B4-BE49-F238E27FC236}">
                <a16:creationId xmlns:a16="http://schemas.microsoft.com/office/drawing/2014/main" id="{3396059B-AE9F-818F-0D85-F5104C02D153}"/>
              </a:ext>
            </a:extLst>
          </p:cNvPr>
          <p:cNvSpPr/>
          <p:nvPr/>
        </p:nvSpPr>
        <p:spPr>
          <a:xfrm>
            <a:off x="3211286" y="3789587"/>
            <a:ext cx="2111827" cy="15348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Αιτιολόγησε !</a:t>
            </a:r>
          </a:p>
        </p:txBody>
      </p:sp>
      <p:pic>
        <p:nvPicPr>
          <p:cNvPr id="5122" name="Picture 2" descr="Μόνο έτσι θα πέσουν τα ενοίκια – Τι ζητούν οι κτηματομεσίτες – AV LAND LTD">
            <a:extLst>
              <a:ext uri="{FF2B5EF4-FFF2-40B4-BE49-F238E27FC236}">
                <a16:creationId xmlns:a16="http://schemas.microsoft.com/office/drawing/2014/main" id="{4A6B4B10-4827-7EE7-15A5-55AF162529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7173" y="1492212"/>
            <a:ext cx="2596243" cy="38311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571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σπίτι κινουμένων σχεδίων png | PNGE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2"/>
          <a:stretch>
            <a:fillRect/>
          </a:stretch>
        </p:blipFill>
        <p:spPr>
          <a:xfrm>
            <a:off x="6853918" y="1899557"/>
            <a:ext cx="2305050" cy="1981200"/>
          </a:xfrm>
          <a:prstGeom prst="rect">
            <a:avLst/>
          </a:prstGeom>
        </p:spPr>
      </p:pic>
      <p:sp>
        <p:nvSpPr>
          <p:cNvPr id="4" name="Rounded Rectangle 3"/>
          <p:cNvSpPr/>
          <p:nvPr/>
        </p:nvSpPr>
        <p:spPr>
          <a:xfrm>
            <a:off x="543254" y="4514850"/>
            <a:ext cx="5914696" cy="214720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tx1"/>
              </a:solidFill>
            </a:endParaRPr>
          </a:p>
        </p:txBody>
      </p:sp>
      <p:sp>
        <p:nvSpPr>
          <p:cNvPr id="6" name="Rounded Rectangle 5"/>
          <p:cNvSpPr/>
          <p:nvPr/>
        </p:nvSpPr>
        <p:spPr>
          <a:xfrm>
            <a:off x="6955971" y="4514849"/>
            <a:ext cx="4610099" cy="214720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solidFill>
                <a:srgbClr val="FF0000"/>
              </a:solidFill>
            </a:endParaRPr>
          </a:p>
        </p:txBody>
      </p:sp>
      <p:sp>
        <p:nvSpPr>
          <p:cNvPr id="5" name="Oval Callout 4"/>
          <p:cNvSpPr/>
          <p:nvPr/>
        </p:nvSpPr>
        <p:spPr>
          <a:xfrm>
            <a:off x="3755571" y="379200"/>
            <a:ext cx="2702379" cy="1520357"/>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dirty="0">
                <a:solidFill>
                  <a:schemeClr val="tx1"/>
                </a:solidFill>
              </a:rPr>
              <a:t>Τι βλέπετε;</a:t>
            </a:r>
            <a:endParaRPr lang="en-US" sz="2800" dirty="0">
              <a:solidFill>
                <a:schemeClr val="tx1"/>
              </a:solidFill>
            </a:endParaRPr>
          </a:p>
        </p:txBody>
      </p:sp>
      <p:pic>
        <p:nvPicPr>
          <p:cNvPr id="1030" name="Picture 6" descr="Διαμέρισμα Cartoon Cartoon, Πολυκατοικία, Adobe Illustrator, κινουμένων  σχεδίων png | PNGEg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612842"/>
            <a:ext cx="2607080" cy="3249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0707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σπίτι κινουμένων σχεδίων png | PNGEg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2"/>
          <a:stretch>
            <a:fillRect/>
          </a:stretch>
        </p:blipFill>
        <p:spPr>
          <a:xfrm>
            <a:off x="6853918" y="1899557"/>
            <a:ext cx="2305050" cy="1981200"/>
          </a:xfrm>
          <a:prstGeom prst="rect">
            <a:avLst/>
          </a:prstGeom>
        </p:spPr>
      </p:pic>
      <p:sp>
        <p:nvSpPr>
          <p:cNvPr id="4" name="Rounded Rectangle 3"/>
          <p:cNvSpPr/>
          <p:nvPr/>
        </p:nvSpPr>
        <p:spPr>
          <a:xfrm>
            <a:off x="543254" y="3880758"/>
            <a:ext cx="5914696" cy="27813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4000" dirty="0">
                <a:solidFill>
                  <a:schemeClr val="tx1"/>
                </a:solidFill>
              </a:rPr>
              <a:t>Βλέπω  μία </a:t>
            </a:r>
            <a:r>
              <a:rPr lang="el-GR" sz="4000" dirty="0">
                <a:solidFill>
                  <a:srgbClr val="FF0000"/>
                </a:solidFill>
              </a:rPr>
              <a:t>πολυκατοικία</a:t>
            </a:r>
            <a:r>
              <a:rPr lang="el-GR" sz="4000" dirty="0">
                <a:solidFill>
                  <a:schemeClr val="tx1"/>
                </a:solidFill>
              </a:rPr>
              <a:t>. Έχει  τρεις  </a:t>
            </a:r>
            <a:r>
              <a:rPr lang="el-GR" sz="4000" dirty="0">
                <a:solidFill>
                  <a:srgbClr val="FF0000"/>
                </a:solidFill>
              </a:rPr>
              <a:t>ορόφους</a:t>
            </a:r>
            <a:r>
              <a:rPr lang="el-GR" sz="4000" dirty="0">
                <a:solidFill>
                  <a:schemeClr val="tx1"/>
                </a:solidFill>
              </a:rPr>
              <a:t>. Έχει  έξι </a:t>
            </a:r>
            <a:r>
              <a:rPr lang="el-GR" sz="4000" dirty="0">
                <a:solidFill>
                  <a:srgbClr val="FF0000"/>
                </a:solidFill>
              </a:rPr>
              <a:t>διαμερίσματα</a:t>
            </a:r>
            <a:r>
              <a:rPr lang="el-GR" sz="4000" dirty="0">
                <a:solidFill>
                  <a:schemeClr val="tx1"/>
                </a:solidFill>
              </a:rPr>
              <a:t>.  </a:t>
            </a:r>
            <a:endParaRPr lang="en-US" sz="4000" dirty="0">
              <a:solidFill>
                <a:schemeClr val="tx1"/>
              </a:solidFill>
            </a:endParaRPr>
          </a:p>
        </p:txBody>
      </p:sp>
      <p:sp>
        <p:nvSpPr>
          <p:cNvPr id="6" name="Rounded Rectangle 5"/>
          <p:cNvSpPr/>
          <p:nvPr/>
        </p:nvSpPr>
        <p:spPr>
          <a:xfrm>
            <a:off x="6955971" y="4514849"/>
            <a:ext cx="4610099" cy="214720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5400" dirty="0">
                <a:solidFill>
                  <a:schemeClr val="tx1"/>
                </a:solidFill>
              </a:rPr>
              <a:t>Βλέπω  ένα μικρό </a:t>
            </a:r>
            <a:r>
              <a:rPr lang="el-GR" sz="5400" dirty="0">
                <a:solidFill>
                  <a:srgbClr val="FF0000"/>
                </a:solidFill>
              </a:rPr>
              <a:t>σπίτι. </a:t>
            </a:r>
            <a:endParaRPr lang="en-US" sz="5400" dirty="0">
              <a:solidFill>
                <a:srgbClr val="FF0000"/>
              </a:solidFill>
            </a:endParaRPr>
          </a:p>
        </p:txBody>
      </p:sp>
      <p:sp>
        <p:nvSpPr>
          <p:cNvPr id="5" name="Oval Callout 4"/>
          <p:cNvSpPr/>
          <p:nvPr/>
        </p:nvSpPr>
        <p:spPr>
          <a:xfrm>
            <a:off x="3755571" y="379200"/>
            <a:ext cx="2702379" cy="1520357"/>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dirty="0">
                <a:solidFill>
                  <a:schemeClr val="tx1"/>
                </a:solidFill>
              </a:rPr>
              <a:t>Τι βλέπετε;</a:t>
            </a:r>
            <a:endParaRPr lang="en-US" sz="2800" dirty="0">
              <a:solidFill>
                <a:schemeClr val="tx1"/>
              </a:solidFill>
            </a:endParaRPr>
          </a:p>
        </p:txBody>
      </p:sp>
      <p:pic>
        <p:nvPicPr>
          <p:cNvPr id="1030" name="Picture 6" descr="Διαμέρισμα Cartoon Cartoon, Πολυκατοικία, Adobe Illustrator, κινουμένων  σχεδίων png | PNGEg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274784"/>
            <a:ext cx="2607080" cy="3249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9935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05353-F7B5-0A9E-ACFA-4BC104ED7F0D}"/>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D1DECD11-20F9-FF2B-4795-F08FD6BF37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96FCC2D1-10A7-CDF4-8BFE-3AE1FB23FE8D}"/>
              </a:ext>
            </a:extLst>
          </p:cNvPr>
          <p:cNvSpPr/>
          <p:nvPr/>
        </p:nvSpPr>
        <p:spPr>
          <a:xfrm>
            <a:off x="1262743" y="4093029"/>
            <a:ext cx="3189514"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διαμέρισμα </a:t>
            </a:r>
            <a:endParaRPr lang="el-CY" sz="4400" dirty="0"/>
          </a:p>
        </p:txBody>
      </p:sp>
      <p:pic>
        <p:nvPicPr>
          <p:cNvPr id="3074" name="Picture 2" descr="1.031.722 Vector για «Διαμέρισμα», εικόνες και γραφικά vector στοκ |  Shutterstock">
            <a:extLst>
              <a:ext uri="{FF2B5EF4-FFF2-40B4-BE49-F238E27FC236}">
                <a16:creationId xmlns:a16="http://schemas.microsoft.com/office/drawing/2014/main" id="{4F457823-4877-72BB-FEE3-76C243B99C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986" b="9983"/>
          <a:stretch>
            <a:fillRect/>
          </a:stretch>
        </p:blipFill>
        <p:spPr bwMode="auto">
          <a:xfrm>
            <a:off x="6347052" y="1240971"/>
            <a:ext cx="4974090" cy="4125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43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21D02-4413-C22B-ED15-D4A898ABEB90}"/>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980DAC9B-DA4C-4D5A-5AE7-F9B0E5FF9E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842B93F0-E3B8-B510-58DC-895F81A3BE82}"/>
              </a:ext>
            </a:extLst>
          </p:cNvPr>
          <p:cNvSpPr/>
          <p:nvPr/>
        </p:nvSpPr>
        <p:spPr>
          <a:xfrm>
            <a:off x="870857" y="4093029"/>
            <a:ext cx="43760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3200" dirty="0"/>
              <a:t>μονοκατοικία / σπίτι</a:t>
            </a:r>
            <a:endParaRPr lang="el-CY" sz="3200" dirty="0"/>
          </a:p>
        </p:txBody>
      </p:sp>
      <p:pic>
        <p:nvPicPr>
          <p:cNvPr id="4098" name="Picture 2" descr="Καρτούν εικονογράφηση σχεδίασης, σπίτια, διαμέρισμα, είδωλο png | PNGEgg">
            <a:extLst>
              <a:ext uri="{FF2B5EF4-FFF2-40B4-BE49-F238E27FC236}">
                <a16:creationId xmlns:a16="http://schemas.microsoft.com/office/drawing/2014/main" id="{813AF555-0546-67B0-E646-3B7E8D423C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442" y="962024"/>
            <a:ext cx="4915580" cy="4382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05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92DA8-DCA9-EB69-454D-836AAC1C5D69}"/>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7D114593-ADF1-24FA-A259-DCDA64BBAC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B1F32737-0456-DDE2-B5EB-2A90E96DB06F}"/>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αγγελία</a:t>
            </a:r>
            <a:endParaRPr lang="el-CY" sz="4400" dirty="0"/>
          </a:p>
        </p:txBody>
      </p:sp>
      <p:pic>
        <p:nvPicPr>
          <p:cNvPr id="3" name="Picture 2" descr="Τι ζητάει ο άνθρωπος! H αγγελία για ενοικίαση σπιτιού στα Χανιά που θα γίνει viral - Newpost.g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9359" y="1303337"/>
            <a:ext cx="5562601" cy="3962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02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8EEC6-5517-CF08-0314-80555CAF0C6F}"/>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9C9125A6-CA58-E2B0-241C-44A24DBCD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154D3C57-F759-D2C8-BB64-B3A990198ACF}"/>
              </a:ext>
            </a:extLst>
          </p:cNvPr>
          <p:cNvSpPr/>
          <p:nvPr/>
        </p:nvSpPr>
        <p:spPr>
          <a:xfrm>
            <a:off x="1329952" y="41692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γράμμα</a:t>
            </a:r>
            <a:endParaRPr lang="el-CY" sz="4400" dirty="0"/>
          </a:p>
        </p:txBody>
      </p:sp>
      <p:pic>
        <p:nvPicPr>
          <p:cNvPr id="6146" name="Picture 2" descr="Σχέδιο εξ' αποστάσεως μαθήματος Α΄ δημοτικού: Ένα γράμμα για την Ιωάννα">
            <a:extLst>
              <a:ext uri="{FF2B5EF4-FFF2-40B4-BE49-F238E27FC236}">
                <a16:creationId xmlns:a16="http://schemas.microsoft.com/office/drawing/2014/main" id="{B6E301FA-677B-988C-0276-7687A86DE3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176"/>
          <a:stretch>
            <a:fillRect/>
          </a:stretch>
        </p:blipFill>
        <p:spPr bwMode="auto">
          <a:xfrm>
            <a:off x="6440114" y="740229"/>
            <a:ext cx="4019163" cy="4626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34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5758C-5110-4A8B-7B14-8B15680BC1F7}"/>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C3EB42AB-E22C-AB10-33B5-156C68E2BD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912A24EF-6CEE-E284-B339-23BC7E2913F8}"/>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ενοικίαση</a:t>
            </a:r>
            <a:endParaRPr lang="el-CY" sz="4400" dirty="0"/>
          </a:p>
        </p:txBody>
      </p:sp>
      <p:pic>
        <p:nvPicPr>
          <p:cNvPr id="7170" name="Picture 2" descr="Cartoon House Rent Stock Vector (Royalty Free) 207667114 | Shutterstock">
            <a:extLst>
              <a:ext uri="{FF2B5EF4-FFF2-40B4-BE49-F238E27FC236}">
                <a16:creationId xmlns:a16="http://schemas.microsoft.com/office/drawing/2014/main" id="{2E96D498-0D8B-EF02-827C-60BA374F6B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396"/>
          <a:stretch>
            <a:fillRect/>
          </a:stretch>
        </p:blipFill>
        <p:spPr bwMode="auto">
          <a:xfrm>
            <a:off x="6574971" y="910762"/>
            <a:ext cx="4103914" cy="4303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142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43160-451B-B6AB-1D11-BB9BB0E76C81}"/>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ED59F3C1-E164-E46E-967F-A4C420BC55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06B5AA3E-BBF2-4CC9-4558-1A089581DD26}"/>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αγορά</a:t>
            </a:r>
            <a:endParaRPr lang="el-CY" sz="4400" dirty="0"/>
          </a:p>
        </p:txBody>
      </p:sp>
      <p:pic>
        <p:nvPicPr>
          <p:cNvPr id="8194" name="Picture 2" descr="Κινούμενα σχέδια σπίτι πώληση αγάπη Διάνυσμα από ©cthoman 154292474">
            <a:extLst>
              <a:ext uri="{FF2B5EF4-FFF2-40B4-BE49-F238E27FC236}">
                <a16:creationId xmlns:a16="http://schemas.microsoft.com/office/drawing/2014/main" id="{FCFE842F-0841-1CBF-4A47-97BC241241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330"/>
          <a:stretch>
            <a:fillRect/>
          </a:stretch>
        </p:blipFill>
        <p:spPr bwMode="auto">
          <a:xfrm>
            <a:off x="6096000" y="919206"/>
            <a:ext cx="5325836" cy="368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33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8666E-9038-8A34-8239-86443C8F6059}"/>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7C2B66D0-D906-7CCA-E74A-5C247E8BF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8960B9D8-F100-7B50-86EA-E20E75EBCD67}"/>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ενοίκιο</a:t>
            </a:r>
            <a:endParaRPr lang="el-CY" sz="4400" dirty="0"/>
          </a:p>
        </p:txBody>
      </p:sp>
      <p:pic>
        <p:nvPicPr>
          <p:cNvPr id="9218" name="Picture 2" descr="Clipart wallet - 3,6 χιλιάδες εικόνες, εικονογραφήσεις και φωτογραφίες στοκ  χωρίς δικαιώματα | Shutterstock">
            <a:extLst>
              <a:ext uri="{FF2B5EF4-FFF2-40B4-BE49-F238E27FC236}">
                <a16:creationId xmlns:a16="http://schemas.microsoft.com/office/drawing/2014/main" id="{5352350D-2ECD-832B-7456-96043733B5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524" y="953225"/>
            <a:ext cx="4526562" cy="4526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0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07D0B-5D1A-8A80-7565-62061CBF5A56}"/>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209C50B5-FD37-9BFB-5F96-3980F03D9F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828C5EFE-DE03-4E08-D0E4-FD28CA7848C4}"/>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μεσίτης</a:t>
            </a:r>
            <a:endParaRPr lang="el-CY" sz="4400" dirty="0"/>
          </a:p>
        </p:txBody>
      </p:sp>
      <p:pic>
        <p:nvPicPr>
          <p:cNvPr id="11266" name="Picture 2" descr="μεσίτης που δίνει κλειδί σπιτιού σε νέο διάνυσμα ιδιοκτητών Διανυσματική  απεικόνιση - εικονογραφία από accompanist: 180090945">
            <a:extLst>
              <a:ext uri="{FF2B5EF4-FFF2-40B4-BE49-F238E27FC236}">
                <a16:creationId xmlns:a16="http://schemas.microsoft.com/office/drawing/2014/main" id="{35022926-244D-DAEA-EA81-4104236A23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314" y="838200"/>
            <a:ext cx="4288971" cy="4288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27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33DB7-4C51-EE90-B201-EA50DCFD8E1B}"/>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BE1C0482-29AB-7EE0-32E4-A83AEB33CB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EC529CD9-1CC8-7A65-036A-E33FE742A33B}"/>
              </a:ext>
            </a:extLst>
          </p:cNvPr>
          <p:cNvSpPr/>
          <p:nvPr/>
        </p:nvSpPr>
        <p:spPr>
          <a:xfrm>
            <a:off x="1262743" y="4093029"/>
            <a:ext cx="2775857" cy="6313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γειτονιά</a:t>
            </a:r>
            <a:endParaRPr lang="el-CY" sz="4400" dirty="0"/>
          </a:p>
        </p:txBody>
      </p:sp>
      <p:pic>
        <p:nvPicPr>
          <p:cNvPr id="10242" name="Picture 2" descr="Η γειτονιά μου - online παζλ">
            <a:extLst>
              <a:ext uri="{FF2B5EF4-FFF2-40B4-BE49-F238E27FC236}">
                <a16:creationId xmlns:a16="http://schemas.microsoft.com/office/drawing/2014/main" id="{E9B28D66-37BC-696E-D773-7BFD3FC507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2136" y="920523"/>
            <a:ext cx="4727121" cy="4511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81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33DB7-4C51-EE90-B201-EA50DCFD8E1B}"/>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BE1C0482-29AB-7EE0-32E4-A83AEB33CB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Στρογγύλεμα γωνιών 1">
            <a:extLst>
              <a:ext uri="{FF2B5EF4-FFF2-40B4-BE49-F238E27FC236}">
                <a16:creationId xmlns:a16="http://schemas.microsoft.com/office/drawing/2014/main" id="{EC529CD9-1CC8-7A65-036A-E33FE742A33B}"/>
              </a:ext>
            </a:extLst>
          </p:cNvPr>
          <p:cNvSpPr/>
          <p:nvPr/>
        </p:nvSpPr>
        <p:spPr>
          <a:xfrm>
            <a:off x="6322423" y="388248"/>
            <a:ext cx="5305697" cy="4793352"/>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smtClean="0"/>
              <a:t>Τηλεφωνώ για την αγγελία.</a:t>
            </a:r>
          </a:p>
          <a:p>
            <a:pPr algn="ctr"/>
            <a:r>
              <a:rPr lang="el-GR" sz="4400" dirty="0" smtClean="0"/>
              <a:t>Είστε ο ιδιοκτήτης;</a:t>
            </a:r>
          </a:p>
          <a:p>
            <a:pPr algn="ctr"/>
            <a:r>
              <a:rPr lang="el-GR" sz="4400" dirty="0" smtClean="0"/>
              <a:t>Ο </a:t>
            </a:r>
            <a:r>
              <a:rPr lang="el-GR" sz="4400" dirty="0" smtClean="0"/>
              <a:t>ίδιος! </a:t>
            </a:r>
            <a:endParaRPr lang="el-GR" sz="4400" dirty="0" smtClean="0"/>
          </a:p>
          <a:p>
            <a:pPr algn="ctr"/>
            <a:r>
              <a:rPr lang="el-GR" sz="4400" dirty="0" smtClean="0"/>
              <a:t>Κατά τις  ____  είναι καλά;</a:t>
            </a:r>
            <a:endParaRPr lang="el-CY" sz="4400" dirty="0"/>
          </a:p>
        </p:txBody>
      </p:sp>
      <p:sp>
        <p:nvSpPr>
          <p:cNvPr id="5" name="Ορθογώνιο: Στρογγύλεμα γωνιών 1">
            <a:extLst>
              <a:ext uri="{FF2B5EF4-FFF2-40B4-BE49-F238E27FC236}">
                <a16:creationId xmlns:a16="http://schemas.microsoft.com/office/drawing/2014/main" id="{EC529CD9-1CC8-7A65-036A-E33FE742A33B}"/>
              </a:ext>
            </a:extLst>
          </p:cNvPr>
          <p:cNvSpPr/>
          <p:nvPr/>
        </p:nvSpPr>
        <p:spPr>
          <a:xfrm>
            <a:off x="837253" y="3299088"/>
            <a:ext cx="5305697" cy="1728651"/>
          </a:xfrm>
          <a:prstGeom prst="roundRect">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smtClean="0"/>
              <a:t>Κλείνω ραντεβού </a:t>
            </a:r>
            <a:endParaRPr lang="el-CY" sz="4400" dirty="0"/>
          </a:p>
        </p:txBody>
      </p:sp>
    </p:spTree>
    <p:extLst>
      <p:ext uri="{BB962C8B-B14F-4D97-AF65-F5344CB8AC3E}">
        <p14:creationId xmlns:p14="http://schemas.microsoft.com/office/powerpoint/2010/main" val="343057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CC02A2-C874-4211-A15F-4A82B6B39421}" type="slidenum">
              <a:rPr lang="el-GR" smtClean="0"/>
              <a:t>38</a:t>
            </a:fld>
            <a:endParaRPr lang="el-G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9931" t="14020" r="48717" b="20222"/>
          <a:stretch/>
        </p:blipFill>
        <p:spPr>
          <a:xfrm>
            <a:off x="137160" y="121920"/>
            <a:ext cx="4621532" cy="65995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Ορθογώνιο 2">
            <a:extLst>
              <a:ext uri="{FF2B5EF4-FFF2-40B4-BE49-F238E27FC236}">
                <a16:creationId xmlns:a16="http://schemas.microsoft.com/office/drawing/2014/main" id="{E3C749FE-F949-199C-60DD-A61FDB53B682}"/>
              </a:ext>
            </a:extLst>
          </p:cNvPr>
          <p:cNvSpPr/>
          <p:nvPr/>
        </p:nvSpPr>
        <p:spPr>
          <a:xfrm>
            <a:off x="9688829" y="4909160"/>
            <a:ext cx="2167890" cy="1447190"/>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000" b="1" dirty="0" smtClean="0">
                <a:solidFill>
                  <a:schemeClr val="tx1"/>
                </a:solidFill>
                <a:latin typeface="Times New Roman" panose="02020603050405020304" pitchFamily="18" charset="0"/>
                <a:cs typeface="Times New Roman" panose="02020603050405020304" pitchFamily="18" charset="0"/>
              </a:rPr>
              <a:t>Εγχειρίδιο </a:t>
            </a:r>
            <a:r>
              <a:rPr lang="el-GR" sz="1000" dirty="0" smtClean="0">
                <a:solidFill>
                  <a:schemeClr val="tx1"/>
                </a:solidFill>
                <a:latin typeface="Times New Roman" panose="02020603050405020304" pitchFamily="18" charset="0"/>
                <a:cs typeface="Times New Roman" panose="02020603050405020304" pitchFamily="18" charset="0"/>
              </a:rPr>
              <a:t>:    Γ. </a:t>
            </a:r>
            <a:r>
              <a:rPr lang="el-GR" sz="1000" dirty="0" err="1" smtClean="0">
                <a:solidFill>
                  <a:schemeClr val="tx1"/>
                </a:solidFill>
                <a:latin typeface="Times New Roman" panose="02020603050405020304" pitchFamily="18" charset="0"/>
                <a:cs typeface="Times New Roman" panose="02020603050405020304" pitchFamily="18" charset="0"/>
              </a:rPr>
              <a:t>Σιμόπουλος</a:t>
            </a:r>
            <a:r>
              <a:rPr lang="el-GR" sz="10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000" dirty="0">
                <a:solidFill>
                  <a:schemeClr val="tx1"/>
                </a:solidFill>
                <a:latin typeface="Times New Roman" panose="02020603050405020304" pitchFamily="18" charset="0"/>
                <a:cs typeface="Times New Roman" panose="02020603050405020304" pitchFamily="18" charset="0"/>
              </a:rPr>
              <a:t>&amp; </a:t>
            </a:r>
            <a:r>
              <a:rPr lang="el-GR" sz="1000" dirty="0" smtClean="0">
                <a:solidFill>
                  <a:schemeClr val="tx1"/>
                </a:solidFill>
                <a:latin typeface="Times New Roman" panose="02020603050405020304" pitchFamily="18" charset="0"/>
                <a:cs typeface="Times New Roman" panose="02020603050405020304" pitchFamily="18" charset="0"/>
              </a:rPr>
              <a:t>Ε. </a:t>
            </a:r>
            <a:r>
              <a:rPr lang="el-GR" sz="1000" dirty="0" err="1" smtClean="0">
                <a:solidFill>
                  <a:schemeClr val="tx1"/>
                </a:solidFill>
                <a:latin typeface="Times New Roman" panose="02020603050405020304" pitchFamily="18" charset="0"/>
                <a:cs typeface="Times New Roman" panose="02020603050405020304" pitchFamily="18" charset="0"/>
              </a:rPr>
              <a:t>Παθιάκη</a:t>
            </a:r>
            <a:r>
              <a:rPr lang="el-GR" sz="1000" dirty="0" smtClean="0">
                <a:solidFill>
                  <a:schemeClr val="tx1"/>
                </a:solidFill>
                <a:latin typeface="Times New Roman" panose="02020603050405020304" pitchFamily="18" charset="0"/>
                <a:cs typeface="Times New Roman" panose="02020603050405020304" pitchFamily="18" charset="0"/>
              </a:rPr>
              <a:t>, </a:t>
            </a:r>
            <a:r>
              <a:rPr lang="el-GR" sz="1000" i="1" dirty="0" smtClean="0">
                <a:solidFill>
                  <a:schemeClr val="tx1"/>
                </a:solidFill>
                <a:latin typeface="Times New Roman" panose="02020603050405020304" pitchFamily="18" charset="0"/>
                <a:cs typeface="Times New Roman" panose="02020603050405020304" pitchFamily="18" charset="0"/>
              </a:rPr>
              <a:t>Ελληνικά </a:t>
            </a:r>
            <a:r>
              <a:rPr lang="el-GR" sz="10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000" i="1" dirty="0" smtClean="0">
                <a:solidFill>
                  <a:schemeClr val="tx1"/>
                </a:solidFill>
                <a:latin typeface="Times New Roman" panose="02020603050405020304" pitchFamily="18" charset="0"/>
                <a:cs typeface="Times New Roman" panose="02020603050405020304" pitchFamily="18" charset="0"/>
              </a:rPr>
              <a:t>Α2)</a:t>
            </a:r>
            <a:r>
              <a:rPr lang="el-GR" sz="1000" dirty="0" smtClean="0">
                <a:solidFill>
                  <a:schemeClr val="tx1"/>
                </a:solidFill>
                <a:latin typeface="Times New Roman" panose="02020603050405020304" pitchFamily="18" charset="0"/>
                <a:cs typeface="Times New Roman" panose="02020603050405020304" pitchFamily="18" charset="0"/>
              </a:rPr>
              <a:t>, Εκδόσεις Πατάκη, 2010,  σελ.143</a:t>
            </a:r>
            <a:endParaRPr lang="el-GR" sz="1000" dirty="0">
              <a:solidFill>
                <a:schemeClr val="tx1"/>
              </a:solidFill>
              <a:latin typeface="Times New Roman" panose="02020603050405020304" pitchFamily="18" charset="0"/>
              <a:cs typeface="Times New Roman" panose="02020603050405020304" pitchFamily="18" charset="0"/>
            </a:endParaRPr>
          </a:p>
          <a:p>
            <a:pPr algn="ctr">
              <a:defRPr/>
            </a:pPr>
            <a:endParaRPr lang="el-CY" sz="1000" b="1" dirty="0">
              <a:solidFill>
                <a:schemeClr val="tx1"/>
              </a:solidFill>
            </a:endParaRPr>
          </a:p>
        </p:txBody>
      </p:sp>
      <p:sp>
        <p:nvSpPr>
          <p:cNvPr id="5" name="Ορθογώνιο 2">
            <a:extLst>
              <a:ext uri="{FF2B5EF4-FFF2-40B4-BE49-F238E27FC236}">
                <a16:creationId xmlns:a16="http://schemas.microsoft.com/office/drawing/2014/main" id="{E3C749FE-F949-199C-60DD-A61FDB53B682}"/>
              </a:ext>
            </a:extLst>
          </p:cNvPr>
          <p:cNvSpPr/>
          <p:nvPr/>
        </p:nvSpPr>
        <p:spPr>
          <a:xfrm>
            <a:off x="4866323" y="529797"/>
            <a:ext cx="2219326" cy="5102958"/>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defRPr/>
            </a:pPr>
            <a:r>
              <a:rPr lang="el-GR" dirty="0" smtClean="0">
                <a:solidFill>
                  <a:schemeClr val="tx1"/>
                </a:solidFill>
                <a:latin typeface="Times New Roman" panose="02020603050405020304" pitchFamily="18" charset="0"/>
                <a:cs typeface="Times New Roman" panose="02020603050405020304" pitchFamily="18" charset="0"/>
              </a:rPr>
              <a:t>1</a:t>
            </a:r>
            <a:r>
              <a:rPr lang="el-GR" dirty="0" smtClean="0">
                <a:solidFill>
                  <a:schemeClr val="tx1"/>
                </a:solidFill>
                <a:latin typeface="Times New Roman" panose="02020603050405020304" pitchFamily="18" charset="0"/>
                <a:cs typeface="Times New Roman" panose="02020603050405020304" pitchFamily="18" charset="0"/>
              </a:rPr>
              <a:t>. φυσικά</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2</a:t>
            </a:r>
            <a:r>
              <a:rPr lang="el-GR" dirty="0" smtClean="0">
                <a:solidFill>
                  <a:schemeClr val="tx1"/>
                </a:solidFill>
                <a:latin typeface="Times New Roman" panose="02020603050405020304" pitchFamily="18" charset="0"/>
                <a:cs typeface="Times New Roman" panose="02020603050405020304" pitchFamily="18" charset="0"/>
              </a:rPr>
              <a:t>. ραντεβού</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3</a:t>
            </a:r>
            <a:r>
              <a:rPr lang="el-GR" dirty="0" smtClean="0">
                <a:solidFill>
                  <a:schemeClr val="tx1"/>
                </a:solidFill>
                <a:latin typeface="Times New Roman" panose="02020603050405020304" pitchFamily="18" charset="0"/>
                <a:cs typeface="Times New Roman" panose="02020603050405020304" pitchFamily="18" charset="0"/>
              </a:rPr>
              <a:t>. φωνές</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4</a:t>
            </a:r>
            <a:r>
              <a:rPr lang="el-GR" dirty="0" smtClean="0">
                <a:solidFill>
                  <a:schemeClr val="tx1"/>
                </a:solidFill>
                <a:latin typeface="Times New Roman" panose="02020603050405020304" pitchFamily="18" charset="0"/>
                <a:cs typeface="Times New Roman" panose="02020603050405020304" pitchFamily="18" charset="0"/>
              </a:rPr>
              <a:t>. γειτονιά</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5</a:t>
            </a:r>
            <a:r>
              <a:rPr lang="el-GR" dirty="0" smtClean="0">
                <a:solidFill>
                  <a:schemeClr val="tx1"/>
                </a:solidFill>
                <a:latin typeface="Times New Roman" panose="02020603050405020304" pitchFamily="18" charset="0"/>
                <a:cs typeface="Times New Roman" panose="02020603050405020304" pitchFamily="18" charset="0"/>
              </a:rPr>
              <a:t>. αν </a:t>
            </a:r>
            <a:r>
              <a:rPr lang="el-GR" dirty="0" smtClean="0">
                <a:solidFill>
                  <a:schemeClr val="tx1"/>
                </a:solidFill>
                <a:latin typeface="Times New Roman" panose="02020603050405020304" pitchFamily="18" charset="0"/>
                <a:cs typeface="Times New Roman" panose="02020603050405020304" pitchFamily="18" charset="0"/>
              </a:rPr>
              <a:t>δεν σε πειράζει</a:t>
            </a:r>
          </a:p>
          <a:p>
            <a:pPr>
              <a:defRPr/>
            </a:pPr>
            <a:r>
              <a:rPr lang="el-GR" dirty="0" smtClean="0">
                <a:solidFill>
                  <a:schemeClr val="tx1"/>
                </a:solidFill>
                <a:latin typeface="Times New Roman" panose="02020603050405020304" pitchFamily="18" charset="0"/>
                <a:cs typeface="Times New Roman" panose="02020603050405020304" pitchFamily="18" charset="0"/>
              </a:rPr>
              <a:t>6</a:t>
            </a:r>
            <a:r>
              <a:rPr lang="el-GR" dirty="0" smtClean="0">
                <a:solidFill>
                  <a:schemeClr val="tx1"/>
                </a:solidFill>
                <a:latin typeface="Times New Roman" panose="02020603050405020304" pitchFamily="18" charset="0"/>
                <a:cs typeface="Times New Roman" panose="02020603050405020304" pitchFamily="18" charset="0"/>
              </a:rPr>
              <a:t>. αρκετά</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7</a:t>
            </a:r>
            <a:r>
              <a:rPr lang="el-GR" dirty="0" smtClean="0">
                <a:solidFill>
                  <a:schemeClr val="tx1"/>
                </a:solidFill>
                <a:latin typeface="Times New Roman" panose="02020603050405020304" pitchFamily="18" charset="0"/>
                <a:cs typeface="Times New Roman" panose="02020603050405020304" pitchFamily="18" charset="0"/>
              </a:rPr>
              <a:t>. βεβαίως</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8</a:t>
            </a:r>
            <a:r>
              <a:rPr lang="el-GR" dirty="0" smtClean="0">
                <a:solidFill>
                  <a:schemeClr val="tx1"/>
                </a:solidFill>
                <a:latin typeface="Times New Roman" panose="02020603050405020304" pitchFamily="18" charset="0"/>
                <a:cs typeface="Times New Roman" panose="02020603050405020304" pitchFamily="18" charset="0"/>
              </a:rPr>
              <a:t>. βάθος</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9</a:t>
            </a:r>
            <a:r>
              <a:rPr lang="el-GR" dirty="0" smtClean="0">
                <a:solidFill>
                  <a:schemeClr val="tx1"/>
                </a:solidFill>
                <a:latin typeface="Times New Roman" panose="02020603050405020304" pitchFamily="18" charset="0"/>
                <a:cs typeface="Times New Roman" panose="02020603050405020304" pitchFamily="18" charset="0"/>
              </a:rPr>
              <a:t>. ενοίκιο</a:t>
            </a:r>
            <a:endParaRPr lang="en-US"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10</a:t>
            </a:r>
            <a:r>
              <a:rPr lang="el-GR" dirty="0" smtClean="0">
                <a:solidFill>
                  <a:schemeClr val="tx1"/>
                </a:solidFill>
                <a:latin typeface="Times New Roman" panose="02020603050405020304" pitchFamily="18" charset="0"/>
                <a:cs typeface="Times New Roman" panose="02020603050405020304" pitchFamily="18" charset="0"/>
              </a:rPr>
              <a:t>. διάλειμμα</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11</a:t>
            </a:r>
            <a:r>
              <a:rPr lang="el-GR" dirty="0" smtClean="0">
                <a:solidFill>
                  <a:schemeClr val="tx1"/>
                </a:solidFill>
                <a:latin typeface="Times New Roman" panose="02020603050405020304" pitchFamily="18" charset="0"/>
                <a:cs typeface="Times New Roman" panose="02020603050405020304" pitchFamily="18" charset="0"/>
              </a:rPr>
              <a:t>. μου </a:t>
            </a:r>
            <a:r>
              <a:rPr lang="el-GR" dirty="0" smtClean="0">
                <a:solidFill>
                  <a:schemeClr val="tx1"/>
                </a:solidFill>
                <a:latin typeface="Times New Roman" panose="02020603050405020304" pitchFamily="18" charset="0"/>
                <a:cs typeface="Times New Roman" panose="02020603050405020304" pitchFamily="18" charset="0"/>
              </a:rPr>
              <a:t>φαίνεται  λίγο  ___ για μένα</a:t>
            </a:r>
            <a:endParaRPr lang="en-US"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12</a:t>
            </a:r>
            <a:r>
              <a:rPr lang="el-GR" dirty="0" smtClean="0">
                <a:solidFill>
                  <a:schemeClr val="tx1"/>
                </a:solidFill>
                <a:latin typeface="Times New Roman" panose="02020603050405020304" pitchFamily="18" charset="0"/>
                <a:cs typeface="Times New Roman" panose="02020603050405020304" pitchFamily="18" charset="0"/>
              </a:rPr>
              <a:t>. περάστε</a:t>
            </a:r>
            <a:r>
              <a:rPr lang="el-GR" dirty="0" smtClean="0">
                <a:solidFill>
                  <a:schemeClr val="tx1"/>
                </a:solidFill>
                <a:latin typeface="Times New Roman" panose="02020603050405020304" pitchFamily="18" charset="0"/>
                <a:cs typeface="Times New Roman" panose="02020603050405020304" pitchFamily="18" charset="0"/>
              </a:rPr>
              <a:t>!</a:t>
            </a:r>
          </a:p>
          <a:p>
            <a:pPr>
              <a:defRPr/>
            </a:pPr>
            <a:r>
              <a:rPr lang="el-GR" dirty="0" smtClean="0">
                <a:solidFill>
                  <a:schemeClr val="tx1"/>
                </a:solidFill>
                <a:latin typeface="Times New Roman" panose="02020603050405020304" pitchFamily="18" charset="0"/>
                <a:cs typeface="Times New Roman" panose="02020603050405020304" pitchFamily="18" charset="0"/>
              </a:rPr>
              <a:t>13</a:t>
            </a:r>
            <a:r>
              <a:rPr lang="el-GR" dirty="0" smtClean="0">
                <a:solidFill>
                  <a:schemeClr val="tx1"/>
                </a:solidFill>
                <a:latin typeface="Times New Roman" panose="02020603050405020304" pitchFamily="18" charset="0"/>
                <a:cs typeface="Times New Roman" panose="02020603050405020304" pitchFamily="18" charset="0"/>
              </a:rPr>
              <a:t>. από </a:t>
            </a:r>
            <a:r>
              <a:rPr lang="el-GR" dirty="0" smtClean="0">
                <a:solidFill>
                  <a:schemeClr val="tx1"/>
                </a:solidFill>
                <a:latin typeface="Times New Roman" panose="02020603050405020304" pitchFamily="18" charset="0"/>
                <a:cs typeface="Times New Roman" panose="02020603050405020304" pitchFamily="18" charset="0"/>
              </a:rPr>
              <a:t>’</a:t>
            </a:r>
            <a:r>
              <a:rPr lang="el-GR" dirty="0" err="1" smtClean="0">
                <a:solidFill>
                  <a:schemeClr val="tx1"/>
                </a:solidFill>
                <a:latin typeface="Times New Roman" panose="02020603050405020304" pitchFamily="18" charset="0"/>
                <a:cs typeface="Times New Roman" panose="02020603050405020304" pitchFamily="18" charset="0"/>
              </a:rPr>
              <a:t>δώ</a:t>
            </a:r>
            <a:r>
              <a:rPr lang="el-GR" dirty="0" smtClean="0">
                <a:solidFill>
                  <a:schemeClr val="tx1"/>
                </a:solidFill>
                <a:latin typeface="Times New Roman" panose="02020603050405020304" pitchFamily="18" charset="0"/>
                <a:cs typeface="Times New Roman" panose="02020603050405020304" pitchFamily="18" charset="0"/>
              </a:rPr>
              <a:t> / εδώ</a:t>
            </a:r>
          </a:p>
          <a:p>
            <a:pPr>
              <a:defRPr/>
            </a:pPr>
            <a:r>
              <a:rPr lang="el-GR" dirty="0" smtClean="0">
                <a:solidFill>
                  <a:schemeClr val="tx1"/>
                </a:solidFill>
                <a:latin typeface="Times New Roman" panose="02020603050405020304" pitchFamily="18" charset="0"/>
                <a:cs typeface="Times New Roman" panose="02020603050405020304" pitchFamily="18" charset="0"/>
              </a:rPr>
              <a:t>14. λίγο σκοτεινή</a:t>
            </a:r>
          </a:p>
          <a:p>
            <a:pPr>
              <a:defRPr/>
            </a:pPr>
            <a:r>
              <a:rPr lang="el-GR" dirty="0" smtClean="0">
                <a:solidFill>
                  <a:schemeClr val="tx1"/>
                </a:solidFill>
                <a:latin typeface="Times New Roman" panose="02020603050405020304" pitchFamily="18" charset="0"/>
                <a:cs typeface="Times New Roman" panose="02020603050405020304" pitchFamily="18" charset="0"/>
              </a:rPr>
              <a:t>15. βλέπει στο  </a:t>
            </a:r>
            <a:endParaRPr lang="el-CY" dirty="0">
              <a:solidFill>
                <a:schemeClr val="tx1"/>
              </a:solidFill>
              <a:latin typeface="Times New Roman" panose="02020603050405020304" pitchFamily="18" charset="0"/>
              <a:cs typeface="Times New Roman" panose="02020603050405020304" pitchFamily="18" charset="0"/>
            </a:endParaRPr>
          </a:p>
        </p:txBody>
      </p:sp>
      <p:sp>
        <p:nvSpPr>
          <p:cNvPr id="6" name="Ορθογώνιο 2">
            <a:extLst>
              <a:ext uri="{FF2B5EF4-FFF2-40B4-BE49-F238E27FC236}">
                <a16:creationId xmlns:a16="http://schemas.microsoft.com/office/drawing/2014/main" id="{E3C749FE-F949-199C-60DD-A61FDB53B682}"/>
              </a:ext>
            </a:extLst>
          </p:cNvPr>
          <p:cNvSpPr/>
          <p:nvPr/>
        </p:nvSpPr>
        <p:spPr>
          <a:xfrm>
            <a:off x="7193280" y="390403"/>
            <a:ext cx="4663439" cy="4075479"/>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appointment</a:t>
            </a: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break </a:t>
            </a: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rent</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come </a:t>
            </a:r>
            <a:r>
              <a:rPr lang="en-US" sz="1600" b="1" dirty="0" smtClean="0">
                <a:solidFill>
                  <a:schemeClr val="tx1"/>
                </a:solidFill>
                <a:latin typeface="Times New Roman" panose="02020603050405020304" pitchFamily="18" charset="0"/>
                <a:cs typeface="Times New Roman" panose="02020603050405020304" pitchFamily="18" charset="0"/>
              </a:rPr>
              <a:t>in </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voices</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of course</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b</a:t>
            </a:r>
            <a:r>
              <a:rPr lang="en-US" sz="1600" b="1" dirty="0" smtClean="0">
                <a:solidFill>
                  <a:schemeClr val="tx1"/>
                </a:solidFill>
                <a:latin typeface="Times New Roman" panose="02020603050405020304" pitchFamily="18" charset="0"/>
                <a:cs typeface="Times New Roman" panose="02020603050405020304" pitchFamily="18" charset="0"/>
              </a:rPr>
              <a:t>ackground </a:t>
            </a: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h</a:t>
            </a:r>
            <a:r>
              <a:rPr lang="en-US" sz="1600" b="1" dirty="0" smtClean="0">
                <a:solidFill>
                  <a:schemeClr val="tx1"/>
                </a:solidFill>
                <a:latin typeface="Times New Roman" panose="02020603050405020304" pitchFamily="18" charset="0"/>
                <a:cs typeface="Times New Roman" panose="02020603050405020304" pitchFamily="18" charset="0"/>
              </a:rPr>
              <a:t>ere</a:t>
            </a: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bit </a:t>
            </a:r>
            <a:r>
              <a:rPr lang="en-US" sz="1600" b="1" dirty="0" smtClean="0">
                <a:solidFill>
                  <a:schemeClr val="tx1"/>
                </a:solidFill>
                <a:latin typeface="Times New Roman" panose="02020603050405020304" pitchFamily="18" charset="0"/>
                <a:cs typeface="Times New Roman" panose="02020603050405020304" pitchFamily="18" charset="0"/>
              </a:rPr>
              <a:t>dark </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of course </a:t>
            </a:r>
            <a:endParaRPr lang="en-US"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n</a:t>
            </a:r>
            <a:r>
              <a:rPr lang="en-US" sz="1600" b="1" dirty="0" smtClean="0">
                <a:solidFill>
                  <a:schemeClr val="tx1"/>
                </a:solidFill>
                <a:latin typeface="Times New Roman" panose="02020603050405020304" pitchFamily="18" charset="0"/>
                <a:cs typeface="Times New Roman" panose="02020603050405020304" pitchFamily="18" charset="0"/>
              </a:rPr>
              <a:t>eighborhood</a:t>
            </a: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c</a:t>
            </a:r>
            <a:r>
              <a:rPr lang="en-US" sz="1600" b="1" dirty="0" smtClean="0">
                <a:solidFill>
                  <a:schemeClr val="tx1"/>
                </a:solidFill>
                <a:latin typeface="Times New Roman" panose="02020603050405020304" pitchFamily="18" charset="0"/>
                <a:cs typeface="Times New Roman" panose="02020603050405020304" pitchFamily="18" charset="0"/>
              </a:rPr>
              <a:t>ertainly </a:t>
            </a: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look on [</a:t>
            </a:r>
            <a:r>
              <a:rPr lang="en-US" sz="1600" b="1" dirty="0" err="1">
                <a:solidFill>
                  <a:schemeClr val="tx1"/>
                </a:solidFill>
                <a:latin typeface="Times New Roman" panose="02020603050405020304" pitchFamily="18" charset="0"/>
                <a:cs typeface="Times New Roman" panose="02020603050405020304" pitchFamily="18" charset="0"/>
              </a:rPr>
              <a:t>sth</a:t>
            </a:r>
            <a:r>
              <a:rPr lang="en-US" sz="1600" b="1" dirty="0" smtClean="0">
                <a:solidFill>
                  <a:schemeClr val="tx1"/>
                </a:solidFill>
                <a:latin typeface="Times New Roman" panose="02020603050405020304" pitchFamily="18" charset="0"/>
                <a:cs typeface="Times New Roman" panose="02020603050405020304" pitchFamily="18" charset="0"/>
              </a:rPr>
              <a:t>] (</a:t>
            </a:r>
            <a:r>
              <a:rPr lang="en-US" sz="1600" b="1" dirty="0">
                <a:solidFill>
                  <a:schemeClr val="tx1"/>
                </a:solidFill>
                <a:latin typeface="Times New Roman" panose="02020603050405020304" pitchFamily="18" charset="0"/>
                <a:cs typeface="Times New Roman" panose="02020603050405020304" pitchFamily="18" charset="0"/>
              </a:rPr>
              <a:t>(have a view</a:t>
            </a:r>
            <a:r>
              <a:rPr lang="en-US" sz="1600" b="1" dirty="0" smtClean="0">
                <a:solidFill>
                  <a:schemeClr val="tx1"/>
                </a:solidFill>
                <a:latin typeface="Times New Roman" panose="02020603050405020304" pitchFamily="18" charset="0"/>
                <a:cs typeface="Times New Roman" panose="02020603050405020304" pitchFamily="18" charset="0"/>
              </a:rPr>
              <a:t>)</a:t>
            </a:r>
            <a:endParaRPr lang="en-US" sz="1600" b="1" dirty="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pretty </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If you don’t  mind </a:t>
            </a: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It seem  a bit  ____ for me</a:t>
            </a:r>
            <a:endParaRPr lang="el-CY" sz="1600" b="1" dirty="0">
              <a:solidFill>
                <a:schemeClr val="tx1"/>
              </a:solidFill>
              <a:latin typeface="Times New Roman" panose="02020603050405020304" pitchFamily="18" charset="0"/>
              <a:cs typeface="Times New Roman" panose="02020603050405020304" pitchFamily="18" charset="0"/>
            </a:endParaRPr>
          </a:p>
        </p:txBody>
      </p:sp>
      <p:sp>
        <p:nvSpPr>
          <p:cNvPr id="31" name="Ορθογώνιο 2">
            <a:extLst>
              <a:ext uri="{FF2B5EF4-FFF2-40B4-BE49-F238E27FC236}">
                <a16:creationId xmlns:a16="http://schemas.microsoft.com/office/drawing/2014/main" id="{E3C749FE-F949-199C-60DD-A61FDB53B682}"/>
              </a:ext>
            </a:extLst>
          </p:cNvPr>
          <p:cNvSpPr/>
          <p:nvPr/>
        </p:nvSpPr>
        <p:spPr>
          <a:xfrm>
            <a:off x="4866323" y="5821583"/>
            <a:ext cx="4191000" cy="808403"/>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400" b="1" dirty="0" smtClean="0">
                <a:solidFill>
                  <a:schemeClr val="tx1"/>
                </a:solidFill>
              </a:rPr>
              <a:t>1__2__3__4__5__6__7___8__9___10__11_12___13__14___15____</a:t>
            </a:r>
            <a:endParaRPr lang="el-CY" sz="1400" b="1" dirty="0">
              <a:solidFill>
                <a:schemeClr val="tx1"/>
              </a:solidFill>
            </a:endParaRPr>
          </a:p>
        </p:txBody>
      </p:sp>
    </p:spTree>
    <p:extLst>
      <p:ext uri="{BB962C8B-B14F-4D97-AF65-F5344CB8AC3E}">
        <p14:creationId xmlns:p14="http://schemas.microsoft.com/office/powerpoint/2010/main" val="16540293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CC02A2-C874-4211-A15F-4A82B6B39421}" type="slidenum">
              <a:rPr lang="el-GR" smtClean="0"/>
              <a:t>39</a:t>
            </a:fld>
            <a:endParaRPr lang="el-GR"/>
          </a:p>
        </p:txBody>
      </p:sp>
      <p:sp>
        <p:nvSpPr>
          <p:cNvPr id="4" name="Ορθογώνιο 2">
            <a:extLst>
              <a:ext uri="{FF2B5EF4-FFF2-40B4-BE49-F238E27FC236}">
                <a16:creationId xmlns:a16="http://schemas.microsoft.com/office/drawing/2014/main" id="{E3C749FE-F949-199C-60DD-A61FDB53B682}"/>
              </a:ext>
            </a:extLst>
          </p:cNvPr>
          <p:cNvSpPr/>
          <p:nvPr/>
        </p:nvSpPr>
        <p:spPr>
          <a:xfrm>
            <a:off x="9688829" y="4909160"/>
            <a:ext cx="2167890" cy="1447190"/>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000" b="1" dirty="0" smtClean="0">
                <a:solidFill>
                  <a:schemeClr val="tx1"/>
                </a:solidFill>
                <a:latin typeface="Times New Roman" panose="02020603050405020304" pitchFamily="18" charset="0"/>
                <a:cs typeface="Times New Roman" panose="02020603050405020304" pitchFamily="18" charset="0"/>
              </a:rPr>
              <a:t>Εγχειρίδιο </a:t>
            </a:r>
            <a:r>
              <a:rPr lang="el-GR" sz="1000" dirty="0" smtClean="0">
                <a:solidFill>
                  <a:schemeClr val="tx1"/>
                </a:solidFill>
                <a:latin typeface="Times New Roman" panose="02020603050405020304" pitchFamily="18" charset="0"/>
                <a:cs typeface="Times New Roman" panose="02020603050405020304" pitchFamily="18" charset="0"/>
              </a:rPr>
              <a:t>:    Γ. </a:t>
            </a:r>
            <a:r>
              <a:rPr lang="el-GR" sz="1000" dirty="0" err="1" smtClean="0">
                <a:solidFill>
                  <a:schemeClr val="tx1"/>
                </a:solidFill>
                <a:latin typeface="Times New Roman" panose="02020603050405020304" pitchFamily="18" charset="0"/>
                <a:cs typeface="Times New Roman" panose="02020603050405020304" pitchFamily="18" charset="0"/>
              </a:rPr>
              <a:t>Σιμόπουλος</a:t>
            </a:r>
            <a:r>
              <a:rPr lang="el-GR" sz="10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000" dirty="0">
                <a:solidFill>
                  <a:schemeClr val="tx1"/>
                </a:solidFill>
                <a:latin typeface="Times New Roman" panose="02020603050405020304" pitchFamily="18" charset="0"/>
                <a:cs typeface="Times New Roman" panose="02020603050405020304" pitchFamily="18" charset="0"/>
              </a:rPr>
              <a:t>&amp; </a:t>
            </a:r>
            <a:r>
              <a:rPr lang="el-GR" sz="1000" dirty="0" smtClean="0">
                <a:solidFill>
                  <a:schemeClr val="tx1"/>
                </a:solidFill>
                <a:latin typeface="Times New Roman" panose="02020603050405020304" pitchFamily="18" charset="0"/>
                <a:cs typeface="Times New Roman" panose="02020603050405020304" pitchFamily="18" charset="0"/>
              </a:rPr>
              <a:t>Ε. </a:t>
            </a:r>
            <a:r>
              <a:rPr lang="el-GR" sz="1000" dirty="0" err="1" smtClean="0">
                <a:solidFill>
                  <a:schemeClr val="tx1"/>
                </a:solidFill>
                <a:latin typeface="Times New Roman" panose="02020603050405020304" pitchFamily="18" charset="0"/>
                <a:cs typeface="Times New Roman" panose="02020603050405020304" pitchFamily="18" charset="0"/>
              </a:rPr>
              <a:t>Παθιάκη</a:t>
            </a:r>
            <a:r>
              <a:rPr lang="el-GR" sz="1000" dirty="0" smtClean="0">
                <a:solidFill>
                  <a:schemeClr val="tx1"/>
                </a:solidFill>
                <a:latin typeface="Times New Roman" panose="02020603050405020304" pitchFamily="18" charset="0"/>
                <a:cs typeface="Times New Roman" panose="02020603050405020304" pitchFamily="18" charset="0"/>
              </a:rPr>
              <a:t>, </a:t>
            </a:r>
            <a:r>
              <a:rPr lang="el-GR" sz="1000" i="1" dirty="0" smtClean="0">
                <a:solidFill>
                  <a:schemeClr val="tx1"/>
                </a:solidFill>
                <a:latin typeface="Times New Roman" panose="02020603050405020304" pitchFamily="18" charset="0"/>
                <a:cs typeface="Times New Roman" panose="02020603050405020304" pitchFamily="18" charset="0"/>
              </a:rPr>
              <a:t>Ελληνικά </a:t>
            </a:r>
            <a:r>
              <a:rPr lang="el-GR" sz="10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000" i="1" dirty="0" smtClean="0">
                <a:solidFill>
                  <a:schemeClr val="tx1"/>
                </a:solidFill>
                <a:latin typeface="Times New Roman" panose="02020603050405020304" pitchFamily="18" charset="0"/>
                <a:cs typeface="Times New Roman" panose="02020603050405020304" pitchFamily="18" charset="0"/>
              </a:rPr>
              <a:t>Α2)</a:t>
            </a:r>
            <a:r>
              <a:rPr lang="el-GR" sz="1000" dirty="0" smtClean="0">
                <a:solidFill>
                  <a:schemeClr val="tx1"/>
                </a:solidFill>
                <a:latin typeface="Times New Roman" panose="02020603050405020304" pitchFamily="18" charset="0"/>
                <a:cs typeface="Times New Roman" panose="02020603050405020304" pitchFamily="18" charset="0"/>
              </a:rPr>
              <a:t>, Εκδόσεις Πατάκη, 2010,  σελ.143</a:t>
            </a:r>
            <a:endParaRPr lang="el-GR" sz="1000" dirty="0">
              <a:solidFill>
                <a:schemeClr val="tx1"/>
              </a:solidFill>
              <a:latin typeface="Times New Roman" panose="02020603050405020304" pitchFamily="18" charset="0"/>
              <a:cs typeface="Times New Roman" panose="02020603050405020304" pitchFamily="18" charset="0"/>
            </a:endParaRPr>
          </a:p>
          <a:p>
            <a:pPr algn="ctr">
              <a:defRPr/>
            </a:pPr>
            <a:endParaRPr lang="el-CY" sz="1000" b="1" dirty="0">
              <a:solidFill>
                <a:schemeClr val="tx1"/>
              </a:solidFill>
            </a:endParaRPr>
          </a:p>
        </p:txBody>
      </p:sp>
      <p:sp>
        <p:nvSpPr>
          <p:cNvPr id="5" name="Ορθογώνιο 2">
            <a:extLst>
              <a:ext uri="{FF2B5EF4-FFF2-40B4-BE49-F238E27FC236}">
                <a16:creationId xmlns:a16="http://schemas.microsoft.com/office/drawing/2014/main" id="{E3C749FE-F949-199C-60DD-A61FDB53B682}"/>
              </a:ext>
            </a:extLst>
          </p:cNvPr>
          <p:cNvSpPr/>
          <p:nvPr/>
        </p:nvSpPr>
        <p:spPr>
          <a:xfrm>
            <a:off x="4866323" y="529797"/>
            <a:ext cx="2219326" cy="5102958"/>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defRPr/>
            </a:pPr>
            <a:r>
              <a:rPr lang="el-GR" dirty="0" smtClean="0">
                <a:solidFill>
                  <a:schemeClr val="tx1"/>
                </a:solidFill>
                <a:latin typeface="Times New Roman" panose="02020603050405020304" pitchFamily="18" charset="0"/>
                <a:cs typeface="Times New Roman" panose="02020603050405020304" pitchFamily="18" charset="0"/>
              </a:rPr>
              <a:t>1</a:t>
            </a:r>
            <a:r>
              <a:rPr lang="el-GR" dirty="0" smtClean="0">
                <a:solidFill>
                  <a:schemeClr val="tx1"/>
                </a:solidFill>
                <a:latin typeface="Times New Roman" panose="02020603050405020304" pitchFamily="18" charset="0"/>
                <a:cs typeface="Times New Roman" panose="02020603050405020304" pitchFamily="18" charset="0"/>
              </a:rPr>
              <a:t>. φυσικά</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2</a:t>
            </a:r>
            <a:r>
              <a:rPr lang="el-GR" dirty="0" smtClean="0">
                <a:solidFill>
                  <a:schemeClr val="tx1"/>
                </a:solidFill>
                <a:latin typeface="Times New Roman" panose="02020603050405020304" pitchFamily="18" charset="0"/>
                <a:cs typeface="Times New Roman" panose="02020603050405020304" pitchFamily="18" charset="0"/>
              </a:rPr>
              <a:t>. ραντεβού</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3</a:t>
            </a:r>
            <a:r>
              <a:rPr lang="el-GR" dirty="0" smtClean="0">
                <a:solidFill>
                  <a:schemeClr val="tx1"/>
                </a:solidFill>
                <a:latin typeface="Times New Roman" panose="02020603050405020304" pitchFamily="18" charset="0"/>
                <a:cs typeface="Times New Roman" panose="02020603050405020304" pitchFamily="18" charset="0"/>
              </a:rPr>
              <a:t>. φωνές</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4</a:t>
            </a:r>
            <a:r>
              <a:rPr lang="el-GR" dirty="0" smtClean="0">
                <a:solidFill>
                  <a:schemeClr val="tx1"/>
                </a:solidFill>
                <a:latin typeface="Times New Roman" panose="02020603050405020304" pitchFamily="18" charset="0"/>
                <a:cs typeface="Times New Roman" panose="02020603050405020304" pitchFamily="18" charset="0"/>
              </a:rPr>
              <a:t>. γειτονιά</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5</a:t>
            </a:r>
            <a:r>
              <a:rPr lang="el-GR" dirty="0" smtClean="0">
                <a:solidFill>
                  <a:schemeClr val="tx1"/>
                </a:solidFill>
                <a:latin typeface="Times New Roman" panose="02020603050405020304" pitchFamily="18" charset="0"/>
                <a:cs typeface="Times New Roman" panose="02020603050405020304" pitchFamily="18" charset="0"/>
              </a:rPr>
              <a:t>. αν </a:t>
            </a:r>
            <a:r>
              <a:rPr lang="el-GR" dirty="0" smtClean="0">
                <a:solidFill>
                  <a:schemeClr val="tx1"/>
                </a:solidFill>
                <a:latin typeface="Times New Roman" panose="02020603050405020304" pitchFamily="18" charset="0"/>
                <a:cs typeface="Times New Roman" panose="02020603050405020304" pitchFamily="18" charset="0"/>
              </a:rPr>
              <a:t>δεν σε πειράζει</a:t>
            </a:r>
          </a:p>
          <a:p>
            <a:pPr>
              <a:defRPr/>
            </a:pPr>
            <a:r>
              <a:rPr lang="el-GR" dirty="0" smtClean="0">
                <a:solidFill>
                  <a:schemeClr val="tx1"/>
                </a:solidFill>
                <a:latin typeface="Times New Roman" panose="02020603050405020304" pitchFamily="18" charset="0"/>
                <a:cs typeface="Times New Roman" panose="02020603050405020304" pitchFamily="18" charset="0"/>
              </a:rPr>
              <a:t>6</a:t>
            </a:r>
            <a:r>
              <a:rPr lang="el-GR" dirty="0" smtClean="0">
                <a:solidFill>
                  <a:schemeClr val="tx1"/>
                </a:solidFill>
                <a:latin typeface="Times New Roman" panose="02020603050405020304" pitchFamily="18" charset="0"/>
                <a:cs typeface="Times New Roman" panose="02020603050405020304" pitchFamily="18" charset="0"/>
              </a:rPr>
              <a:t>. αρκετά</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7</a:t>
            </a:r>
            <a:r>
              <a:rPr lang="el-GR" dirty="0" smtClean="0">
                <a:solidFill>
                  <a:schemeClr val="tx1"/>
                </a:solidFill>
                <a:latin typeface="Times New Roman" panose="02020603050405020304" pitchFamily="18" charset="0"/>
                <a:cs typeface="Times New Roman" panose="02020603050405020304" pitchFamily="18" charset="0"/>
              </a:rPr>
              <a:t>. βεβαίως</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8</a:t>
            </a:r>
            <a:r>
              <a:rPr lang="el-GR" dirty="0" smtClean="0">
                <a:solidFill>
                  <a:schemeClr val="tx1"/>
                </a:solidFill>
                <a:latin typeface="Times New Roman" panose="02020603050405020304" pitchFamily="18" charset="0"/>
                <a:cs typeface="Times New Roman" panose="02020603050405020304" pitchFamily="18" charset="0"/>
              </a:rPr>
              <a:t>. βάθος</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9</a:t>
            </a:r>
            <a:r>
              <a:rPr lang="el-GR" dirty="0" smtClean="0">
                <a:solidFill>
                  <a:schemeClr val="tx1"/>
                </a:solidFill>
                <a:latin typeface="Times New Roman" panose="02020603050405020304" pitchFamily="18" charset="0"/>
                <a:cs typeface="Times New Roman" panose="02020603050405020304" pitchFamily="18" charset="0"/>
              </a:rPr>
              <a:t>. ενοίκιο</a:t>
            </a:r>
            <a:endParaRPr lang="en-US"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10</a:t>
            </a:r>
            <a:r>
              <a:rPr lang="el-GR" dirty="0" smtClean="0">
                <a:solidFill>
                  <a:schemeClr val="tx1"/>
                </a:solidFill>
                <a:latin typeface="Times New Roman" panose="02020603050405020304" pitchFamily="18" charset="0"/>
                <a:cs typeface="Times New Roman" panose="02020603050405020304" pitchFamily="18" charset="0"/>
              </a:rPr>
              <a:t>. διάλειμμα</a:t>
            </a:r>
            <a:endParaRPr lang="el-GR"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11</a:t>
            </a:r>
            <a:r>
              <a:rPr lang="el-GR" dirty="0" smtClean="0">
                <a:solidFill>
                  <a:schemeClr val="tx1"/>
                </a:solidFill>
                <a:latin typeface="Times New Roman" panose="02020603050405020304" pitchFamily="18" charset="0"/>
                <a:cs typeface="Times New Roman" panose="02020603050405020304" pitchFamily="18" charset="0"/>
              </a:rPr>
              <a:t>. μου </a:t>
            </a:r>
            <a:r>
              <a:rPr lang="el-GR" dirty="0" smtClean="0">
                <a:solidFill>
                  <a:schemeClr val="tx1"/>
                </a:solidFill>
                <a:latin typeface="Times New Roman" panose="02020603050405020304" pitchFamily="18" charset="0"/>
                <a:cs typeface="Times New Roman" panose="02020603050405020304" pitchFamily="18" charset="0"/>
              </a:rPr>
              <a:t>φαίνεται  λίγο  ___ για μένα</a:t>
            </a:r>
            <a:endParaRPr lang="en-US" dirty="0" smtClean="0">
              <a:solidFill>
                <a:schemeClr val="tx1"/>
              </a:solidFill>
              <a:latin typeface="Times New Roman" panose="02020603050405020304" pitchFamily="18" charset="0"/>
              <a:cs typeface="Times New Roman" panose="02020603050405020304" pitchFamily="18" charset="0"/>
            </a:endParaRPr>
          </a:p>
          <a:p>
            <a:pPr>
              <a:defRPr/>
            </a:pPr>
            <a:r>
              <a:rPr lang="el-GR" dirty="0" smtClean="0">
                <a:solidFill>
                  <a:schemeClr val="tx1"/>
                </a:solidFill>
                <a:latin typeface="Times New Roman" panose="02020603050405020304" pitchFamily="18" charset="0"/>
                <a:cs typeface="Times New Roman" panose="02020603050405020304" pitchFamily="18" charset="0"/>
              </a:rPr>
              <a:t>12</a:t>
            </a:r>
            <a:r>
              <a:rPr lang="el-GR" dirty="0" smtClean="0">
                <a:solidFill>
                  <a:schemeClr val="tx1"/>
                </a:solidFill>
                <a:latin typeface="Times New Roman" panose="02020603050405020304" pitchFamily="18" charset="0"/>
                <a:cs typeface="Times New Roman" panose="02020603050405020304" pitchFamily="18" charset="0"/>
              </a:rPr>
              <a:t>. περάστε</a:t>
            </a:r>
            <a:r>
              <a:rPr lang="el-GR" dirty="0" smtClean="0">
                <a:solidFill>
                  <a:schemeClr val="tx1"/>
                </a:solidFill>
                <a:latin typeface="Times New Roman" panose="02020603050405020304" pitchFamily="18" charset="0"/>
                <a:cs typeface="Times New Roman" panose="02020603050405020304" pitchFamily="18" charset="0"/>
              </a:rPr>
              <a:t>!</a:t>
            </a:r>
          </a:p>
          <a:p>
            <a:pPr>
              <a:defRPr/>
            </a:pPr>
            <a:r>
              <a:rPr lang="el-GR" dirty="0" smtClean="0">
                <a:solidFill>
                  <a:schemeClr val="tx1"/>
                </a:solidFill>
                <a:latin typeface="Times New Roman" panose="02020603050405020304" pitchFamily="18" charset="0"/>
                <a:cs typeface="Times New Roman" panose="02020603050405020304" pitchFamily="18" charset="0"/>
              </a:rPr>
              <a:t>13</a:t>
            </a:r>
            <a:r>
              <a:rPr lang="el-GR" dirty="0" smtClean="0">
                <a:solidFill>
                  <a:schemeClr val="tx1"/>
                </a:solidFill>
                <a:latin typeface="Times New Roman" panose="02020603050405020304" pitchFamily="18" charset="0"/>
                <a:cs typeface="Times New Roman" panose="02020603050405020304" pitchFamily="18" charset="0"/>
              </a:rPr>
              <a:t>. από </a:t>
            </a:r>
            <a:r>
              <a:rPr lang="el-GR" dirty="0" smtClean="0">
                <a:solidFill>
                  <a:schemeClr val="tx1"/>
                </a:solidFill>
                <a:latin typeface="Times New Roman" panose="02020603050405020304" pitchFamily="18" charset="0"/>
                <a:cs typeface="Times New Roman" panose="02020603050405020304" pitchFamily="18" charset="0"/>
              </a:rPr>
              <a:t>’</a:t>
            </a:r>
            <a:r>
              <a:rPr lang="el-GR" dirty="0" err="1" smtClean="0">
                <a:solidFill>
                  <a:schemeClr val="tx1"/>
                </a:solidFill>
                <a:latin typeface="Times New Roman" panose="02020603050405020304" pitchFamily="18" charset="0"/>
                <a:cs typeface="Times New Roman" panose="02020603050405020304" pitchFamily="18" charset="0"/>
              </a:rPr>
              <a:t>δώ</a:t>
            </a:r>
            <a:r>
              <a:rPr lang="el-GR" dirty="0" smtClean="0">
                <a:solidFill>
                  <a:schemeClr val="tx1"/>
                </a:solidFill>
                <a:latin typeface="Times New Roman" panose="02020603050405020304" pitchFamily="18" charset="0"/>
                <a:cs typeface="Times New Roman" panose="02020603050405020304" pitchFamily="18" charset="0"/>
              </a:rPr>
              <a:t> / εδώ</a:t>
            </a:r>
          </a:p>
          <a:p>
            <a:pPr>
              <a:defRPr/>
            </a:pPr>
            <a:r>
              <a:rPr lang="el-GR" dirty="0" smtClean="0">
                <a:solidFill>
                  <a:schemeClr val="tx1"/>
                </a:solidFill>
                <a:latin typeface="Times New Roman" panose="02020603050405020304" pitchFamily="18" charset="0"/>
                <a:cs typeface="Times New Roman" panose="02020603050405020304" pitchFamily="18" charset="0"/>
              </a:rPr>
              <a:t>14. λίγο σκοτεινή</a:t>
            </a:r>
          </a:p>
          <a:p>
            <a:pPr>
              <a:defRPr/>
            </a:pPr>
            <a:r>
              <a:rPr lang="el-GR" dirty="0" smtClean="0">
                <a:solidFill>
                  <a:schemeClr val="tx1"/>
                </a:solidFill>
                <a:latin typeface="Times New Roman" panose="02020603050405020304" pitchFamily="18" charset="0"/>
                <a:cs typeface="Times New Roman" panose="02020603050405020304" pitchFamily="18" charset="0"/>
              </a:rPr>
              <a:t>15. βλέπει στο  </a:t>
            </a:r>
            <a:endParaRPr lang="el-CY" dirty="0">
              <a:solidFill>
                <a:schemeClr val="tx1"/>
              </a:solidFill>
              <a:latin typeface="Times New Roman" panose="02020603050405020304" pitchFamily="18" charset="0"/>
              <a:cs typeface="Times New Roman" panose="02020603050405020304" pitchFamily="18" charset="0"/>
            </a:endParaRPr>
          </a:p>
        </p:txBody>
      </p:sp>
      <p:sp>
        <p:nvSpPr>
          <p:cNvPr id="6" name="Ορθογώνιο 2">
            <a:extLst>
              <a:ext uri="{FF2B5EF4-FFF2-40B4-BE49-F238E27FC236}">
                <a16:creationId xmlns:a16="http://schemas.microsoft.com/office/drawing/2014/main" id="{E3C749FE-F949-199C-60DD-A61FDB53B682}"/>
              </a:ext>
            </a:extLst>
          </p:cNvPr>
          <p:cNvSpPr/>
          <p:nvPr/>
        </p:nvSpPr>
        <p:spPr>
          <a:xfrm>
            <a:off x="7193280" y="390403"/>
            <a:ext cx="4663439" cy="4075479"/>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appointment</a:t>
            </a: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break </a:t>
            </a: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rent</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come </a:t>
            </a:r>
            <a:r>
              <a:rPr lang="en-US" sz="1600" b="1" dirty="0" smtClean="0">
                <a:solidFill>
                  <a:schemeClr val="tx1"/>
                </a:solidFill>
                <a:latin typeface="Times New Roman" panose="02020603050405020304" pitchFamily="18" charset="0"/>
                <a:cs typeface="Times New Roman" panose="02020603050405020304" pitchFamily="18" charset="0"/>
              </a:rPr>
              <a:t>in </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voices</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of course</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b</a:t>
            </a:r>
            <a:r>
              <a:rPr lang="en-US" sz="1600" b="1" dirty="0" smtClean="0">
                <a:solidFill>
                  <a:schemeClr val="tx1"/>
                </a:solidFill>
                <a:latin typeface="Times New Roman" panose="02020603050405020304" pitchFamily="18" charset="0"/>
                <a:cs typeface="Times New Roman" panose="02020603050405020304" pitchFamily="18" charset="0"/>
              </a:rPr>
              <a:t>ackground </a:t>
            </a: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h</a:t>
            </a:r>
            <a:r>
              <a:rPr lang="en-US" sz="1600" b="1" dirty="0" smtClean="0">
                <a:solidFill>
                  <a:schemeClr val="tx1"/>
                </a:solidFill>
                <a:latin typeface="Times New Roman" panose="02020603050405020304" pitchFamily="18" charset="0"/>
                <a:cs typeface="Times New Roman" panose="02020603050405020304" pitchFamily="18" charset="0"/>
              </a:rPr>
              <a:t>ere</a:t>
            </a: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bit </a:t>
            </a:r>
            <a:r>
              <a:rPr lang="en-US" sz="1600" b="1" dirty="0" smtClean="0">
                <a:solidFill>
                  <a:schemeClr val="tx1"/>
                </a:solidFill>
                <a:latin typeface="Times New Roman" panose="02020603050405020304" pitchFamily="18" charset="0"/>
                <a:cs typeface="Times New Roman" panose="02020603050405020304" pitchFamily="18" charset="0"/>
              </a:rPr>
              <a:t>dark </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of course </a:t>
            </a:r>
            <a:endParaRPr lang="en-US"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n</a:t>
            </a:r>
            <a:r>
              <a:rPr lang="en-US" sz="1600" b="1" dirty="0" smtClean="0">
                <a:solidFill>
                  <a:schemeClr val="tx1"/>
                </a:solidFill>
                <a:latin typeface="Times New Roman" panose="02020603050405020304" pitchFamily="18" charset="0"/>
                <a:cs typeface="Times New Roman" panose="02020603050405020304" pitchFamily="18" charset="0"/>
              </a:rPr>
              <a:t>eighborhood</a:t>
            </a: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c</a:t>
            </a:r>
            <a:r>
              <a:rPr lang="en-US" sz="1600" b="1" dirty="0" smtClean="0">
                <a:solidFill>
                  <a:schemeClr val="tx1"/>
                </a:solidFill>
                <a:latin typeface="Times New Roman" panose="02020603050405020304" pitchFamily="18" charset="0"/>
                <a:cs typeface="Times New Roman" panose="02020603050405020304" pitchFamily="18" charset="0"/>
              </a:rPr>
              <a:t>ertainly </a:t>
            </a:r>
          </a:p>
          <a:p>
            <a:pPr marL="342900" indent="-342900">
              <a:buFont typeface="+mj-lt"/>
              <a:buAutoNum type="alphaLcParenR"/>
              <a:defRPr/>
            </a:pPr>
            <a:r>
              <a:rPr lang="en-US" sz="1600" b="1" dirty="0">
                <a:solidFill>
                  <a:schemeClr val="tx1"/>
                </a:solidFill>
                <a:latin typeface="Times New Roman" panose="02020603050405020304" pitchFamily="18" charset="0"/>
                <a:cs typeface="Times New Roman" panose="02020603050405020304" pitchFamily="18" charset="0"/>
              </a:rPr>
              <a:t>look on [</a:t>
            </a:r>
            <a:r>
              <a:rPr lang="en-US" sz="1600" b="1" dirty="0" err="1">
                <a:solidFill>
                  <a:schemeClr val="tx1"/>
                </a:solidFill>
                <a:latin typeface="Times New Roman" panose="02020603050405020304" pitchFamily="18" charset="0"/>
                <a:cs typeface="Times New Roman" panose="02020603050405020304" pitchFamily="18" charset="0"/>
              </a:rPr>
              <a:t>sth</a:t>
            </a:r>
            <a:r>
              <a:rPr lang="en-US" sz="1600" b="1" dirty="0" smtClean="0">
                <a:solidFill>
                  <a:schemeClr val="tx1"/>
                </a:solidFill>
                <a:latin typeface="Times New Roman" panose="02020603050405020304" pitchFamily="18" charset="0"/>
                <a:cs typeface="Times New Roman" panose="02020603050405020304" pitchFamily="18" charset="0"/>
              </a:rPr>
              <a:t>] (</a:t>
            </a:r>
            <a:r>
              <a:rPr lang="en-US" sz="1600" b="1" dirty="0">
                <a:solidFill>
                  <a:schemeClr val="tx1"/>
                </a:solidFill>
                <a:latin typeface="Times New Roman" panose="02020603050405020304" pitchFamily="18" charset="0"/>
                <a:cs typeface="Times New Roman" panose="02020603050405020304" pitchFamily="18" charset="0"/>
              </a:rPr>
              <a:t>(have a view</a:t>
            </a:r>
            <a:r>
              <a:rPr lang="en-US" sz="1600" b="1" dirty="0" smtClean="0">
                <a:solidFill>
                  <a:schemeClr val="tx1"/>
                </a:solidFill>
                <a:latin typeface="Times New Roman" panose="02020603050405020304" pitchFamily="18" charset="0"/>
                <a:cs typeface="Times New Roman" panose="02020603050405020304" pitchFamily="18" charset="0"/>
              </a:rPr>
              <a:t>)</a:t>
            </a:r>
            <a:endParaRPr lang="en-US" sz="1600" b="1" dirty="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pretty </a:t>
            </a:r>
            <a:endParaRPr lang="el-GR" sz="1600" b="1"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If you don’t  mind </a:t>
            </a:r>
          </a:p>
          <a:p>
            <a:pPr marL="342900" indent="-342900">
              <a:buFont typeface="+mj-lt"/>
              <a:buAutoNum type="alphaLcParenR"/>
              <a:defRPr/>
            </a:pPr>
            <a:r>
              <a:rPr lang="en-US" sz="1600" b="1" dirty="0" smtClean="0">
                <a:solidFill>
                  <a:schemeClr val="tx1"/>
                </a:solidFill>
                <a:latin typeface="Times New Roman" panose="02020603050405020304" pitchFamily="18" charset="0"/>
                <a:cs typeface="Times New Roman" panose="02020603050405020304" pitchFamily="18" charset="0"/>
              </a:rPr>
              <a:t>It seem  a bit  ____ for me</a:t>
            </a:r>
            <a:endParaRPr lang="el-CY" sz="1600" b="1" dirty="0">
              <a:solidFill>
                <a:schemeClr val="tx1"/>
              </a:solidFill>
              <a:latin typeface="Times New Roman" panose="02020603050405020304" pitchFamily="18" charset="0"/>
              <a:cs typeface="Times New Roman" panose="02020603050405020304" pitchFamily="18" charset="0"/>
            </a:endParaRPr>
          </a:p>
        </p:txBody>
      </p:sp>
      <p:sp>
        <p:nvSpPr>
          <p:cNvPr id="31" name="Ορθογώνιο 2">
            <a:extLst>
              <a:ext uri="{FF2B5EF4-FFF2-40B4-BE49-F238E27FC236}">
                <a16:creationId xmlns:a16="http://schemas.microsoft.com/office/drawing/2014/main" id="{E3C749FE-F949-199C-60DD-A61FDB53B682}"/>
              </a:ext>
            </a:extLst>
          </p:cNvPr>
          <p:cNvSpPr/>
          <p:nvPr/>
        </p:nvSpPr>
        <p:spPr>
          <a:xfrm>
            <a:off x="4866323" y="5821583"/>
            <a:ext cx="4191000" cy="808403"/>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400" b="1" dirty="0" smtClean="0">
                <a:solidFill>
                  <a:schemeClr val="tx1"/>
                </a:solidFill>
              </a:rPr>
              <a:t>1__2__3__4__5__6__7___8__9___10__11_12___13__14___15____</a:t>
            </a:r>
            <a:endParaRPr lang="el-CY" sz="1400" b="1" dirty="0">
              <a:solidFill>
                <a:schemeClr val="tx1"/>
              </a:solidFill>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9931" t="14020" r="48717" b="20222"/>
          <a:stretch/>
        </p:blipFill>
        <p:spPr>
          <a:xfrm>
            <a:off x="137160" y="121920"/>
            <a:ext cx="4621532" cy="65995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26307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CC02A2-C874-4211-A15F-4A82B6B39421}" type="slidenum">
              <a:rPr lang="el-GR" smtClean="0"/>
              <a:t>40</a:t>
            </a:fld>
            <a:endParaRPr lang="el-G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0235" t="78000" b="2251"/>
          <a:stretch/>
        </p:blipFill>
        <p:spPr>
          <a:xfrm>
            <a:off x="291449" y="106681"/>
            <a:ext cx="8959231" cy="33044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Ορθογώνιο 2">
            <a:extLst>
              <a:ext uri="{FF2B5EF4-FFF2-40B4-BE49-F238E27FC236}">
                <a16:creationId xmlns:a16="http://schemas.microsoft.com/office/drawing/2014/main" id="{E3C749FE-F949-199C-60DD-A61FDB53B682}"/>
              </a:ext>
            </a:extLst>
          </p:cNvPr>
          <p:cNvSpPr/>
          <p:nvPr/>
        </p:nvSpPr>
        <p:spPr>
          <a:xfrm>
            <a:off x="9825990" y="4580841"/>
            <a:ext cx="2167890" cy="1447190"/>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000" b="1" dirty="0" smtClean="0">
                <a:solidFill>
                  <a:schemeClr val="tx1"/>
                </a:solidFill>
                <a:latin typeface="Times New Roman" panose="02020603050405020304" pitchFamily="18" charset="0"/>
                <a:cs typeface="Times New Roman" panose="02020603050405020304" pitchFamily="18" charset="0"/>
              </a:rPr>
              <a:t>Εγχειρίδιο </a:t>
            </a:r>
            <a:r>
              <a:rPr lang="el-GR" sz="1000" dirty="0" smtClean="0">
                <a:solidFill>
                  <a:schemeClr val="tx1"/>
                </a:solidFill>
                <a:latin typeface="Times New Roman" panose="02020603050405020304" pitchFamily="18" charset="0"/>
                <a:cs typeface="Times New Roman" panose="02020603050405020304" pitchFamily="18" charset="0"/>
              </a:rPr>
              <a:t>:    Γ. </a:t>
            </a:r>
            <a:r>
              <a:rPr lang="el-GR" sz="1000" dirty="0" err="1" smtClean="0">
                <a:solidFill>
                  <a:schemeClr val="tx1"/>
                </a:solidFill>
                <a:latin typeface="Times New Roman" panose="02020603050405020304" pitchFamily="18" charset="0"/>
                <a:cs typeface="Times New Roman" panose="02020603050405020304" pitchFamily="18" charset="0"/>
              </a:rPr>
              <a:t>Σιμόπουλος</a:t>
            </a:r>
            <a:r>
              <a:rPr lang="el-GR" sz="10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000" dirty="0">
                <a:solidFill>
                  <a:schemeClr val="tx1"/>
                </a:solidFill>
                <a:latin typeface="Times New Roman" panose="02020603050405020304" pitchFamily="18" charset="0"/>
                <a:cs typeface="Times New Roman" panose="02020603050405020304" pitchFamily="18" charset="0"/>
              </a:rPr>
              <a:t>&amp; </a:t>
            </a:r>
            <a:r>
              <a:rPr lang="el-GR" sz="1000" dirty="0" smtClean="0">
                <a:solidFill>
                  <a:schemeClr val="tx1"/>
                </a:solidFill>
                <a:latin typeface="Times New Roman" panose="02020603050405020304" pitchFamily="18" charset="0"/>
                <a:cs typeface="Times New Roman" panose="02020603050405020304" pitchFamily="18" charset="0"/>
              </a:rPr>
              <a:t>Ε. </a:t>
            </a:r>
            <a:r>
              <a:rPr lang="el-GR" sz="1000" dirty="0" err="1" smtClean="0">
                <a:solidFill>
                  <a:schemeClr val="tx1"/>
                </a:solidFill>
                <a:latin typeface="Times New Roman" panose="02020603050405020304" pitchFamily="18" charset="0"/>
                <a:cs typeface="Times New Roman" panose="02020603050405020304" pitchFamily="18" charset="0"/>
              </a:rPr>
              <a:t>Παθιάκη</a:t>
            </a:r>
            <a:r>
              <a:rPr lang="el-GR" sz="1000" dirty="0" smtClean="0">
                <a:solidFill>
                  <a:schemeClr val="tx1"/>
                </a:solidFill>
                <a:latin typeface="Times New Roman" panose="02020603050405020304" pitchFamily="18" charset="0"/>
                <a:cs typeface="Times New Roman" panose="02020603050405020304" pitchFamily="18" charset="0"/>
              </a:rPr>
              <a:t>, </a:t>
            </a:r>
            <a:r>
              <a:rPr lang="el-GR" sz="1000" i="1" dirty="0" smtClean="0">
                <a:solidFill>
                  <a:schemeClr val="tx1"/>
                </a:solidFill>
                <a:latin typeface="Times New Roman" panose="02020603050405020304" pitchFamily="18" charset="0"/>
                <a:cs typeface="Times New Roman" panose="02020603050405020304" pitchFamily="18" charset="0"/>
              </a:rPr>
              <a:t>Ελληνικά </a:t>
            </a:r>
            <a:r>
              <a:rPr lang="el-GR" sz="10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000" i="1" dirty="0" smtClean="0">
                <a:solidFill>
                  <a:schemeClr val="tx1"/>
                </a:solidFill>
                <a:latin typeface="Times New Roman" panose="02020603050405020304" pitchFamily="18" charset="0"/>
                <a:cs typeface="Times New Roman" panose="02020603050405020304" pitchFamily="18" charset="0"/>
              </a:rPr>
              <a:t>Α2)</a:t>
            </a:r>
            <a:r>
              <a:rPr lang="el-GR" sz="1000" dirty="0" smtClean="0">
                <a:solidFill>
                  <a:schemeClr val="tx1"/>
                </a:solidFill>
                <a:latin typeface="Times New Roman" panose="02020603050405020304" pitchFamily="18" charset="0"/>
                <a:cs typeface="Times New Roman" panose="02020603050405020304" pitchFamily="18" charset="0"/>
              </a:rPr>
              <a:t>, Εκδόσεις Πατάκη, 2010,  σελ.143</a:t>
            </a:r>
            <a:endParaRPr lang="el-GR" sz="1000" dirty="0">
              <a:solidFill>
                <a:schemeClr val="tx1"/>
              </a:solidFill>
              <a:latin typeface="Times New Roman" panose="02020603050405020304" pitchFamily="18" charset="0"/>
              <a:cs typeface="Times New Roman" panose="02020603050405020304" pitchFamily="18" charset="0"/>
            </a:endParaRPr>
          </a:p>
          <a:p>
            <a:pPr algn="ctr">
              <a:defRPr/>
            </a:pPr>
            <a:endParaRPr lang="el-CY" sz="1000" b="1" dirty="0">
              <a:solidFill>
                <a:schemeClr val="tx1"/>
              </a:solidFill>
            </a:endParaRPr>
          </a:p>
        </p:txBody>
      </p:sp>
      <p:sp>
        <p:nvSpPr>
          <p:cNvPr id="5" name="Ορθογώνιο 2">
            <a:extLst>
              <a:ext uri="{FF2B5EF4-FFF2-40B4-BE49-F238E27FC236}">
                <a16:creationId xmlns:a16="http://schemas.microsoft.com/office/drawing/2014/main" id="{E3C749FE-F949-199C-60DD-A61FDB53B682}"/>
              </a:ext>
            </a:extLst>
          </p:cNvPr>
          <p:cNvSpPr/>
          <p:nvPr/>
        </p:nvSpPr>
        <p:spPr>
          <a:xfrm>
            <a:off x="5074920" y="3700744"/>
            <a:ext cx="4175760" cy="2972362"/>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buFont typeface="+mj-lt"/>
              <a:buAutoNum type="arabicPeriod"/>
              <a:defRPr/>
            </a:pPr>
            <a:r>
              <a:rPr lang="en-US" sz="2000" dirty="0">
                <a:solidFill>
                  <a:schemeClr val="tx1"/>
                </a:solidFill>
              </a:rPr>
              <a:t>a</a:t>
            </a:r>
            <a:r>
              <a:rPr lang="en-US" sz="2000" dirty="0" smtClean="0">
                <a:solidFill>
                  <a:schemeClr val="tx1"/>
                </a:solidFill>
              </a:rPr>
              <a:t>s you  can see</a:t>
            </a:r>
            <a:endParaRPr lang="el-GR" sz="2000" dirty="0" smtClean="0">
              <a:solidFill>
                <a:schemeClr val="tx1"/>
              </a:solidFill>
            </a:endParaRPr>
          </a:p>
          <a:p>
            <a:pPr marL="457200" indent="-457200">
              <a:buFont typeface="+mj-lt"/>
              <a:buAutoNum type="arabicPeriod"/>
              <a:defRPr/>
            </a:pPr>
            <a:r>
              <a:rPr lang="en-US" sz="2000" dirty="0">
                <a:solidFill>
                  <a:schemeClr val="tx1"/>
                </a:solidFill>
              </a:rPr>
              <a:t>a</a:t>
            </a:r>
            <a:r>
              <a:rPr lang="en-US" sz="2000" dirty="0" smtClean="0">
                <a:solidFill>
                  <a:schemeClr val="tx1"/>
                </a:solidFill>
              </a:rPr>
              <a:t>lso</a:t>
            </a:r>
          </a:p>
          <a:p>
            <a:pPr marL="457200" indent="-457200">
              <a:buFont typeface="+mj-lt"/>
              <a:buAutoNum type="arabicPeriod"/>
              <a:defRPr/>
            </a:pPr>
            <a:r>
              <a:rPr lang="en-US" sz="2000" dirty="0" smtClean="0">
                <a:solidFill>
                  <a:schemeClr val="tx1"/>
                </a:solidFill>
              </a:rPr>
              <a:t>in </a:t>
            </a:r>
            <a:r>
              <a:rPr lang="en-US" sz="2000" dirty="0" smtClean="0">
                <a:solidFill>
                  <a:schemeClr val="tx1"/>
                </a:solidFill>
              </a:rPr>
              <a:t>the other apartments</a:t>
            </a:r>
          </a:p>
          <a:p>
            <a:pPr marL="457200" indent="-457200">
              <a:buFont typeface="+mj-lt"/>
              <a:buAutoNum type="arabicPeriod"/>
              <a:defRPr/>
            </a:pPr>
            <a:r>
              <a:rPr lang="en-US" sz="2000" dirty="0">
                <a:solidFill>
                  <a:schemeClr val="tx1"/>
                </a:solidFill>
              </a:rPr>
              <a:t>a</a:t>
            </a:r>
            <a:r>
              <a:rPr lang="en-US" sz="2000" dirty="0" smtClean="0">
                <a:solidFill>
                  <a:schemeClr val="tx1"/>
                </a:solidFill>
              </a:rPr>
              <a:t>rea</a:t>
            </a:r>
          </a:p>
          <a:p>
            <a:pPr marL="457200" indent="-457200">
              <a:buFont typeface="+mj-lt"/>
              <a:buAutoNum type="arabicPeriod"/>
              <a:defRPr/>
            </a:pPr>
            <a:r>
              <a:rPr lang="en-US" sz="2000" dirty="0">
                <a:solidFill>
                  <a:schemeClr val="tx1"/>
                </a:solidFill>
              </a:rPr>
              <a:t>c</a:t>
            </a:r>
            <a:r>
              <a:rPr lang="en-US" sz="2000" dirty="0" smtClean="0">
                <a:solidFill>
                  <a:schemeClr val="tx1"/>
                </a:solidFill>
              </a:rPr>
              <a:t>heaper</a:t>
            </a:r>
          </a:p>
          <a:p>
            <a:pPr marL="457200" indent="-457200">
              <a:buFont typeface="+mj-lt"/>
              <a:buAutoNum type="arabicPeriod"/>
              <a:defRPr/>
            </a:pPr>
            <a:r>
              <a:rPr lang="en-US" sz="2000" dirty="0" smtClean="0">
                <a:solidFill>
                  <a:schemeClr val="tx1"/>
                </a:solidFill>
              </a:rPr>
              <a:t>indeed ( in fact )</a:t>
            </a:r>
          </a:p>
          <a:p>
            <a:pPr marL="457200" indent="-457200">
              <a:buFont typeface="+mj-lt"/>
              <a:buAutoNum type="arabicPeriod"/>
              <a:defRPr/>
            </a:pPr>
            <a:r>
              <a:rPr lang="en-US" sz="2000" dirty="0">
                <a:solidFill>
                  <a:schemeClr val="tx1"/>
                </a:solidFill>
              </a:rPr>
              <a:t>a</a:t>
            </a:r>
            <a:r>
              <a:rPr lang="en-US" sz="2000" dirty="0" smtClean="0">
                <a:solidFill>
                  <a:schemeClr val="tx1"/>
                </a:solidFill>
              </a:rPr>
              <a:t>s </a:t>
            </a:r>
            <a:r>
              <a:rPr lang="en-US" sz="2000" dirty="0">
                <a:solidFill>
                  <a:schemeClr val="tx1"/>
                </a:solidFill>
              </a:rPr>
              <a:t>you </a:t>
            </a:r>
            <a:r>
              <a:rPr lang="en-US" sz="2000" dirty="0" smtClean="0">
                <a:solidFill>
                  <a:schemeClr val="tx1"/>
                </a:solidFill>
              </a:rPr>
              <a:t>like  </a:t>
            </a:r>
            <a:endParaRPr lang="el-GR" sz="2000" dirty="0" smtClean="0">
              <a:solidFill>
                <a:schemeClr val="tx1"/>
              </a:solidFill>
            </a:endParaRPr>
          </a:p>
          <a:p>
            <a:pPr marL="457200" indent="-457200">
              <a:buFont typeface="+mj-lt"/>
              <a:buAutoNum type="arabicPeriod"/>
              <a:defRPr/>
            </a:pPr>
            <a:r>
              <a:rPr lang="el-GR" sz="2000" dirty="0">
                <a:solidFill>
                  <a:schemeClr val="tx1"/>
                </a:solidFill>
              </a:rPr>
              <a:t> </a:t>
            </a:r>
            <a:r>
              <a:rPr lang="en-US" sz="2000" dirty="0" smtClean="0">
                <a:solidFill>
                  <a:schemeClr val="tx1"/>
                </a:solidFill>
              </a:rPr>
              <a:t>you are wrong </a:t>
            </a:r>
            <a:endParaRPr lang="en-US" sz="2000" dirty="0" smtClean="0">
              <a:solidFill>
                <a:schemeClr val="tx1"/>
              </a:solidFill>
            </a:endParaRPr>
          </a:p>
        </p:txBody>
      </p:sp>
      <p:sp>
        <p:nvSpPr>
          <p:cNvPr id="6" name="Ορθογώνιο 2">
            <a:extLst>
              <a:ext uri="{FF2B5EF4-FFF2-40B4-BE49-F238E27FC236}">
                <a16:creationId xmlns:a16="http://schemas.microsoft.com/office/drawing/2014/main" id="{E3C749FE-F949-199C-60DD-A61FDB53B682}"/>
              </a:ext>
            </a:extLst>
          </p:cNvPr>
          <p:cNvSpPr/>
          <p:nvPr/>
        </p:nvSpPr>
        <p:spPr>
          <a:xfrm>
            <a:off x="432434" y="3581474"/>
            <a:ext cx="3575685" cy="3140001"/>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buFont typeface="+mj-lt"/>
              <a:buAutoNum type="alphaLcParenR"/>
              <a:defRPr/>
            </a:pPr>
            <a:r>
              <a:rPr lang="el-GR" sz="2000" dirty="0" smtClean="0">
                <a:solidFill>
                  <a:schemeClr val="tx1"/>
                </a:solidFill>
              </a:rPr>
              <a:t>ακόμη</a:t>
            </a:r>
          </a:p>
          <a:p>
            <a:pPr marL="457200" indent="-457200">
              <a:buFont typeface="+mj-lt"/>
              <a:buAutoNum type="alphaLcParenR"/>
              <a:defRPr/>
            </a:pPr>
            <a:r>
              <a:rPr lang="el-GR" sz="2000" dirty="0">
                <a:solidFill>
                  <a:schemeClr val="tx1"/>
                </a:solidFill>
              </a:rPr>
              <a:t>ό</a:t>
            </a:r>
            <a:r>
              <a:rPr lang="el-GR" sz="2000" dirty="0" smtClean="0">
                <a:solidFill>
                  <a:schemeClr val="tx1"/>
                </a:solidFill>
              </a:rPr>
              <a:t>πως  βλέπετε</a:t>
            </a:r>
          </a:p>
          <a:p>
            <a:pPr marL="457200" indent="-457200">
              <a:buFont typeface="+mj-lt"/>
              <a:buAutoNum type="alphaLcParenR"/>
              <a:defRPr/>
            </a:pPr>
            <a:r>
              <a:rPr lang="el-GR" sz="2000" dirty="0" smtClean="0">
                <a:solidFill>
                  <a:schemeClr val="tx1"/>
                </a:solidFill>
              </a:rPr>
              <a:t>σε άλλα διαμερίσματα</a:t>
            </a:r>
          </a:p>
          <a:p>
            <a:pPr marL="457200" indent="-457200">
              <a:buFont typeface="+mj-lt"/>
              <a:buAutoNum type="alphaLcParenR"/>
              <a:defRPr/>
            </a:pPr>
            <a:r>
              <a:rPr lang="el-GR" sz="2000" dirty="0" smtClean="0">
                <a:solidFill>
                  <a:schemeClr val="tx1"/>
                </a:solidFill>
              </a:rPr>
              <a:t>μάλιστα</a:t>
            </a:r>
          </a:p>
          <a:p>
            <a:pPr marL="457200" indent="-457200">
              <a:buFont typeface="+mj-lt"/>
              <a:buAutoNum type="alphaLcParenR"/>
              <a:defRPr/>
            </a:pPr>
            <a:r>
              <a:rPr lang="el-GR" sz="2000" dirty="0">
                <a:solidFill>
                  <a:schemeClr val="tx1"/>
                </a:solidFill>
              </a:rPr>
              <a:t>π</a:t>
            </a:r>
            <a:r>
              <a:rPr lang="el-GR" sz="2000" dirty="0" smtClean="0">
                <a:solidFill>
                  <a:schemeClr val="tx1"/>
                </a:solidFill>
              </a:rPr>
              <a:t>ιο φτηνό</a:t>
            </a:r>
          </a:p>
          <a:p>
            <a:pPr marL="457200" indent="-457200">
              <a:buFont typeface="+mj-lt"/>
              <a:buAutoNum type="alphaLcParenR"/>
              <a:defRPr/>
            </a:pPr>
            <a:r>
              <a:rPr lang="el-GR" sz="2000" dirty="0">
                <a:solidFill>
                  <a:schemeClr val="tx1"/>
                </a:solidFill>
              </a:rPr>
              <a:t>ό</a:t>
            </a:r>
            <a:r>
              <a:rPr lang="el-GR" sz="2000" dirty="0" smtClean="0">
                <a:solidFill>
                  <a:schemeClr val="tx1"/>
                </a:solidFill>
              </a:rPr>
              <a:t>πως θέλετε</a:t>
            </a:r>
            <a:endParaRPr lang="el-GR" sz="2000" dirty="0">
              <a:solidFill>
                <a:schemeClr val="tx1"/>
              </a:solidFill>
            </a:endParaRPr>
          </a:p>
          <a:p>
            <a:pPr marL="457200" indent="-457200">
              <a:buFont typeface="+mj-lt"/>
              <a:buAutoNum type="alphaLcParenR"/>
              <a:defRPr/>
            </a:pPr>
            <a:r>
              <a:rPr lang="el-GR" sz="2000" dirty="0" smtClean="0">
                <a:solidFill>
                  <a:schemeClr val="tx1"/>
                </a:solidFill>
              </a:rPr>
              <a:t>Περιοχή</a:t>
            </a:r>
          </a:p>
          <a:p>
            <a:pPr marL="457200" indent="-457200">
              <a:buFont typeface="+mj-lt"/>
              <a:buAutoNum type="alphaLcParenR"/>
              <a:defRPr/>
            </a:pPr>
            <a:r>
              <a:rPr lang="el-GR" sz="2000" dirty="0">
                <a:solidFill>
                  <a:schemeClr val="tx1"/>
                </a:solidFill>
              </a:rPr>
              <a:t> </a:t>
            </a:r>
            <a:r>
              <a:rPr lang="el-GR" sz="2000" dirty="0" smtClean="0">
                <a:solidFill>
                  <a:schemeClr val="tx1"/>
                </a:solidFill>
              </a:rPr>
              <a:t>δεν έχετε δίκαιο</a:t>
            </a:r>
            <a:endParaRPr lang="el-CY" sz="2000" dirty="0">
              <a:solidFill>
                <a:schemeClr val="tx1"/>
              </a:solidFill>
            </a:endParaRPr>
          </a:p>
        </p:txBody>
      </p:sp>
      <p:sp>
        <p:nvSpPr>
          <p:cNvPr id="10" name="Ορθογώνιο 2">
            <a:extLst>
              <a:ext uri="{FF2B5EF4-FFF2-40B4-BE49-F238E27FC236}">
                <a16:creationId xmlns:a16="http://schemas.microsoft.com/office/drawing/2014/main" id="{E3C749FE-F949-199C-60DD-A61FDB53B682}"/>
              </a:ext>
            </a:extLst>
          </p:cNvPr>
          <p:cNvSpPr/>
          <p:nvPr/>
        </p:nvSpPr>
        <p:spPr>
          <a:xfrm>
            <a:off x="6766560" y="2687907"/>
            <a:ext cx="5227320" cy="808403"/>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2800" b="1" dirty="0" smtClean="0">
                <a:solidFill>
                  <a:schemeClr val="tx1"/>
                </a:solidFill>
              </a:rPr>
              <a:t>1__2__3__4__5__6__7</a:t>
            </a:r>
            <a:r>
              <a:rPr lang="en-US" sz="2800" b="1" dirty="0" smtClean="0">
                <a:solidFill>
                  <a:schemeClr val="tx1"/>
                </a:solidFill>
              </a:rPr>
              <a:t>__ 8___</a:t>
            </a:r>
            <a:endParaRPr lang="el-CY" sz="2800" b="1" dirty="0">
              <a:solidFill>
                <a:schemeClr val="tx1"/>
              </a:solidFill>
            </a:endParaRPr>
          </a:p>
        </p:txBody>
      </p:sp>
    </p:spTree>
    <p:extLst>
      <p:ext uri="{BB962C8B-B14F-4D97-AF65-F5344CB8AC3E}">
        <p14:creationId xmlns:p14="http://schemas.microsoft.com/office/powerpoint/2010/main" val="25789040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CC02A2-C874-4211-A15F-4A82B6B39421}" type="slidenum">
              <a:rPr lang="el-GR" smtClean="0"/>
              <a:t>41</a:t>
            </a:fld>
            <a:endParaRPr lang="el-G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0235" t="78000" b="2251"/>
          <a:stretch/>
        </p:blipFill>
        <p:spPr>
          <a:xfrm>
            <a:off x="291449" y="106681"/>
            <a:ext cx="8959231" cy="33044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Ορθογώνιο 2">
            <a:extLst>
              <a:ext uri="{FF2B5EF4-FFF2-40B4-BE49-F238E27FC236}">
                <a16:creationId xmlns:a16="http://schemas.microsoft.com/office/drawing/2014/main" id="{E3C749FE-F949-199C-60DD-A61FDB53B682}"/>
              </a:ext>
            </a:extLst>
          </p:cNvPr>
          <p:cNvSpPr/>
          <p:nvPr/>
        </p:nvSpPr>
        <p:spPr>
          <a:xfrm>
            <a:off x="9825990" y="4580841"/>
            <a:ext cx="2167890" cy="1447190"/>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000" b="1" dirty="0" smtClean="0">
                <a:solidFill>
                  <a:schemeClr val="tx1"/>
                </a:solidFill>
                <a:latin typeface="Times New Roman" panose="02020603050405020304" pitchFamily="18" charset="0"/>
                <a:cs typeface="Times New Roman" panose="02020603050405020304" pitchFamily="18" charset="0"/>
              </a:rPr>
              <a:t>Εγχειρίδιο </a:t>
            </a:r>
            <a:r>
              <a:rPr lang="el-GR" sz="1000" dirty="0" smtClean="0">
                <a:solidFill>
                  <a:schemeClr val="tx1"/>
                </a:solidFill>
                <a:latin typeface="Times New Roman" panose="02020603050405020304" pitchFamily="18" charset="0"/>
                <a:cs typeface="Times New Roman" panose="02020603050405020304" pitchFamily="18" charset="0"/>
              </a:rPr>
              <a:t>:    Γ. </a:t>
            </a:r>
            <a:r>
              <a:rPr lang="el-GR" sz="1000" dirty="0" err="1" smtClean="0">
                <a:solidFill>
                  <a:schemeClr val="tx1"/>
                </a:solidFill>
                <a:latin typeface="Times New Roman" panose="02020603050405020304" pitchFamily="18" charset="0"/>
                <a:cs typeface="Times New Roman" panose="02020603050405020304" pitchFamily="18" charset="0"/>
              </a:rPr>
              <a:t>Σιμόπουλος</a:t>
            </a:r>
            <a:r>
              <a:rPr lang="el-GR" sz="1000" dirty="0" smtClean="0">
                <a:solidFill>
                  <a:schemeClr val="tx1"/>
                </a:solidFill>
                <a:latin typeface="Times New Roman" panose="02020603050405020304" pitchFamily="18" charset="0"/>
                <a:cs typeface="Times New Roman" panose="02020603050405020304" pitchFamily="18" charset="0"/>
              </a:rPr>
              <a:t>, Α. Παυλοπούλου, Ρ. Κανελλοπούλου </a:t>
            </a:r>
            <a:r>
              <a:rPr lang="el-GR" sz="1000" dirty="0">
                <a:solidFill>
                  <a:schemeClr val="tx1"/>
                </a:solidFill>
                <a:latin typeface="Times New Roman" panose="02020603050405020304" pitchFamily="18" charset="0"/>
                <a:cs typeface="Times New Roman" panose="02020603050405020304" pitchFamily="18" charset="0"/>
              </a:rPr>
              <a:t>&amp; </a:t>
            </a:r>
            <a:r>
              <a:rPr lang="el-GR" sz="1000" dirty="0" smtClean="0">
                <a:solidFill>
                  <a:schemeClr val="tx1"/>
                </a:solidFill>
                <a:latin typeface="Times New Roman" panose="02020603050405020304" pitchFamily="18" charset="0"/>
                <a:cs typeface="Times New Roman" panose="02020603050405020304" pitchFamily="18" charset="0"/>
              </a:rPr>
              <a:t>Ε. </a:t>
            </a:r>
            <a:r>
              <a:rPr lang="el-GR" sz="1000" dirty="0" err="1" smtClean="0">
                <a:solidFill>
                  <a:schemeClr val="tx1"/>
                </a:solidFill>
                <a:latin typeface="Times New Roman" panose="02020603050405020304" pitchFamily="18" charset="0"/>
                <a:cs typeface="Times New Roman" panose="02020603050405020304" pitchFamily="18" charset="0"/>
              </a:rPr>
              <a:t>Παθιάκη</a:t>
            </a:r>
            <a:r>
              <a:rPr lang="el-GR" sz="1000" dirty="0" smtClean="0">
                <a:solidFill>
                  <a:schemeClr val="tx1"/>
                </a:solidFill>
                <a:latin typeface="Times New Roman" panose="02020603050405020304" pitchFamily="18" charset="0"/>
                <a:cs typeface="Times New Roman" panose="02020603050405020304" pitchFamily="18" charset="0"/>
              </a:rPr>
              <a:t>, </a:t>
            </a:r>
            <a:r>
              <a:rPr lang="el-GR" sz="1000" i="1" dirty="0" smtClean="0">
                <a:solidFill>
                  <a:schemeClr val="tx1"/>
                </a:solidFill>
                <a:latin typeface="Times New Roman" panose="02020603050405020304" pitchFamily="18" charset="0"/>
                <a:cs typeface="Times New Roman" panose="02020603050405020304" pitchFamily="18" charset="0"/>
              </a:rPr>
              <a:t>Ελληνικά </a:t>
            </a:r>
            <a:r>
              <a:rPr lang="el-GR" sz="1000" i="1" dirty="0">
                <a:solidFill>
                  <a:schemeClr val="tx1"/>
                </a:solidFill>
                <a:latin typeface="Times New Roman" panose="02020603050405020304" pitchFamily="18" charset="0"/>
                <a:cs typeface="Times New Roman" panose="02020603050405020304" pitchFamily="18" charset="0"/>
              </a:rPr>
              <a:t>Α΄. Μέθοδος εκμάθησης της ελληνικής ως ξένης γλώσσας (επίπεδα Α1 + </a:t>
            </a:r>
            <a:r>
              <a:rPr lang="el-GR" sz="1000" i="1" dirty="0" smtClean="0">
                <a:solidFill>
                  <a:schemeClr val="tx1"/>
                </a:solidFill>
                <a:latin typeface="Times New Roman" panose="02020603050405020304" pitchFamily="18" charset="0"/>
                <a:cs typeface="Times New Roman" panose="02020603050405020304" pitchFamily="18" charset="0"/>
              </a:rPr>
              <a:t>Α2)</a:t>
            </a:r>
            <a:r>
              <a:rPr lang="el-GR" sz="1000" dirty="0" smtClean="0">
                <a:solidFill>
                  <a:schemeClr val="tx1"/>
                </a:solidFill>
                <a:latin typeface="Times New Roman" panose="02020603050405020304" pitchFamily="18" charset="0"/>
                <a:cs typeface="Times New Roman" panose="02020603050405020304" pitchFamily="18" charset="0"/>
              </a:rPr>
              <a:t>, Εκδόσεις Πατάκη, 2010,  σελ.143</a:t>
            </a:r>
            <a:endParaRPr lang="el-GR" sz="1000" dirty="0">
              <a:solidFill>
                <a:schemeClr val="tx1"/>
              </a:solidFill>
              <a:latin typeface="Times New Roman" panose="02020603050405020304" pitchFamily="18" charset="0"/>
              <a:cs typeface="Times New Roman" panose="02020603050405020304" pitchFamily="18" charset="0"/>
            </a:endParaRPr>
          </a:p>
          <a:p>
            <a:pPr algn="ctr">
              <a:defRPr/>
            </a:pPr>
            <a:endParaRPr lang="el-CY" sz="1000" b="1" dirty="0">
              <a:solidFill>
                <a:schemeClr val="tx1"/>
              </a:solidFill>
            </a:endParaRPr>
          </a:p>
        </p:txBody>
      </p:sp>
      <p:sp>
        <p:nvSpPr>
          <p:cNvPr id="5" name="Ορθογώνιο 2">
            <a:extLst>
              <a:ext uri="{FF2B5EF4-FFF2-40B4-BE49-F238E27FC236}">
                <a16:creationId xmlns:a16="http://schemas.microsoft.com/office/drawing/2014/main" id="{E3C749FE-F949-199C-60DD-A61FDB53B682}"/>
              </a:ext>
            </a:extLst>
          </p:cNvPr>
          <p:cNvSpPr/>
          <p:nvPr/>
        </p:nvSpPr>
        <p:spPr>
          <a:xfrm>
            <a:off x="5074920" y="3700744"/>
            <a:ext cx="4175760" cy="2972362"/>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buFont typeface="+mj-lt"/>
              <a:buAutoNum type="arabicPeriod"/>
              <a:defRPr/>
            </a:pPr>
            <a:r>
              <a:rPr lang="en-US" sz="2000" dirty="0">
                <a:solidFill>
                  <a:schemeClr val="tx1"/>
                </a:solidFill>
              </a:rPr>
              <a:t>a</a:t>
            </a:r>
            <a:r>
              <a:rPr lang="en-US" sz="2000" dirty="0" smtClean="0">
                <a:solidFill>
                  <a:schemeClr val="tx1"/>
                </a:solidFill>
              </a:rPr>
              <a:t>s you  can see</a:t>
            </a:r>
            <a:endParaRPr lang="el-GR" sz="2000" dirty="0" smtClean="0">
              <a:solidFill>
                <a:schemeClr val="tx1"/>
              </a:solidFill>
            </a:endParaRPr>
          </a:p>
          <a:p>
            <a:pPr marL="457200" indent="-457200">
              <a:buFont typeface="+mj-lt"/>
              <a:buAutoNum type="arabicPeriod"/>
              <a:defRPr/>
            </a:pPr>
            <a:r>
              <a:rPr lang="en-US" sz="2000" dirty="0">
                <a:solidFill>
                  <a:schemeClr val="tx1"/>
                </a:solidFill>
              </a:rPr>
              <a:t>a</a:t>
            </a:r>
            <a:r>
              <a:rPr lang="en-US" sz="2000" dirty="0" smtClean="0">
                <a:solidFill>
                  <a:schemeClr val="tx1"/>
                </a:solidFill>
              </a:rPr>
              <a:t>lso</a:t>
            </a:r>
          </a:p>
          <a:p>
            <a:pPr marL="457200" indent="-457200">
              <a:buFont typeface="+mj-lt"/>
              <a:buAutoNum type="arabicPeriod"/>
              <a:defRPr/>
            </a:pPr>
            <a:r>
              <a:rPr lang="en-US" sz="2000" dirty="0" smtClean="0">
                <a:solidFill>
                  <a:schemeClr val="tx1"/>
                </a:solidFill>
              </a:rPr>
              <a:t>in </a:t>
            </a:r>
            <a:r>
              <a:rPr lang="en-US" sz="2000" dirty="0" smtClean="0">
                <a:solidFill>
                  <a:schemeClr val="tx1"/>
                </a:solidFill>
              </a:rPr>
              <a:t>the other apartments</a:t>
            </a:r>
          </a:p>
          <a:p>
            <a:pPr marL="457200" indent="-457200">
              <a:buFont typeface="+mj-lt"/>
              <a:buAutoNum type="arabicPeriod"/>
              <a:defRPr/>
            </a:pPr>
            <a:r>
              <a:rPr lang="en-US" sz="2000" dirty="0">
                <a:solidFill>
                  <a:schemeClr val="tx1"/>
                </a:solidFill>
              </a:rPr>
              <a:t>a</a:t>
            </a:r>
            <a:r>
              <a:rPr lang="en-US" sz="2000" dirty="0" smtClean="0">
                <a:solidFill>
                  <a:schemeClr val="tx1"/>
                </a:solidFill>
              </a:rPr>
              <a:t>rea</a:t>
            </a:r>
          </a:p>
          <a:p>
            <a:pPr marL="457200" indent="-457200">
              <a:buFont typeface="+mj-lt"/>
              <a:buAutoNum type="arabicPeriod"/>
              <a:defRPr/>
            </a:pPr>
            <a:r>
              <a:rPr lang="en-US" sz="2000" dirty="0">
                <a:solidFill>
                  <a:schemeClr val="tx1"/>
                </a:solidFill>
              </a:rPr>
              <a:t>c</a:t>
            </a:r>
            <a:r>
              <a:rPr lang="en-US" sz="2000" dirty="0" smtClean="0">
                <a:solidFill>
                  <a:schemeClr val="tx1"/>
                </a:solidFill>
              </a:rPr>
              <a:t>heaper</a:t>
            </a:r>
          </a:p>
          <a:p>
            <a:pPr marL="457200" indent="-457200">
              <a:buFont typeface="+mj-lt"/>
              <a:buAutoNum type="arabicPeriod"/>
              <a:defRPr/>
            </a:pPr>
            <a:r>
              <a:rPr lang="en-US" sz="2000" dirty="0" smtClean="0">
                <a:solidFill>
                  <a:schemeClr val="tx1"/>
                </a:solidFill>
              </a:rPr>
              <a:t>indeed ( in fact )</a:t>
            </a:r>
          </a:p>
          <a:p>
            <a:pPr marL="457200" indent="-457200">
              <a:buFont typeface="+mj-lt"/>
              <a:buAutoNum type="arabicPeriod"/>
              <a:defRPr/>
            </a:pPr>
            <a:r>
              <a:rPr lang="en-US" sz="2000" dirty="0">
                <a:solidFill>
                  <a:schemeClr val="tx1"/>
                </a:solidFill>
              </a:rPr>
              <a:t>a</a:t>
            </a:r>
            <a:r>
              <a:rPr lang="en-US" sz="2000" dirty="0" smtClean="0">
                <a:solidFill>
                  <a:schemeClr val="tx1"/>
                </a:solidFill>
              </a:rPr>
              <a:t>s </a:t>
            </a:r>
            <a:r>
              <a:rPr lang="en-US" sz="2000" dirty="0">
                <a:solidFill>
                  <a:schemeClr val="tx1"/>
                </a:solidFill>
              </a:rPr>
              <a:t>you </a:t>
            </a:r>
            <a:r>
              <a:rPr lang="en-US" sz="2000" dirty="0" smtClean="0">
                <a:solidFill>
                  <a:schemeClr val="tx1"/>
                </a:solidFill>
              </a:rPr>
              <a:t>like  </a:t>
            </a:r>
            <a:endParaRPr lang="el-GR" sz="2000" dirty="0" smtClean="0">
              <a:solidFill>
                <a:schemeClr val="tx1"/>
              </a:solidFill>
            </a:endParaRPr>
          </a:p>
          <a:p>
            <a:pPr marL="457200" indent="-457200">
              <a:buFont typeface="+mj-lt"/>
              <a:buAutoNum type="arabicPeriod"/>
              <a:defRPr/>
            </a:pPr>
            <a:r>
              <a:rPr lang="el-GR" sz="2000" dirty="0">
                <a:solidFill>
                  <a:schemeClr val="tx1"/>
                </a:solidFill>
              </a:rPr>
              <a:t> </a:t>
            </a:r>
            <a:r>
              <a:rPr lang="en-US" sz="2000" dirty="0" smtClean="0">
                <a:solidFill>
                  <a:schemeClr val="tx1"/>
                </a:solidFill>
              </a:rPr>
              <a:t>you are wrong </a:t>
            </a:r>
            <a:endParaRPr lang="en-US" sz="2000" dirty="0" smtClean="0">
              <a:solidFill>
                <a:schemeClr val="tx1"/>
              </a:solidFill>
            </a:endParaRPr>
          </a:p>
        </p:txBody>
      </p:sp>
      <p:sp>
        <p:nvSpPr>
          <p:cNvPr id="6" name="Ορθογώνιο 2">
            <a:extLst>
              <a:ext uri="{FF2B5EF4-FFF2-40B4-BE49-F238E27FC236}">
                <a16:creationId xmlns:a16="http://schemas.microsoft.com/office/drawing/2014/main" id="{E3C749FE-F949-199C-60DD-A61FDB53B682}"/>
              </a:ext>
            </a:extLst>
          </p:cNvPr>
          <p:cNvSpPr/>
          <p:nvPr/>
        </p:nvSpPr>
        <p:spPr>
          <a:xfrm>
            <a:off x="432434" y="3581474"/>
            <a:ext cx="3575685" cy="3140001"/>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indent="-457200">
              <a:buFont typeface="+mj-lt"/>
              <a:buAutoNum type="alphaLcParenR"/>
              <a:defRPr/>
            </a:pPr>
            <a:r>
              <a:rPr lang="el-GR" sz="2000" dirty="0" smtClean="0">
                <a:solidFill>
                  <a:schemeClr val="tx1"/>
                </a:solidFill>
              </a:rPr>
              <a:t>ακόμη</a:t>
            </a:r>
          </a:p>
          <a:p>
            <a:pPr marL="457200" indent="-457200">
              <a:buFont typeface="+mj-lt"/>
              <a:buAutoNum type="alphaLcParenR"/>
              <a:defRPr/>
            </a:pPr>
            <a:r>
              <a:rPr lang="el-GR" sz="2000" dirty="0">
                <a:solidFill>
                  <a:schemeClr val="tx1"/>
                </a:solidFill>
              </a:rPr>
              <a:t>ό</a:t>
            </a:r>
            <a:r>
              <a:rPr lang="el-GR" sz="2000" dirty="0" smtClean="0">
                <a:solidFill>
                  <a:schemeClr val="tx1"/>
                </a:solidFill>
              </a:rPr>
              <a:t>πως  βλέπετε</a:t>
            </a:r>
          </a:p>
          <a:p>
            <a:pPr marL="457200" indent="-457200">
              <a:buFont typeface="+mj-lt"/>
              <a:buAutoNum type="alphaLcParenR"/>
              <a:defRPr/>
            </a:pPr>
            <a:r>
              <a:rPr lang="el-GR" sz="2000" dirty="0" smtClean="0">
                <a:solidFill>
                  <a:schemeClr val="tx1"/>
                </a:solidFill>
              </a:rPr>
              <a:t>σε άλλα διαμερίσματα</a:t>
            </a:r>
          </a:p>
          <a:p>
            <a:pPr marL="457200" indent="-457200">
              <a:buFont typeface="+mj-lt"/>
              <a:buAutoNum type="alphaLcParenR"/>
              <a:defRPr/>
            </a:pPr>
            <a:r>
              <a:rPr lang="el-GR" sz="2000" dirty="0" smtClean="0">
                <a:solidFill>
                  <a:schemeClr val="tx1"/>
                </a:solidFill>
              </a:rPr>
              <a:t>μάλιστα</a:t>
            </a:r>
          </a:p>
          <a:p>
            <a:pPr marL="457200" indent="-457200">
              <a:buFont typeface="+mj-lt"/>
              <a:buAutoNum type="alphaLcParenR"/>
              <a:defRPr/>
            </a:pPr>
            <a:r>
              <a:rPr lang="el-GR" sz="2000" dirty="0">
                <a:solidFill>
                  <a:schemeClr val="tx1"/>
                </a:solidFill>
              </a:rPr>
              <a:t>π</a:t>
            </a:r>
            <a:r>
              <a:rPr lang="el-GR" sz="2000" dirty="0" smtClean="0">
                <a:solidFill>
                  <a:schemeClr val="tx1"/>
                </a:solidFill>
              </a:rPr>
              <a:t>ιο φτηνό</a:t>
            </a:r>
          </a:p>
          <a:p>
            <a:pPr marL="457200" indent="-457200">
              <a:buFont typeface="+mj-lt"/>
              <a:buAutoNum type="alphaLcParenR"/>
              <a:defRPr/>
            </a:pPr>
            <a:r>
              <a:rPr lang="el-GR" sz="2000" dirty="0">
                <a:solidFill>
                  <a:schemeClr val="tx1"/>
                </a:solidFill>
              </a:rPr>
              <a:t>ό</a:t>
            </a:r>
            <a:r>
              <a:rPr lang="el-GR" sz="2000" dirty="0" smtClean="0">
                <a:solidFill>
                  <a:schemeClr val="tx1"/>
                </a:solidFill>
              </a:rPr>
              <a:t>πως θέλετε</a:t>
            </a:r>
            <a:endParaRPr lang="el-GR" sz="2000" dirty="0">
              <a:solidFill>
                <a:schemeClr val="tx1"/>
              </a:solidFill>
            </a:endParaRPr>
          </a:p>
          <a:p>
            <a:pPr marL="457200" indent="-457200">
              <a:buFont typeface="+mj-lt"/>
              <a:buAutoNum type="alphaLcParenR"/>
              <a:defRPr/>
            </a:pPr>
            <a:r>
              <a:rPr lang="el-GR" sz="2000" dirty="0" smtClean="0">
                <a:solidFill>
                  <a:schemeClr val="tx1"/>
                </a:solidFill>
              </a:rPr>
              <a:t>Περιοχή</a:t>
            </a:r>
          </a:p>
          <a:p>
            <a:pPr marL="457200" indent="-457200">
              <a:buFont typeface="+mj-lt"/>
              <a:buAutoNum type="alphaLcParenR"/>
              <a:defRPr/>
            </a:pPr>
            <a:r>
              <a:rPr lang="el-GR" sz="2000" dirty="0">
                <a:solidFill>
                  <a:schemeClr val="tx1"/>
                </a:solidFill>
              </a:rPr>
              <a:t> </a:t>
            </a:r>
            <a:r>
              <a:rPr lang="el-GR" sz="2000" dirty="0" smtClean="0">
                <a:solidFill>
                  <a:schemeClr val="tx1"/>
                </a:solidFill>
              </a:rPr>
              <a:t>δεν έχετε δίκαιο</a:t>
            </a:r>
            <a:endParaRPr lang="el-CY" sz="2000" dirty="0">
              <a:solidFill>
                <a:schemeClr val="tx1"/>
              </a:solidFill>
            </a:endParaRPr>
          </a:p>
        </p:txBody>
      </p:sp>
      <p:sp>
        <p:nvSpPr>
          <p:cNvPr id="10" name="Ορθογώνιο 2">
            <a:extLst>
              <a:ext uri="{FF2B5EF4-FFF2-40B4-BE49-F238E27FC236}">
                <a16:creationId xmlns:a16="http://schemas.microsoft.com/office/drawing/2014/main" id="{E3C749FE-F949-199C-60DD-A61FDB53B682}"/>
              </a:ext>
            </a:extLst>
          </p:cNvPr>
          <p:cNvSpPr/>
          <p:nvPr/>
        </p:nvSpPr>
        <p:spPr>
          <a:xfrm>
            <a:off x="6766560" y="2687907"/>
            <a:ext cx="5227320" cy="808403"/>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2800" b="1" dirty="0" smtClean="0">
                <a:solidFill>
                  <a:schemeClr val="tx1"/>
                </a:solidFill>
              </a:rPr>
              <a:t>1__2__3__4__5__6__7</a:t>
            </a:r>
            <a:r>
              <a:rPr lang="en-US" sz="2800" b="1" dirty="0" smtClean="0">
                <a:solidFill>
                  <a:schemeClr val="tx1"/>
                </a:solidFill>
              </a:rPr>
              <a:t>__ 8___</a:t>
            </a:r>
            <a:endParaRPr lang="el-CY" sz="2800" b="1" dirty="0">
              <a:solidFill>
                <a:schemeClr val="tx1"/>
              </a:solidFill>
            </a:endParaRPr>
          </a:p>
        </p:txBody>
      </p:sp>
    </p:spTree>
    <p:extLst>
      <p:ext uri="{BB962C8B-B14F-4D97-AF65-F5344CB8AC3E}">
        <p14:creationId xmlns:p14="http://schemas.microsoft.com/office/powerpoint/2010/main" val="19410235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602</TotalTime>
  <Words>1722</Words>
  <Application>Microsoft Office PowerPoint</Application>
  <PresentationFormat>Widescreen</PresentationFormat>
  <Paragraphs>365</Paragraphs>
  <Slides>41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Calibri Light</vt:lpstr>
      <vt:lpstr>Google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Αυτοαξιολόγηση στο σπίτι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Teacher</dc:creator>
  <cp:lastModifiedBy>Teacher</cp:lastModifiedBy>
  <cp:revision>160</cp:revision>
  <dcterms:created xsi:type="dcterms:W3CDTF">2026-10-13T04:20:36Z</dcterms:created>
  <dcterms:modified xsi:type="dcterms:W3CDTF">2026-10-16T14:20:03Z</dcterms:modified>
</cp:coreProperties>
</file>