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371" r:id="rId2"/>
    <p:sldId id="372" r:id="rId3"/>
    <p:sldId id="259" r:id="rId4"/>
    <p:sldId id="261" r:id="rId5"/>
    <p:sldId id="262" r:id="rId6"/>
    <p:sldId id="263" r:id="rId7"/>
    <p:sldId id="264" r:id="rId8"/>
    <p:sldId id="391" r:id="rId9"/>
    <p:sldId id="265" r:id="rId10"/>
    <p:sldId id="266" r:id="rId11"/>
    <p:sldId id="392" r:id="rId12"/>
    <p:sldId id="267" r:id="rId13"/>
    <p:sldId id="393" r:id="rId14"/>
    <p:sldId id="268" r:id="rId15"/>
    <p:sldId id="394" r:id="rId16"/>
    <p:sldId id="395" r:id="rId17"/>
    <p:sldId id="269" r:id="rId18"/>
    <p:sldId id="396" r:id="rId19"/>
    <p:sldId id="343" r:id="rId20"/>
    <p:sldId id="397" r:id="rId21"/>
    <p:sldId id="416" r:id="rId22"/>
    <p:sldId id="383" r:id="rId23"/>
    <p:sldId id="415" r:id="rId24"/>
    <p:sldId id="414" r:id="rId25"/>
    <p:sldId id="384" r:id="rId26"/>
    <p:sldId id="256" r:id="rId27"/>
    <p:sldId id="283" r:id="rId28"/>
    <p:sldId id="411" r:id="rId29"/>
    <p:sldId id="284" r:id="rId30"/>
    <p:sldId id="412" r:id="rId31"/>
    <p:sldId id="285" r:id="rId32"/>
    <p:sldId id="413" r:id="rId33"/>
    <p:sldId id="286" r:id="rId34"/>
    <p:sldId id="385" r:id="rId35"/>
    <p:sldId id="374" r:id="rId36"/>
    <p:sldId id="398" r:id="rId37"/>
    <p:sldId id="376" r:id="rId38"/>
    <p:sldId id="375" r:id="rId39"/>
    <p:sldId id="399" r:id="rId40"/>
    <p:sldId id="386" r:id="rId41"/>
    <p:sldId id="378" r:id="rId42"/>
    <p:sldId id="379" r:id="rId43"/>
    <p:sldId id="380" r:id="rId44"/>
    <p:sldId id="387" r:id="rId45"/>
    <p:sldId id="290" r:id="rId46"/>
    <p:sldId id="291" r:id="rId47"/>
    <p:sldId id="292" r:id="rId48"/>
    <p:sldId id="324" r:id="rId49"/>
    <p:sldId id="334" r:id="rId50"/>
    <p:sldId id="400" r:id="rId51"/>
    <p:sldId id="335" r:id="rId52"/>
    <p:sldId id="401" r:id="rId53"/>
    <p:sldId id="336" r:id="rId54"/>
    <p:sldId id="402" r:id="rId55"/>
    <p:sldId id="337" r:id="rId56"/>
    <p:sldId id="403" r:id="rId57"/>
    <p:sldId id="346" r:id="rId58"/>
    <p:sldId id="404" r:id="rId59"/>
    <p:sldId id="347" r:id="rId60"/>
    <p:sldId id="405" r:id="rId61"/>
    <p:sldId id="406" r:id="rId62"/>
    <p:sldId id="348" r:id="rId63"/>
    <p:sldId id="407" r:id="rId64"/>
    <p:sldId id="344" r:id="rId65"/>
    <p:sldId id="417" r:id="rId66"/>
    <p:sldId id="388" r:id="rId67"/>
    <p:sldId id="389" r:id="rId68"/>
    <p:sldId id="390" r:id="rId69"/>
    <p:sldId id="408" r:id="rId70"/>
    <p:sldId id="418" r:id="rId7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27A5C-1A05-4113-A665-649BC1B4F8ED}" type="datetimeFigureOut">
              <a:rPr lang="el-GR" smtClean="0"/>
              <a:t>16/10/2026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F2939-CCD6-4223-B4E7-4B5EBA6039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214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91C74-BA7A-4A07-9472-7EEB32DFE402}" type="datetime1">
              <a:rPr lang="el-GR" smtClean="0"/>
              <a:t>16/10/2026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1981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9DCC9-0EBB-4F1D-80ED-CA582115B1CA}" type="datetime1">
              <a:rPr lang="el-GR" smtClean="0"/>
              <a:t>16/10/2026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8647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9AC9-A31C-455A-A942-28F7BFA38BD7}" type="datetime1">
              <a:rPr lang="el-GR" smtClean="0"/>
              <a:t>16/10/2026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9101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27D05-8665-44FF-9AD5-02CFF70586B1}" type="datetime1">
              <a:rPr lang="el-GR" smtClean="0"/>
              <a:t>16/10/2026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2980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0768-922C-489A-BC10-1C41D4D1486F}" type="datetime1">
              <a:rPr lang="el-GR" smtClean="0"/>
              <a:t>16/10/2026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93636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EE1EB-5E36-4F94-A292-9ABFB858B2E5}" type="datetime1">
              <a:rPr lang="el-GR" smtClean="0"/>
              <a:t>16/10/2026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6789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61156-4679-4819-AEDC-3B5484B705A4}" type="datetime1">
              <a:rPr lang="el-GR" smtClean="0"/>
              <a:t>16/10/2026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336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45A7-9A53-4082-A43C-954135ADEEB7}" type="datetime1">
              <a:rPr lang="el-GR" smtClean="0"/>
              <a:t>16/10/2026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13985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0FB3-575A-4C8D-80EE-B8AD008656F3}" type="datetime1">
              <a:rPr lang="el-GR" smtClean="0"/>
              <a:t>16/10/2026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11847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D083F-5229-404F-B40E-4712BA4BB0C8}" type="datetime1">
              <a:rPr lang="el-GR" smtClean="0"/>
              <a:t>16/10/2026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961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E94F-B556-47A5-90B1-CC0CF7F50F96}" type="datetime1">
              <a:rPr lang="el-GR" smtClean="0"/>
              <a:t>16/10/2026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9228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FBF42-3297-4440-AFAF-8F0FD08398B9}" type="datetime1">
              <a:rPr lang="el-GR" smtClean="0"/>
              <a:t>16/10/2026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C02A2-C874-4211-A15F-4A82B6B394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2462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ittakoulines@yahoo.gr" TargetMode="External"/><Relationship Id="rId2" Type="http://schemas.openxmlformats.org/officeDocument/2006/relationships/hyperlink" Target="mailto:elenecharalampous72@gmail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3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3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1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E3C749FE-F949-199C-60DD-A61FDB53B682}"/>
              </a:ext>
            </a:extLst>
          </p:cNvPr>
          <p:cNvSpPr/>
          <p:nvPr/>
        </p:nvSpPr>
        <p:spPr>
          <a:xfrm>
            <a:off x="7557055" y="5061290"/>
            <a:ext cx="3395578" cy="1551709"/>
          </a:xfrm>
          <a:custGeom>
            <a:avLst/>
            <a:gdLst>
              <a:gd name="csX0" fmla="*/ 0 w 2586431"/>
              <a:gd name="csY0" fmla="*/ 0 h 832054"/>
              <a:gd name="csX1" fmla="*/ 465558 w 2586431"/>
              <a:gd name="csY1" fmla="*/ 0 h 832054"/>
              <a:gd name="csX2" fmla="*/ 931115 w 2586431"/>
              <a:gd name="csY2" fmla="*/ 0 h 832054"/>
              <a:gd name="csX3" fmla="*/ 1370808 w 2586431"/>
              <a:gd name="csY3" fmla="*/ 0 h 832054"/>
              <a:gd name="csX4" fmla="*/ 1810502 w 2586431"/>
              <a:gd name="csY4" fmla="*/ 0 h 832054"/>
              <a:gd name="csX5" fmla="*/ 2586431 w 2586431"/>
              <a:gd name="csY5" fmla="*/ 0 h 832054"/>
              <a:gd name="csX6" fmla="*/ 2586431 w 2586431"/>
              <a:gd name="csY6" fmla="*/ 432668 h 832054"/>
              <a:gd name="csX7" fmla="*/ 2586431 w 2586431"/>
              <a:gd name="csY7" fmla="*/ 832054 h 832054"/>
              <a:gd name="csX8" fmla="*/ 2043280 w 2586431"/>
              <a:gd name="csY8" fmla="*/ 832054 h 832054"/>
              <a:gd name="csX9" fmla="*/ 1474266 w 2586431"/>
              <a:gd name="csY9" fmla="*/ 832054 h 832054"/>
              <a:gd name="csX10" fmla="*/ 956979 w 2586431"/>
              <a:gd name="csY10" fmla="*/ 832054 h 832054"/>
              <a:gd name="csX11" fmla="*/ 465558 w 2586431"/>
              <a:gd name="csY11" fmla="*/ 832054 h 832054"/>
              <a:gd name="csX12" fmla="*/ 0 w 2586431"/>
              <a:gd name="csY12" fmla="*/ 832054 h 832054"/>
              <a:gd name="csX13" fmla="*/ 0 w 2586431"/>
              <a:gd name="csY13" fmla="*/ 432668 h 832054"/>
              <a:gd name="csX14" fmla="*/ 0 w 2586431"/>
              <a:gd name="csY14" fmla="*/ 0 h 8320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86431" h="832054" fill="none" extrusionOk="0">
                <a:moveTo>
                  <a:pt x="0" y="0"/>
                </a:moveTo>
                <a:cubicBezTo>
                  <a:pt x="225521" y="-42563"/>
                  <a:pt x="250339" y="49801"/>
                  <a:pt x="465558" y="0"/>
                </a:cubicBezTo>
                <a:cubicBezTo>
                  <a:pt x="680777" y="-49801"/>
                  <a:pt x="721308" y="29871"/>
                  <a:pt x="931115" y="0"/>
                </a:cubicBezTo>
                <a:cubicBezTo>
                  <a:pt x="1140922" y="-29871"/>
                  <a:pt x="1155088" y="48265"/>
                  <a:pt x="1370808" y="0"/>
                </a:cubicBezTo>
                <a:cubicBezTo>
                  <a:pt x="1586528" y="-48265"/>
                  <a:pt x="1633585" y="9005"/>
                  <a:pt x="1810502" y="0"/>
                </a:cubicBezTo>
                <a:cubicBezTo>
                  <a:pt x="1987419" y="-9005"/>
                  <a:pt x="2311501" y="79258"/>
                  <a:pt x="2586431" y="0"/>
                </a:cubicBezTo>
                <a:cubicBezTo>
                  <a:pt x="2633597" y="183602"/>
                  <a:pt x="2582770" y="274533"/>
                  <a:pt x="2586431" y="432668"/>
                </a:cubicBezTo>
                <a:cubicBezTo>
                  <a:pt x="2590092" y="590803"/>
                  <a:pt x="2560739" y="725332"/>
                  <a:pt x="2586431" y="832054"/>
                </a:cubicBezTo>
                <a:cubicBezTo>
                  <a:pt x="2371898" y="867633"/>
                  <a:pt x="2282427" y="793523"/>
                  <a:pt x="2043280" y="832054"/>
                </a:cubicBezTo>
                <a:cubicBezTo>
                  <a:pt x="1804133" y="870585"/>
                  <a:pt x="1690640" y="785418"/>
                  <a:pt x="1474266" y="832054"/>
                </a:cubicBezTo>
                <a:cubicBezTo>
                  <a:pt x="1257892" y="878690"/>
                  <a:pt x="1176536" y="790060"/>
                  <a:pt x="956979" y="832054"/>
                </a:cubicBezTo>
                <a:cubicBezTo>
                  <a:pt x="737422" y="874048"/>
                  <a:pt x="654705" y="788915"/>
                  <a:pt x="465558" y="832054"/>
                </a:cubicBezTo>
                <a:cubicBezTo>
                  <a:pt x="276411" y="875193"/>
                  <a:pt x="111486" y="799596"/>
                  <a:pt x="0" y="832054"/>
                </a:cubicBezTo>
                <a:cubicBezTo>
                  <a:pt x="-46423" y="657187"/>
                  <a:pt x="42579" y="551804"/>
                  <a:pt x="0" y="432668"/>
                </a:cubicBezTo>
                <a:cubicBezTo>
                  <a:pt x="-42579" y="313532"/>
                  <a:pt x="12257" y="111212"/>
                  <a:pt x="0" y="0"/>
                </a:cubicBezTo>
                <a:close/>
              </a:path>
              <a:path w="2586431" h="832054" stroke="0" extrusionOk="0">
                <a:moveTo>
                  <a:pt x="0" y="0"/>
                </a:moveTo>
                <a:cubicBezTo>
                  <a:pt x="229611" y="-60480"/>
                  <a:pt x="338155" y="41173"/>
                  <a:pt x="517286" y="0"/>
                </a:cubicBezTo>
                <a:cubicBezTo>
                  <a:pt x="696417" y="-41173"/>
                  <a:pt x="802745" y="54931"/>
                  <a:pt x="1086301" y="0"/>
                </a:cubicBezTo>
                <a:cubicBezTo>
                  <a:pt x="1369857" y="-54931"/>
                  <a:pt x="1335456" y="28407"/>
                  <a:pt x="1525994" y="0"/>
                </a:cubicBezTo>
                <a:cubicBezTo>
                  <a:pt x="1716532" y="-28407"/>
                  <a:pt x="1881892" y="37338"/>
                  <a:pt x="2017416" y="0"/>
                </a:cubicBezTo>
                <a:cubicBezTo>
                  <a:pt x="2152940" y="-37338"/>
                  <a:pt x="2459142" y="29931"/>
                  <a:pt x="2586431" y="0"/>
                </a:cubicBezTo>
                <a:cubicBezTo>
                  <a:pt x="2630161" y="144219"/>
                  <a:pt x="2580416" y="322359"/>
                  <a:pt x="2586431" y="432668"/>
                </a:cubicBezTo>
                <a:cubicBezTo>
                  <a:pt x="2592446" y="542977"/>
                  <a:pt x="2571906" y="660698"/>
                  <a:pt x="2586431" y="832054"/>
                </a:cubicBezTo>
                <a:cubicBezTo>
                  <a:pt x="2398087" y="894350"/>
                  <a:pt x="2287185" y="780485"/>
                  <a:pt x="2043280" y="832054"/>
                </a:cubicBezTo>
                <a:cubicBezTo>
                  <a:pt x="1799375" y="883623"/>
                  <a:pt x="1741772" y="797292"/>
                  <a:pt x="1577723" y="832054"/>
                </a:cubicBezTo>
                <a:cubicBezTo>
                  <a:pt x="1413674" y="866816"/>
                  <a:pt x="1137699" y="795175"/>
                  <a:pt x="1008708" y="832054"/>
                </a:cubicBezTo>
                <a:cubicBezTo>
                  <a:pt x="879717" y="868933"/>
                  <a:pt x="684907" y="784211"/>
                  <a:pt x="569015" y="832054"/>
                </a:cubicBezTo>
                <a:cubicBezTo>
                  <a:pt x="453123" y="879897"/>
                  <a:pt x="242586" y="801050"/>
                  <a:pt x="0" y="832054"/>
                </a:cubicBezTo>
                <a:cubicBezTo>
                  <a:pt x="-816" y="666847"/>
                  <a:pt x="43968" y="539487"/>
                  <a:pt x="0" y="432668"/>
                </a:cubicBezTo>
                <a:cubicBezTo>
                  <a:pt x="-43968" y="325849"/>
                  <a:pt x="39813" y="2147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817117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l-GR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Δρ</a:t>
            </a:r>
            <a:r>
              <a:rPr lang="el-GR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Ελένη Χαραλάμπους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l-G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https://www.e-charalambous.com</a:t>
            </a:r>
          </a:p>
          <a:p>
            <a:pPr algn="ctr"/>
            <a:r>
              <a:rPr lang="el-GR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elenecharalampous72@gmail.com</a:t>
            </a:r>
            <a:endParaRPr lang="en-US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pittakoulines@yahoo.gr</a:t>
            </a:r>
            <a:endParaRPr lang="en-US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echaralampous5@te.schools.ac.cy</a:t>
            </a:r>
            <a:endParaRPr lang="en-US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l-GR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l-CY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Ορθογώνιο 2">
            <a:extLst>
              <a:ext uri="{FF2B5EF4-FFF2-40B4-BE49-F238E27FC236}">
                <a16:creationId xmlns:a16="http://schemas.microsoft.com/office/drawing/2014/main" id="{E3C749FE-F949-199C-60DD-A61FDB53B682}"/>
              </a:ext>
            </a:extLst>
          </p:cNvPr>
          <p:cNvSpPr/>
          <p:nvPr/>
        </p:nvSpPr>
        <p:spPr>
          <a:xfrm>
            <a:off x="8202766" y="408813"/>
            <a:ext cx="3395578" cy="827700"/>
          </a:xfrm>
          <a:custGeom>
            <a:avLst/>
            <a:gdLst>
              <a:gd name="csX0" fmla="*/ 0 w 2586431"/>
              <a:gd name="csY0" fmla="*/ 0 h 832054"/>
              <a:gd name="csX1" fmla="*/ 465558 w 2586431"/>
              <a:gd name="csY1" fmla="*/ 0 h 832054"/>
              <a:gd name="csX2" fmla="*/ 931115 w 2586431"/>
              <a:gd name="csY2" fmla="*/ 0 h 832054"/>
              <a:gd name="csX3" fmla="*/ 1370808 w 2586431"/>
              <a:gd name="csY3" fmla="*/ 0 h 832054"/>
              <a:gd name="csX4" fmla="*/ 1810502 w 2586431"/>
              <a:gd name="csY4" fmla="*/ 0 h 832054"/>
              <a:gd name="csX5" fmla="*/ 2586431 w 2586431"/>
              <a:gd name="csY5" fmla="*/ 0 h 832054"/>
              <a:gd name="csX6" fmla="*/ 2586431 w 2586431"/>
              <a:gd name="csY6" fmla="*/ 432668 h 832054"/>
              <a:gd name="csX7" fmla="*/ 2586431 w 2586431"/>
              <a:gd name="csY7" fmla="*/ 832054 h 832054"/>
              <a:gd name="csX8" fmla="*/ 2043280 w 2586431"/>
              <a:gd name="csY8" fmla="*/ 832054 h 832054"/>
              <a:gd name="csX9" fmla="*/ 1474266 w 2586431"/>
              <a:gd name="csY9" fmla="*/ 832054 h 832054"/>
              <a:gd name="csX10" fmla="*/ 956979 w 2586431"/>
              <a:gd name="csY10" fmla="*/ 832054 h 832054"/>
              <a:gd name="csX11" fmla="*/ 465558 w 2586431"/>
              <a:gd name="csY11" fmla="*/ 832054 h 832054"/>
              <a:gd name="csX12" fmla="*/ 0 w 2586431"/>
              <a:gd name="csY12" fmla="*/ 832054 h 832054"/>
              <a:gd name="csX13" fmla="*/ 0 w 2586431"/>
              <a:gd name="csY13" fmla="*/ 432668 h 832054"/>
              <a:gd name="csX14" fmla="*/ 0 w 2586431"/>
              <a:gd name="csY14" fmla="*/ 0 h 8320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86431" h="832054" fill="none" extrusionOk="0">
                <a:moveTo>
                  <a:pt x="0" y="0"/>
                </a:moveTo>
                <a:cubicBezTo>
                  <a:pt x="225521" y="-42563"/>
                  <a:pt x="250339" y="49801"/>
                  <a:pt x="465558" y="0"/>
                </a:cubicBezTo>
                <a:cubicBezTo>
                  <a:pt x="680777" y="-49801"/>
                  <a:pt x="721308" y="29871"/>
                  <a:pt x="931115" y="0"/>
                </a:cubicBezTo>
                <a:cubicBezTo>
                  <a:pt x="1140922" y="-29871"/>
                  <a:pt x="1155088" y="48265"/>
                  <a:pt x="1370808" y="0"/>
                </a:cubicBezTo>
                <a:cubicBezTo>
                  <a:pt x="1586528" y="-48265"/>
                  <a:pt x="1633585" y="9005"/>
                  <a:pt x="1810502" y="0"/>
                </a:cubicBezTo>
                <a:cubicBezTo>
                  <a:pt x="1987419" y="-9005"/>
                  <a:pt x="2311501" y="79258"/>
                  <a:pt x="2586431" y="0"/>
                </a:cubicBezTo>
                <a:cubicBezTo>
                  <a:pt x="2633597" y="183602"/>
                  <a:pt x="2582770" y="274533"/>
                  <a:pt x="2586431" y="432668"/>
                </a:cubicBezTo>
                <a:cubicBezTo>
                  <a:pt x="2590092" y="590803"/>
                  <a:pt x="2560739" y="725332"/>
                  <a:pt x="2586431" y="832054"/>
                </a:cubicBezTo>
                <a:cubicBezTo>
                  <a:pt x="2371898" y="867633"/>
                  <a:pt x="2282427" y="793523"/>
                  <a:pt x="2043280" y="832054"/>
                </a:cubicBezTo>
                <a:cubicBezTo>
                  <a:pt x="1804133" y="870585"/>
                  <a:pt x="1690640" y="785418"/>
                  <a:pt x="1474266" y="832054"/>
                </a:cubicBezTo>
                <a:cubicBezTo>
                  <a:pt x="1257892" y="878690"/>
                  <a:pt x="1176536" y="790060"/>
                  <a:pt x="956979" y="832054"/>
                </a:cubicBezTo>
                <a:cubicBezTo>
                  <a:pt x="737422" y="874048"/>
                  <a:pt x="654705" y="788915"/>
                  <a:pt x="465558" y="832054"/>
                </a:cubicBezTo>
                <a:cubicBezTo>
                  <a:pt x="276411" y="875193"/>
                  <a:pt x="111486" y="799596"/>
                  <a:pt x="0" y="832054"/>
                </a:cubicBezTo>
                <a:cubicBezTo>
                  <a:pt x="-46423" y="657187"/>
                  <a:pt x="42579" y="551804"/>
                  <a:pt x="0" y="432668"/>
                </a:cubicBezTo>
                <a:cubicBezTo>
                  <a:pt x="-42579" y="313532"/>
                  <a:pt x="12257" y="111212"/>
                  <a:pt x="0" y="0"/>
                </a:cubicBezTo>
                <a:close/>
              </a:path>
              <a:path w="2586431" h="832054" stroke="0" extrusionOk="0">
                <a:moveTo>
                  <a:pt x="0" y="0"/>
                </a:moveTo>
                <a:cubicBezTo>
                  <a:pt x="229611" y="-60480"/>
                  <a:pt x="338155" y="41173"/>
                  <a:pt x="517286" y="0"/>
                </a:cubicBezTo>
                <a:cubicBezTo>
                  <a:pt x="696417" y="-41173"/>
                  <a:pt x="802745" y="54931"/>
                  <a:pt x="1086301" y="0"/>
                </a:cubicBezTo>
                <a:cubicBezTo>
                  <a:pt x="1369857" y="-54931"/>
                  <a:pt x="1335456" y="28407"/>
                  <a:pt x="1525994" y="0"/>
                </a:cubicBezTo>
                <a:cubicBezTo>
                  <a:pt x="1716532" y="-28407"/>
                  <a:pt x="1881892" y="37338"/>
                  <a:pt x="2017416" y="0"/>
                </a:cubicBezTo>
                <a:cubicBezTo>
                  <a:pt x="2152940" y="-37338"/>
                  <a:pt x="2459142" y="29931"/>
                  <a:pt x="2586431" y="0"/>
                </a:cubicBezTo>
                <a:cubicBezTo>
                  <a:pt x="2630161" y="144219"/>
                  <a:pt x="2580416" y="322359"/>
                  <a:pt x="2586431" y="432668"/>
                </a:cubicBezTo>
                <a:cubicBezTo>
                  <a:pt x="2592446" y="542977"/>
                  <a:pt x="2571906" y="660698"/>
                  <a:pt x="2586431" y="832054"/>
                </a:cubicBezTo>
                <a:cubicBezTo>
                  <a:pt x="2398087" y="894350"/>
                  <a:pt x="2287185" y="780485"/>
                  <a:pt x="2043280" y="832054"/>
                </a:cubicBezTo>
                <a:cubicBezTo>
                  <a:pt x="1799375" y="883623"/>
                  <a:pt x="1741772" y="797292"/>
                  <a:pt x="1577723" y="832054"/>
                </a:cubicBezTo>
                <a:cubicBezTo>
                  <a:pt x="1413674" y="866816"/>
                  <a:pt x="1137699" y="795175"/>
                  <a:pt x="1008708" y="832054"/>
                </a:cubicBezTo>
                <a:cubicBezTo>
                  <a:pt x="879717" y="868933"/>
                  <a:pt x="684907" y="784211"/>
                  <a:pt x="569015" y="832054"/>
                </a:cubicBezTo>
                <a:cubicBezTo>
                  <a:pt x="453123" y="879897"/>
                  <a:pt x="242586" y="801050"/>
                  <a:pt x="0" y="832054"/>
                </a:cubicBezTo>
                <a:cubicBezTo>
                  <a:pt x="-816" y="666847"/>
                  <a:pt x="43968" y="539487"/>
                  <a:pt x="0" y="432668"/>
                </a:cubicBezTo>
                <a:cubicBezTo>
                  <a:pt x="-43968" y="325849"/>
                  <a:pt x="39813" y="2147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817117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l-GR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Επίπεδο  : Α2</a:t>
            </a:r>
            <a:endParaRPr lang="el-CY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Ορθογώνιο 2">
            <a:extLst>
              <a:ext uri="{FF2B5EF4-FFF2-40B4-BE49-F238E27FC236}">
                <a16:creationId xmlns:a16="http://schemas.microsoft.com/office/drawing/2014/main" id="{E3C749FE-F949-199C-60DD-A61FDB53B682}"/>
              </a:ext>
            </a:extLst>
          </p:cNvPr>
          <p:cNvSpPr/>
          <p:nvPr/>
        </p:nvSpPr>
        <p:spPr>
          <a:xfrm>
            <a:off x="8202766" y="3460570"/>
            <a:ext cx="3699674" cy="1385679"/>
          </a:xfrm>
          <a:custGeom>
            <a:avLst/>
            <a:gdLst>
              <a:gd name="csX0" fmla="*/ 0 w 2586431"/>
              <a:gd name="csY0" fmla="*/ 0 h 832054"/>
              <a:gd name="csX1" fmla="*/ 465558 w 2586431"/>
              <a:gd name="csY1" fmla="*/ 0 h 832054"/>
              <a:gd name="csX2" fmla="*/ 931115 w 2586431"/>
              <a:gd name="csY2" fmla="*/ 0 h 832054"/>
              <a:gd name="csX3" fmla="*/ 1370808 w 2586431"/>
              <a:gd name="csY3" fmla="*/ 0 h 832054"/>
              <a:gd name="csX4" fmla="*/ 1810502 w 2586431"/>
              <a:gd name="csY4" fmla="*/ 0 h 832054"/>
              <a:gd name="csX5" fmla="*/ 2586431 w 2586431"/>
              <a:gd name="csY5" fmla="*/ 0 h 832054"/>
              <a:gd name="csX6" fmla="*/ 2586431 w 2586431"/>
              <a:gd name="csY6" fmla="*/ 432668 h 832054"/>
              <a:gd name="csX7" fmla="*/ 2586431 w 2586431"/>
              <a:gd name="csY7" fmla="*/ 832054 h 832054"/>
              <a:gd name="csX8" fmla="*/ 2043280 w 2586431"/>
              <a:gd name="csY8" fmla="*/ 832054 h 832054"/>
              <a:gd name="csX9" fmla="*/ 1474266 w 2586431"/>
              <a:gd name="csY9" fmla="*/ 832054 h 832054"/>
              <a:gd name="csX10" fmla="*/ 956979 w 2586431"/>
              <a:gd name="csY10" fmla="*/ 832054 h 832054"/>
              <a:gd name="csX11" fmla="*/ 465558 w 2586431"/>
              <a:gd name="csY11" fmla="*/ 832054 h 832054"/>
              <a:gd name="csX12" fmla="*/ 0 w 2586431"/>
              <a:gd name="csY12" fmla="*/ 832054 h 832054"/>
              <a:gd name="csX13" fmla="*/ 0 w 2586431"/>
              <a:gd name="csY13" fmla="*/ 432668 h 832054"/>
              <a:gd name="csX14" fmla="*/ 0 w 2586431"/>
              <a:gd name="csY14" fmla="*/ 0 h 8320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86431" h="832054" fill="none" extrusionOk="0">
                <a:moveTo>
                  <a:pt x="0" y="0"/>
                </a:moveTo>
                <a:cubicBezTo>
                  <a:pt x="225521" y="-42563"/>
                  <a:pt x="250339" y="49801"/>
                  <a:pt x="465558" y="0"/>
                </a:cubicBezTo>
                <a:cubicBezTo>
                  <a:pt x="680777" y="-49801"/>
                  <a:pt x="721308" y="29871"/>
                  <a:pt x="931115" y="0"/>
                </a:cubicBezTo>
                <a:cubicBezTo>
                  <a:pt x="1140922" y="-29871"/>
                  <a:pt x="1155088" y="48265"/>
                  <a:pt x="1370808" y="0"/>
                </a:cubicBezTo>
                <a:cubicBezTo>
                  <a:pt x="1586528" y="-48265"/>
                  <a:pt x="1633585" y="9005"/>
                  <a:pt x="1810502" y="0"/>
                </a:cubicBezTo>
                <a:cubicBezTo>
                  <a:pt x="1987419" y="-9005"/>
                  <a:pt x="2311501" y="79258"/>
                  <a:pt x="2586431" y="0"/>
                </a:cubicBezTo>
                <a:cubicBezTo>
                  <a:pt x="2633597" y="183602"/>
                  <a:pt x="2582770" y="274533"/>
                  <a:pt x="2586431" y="432668"/>
                </a:cubicBezTo>
                <a:cubicBezTo>
                  <a:pt x="2590092" y="590803"/>
                  <a:pt x="2560739" y="725332"/>
                  <a:pt x="2586431" y="832054"/>
                </a:cubicBezTo>
                <a:cubicBezTo>
                  <a:pt x="2371898" y="867633"/>
                  <a:pt x="2282427" y="793523"/>
                  <a:pt x="2043280" y="832054"/>
                </a:cubicBezTo>
                <a:cubicBezTo>
                  <a:pt x="1804133" y="870585"/>
                  <a:pt x="1690640" y="785418"/>
                  <a:pt x="1474266" y="832054"/>
                </a:cubicBezTo>
                <a:cubicBezTo>
                  <a:pt x="1257892" y="878690"/>
                  <a:pt x="1176536" y="790060"/>
                  <a:pt x="956979" y="832054"/>
                </a:cubicBezTo>
                <a:cubicBezTo>
                  <a:pt x="737422" y="874048"/>
                  <a:pt x="654705" y="788915"/>
                  <a:pt x="465558" y="832054"/>
                </a:cubicBezTo>
                <a:cubicBezTo>
                  <a:pt x="276411" y="875193"/>
                  <a:pt x="111486" y="799596"/>
                  <a:pt x="0" y="832054"/>
                </a:cubicBezTo>
                <a:cubicBezTo>
                  <a:pt x="-46423" y="657187"/>
                  <a:pt x="42579" y="551804"/>
                  <a:pt x="0" y="432668"/>
                </a:cubicBezTo>
                <a:cubicBezTo>
                  <a:pt x="-42579" y="313532"/>
                  <a:pt x="12257" y="111212"/>
                  <a:pt x="0" y="0"/>
                </a:cubicBezTo>
                <a:close/>
              </a:path>
              <a:path w="2586431" h="832054" stroke="0" extrusionOk="0">
                <a:moveTo>
                  <a:pt x="0" y="0"/>
                </a:moveTo>
                <a:cubicBezTo>
                  <a:pt x="229611" y="-60480"/>
                  <a:pt x="338155" y="41173"/>
                  <a:pt x="517286" y="0"/>
                </a:cubicBezTo>
                <a:cubicBezTo>
                  <a:pt x="696417" y="-41173"/>
                  <a:pt x="802745" y="54931"/>
                  <a:pt x="1086301" y="0"/>
                </a:cubicBezTo>
                <a:cubicBezTo>
                  <a:pt x="1369857" y="-54931"/>
                  <a:pt x="1335456" y="28407"/>
                  <a:pt x="1525994" y="0"/>
                </a:cubicBezTo>
                <a:cubicBezTo>
                  <a:pt x="1716532" y="-28407"/>
                  <a:pt x="1881892" y="37338"/>
                  <a:pt x="2017416" y="0"/>
                </a:cubicBezTo>
                <a:cubicBezTo>
                  <a:pt x="2152940" y="-37338"/>
                  <a:pt x="2459142" y="29931"/>
                  <a:pt x="2586431" y="0"/>
                </a:cubicBezTo>
                <a:cubicBezTo>
                  <a:pt x="2630161" y="144219"/>
                  <a:pt x="2580416" y="322359"/>
                  <a:pt x="2586431" y="432668"/>
                </a:cubicBezTo>
                <a:cubicBezTo>
                  <a:pt x="2592446" y="542977"/>
                  <a:pt x="2571906" y="660698"/>
                  <a:pt x="2586431" y="832054"/>
                </a:cubicBezTo>
                <a:cubicBezTo>
                  <a:pt x="2398087" y="894350"/>
                  <a:pt x="2287185" y="780485"/>
                  <a:pt x="2043280" y="832054"/>
                </a:cubicBezTo>
                <a:cubicBezTo>
                  <a:pt x="1799375" y="883623"/>
                  <a:pt x="1741772" y="797292"/>
                  <a:pt x="1577723" y="832054"/>
                </a:cubicBezTo>
                <a:cubicBezTo>
                  <a:pt x="1413674" y="866816"/>
                  <a:pt x="1137699" y="795175"/>
                  <a:pt x="1008708" y="832054"/>
                </a:cubicBezTo>
                <a:cubicBezTo>
                  <a:pt x="879717" y="868933"/>
                  <a:pt x="684907" y="784211"/>
                  <a:pt x="569015" y="832054"/>
                </a:cubicBezTo>
                <a:cubicBezTo>
                  <a:pt x="453123" y="879897"/>
                  <a:pt x="242586" y="801050"/>
                  <a:pt x="0" y="832054"/>
                </a:cubicBezTo>
                <a:cubicBezTo>
                  <a:pt x="-816" y="666847"/>
                  <a:pt x="43968" y="539487"/>
                  <a:pt x="0" y="432668"/>
                </a:cubicBezTo>
                <a:cubicBezTo>
                  <a:pt x="-43968" y="325849"/>
                  <a:pt x="39813" y="2147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817117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Περίσταση  επικοινωνίας : </a:t>
            </a:r>
          </a:p>
          <a:p>
            <a:endParaRPr lang="el-GR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Μετακομίζεις σύντομα στην Κύπρο για σπουδές/δουλειά και ψάχνεις για σπίτι. Στέλνεις ένα email σε </a:t>
            </a:r>
            <a:r>
              <a:rPr lang="el-GR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έναν φίλο/ μία φίλη όπου </a:t>
            </a:r>
            <a:r>
              <a:rPr lang="el-G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περιγράφεις το ιδανικό σπίτι για εσένα, χρησιμοποιώντας το λεξιλόγιο </a:t>
            </a:r>
            <a:r>
              <a:rPr lang="el-GR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κατοικίας.</a:t>
            </a:r>
            <a:endParaRPr lang="el-GR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Ορθογώνιο 2">
            <a:extLst>
              <a:ext uri="{FF2B5EF4-FFF2-40B4-BE49-F238E27FC236}">
                <a16:creationId xmlns:a16="http://schemas.microsoft.com/office/drawing/2014/main" id="{E3C749FE-F949-199C-60DD-A61FDB53B682}"/>
              </a:ext>
            </a:extLst>
          </p:cNvPr>
          <p:cNvSpPr/>
          <p:nvPr/>
        </p:nvSpPr>
        <p:spPr>
          <a:xfrm>
            <a:off x="383884" y="1408100"/>
            <a:ext cx="9887876" cy="827700"/>
          </a:xfrm>
          <a:custGeom>
            <a:avLst/>
            <a:gdLst>
              <a:gd name="csX0" fmla="*/ 0 w 2586431"/>
              <a:gd name="csY0" fmla="*/ 0 h 832054"/>
              <a:gd name="csX1" fmla="*/ 465558 w 2586431"/>
              <a:gd name="csY1" fmla="*/ 0 h 832054"/>
              <a:gd name="csX2" fmla="*/ 931115 w 2586431"/>
              <a:gd name="csY2" fmla="*/ 0 h 832054"/>
              <a:gd name="csX3" fmla="*/ 1370808 w 2586431"/>
              <a:gd name="csY3" fmla="*/ 0 h 832054"/>
              <a:gd name="csX4" fmla="*/ 1810502 w 2586431"/>
              <a:gd name="csY4" fmla="*/ 0 h 832054"/>
              <a:gd name="csX5" fmla="*/ 2586431 w 2586431"/>
              <a:gd name="csY5" fmla="*/ 0 h 832054"/>
              <a:gd name="csX6" fmla="*/ 2586431 w 2586431"/>
              <a:gd name="csY6" fmla="*/ 432668 h 832054"/>
              <a:gd name="csX7" fmla="*/ 2586431 w 2586431"/>
              <a:gd name="csY7" fmla="*/ 832054 h 832054"/>
              <a:gd name="csX8" fmla="*/ 2043280 w 2586431"/>
              <a:gd name="csY8" fmla="*/ 832054 h 832054"/>
              <a:gd name="csX9" fmla="*/ 1474266 w 2586431"/>
              <a:gd name="csY9" fmla="*/ 832054 h 832054"/>
              <a:gd name="csX10" fmla="*/ 956979 w 2586431"/>
              <a:gd name="csY10" fmla="*/ 832054 h 832054"/>
              <a:gd name="csX11" fmla="*/ 465558 w 2586431"/>
              <a:gd name="csY11" fmla="*/ 832054 h 832054"/>
              <a:gd name="csX12" fmla="*/ 0 w 2586431"/>
              <a:gd name="csY12" fmla="*/ 832054 h 832054"/>
              <a:gd name="csX13" fmla="*/ 0 w 2586431"/>
              <a:gd name="csY13" fmla="*/ 432668 h 832054"/>
              <a:gd name="csX14" fmla="*/ 0 w 2586431"/>
              <a:gd name="csY14" fmla="*/ 0 h 8320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86431" h="832054" fill="none" extrusionOk="0">
                <a:moveTo>
                  <a:pt x="0" y="0"/>
                </a:moveTo>
                <a:cubicBezTo>
                  <a:pt x="225521" y="-42563"/>
                  <a:pt x="250339" y="49801"/>
                  <a:pt x="465558" y="0"/>
                </a:cubicBezTo>
                <a:cubicBezTo>
                  <a:pt x="680777" y="-49801"/>
                  <a:pt x="721308" y="29871"/>
                  <a:pt x="931115" y="0"/>
                </a:cubicBezTo>
                <a:cubicBezTo>
                  <a:pt x="1140922" y="-29871"/>
                  <a:pt x="1155088" y="48265"/>
                  <a:pt x="1370808" y="0"/>
                </a:cubicBezTo>
                <a:cubicBezTo>
                  <a:pt x="1586528" y="-48265"/>
                  <a:pt x="1633585" y="9005"/>
                  <a:pt x="1810502" y="0"/>
                </a:cubicBezTo>
                <a:cubicBezTo>
                  <a:pt x="1987419" y="-9005"/>
                  <a:pt x="2311501" y="79258"/>
                  <a:pt x="2586431" y="0"/>
                </a:cubicBezTo>
                <a:cubicBezTo>
                  <a:pt x="2633597" y="183602"/>
                  <a:pt x="2582770" y="274533"/>
                  <a:pt x="2586431" y="432668"/>
                </a:cubicBezTo>
                <a:cubicBezTo>
                  <a:pt x="2590092" y="590803"/>
                  <a:pt x="2560739" y="725332"/>
                  <a:pt x="2586431" y="832054"/>
                </a:cubicBezTo>
                <a:cubicBezTo>
                  <a:pt x="2371898" y="867633"/>
                  <a:pt x="2282427" y="793523"/>
                  <a:pt x="2043280" y="832054"/>
                </a:cubicBezTo>
                <a:cubicBezTo>
                  <a:pt x="1804133" y="870585"/>
                  <a:pt x="1690640" y="785418"/>
                  <a:pt x="1474266" y="832054"/>
                </a:cubicBezTo>
                <a:cubicBezTo>
                  <a:pt x="1257892" y="878690"/>
                  <a:pt x="1176536" y="790060"/>
                  <a:pt x="956979" y="832054"/>
                </a:cubicBezTo>
                <a:cubicBezTo>
                  <a:pt x="737422" y="874048"/>
                  <a:pt x="654705" y="788915"/>
                  <a:pt x="465558" y="832054"/>
                </a:cubicBezTo>
                <a:cubicBezTo>
                  <a:pt x="276411" y="875193"/>
                  <a:pt x="111486" y="799596"/>
                  <a:pt x="0" y="832054"/>
                </a:cubicBezTo>
                <a:cubicBezTo>
                  <a:pt x="-46423" y="657187"/>
                  <a:pt x="42579" y="551804"/>
                  <a:pt x="0" y="432668"/>
                </a:cubicBezTo>
                <a:cubicBezTo>
                  <a:pt x="-42579" y="313532"/>
                  <a:pt x="12257" y="111212"/>
                  <a:pt x="0" y="0"/>
                </a:cubicBezTo>
                <a:close/>
              </a:path>
              <a:path w="2586431" h="832054" stroke="0" extrusionOk="0">
                <a:moveTo>
                  <a:pt x="0" y="0"/>
                </a:moveTo>
                <a:cubicBezTo>
                  <a:pt x="229611" y="-60480"/>
                  <a:pt x="338155" y="41173"/>
                  <a:pt x="517286" y="0"/>
                </a:cubicBezTo>
                <a:cubicBezTo>
                  <a:pt x="696417" y="-41173"/>
                  <a:pt x="802745" y="54931"/>
                  <a:pt x="1086301" y="0"/>
                </a:cubicBezTo>
                <a:cubicBezTo>
                  <a:pt x="1369857" y="-54931"/>
                  <a:pt x="1335456" y="28407"/>
                  <a:pt x="1525994" y="0"/>
                </a:cubicBezTo>
                <a:cubicBezTo>
                  <a:pt x="1716532" y="-28407"/>
                  <a:pt x="1881892" y="37338"/>
                  <a:pt x="2017416" y="0"/>
                </a:cubicBezTo>
                <a:cubicBezTo>
                  <a:pt x="2152940" y="-37338"/>
                  <a:pt x="2459142" y="29931"/>
                  <a:pt x="2586431" y="0"/>
                </a:cubicBezTo>
                <a:cubicBezTo>
                  <a:pt x="2630161" y="144219"/>
                  <a:pt x="2580416" y="322359"/>
                  <a:pt x="2586431" y="432668"/>
                </a:cubicBezTo>
                <a:cubicBezTo>
                  <a:pt x="2592446" y="542977"/>
                  <a:pt x="2571906" y="660698"/>
                  <a:pt x="2586431" y="832054"/>
                </a:cubicBezTo>
                <a:cubicBezTo>
                  <a:pt x="2398087" y="894350"/>
                  <a:pt x="2287185" y="780485"/>
                  <a:pt x="2043280" y="832054"/>
                </a:cubicBezTo>
                <a:cubicBezTo>
                  <a:pt x="1799375" y="883623"/>
                  <a:pt x="1741772" y="797292"/>
                  <a:pt x="1577723" y="832054"/>
                </a:cubicBezTo>
                <a:cubicBezTo>
                  <a:pt x="1413674" y="866816"/>
                  <a:pt x="1137699" y="795175"/>
                  <a:pt x="1008708" y="832054"/>
                </a:cubicBezTo>
                <a:cubicBezTo>
                  <a:pt x="879717" y="868933"/>
                  <a:pt x="684907" y="784211"/>
                  <a:pt x="569015" y="832054"/>
                </a:cubicBezTo>
                <a:cubicBezTo>
                  <a:pt x="453123" y="879897"/>
                  <a:pt x="242586" y="801050"/>
                  <a:pt x="0" y="832054"/>
                </a:cubicBezTo>
                <a:cubicBezTo>
                  <a:pt x="-816" y="666847"/>
                  <a:pt x="43968" y="539487"/>
                  <a:pt x="0" y="432668"/>
                </a:cubicBezTo>
                <a:cubicBezTo>
                  <a:pt x="-43968" y="325849"/>
                  <a:pt x="39813" y="2147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817117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l-GR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Θεματικός κύκλος  : Ενότητα 11   </a:t>
            </a:r>
            <a:endParaRPr lang="el-CY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Ορθογώνιο 2">
            <a:extLst>
              <a:ext uri="{FF2B5EF4-FFF2-40B4-BE49-F238E27FC236}">
                <a16:creationId xmlns:a16="http://schemas.microsoft.com/office/drawing/2014/main" id="{E3C749FE-F949-199C-60DD-A61FDB53B682}"/>
              </a:ext>
            </a:extLst>
          </p:cNvPr>
          <p:cNvSpPr/>
          <p:nvPr/>
        </p:nvSpPr>
        <p:spPr>
          <a:xfrm>
            <a:off x="383884" y="2392553"/>
            <a:ext cx="9887876" cy="875317"/>
          </a:xfrm>
          <a:custGeom>
            <a:avLst/>
            <a:gdLst>
              <a:gd name="csX0" fmla="*/ 0 w 2586431"/>
              <a:gd name="csY0" fmla="*/ 0 h 832054"/>
              <a:gd name="csX1" fmla="*/ 465558 w 2586431"/>
              <a:gd name="csY1" fmla="*/ 0 h 832054"/>
              <a:gd name="csX2" fmla="*/ 931115 w 2586431"/>
              <a:gd name="csY2" fmla="*/ 0 h 832054"/>
              <a:gd name="csX3" fmla="*/ 1370808 w 2586431"/>
              <a:gd name="csY3" fmla="*/ 0 h 832054"/>
              <a:gd name="csX4" fmla="*/ 1810502 w 2586431"/>
              <a:gd name="csY4" fmla="*/ 0 h 832054"/>
              <a:gd name="csX5" fmla="*/ 2586431 w 2586431"/>
              <a:gd name="csY5" fmla="*/ 0 h 832054"/>
              <a:gd name="csX6" fmla="*/ 2586431 w 2586431"/>
              <a:gd name="csY6" fmla="*/ 432668 h 832054"/>
              <a:gd name="csX7" fmla="*/ 2586431 w 2586431"/>
              <a:gd name="csY7" fmla="*/ 832054 h 832054"/>
              <a:gd name="csX8" fmla="*/ 2043280 w 2586431"/>
              <a:gd name="csY8" fmla="*/ 832054 h 832054"/>
              <a:gd name="csX9" fmla="*/ 1474266 w 2586431"/>
              <a:gd name="csY9" fmla="*/ 832054 h 832054"/>
              <a:gd name="csX10" fmla="*/ 956979 w 2586431"/>
              <a:gd name="csY10" fmla="*/ 832054 h 832054"/>
              <a:gd name="csX11" fmla="*/ 465558 w 2586431"/>
              <a:gd name="csY11" fmla="*/ 832054 h 832054"/>
              <a:gd name="csX12" fmla="*/ 0 w 2586431"/>
              <a:gd name="csY12" fmla="*/ 832054 h 832054"/>
              <a:gd name="csX13" fmla="*/ 0 w 2586431"/>
              <a:gd name="csY13" fmla="*/ 432668 h 832054"/>
              <a:gd name="csX14" fmla="*/ 0 w 2586431"/>
              <a:gd name="csY14" fmla="*/ 0 h 8320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86431" h="832054" fill="none" extrusionOk="0">
                <a:moveTo>
                  <a:pt x="0" y="0"/>
                </a:moveTo>
                <a:cubicBezTo>
                  <a:pt x="225521" y="-42563"/>
                  <a:pt x="250339" y="49801"/>
                  <a:pt x="465558" y="0"/>
                </a:cubicBezTo>
                <a:cubicBezTo>
                  <a:pt x="680777" y="-49801"/>
                  <a:pt x="721308" y="29871"/>
                  <a:pt x="931115" y="0"/>
                </a:cubicBezTo>
                <a:cubicBezTo>
                  <a:pt x="1140922" y="-29871"/>
                  <a:pt x="1155088" y="48265"/>
                  <a:pt x="1370808" y="0"/>
                </a:cubicBezTo>
                <a:cubicBezTo>
                  <a:pt x="1586528" y="-48265"/>
                  <a:pt x="1633585" y="9005"/>
                  <a:pt x="1810502" y="0"/>
                </a:cubicBezTo>
                <a:cubicBezTo>
                  <a:pt x="1987419" y="-9005"/>
                  <a:pt x="2311501" y="79258"/>
                  <a:pt x="2586431" y="0"/>
                </a:cubicBezTo>
                <a:cubicBezTo>
                  <a:pt x="2633597" y="183602"/>
                  <a:pt x="2582770" y="274533"/>
                  <a:pt x="2586431" y="432668"/>
                </a:cubicBezTo>
                <a:cubicBezTo>
                  <a:pt x="2590092" y="590803"/>
                  <a:pt x="2560739" y="725332"/>
                  <a:pt x="2586431" y="832054"/>
                </a:cubicBezTo>
                <a:cubicBezTo>
                  <a:pt x="2371898" y="867633"/>
                  <a:pt x="2282427" y="793523"/>
                  <a:pt x="2043280" y="832054"/>
                </a:cubicBezTo>
                <a:cubicBezTo>
                  <a:pt x="1804133" y="870585"/>
                  <a:pt x="1690640" y="785418"/>
                  <a:pt x="1474266" y="832054"/>
                </a:cubicBezTo>
                <a:cubicBezTo>
                  <a:pt x="1257892" y="878690"/>
                  <a:pt x="1176536" y="790060"/>
                  <a:pt x="956979" y="832054"/>
                </a:cubicBezTo>
                <a:cubicBezTo>
                  <a:pt x="737422" y="874048"/>
                  <a:pt x="654705" y="788915"/>
                  <a:pt x="465558" y="832054"/>
                </a:cubicBezTo>
                <a:cubicBezTo>
                  <a:pt x="276411" y="875193"/>
                  <a:pt x="111486" y="799596"/>
                  <a:pt x="0" y="832054"/>
                </a:cubicBezTo>
                <a:cubicBezTo>
                  <a:pt x="-46423" y="657187"/>
                  <a:pt x="42579" y="551804"/>
                  <a:pt x="0" y="432668"/>
                </a:cubicBezTo>
                <a:cubicBezTo>
                  <a:pt x="-42579" y="313532"/>
                  <a:pt x="12257" y="111212"/>
                  <a:pt x="0" y="0"/>
                </a:cubicBezTo>
                <a:close/>
              </a:path>
              <a:path w="2586431" h="832054" stroke="0" extrusionOk="0">
                <a:moveTo>
                  <a:pt x="0" y="0"/>
                </a:moveTo>
                <a:cubicBezTo>
                  <a:pt x="229611" y="-60480"/>
                  <a:pt x="338155" y="41173"/>
                  <a:pt x="517286" y="0"/>
                </a:cubicBezTo>
                <a:cubicBezTo>
                  <a:pt x="696417" y="-41173"/>
                  <a:pt x="802745" y="54931"/>
                  <a:pt x="1086301" y="0"/>
                </a:cubicBezTo>
                <a:cubicBezTo>
                  <a:pt x="1369857" y="-54931"/>
                  <a:pt x="1335456" y="28407"/>
                  <a:pt x="1525994" y="0"/>
                </a:cubicBezTo>
                <a:cubicBezTo>
                  <a:pt x="1716532" y="-28407"/>
                  <a:pt x="1881892" y="37338"/>
                  <a:pt x="2017416" y="0"/>
                </a:cubicBezTo>
                <a:cubicBezTo>
                  <a:pt x="2152940" y="-37338"/>
                  <a:pt x="2459142" y="29931"/>
                  <a:pt x="2586431" y="0"/>
                </a:cubicBezTo>
                <a:cubicBezTo>
                  <a:pt x="2630161" y="144219"/>
                  <a:pt x="2580416" y="322359"/>
                  <a:pt x="2586431" y="432668"/>
                </a:cubicBezTo>
                <a:cubicBezTo>
                  <a:pt x="2592446" y="542977"/>
                  <a:pt x="2571906" y="660698"/>
                  <a:pt x="2586431" y="832054"/>
                </a:cubicBezTo>
                <a:cubicBezTo>
                  <a:pt x="2398087" y="894350"/>
                  <a:pt x="2287185" y="780485"/>
                  <a:pt x="2043280" y="832054"/>
                </a:cubicBezTo>
                <a:cubicBezTo>
                  <a:pt x="1799375" y="883623"/>
                  <a:pt x="1741772" y="797292"/>
                  <a:pt x="1577723" y="832054"/>
                </a:cubicBezTo>
                <a:cubicBezTo>
                  <a:pt x="1413674" y="866816"/>
                  <a:pt x="1137699" y="795175"/>
                  <a:pt x="1008708" y="832054"/>
                </a:cubicBezTo>
                <a:cubicBezTo>
                  <a:pt x="879717" y="868933"/>
                  <a:pt x="684907" y="784211"/>
                  <a:pt x="569015" y="832054"/>
                </a:cubicBezTo>
                <a:cubicBezTo>
                  <a:pt x="453123" y="879897"/>
                  <a:pt x="242586" y="801050"/>
                  <a:pt x="0" y="832054"/>
                </a:cubicBezTo>
                <a:cubicBezTo>
                  <a:pt x="-816" y="666847"/>
                  <a:pt x="43968" y="539487"/>
                  <a:pt x="0" y="432668"/>
                </a:cubicBezTo>
                <a:cubicBezTo>
                  <a:pt x="-43968" y="325849"/>
                  <a:pt x="39813" y="2147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817117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l-GR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l-GR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l-GR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Εγχειρίδιο </a:t>
            </a:r>
            <a:r>
              <a:rPr lang="el-G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Γ. </a:t>
            </a:r>
            <a:r>
              <a:rPr lang="el-GR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Σιμόπουλος</a:t>
            </a:r>
            <a:r>
              <a:rPr lang="el-G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Α. Παυλοπούλου, Ρ. Κανελλοπούλου </a:t>
            </a:r>
            <a:r>
              <a:rPr lang="el-G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l-G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Ε. </a:t>
            </a:r>
            <a:r>
              <a:rPr lang="el-GR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Παθιάκη</a:t>
            </a:r>
            <a:r>
              <a:rPr lang="el-G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Ελληνικά </a:t>
            </a:r>
            <a:r>
              <a:rPr lang="el-GR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Α΄. Μέθοδος εκμάθησης της ελληνικής ως ξένης γλώσσας (επίπεδα Α1 + </a:t>
            </a:r>
            <a:r>
              <a:rPr lang="el-GR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Α2)</a:t>
            </a:r>
            <a:r>
              <a:rPr lang="el-G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Εκδόσεις Πατάκη, 2010,  σ. 143, 145, 147.</a:t>
            </a:r>
            <a:endParaRPr lang="el-GR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l-CY" sz="3600" b="1" dirty="0">
              <a:solidFill>
                <a:schemeClr val="tx1"/>
              </a:solidFill>
            </a:endParaRPr>
          </a:p>
        </p:txBody>
      </p:sp>
      <p:sp>
        <p:nvSpPr>
          <p:cNvPr id="9" name="Ορθογώνιο 2">
            <a:extLst>
              <a:ext uri="{FF2B5EF4-FFF2-40B4-BE49-F238E27FC236}">
                <a16:creationId xmlns:a16="http://schemas.microsoft.com/office/drawing/2014/main" id="{E3C749FE-F949-199C-60DD-A61FDB53B682}"/>
              </a:ext>
            </a:extLst>
          </p:cNvPr>
          <p:cNvSpPr/>
          <p:nvPr/>
        </p:nvSpPr>
        <p:spPr>
          <a:xfrm>
            <a:off x="306864" y="3424623"/>
            <a:ext cx="3669956" cy="1421626"/>
          </a:xfrm>
          <a:custGeom>
            <a:avLst/>
            <a:gdLst>
              <a:gd name="csX0" fmla="*/ 0 w 2586431"/>
              <a:gd name="csY0" fmla="*/ 0 h 832054"/>
              <a:gd name="csX1" fmla="*/ 465558 w 2586431"/>
              <a:gd name="csY1" fmla="*/ 0 h 832054"/>
              <a:gd name="csX2" fmla="*/ 931115 w 2586431"/>
              <a:gd name="csY2" fmla="*/ 0 h 832054"/>
              <a:gd name="csX3" fmla="*/ 1370808 w 2586431"/>
              <a:gd name="csY3" fmla="*/ 0 h 832054"/>
              <a:gd name="csX4" fmla="*/ 1810502 w 2586431"/>
              <a:gd name="csY4" fmla="*/ 0 h 832054"/>
              <a:gd name="csX5" fmla="*/ 2586431 w 2586431"/>
              <a:gd name="csY5" fmla="*/ 0 h 832054"/>
              <a:gd name="csX6" fmla="*/ 2586431 w 2586431"/>
              <a:gd name="csY6" fmla="*/ 432668 h 832054"/>
              <a:gd name="csX7" fmla="*/ 2586431 w 2586431"/>
              <a:gd name="csY7" fmla="*/ 832054 h 832054"/>
              <a:gd name="csX8" fmla="*/ 2043280 w 2586431"/>
              <a:gd name="csY8" fmla="*/ 832054 h 832054"/>
              <a:gd name="csX9" fmla="*/ 1474266 w 2586431"/>
              <a:gd name="csY9" fmla="*/ 832054 h 832054"/>
              <a:gd name="csX10" fmla="*/ 956979 w 2586431"/>
              <a:gd name="csY10" fmla="*/ 832054 h 832054"/>
              <a:gd name="csX11" fmla="*/ 465558 w 2586431"/>
              <a:gd name="csY11" fmla="*/ 832054 h 832054"/>
              <a:gd name="csX12" fmla="*/ 0 w 2586431"/>
              <a:gd name="csY12" fmla="*/ 832054 h 832054"/>
              <a:gd name="csX13" fmla="*/ 0 w 2586431"/>
              <a:gd name="csY13" fmla="*/ 432668 h 832054"/>
              <a:gd name="csX14" fmla="*/ 0 w 2586431"/>
              <a:gd name="csY14" fmla="*/ 0 h 8320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86431" h="832054" fill="none" extrusionOk="0">
                <a:moveTo>
                  <a:pt x="0" y="0"/>
                </a:moveTo>
                <a:cubicBezTo>
                  <a:pt x="225521" y="-42563"/>
                  <a:pt x="250339" y="49801"/>
                  <a:pt x="465558" y="0"/>
                </a:cubicBezTo>
                <a:cubicBezTo>
                  <a:pt x="680777" y="-49801"/>
                  <a:pt x="721308" y="29871"/>
                  <a:pt x="931115" y="0"/>
                </a:cubicBezTo>
                <a:cubicBezTo>
                  <a:pt x="1140922" y="-29871"/>
                  <a:pt x="1155088" y="48265"/>
                  <a:pt x="1370808" y="0"/>
                </a:cubicBezTo>
                <a:cubicBezTo>
                  <a:pt x="1586528" y="-48265"/>
                  <a:pt x="1633585" y="9005"/>
                  <a:pt x="1810502" y="0"/>
                </a:cubicBezTo>
                <a:cubicBezTo>
                  <a:pt x="1987419" y="-9005"/>
                  <a:pt x="2311501" y="79258"/>
                  <a:pt x="2586431" y="0"/>
                </a:cubicBezTo>
                <a:cubicBezTo>
                  <a:pt x="2633597" y="183602"/>
                  <a:pt x="2582770" y="274533"/>
                  <a:pt x="2586431" y="432668"/>
                </a:cubicBezTo>
                <a:cubicBezTo>
                  <a:pt x="2590092" y="590803"/>
                  <a:pt x="2560739" y="725332"/>
                  <a:pt x="2586431" y="832054"/>
                </a:cubicBezTo>
                <a:cubicBezTo>
                  <a:pt x="2371898" y="867633"/>
                  <a:pt x="2282427" y="793523"/>
                  <a:pt x="2043280" y="832054"/>
                </a:cubicBezTo>
                <a:cubicBezTo>
                  <a:pt x="1804133" y="870585"/>
                  <a:pt x="1690640" y="785418"/>
                  <a:pt x="1474266" y="832054"/>
                </a:cubicBezTo>
                <a:cubicBezTo>
                  <a:pt x="1257892" y="878690"/>
                  <a:pt x="1176536" y="790060"/>
                  <a:pt x="956979" y="832054"/>
                </a:cubicBezTo>
                <a:cubicBezTo>
                  <a:pt x="737422" y="874048"/>
                  <a:pt x="654705" y="788915"/>
                  <a:pt x="465558" y="832054"/>
                </a:cubicBezTo>
                <a:cubicBezTo>
                  <a:pt x="276411" y="875193"/>
                  <a:pt x="111486" y="799596"/>
                  <a:pt x="0" y="832054"/>
                </a:cubicBezTo>
                <a:cubicBezTo>
                  <a:pt x="-46423" y="657187"/>
                  <a:pt x="42579" y="551804"/>
                  <a:pt x="0" y="432668"/>
                </a:cubicBezTo>
                <a:cubicBezTo>
                  <a:pt x="-42579" y="313532"/>
                  <a:pt x="12257" y="111212"/>
                  <a:pt x="0" y="0"/>
                </a:cubicBezTo>
                <a:close/>
              </a:path>
              <a:path w="2586431" h="832054" stroke="0" extrusionOk="0">
                <a:moveTo>
                  <a:pt x="0" y="0"/>
                </a:moveTo>
                <a:cubicBezTo>
                  <a:pt x="229611" y="-60480"/>
                  <a:pt x="338155" y="41173"/>
                  <a:pt x="517286" y="0"/>
                </a:cubicBezTo>
                <a:cubicBezTo>
                  <a:pt x="696417" y="-41173"/>
                  <a:pt x="802745" y="54931"/>
                  <a:pt x="1086301" y="0"/>
                </a:cubicBezTo>
                <a:cubicBezTo>
                  <a:pt x="1369857" y="-54931"/>
                  <a:pt x="1335456" y="28407"/>
                  <a:pt x="1525994" y="0"/>
                </a:cubicBezTo>
                <a:cubicBezTo>
                  <a:pt x="1716532" y="-28407"/>
                  <a:pt x="1881892" y="37338"/>
                  <a:pt x="2017416" y="0"/>
                </a:cubicBezTo>
                <a:cubicBezTo>
                  <a:pt x="2152940" y="-37338"/>
                  <a:pt x="2459142" y="29931"/>
                  <a:pt x="2586431" y="0"/>
                </a:cubicBezTo>
                <a:cubicBezTo>
                  <a:pt x="2630161" y="144219"/>
                  <a:pt x="2580416" y="322359"/>
                  <a:pt x="2586431" y="432668"/>
                </a:cubicBezTo>
                <a:cubicBezTo>
                  <a:pt x="2592446" y="542977"/>
                  <a:pt x="2571906" y="660698"/>
                  <a:pt x="2586431" y="832054"/>
                </a:cubicBezTo>
                <a:cubicBezTo>
                  <a:pt x="2398087" y="894350"/>
                  <a:pt x="2287185" y="780485"/>
                  <a:pt x="2043280" y="832054"/>
                </a:cubicBezTo>
                <a:cubicBezTo>
                  <a:pt x="1799375" y="883623"/>
                  <a:pt x="1741772" y="797292"/>
                  <a:pt x="1577723" y="832054"/>
                </a:cubicBezTo>
                <a:cubicBezTo>
                  <a:pt x="1413674" y="866816"/>
                  <a:pt x="1137699" y="795175"/>
                  <a:pt x="1008708" y="832054"/>
                </a:cubicBezTo>
                <a:cubicBezTo>
                  <a:pt x="879717" y="868933"/>
                  <a:pt x="684907" y="784211"/>
                  <a:pt x="569015" y="832054"/>
                </a:cubicBezTo>
                <a:cubicBezTo>
                  <a:pt x="453123" y="879897"/>
                  <a:pt x="242586" y="801050"/>
                  <a:pt x="0" y="832054"/>
                </a:cubicBezTo>
                <a:cubicBezTo>
                  <a:pt x="-816" y="666847"/>
                  <a:pt x="43968" y="539487"/>
                  <a:pt x="0" y="432668"/>
                </a:cubicBezTo>
                <a:cubicBezTo>
                  <a:pt x="-43968" y="325849"/>
                  <a:pt x="39813" y="2147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817117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l-GR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l-GR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Δείκτες  επάρκειας : </a:t>
            </a:r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l-G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Ψάχνω </a:t>
            </a:r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για </a:t>
            </a:r>
            <a:r>
              <a:rPr lang="el-G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σπίτι</a:t>
            </a:r>
          </a:p>
          <a:p>
            <a:r>
              <a:rPr lang="el-G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Περιγράφω  </a:t>
            </a:r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ένα σπίτι</a:t>
            </a:r>
          </a:p>
          <a:p>
            <a:pPr>
              <a:defRPr/>
            </a:pPr>
            <a:r>
              <a:rPr lang="el-G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Λεξιλόγιο  </a:t>
            </a:r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κατοικίας</a:t>
            </a:r>
            <a:endParaRPr lang="el-GR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l-CY" sz="3200" b="1" dirty="0">
              <a:solidFill>
                <a:schemeClr val="tx1"/>
              </a:solidFill>
            </a:endParaRPr>
          </a:p>
        </p:txBody>
      </p:sp>
      <p:sp>
        <p:nvSpPr>
          <p:cNvPr id="10" name="Ορθογώνιο 2">
            <a:extLst>
              <a:ext uri="{FF2B5EF4-FFF2-40B4-BE49-F238E27FC236}">
                <a16:creationId xmlns:a16="http://schemas.microsoft.com/office/drawing/2014/main" id="{E3C749FE-F949-199C-60DD-A61FDB53B682}"/>
              </a:ext>
            </a:extLst>
          </p:cNvPr>
          <p:cNvSpPr/>
          <p:nvPr/>
        </p:nvSpPr>
        <p:spPr>
          <a:xfrm>
            <a:off x="4254815" y="3424623"/>
            <a:ext cx="3669956" cy="1421626"/>
          </a:xfrm>
          <a:custGeom>
            <a:avLst/>
            <a:gdLst>
              <a:gd name="csX0" fmla="*/ 0 w 2586431"/>
              <a:gd name="csY0" fmla="*/ 0 h 832054"/>
              <a:gd name="csX1" fmla="*/ 465558 w 2586431"/>
              <a:gd name="csY1" fmla="*/ 0 h 832054"/>
              <a:gd name="csX2" fmla="*/ 931115 w 2586431"/>
              <a:gd name="csY2" fmla="*/ 0 h 832054"/>
              <a:gd name="csX3" fmla="*/ 1370808 w 2586431"/>
              <a:gd name="csY3" fmla="*/ 0 h 832054"/>
              <a:gd name="csX4" fmla="*/ 1810502 w 2586431"/>
              <a:gd name="csY4" fmla="*/ 0 h 832054"/>
              <a:gd name="csX5" fmla="*/ 2586431 w 2586431"/>
              <a:gd name="csY5" fmla="*/ 0 h 832054"/>
              <a:gd name="csX6" fmla="*/ 2586431 w 2586431"/>
              <a:gd name="csY6" fmla="*/ 432668 h 832054"/>
              <a:gd name="csX7" fmla="*/ 2586431 w 2586431"/>
              <a:gd name="csY7" fmla="*/ 832054 h 832054"/>
              <a:gd name="csX8" fmla="*/ 2043280 w 2586431"/>
              <a:gd name="csY8" fmla="*/ 832054 h 832054"/>
              <a:gd name="csX9" fmla="*/ 1474266 w 2586431"/>
              <a:gd name="csY9" fmla="*/ 832054 h 832054"/>
              <a:gd name="csX10" fmla="*/ 956979 w 2586431"/>
              <a:gd name="csY10" fmla="*/ 832054 h 832054"/>
              <a:gd name="csX11" fmla="*/ 465558 w 2586431"/>
              <a:gd name="csY11" fmla="*/ 832054 h 832054"/>
              <a:gd name="csX12" fmla="*/ 0 w 2586431"/>
              <a:gd name="csY12" fmla="*/ 832054 h 832054"/>
              <a:gd name="csX13" fmla="*/ 0 w 2586431"/>
              <a:gd name="csY13" fmla="*/ 432668 h 832054"/>
              <a:gd name="csX14" fmla="*/ 0 w 2586431"/>
              <a:gd name="csY14" fmla="*/ 0 h 8320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86431" h="832054" fill="none" extrusionOk="0">
                <a:moveTo>
                  <a:pt x="0" y="0"/>
                </a:moveTo>
                <a:cubicBezTo>
                  <a:pt x="225521" y="-42563"/>
                  <a:pt x="250339" y="49801"/>
                  <a:pt x="465558" y="0"/>
                </a:cubicBezTo>
                <a:cubicBezTo>
                  <a:pt x="680777" y="-49801"/>
                  <a:pt x="721308" y="29871"/>
                  <a:pt x="931115" y="0"/>
                </a:cubicBezTo>
                <a:cubicBezTo>
                  <a:pt x="1140922" y="-29871"/>
                  <a:pt x="1155088" y="48265"/>
                  <a:pt x="1370808" y="0"/>
                </a:cubicBezTo>
                <a:cubicBezTo>
                  <a:pt x="1586528" y="-48265"/>
                  <a:pt x="1633585" y="9005"/>
                  <a:pt x="1810502" y="0"/>
                </a:cubicBezTo>
                <a:cubicBezTo>
                  <a:pt x="1987419" y="-9005"/>
                  <a:pt x="2311501" y="79258"/>
                  <a:pt x="2586431" y="0"/>
                </a:cubicBezTo>
                <a:cubicBezTo>
                  <a:pt x="2633597" y="183602"/>
                  <a:pt x="2582770" y="274533"/>
                  <a:pt x="2586431" y="432668"/>
                </a:cubicBezTo>
                <a:cubicBezTo>
                  <a:pt x="2590092" y="590803"/>
                  <a:pt x="2560739" y="725332"/>
                  <a:pt x="2586431" y="832054"/>
                </a:cubicBezTo>
                <a:cubicBezTo>
                  <a:pt x="2371898" y="867633"/>
                  <a:pt x="2282427" y="793523"/>
                  <a:pt x="2043280" y="832054"/>
                </a:cubicBezTo>
                <a:cubicBezTo>
                  <a:pt x="1804133" y="870585"/>
                  <a:pt x="1690640" y="785418"/>
                  <a:pt x="1474266" y="832054"/>
                </a:cubicBezTo>
                <a:cubicBezTo>
                  <a:pt x="1257892" y="878690"/>
                  <a:pt x="1176536" y="790060"/>
                  <a:pt x="956979" y="832054"/>
                </a:cubicBezTo>
                <a:cubicBezTo>
                  <a:pt x="737422" y="874048"/>
                  <a:pt x="654705" y="788915"/>
                  <a:pt x="465558" y="832054"/>
                </a:cubicBezTo>
                <a:cubicBezTo>
                  <a:pt x="276411" y="875193"/>
                  <a:pt x="111486" y="799596"/>
                  <a:pt x="0" y="832054"/>
                </a:cubicBezTo>
                <a:cubicBezTo>
                  <a:pt x="-46423" y="657187"/>
                  <a:pt x="42579" y="551804"/>
                  <a:pt x="0" y="432668"/>
                </a:cubicBezTo>
                <a:cubicBezTo>
                  <a:pt x="-42579" y="313532"/>
                  <a:pt x="12257" y="111212"/>
                  <a:pt x="0" y="0"/>
                </a:cubicBezTo>
                <a:close/>
              </a:path>
              <a:path w="2586431" h="832054" stroke="0" extrusionOk="0">
                <a:moveTo>
                  <a:pt x="0" y="0"/>
                </a:moveTo>
                <a:cubicBezTo>
                  <a:pt x="229611" y="-60480"/>
                  <a:pt x="338155" y="41173"/>
                  <a:pt x="517286" y="0"/>
                </a:cubicBezTo>
                <a:cubicBezTo>
                  <a:pt x="696417" y="-41173"/>
                  <a:pt x="802745" y="54931"/>
                  <a:pt x="1086301" y="0"/>
                </a:cubicBezTo>
                <a:cubicBezTo>
                  <a:pt x="1369857" y="-54931"/>
                  <a:pt x="1335456" y="28407"/>
                  <a:pt x="1525994" y="0"/>
                </a:cubicBezTo>
                <a:cubicBezTo>
                  <a:pt x="1716532" y="-28407"/>
                  <a:pt x="1881892" y="37338"/>
                  <a:pt x="2017416" y="0"/>
                </a:cubicBezTo>
                <a:cubicBezTo>
                  <a:pt x="2152940" y="-37338"/>
                  <a:pt x="2459142" y="29931"/>
                  <a:pt x="2586431" y="0"/>
                </a:cubicBezTo>
                <a:cubicBezTo>
                  <a:pt x="2630161" y="144219"/>
                  <a:pt x="2580416" y="322359"/>
                  <a:pt x="2586431" y="432668"/>
                </a:cubicBezTo>
                <a:cubicBezTo>
                  <a:pt x="2592446" y="542977"/>
                  <a:pt x="2571906" y="660698"/>
                  <a:pt x="2586431" y="832054"/>
                </a:cubicBezTo>
                <a:cubicBezTo>
                  <a:pt x="2398087" y="894350"/>
                  <a:pt x="2287185" y="780485"/>
                  <a:pt x="2043280" y="832054"/>
                </a:cubicBezTo>
                <a:cubicBezTo>
                  <a:pt x="1799375" y="883623"/>
                  <a:pt x="1741772" y="797292"/>
                  <a:pt x="1577723" y="832054"/>
                </a:cubicBezTo>
                <a:cubicBezTo>
                  <a:pt x="1413674" y="866816"/>
                  <a:pt x="1137699" y="795175"/>
                  <a:pt x="1008708" y="832054"/>
                </a:cubicBezTo>
                <a:cubicBezTo>
                  <a:pt x="879717" y="868933"/>
                  <a:pt x="684907" y="784211"/>
                  <a:pt x="569015" y="832054"/>
                </a:cubicBezTo>
                <a:cubicBezTo>
                  <a:pt x="453123" y="879897"/>
                  <a:pt x="242586" y="801050"/>
                  <a:pt x="0" y="832054"/>
                </a:cubicBezTo>
                <a:cubicBezTo>
                  <a:pt x="-816" y="666847"/>
                  <a:pt x="43968" y="539487"/>
                  <a:pt x="0" y="432668"/>
                </a:cubicBezTo>
                <a:cubicBezTo>
                  <a:pt x="-43968" y="325849"/>
                  <a:pt x="39813" y="2147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817117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Λεξιλόγιο : </a:t>
            </a:r>
          </a:p>
          <a:p>
            <a:pPr>
              <a:defRPr/>
            </a:pPr>
            <a:r>
              <a:rPr lang="el-GR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Μετακομίζω στον / στη(ν) / στο </a:t>
            </a:r>
          </a:p>
          <a:p>
            <a:pPr>
              <a:defRPr/>
            </a:pPr>
            <a:r>
              <a:rPr lang="el-G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l-GR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όλη / χωριό</a:t>
            </a:r>
          </a:p>
          <a:p>
            <a:pPr>
              <a:defRPr/>
            </a:pPr>
            <a:r>
              <a:rPr lang="el-GR" sz="1400" dirty="0" smtClean="0">
                <a:solidFill>
                  <a:schemeClr val="tx1"/>
                </a:solidFill>
              </a:rPr>
              <a:t>εσωτερικοί </a:t>
            </a:r>
            <a:r>
              <a:rPr lang="el-GR" sz="1400" dirty="0">
                <a:solidFill>
                  <a:schemeClr val="tx1"/>
                </a:solidFill>
              </a:rPr>
              <a:t>&amp; </a:t>
            </a:r>
            <a:r>
              <a:rPr lang="el-GR" sz="1400" dirty="0" smtClean="0">
                <a:solidFill>
                  <a:schemeClr val="tx1"/>
                </a:solidFill>
              </a:rPr>
              <a:t>εξωτερικοί χώροι σπιτιού </a:t>
            </a:r>
            <a:endParaRPr lang="el-CY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Ορθογώνιο 2">
            <a:extLst>
              <a:ext uri="{FF2B5EF4-FFF2-40B4-BE49-F238E27FC236}">
                <a16:creationId xmlns:a16="http://schemas.microsoft.com/office/drawing/2014/main" id="{E3C749FE-F949-199C-60DD-A61FDB53B682}"/>
              </a:ext>
            </a:extLst>
          </p:cNvPr>
          <p:cNvSpPr/>
          <p:nvPr/>
        </p:nvSpPr>
        <p:spPr>
          <a:xfrm>
            <a:off x="383884" y="5227320"/>
            <a:ext cx="2998634" cy="1385679"/>
          </a:xfrm>
          <a:custGeom>
            <a:avLst/>
            <a:gdLst>
              <a:gd name="csX0" fmla="*/ 0 w 2586431"/>
              <a:gd name="csY0" fmla="*/ 0 h 832054"/>
              <a:gd name="csX1" fmla="*/ 465558 w 2586431"/>
              <a:gd name="csY1" fmla="*/ 0 h 832054"/>
              <a:gd name="csX2" fmla="*/ 931115 w 2586431"/>
              <a:gd name="csY2" fmla="*/ 0 h 832054"/>
              <a:gd name="csX3" fmla="*/ 1370808 w 2586431"/>
              <a:gd name="csY3" fmla="*/ 0 h 832054"/>
              <a:gd name="csX4" fmla="*/ 1810502 w 2586431"/>
              <a:gd name="csY4" fmla="*/ 0 h 832054"/>
              <a:gd name="csX5" fmla="*/ 2586431 w 2586431"/>
              <a:gd name="csY5" fmla="*/ 0 h 832054"/>
              <a:gd name="csX6" fmla="*/ 2586431 w 2586431"/>
              <a:gd name="csY6" fmla="*/ 432668 h 832054"/>
              <a:gd name="csX7" fmla="*/ 2586431 w 2586431"/>
              <a:gd name="csY7" fmla="*/ 832054 h 832054"/>
              <a:gd name="csX8" fmla="*/ 2043280 w 2586431"/>
              <a:gd name="csY8" fmla="*/ 832054 h 832054"/>
              <a:gd name="csX9" fmla="*/ 1474266 w 2586431"/>
              <a:gd name="csY9" fmla="*/ 832054 h 832054"/>
              <a:gd name="csX10" fmla="*/ 956979 w 2586431"/>
              <a:gd name="csY10" fmla="*/ 832054 h 832054"/>
              <a:gd name="csX11" fmla="*/ 465558 w 2586431"/>
              <a:gd name="csY11" fmla="*/ 832054 h 832054"/>
              <a:gd name="csX12" fmla="*/ 0 w 2586431"/>
              <a:gd name="csY12" fmla="*/ 832054 h 832054"/>
              <a:gd name="csX13" fmla="*/ 0 w 2586431"/>
              <a:gd name="csY13" fmla="*/ 432668 h 832054"/>
              <a:gd name="csX14" fmla="*/ 0 w 2586431"/>
              <a:gd name="csY14" fmla="*/ 0 h 8320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86431" h="832054" fill="none" extrusionOk="0">
                <a:moveTo>
                  <a:pt x="0" y="0"/>
                </a:moveTo>
                <a:cubicBezTo>
                  <a:pt x="225521" y="-42563"/>
                  <a:pt x="250339" y="49801"/>
                  <a:pt x="465558" y="0"/>
                </a:cubicBezTo>
                <a:cubicBezTo>
                  <a:pt x="680777" y="-49801"/>
                  <a:pt x="721308" y="29871"/>
                  <a:pt x="931115" y="0"/>
                </a:cubicBezTo>
                <a:cubicBezTo>
                  <a:pt x="1140922" y="-29871"/>
                  <a:pt x="1155088" y="48265"/>
                  <a:pt x="1370808" y="0"/>
                </a:cubicBezTo>
                <a:cubicBezTo>
                  <a:pt x="1586528" y="-48265"/>
                  <a:pt x="1633585" y="9005"/>
                  <a:pt x="1810502" y="0"/>
                </a:cubicBezTo>
                <a:cubicBezTo>
                  <a:pt x="1987419" y="-9005"/>
                  <a:pt x="2311501" y="79258"/>
                  <a:pt x="2586431" y="0"/>
                </a:cubicBezTo>
                <a:cubicBezTo>
                  <a:pt x="2633597" y="183602"/>
                  <a:pt x="2582770" y="274533"/>
                  <a:pt x="2586431" y="432668"/>
                </a:cubicBezTo>
                <a:cubicBezTo>
                  <a:pt x="2590092" y="590803"/>
                  <a:pt x="2560739" y="725332"/>
                  <a:pt x="2586431" y="832054"/>
                </a:cubicBezTo>
                <a:cubicBezTo>
                  <a:pt x="2371898" y="867633"/>
                  <a:pt x="2282427" y="793523"/>
                  <a:pt x="2043280" y="832054"/>
                </a:cubicBezTo>
                <a:cubicBezTo>
                  <a:pt x="1804133" y="870585"/>
                  <a:pt x="1690640" y="785418"/>
                  <a:pt x="1474266" y="832054"/>
                </a:cubicBezTo>
                <a:cubicBezTo>
                  <a:pt x="1257892" y="878690"/>
                  <a:pt x="1176536" y="790060"/>
                  <a:pt x="956979" y="832054"/>
                </a:cubicBezTo>
                <a:cubicBezTo>
                  <a:pt x="737422" y="874048"/>
                  <a:pt x="654705" y="788915"/>
                  <a:pt x="465558" y="832054"/>
                </a:cubicBezTo>
                <a:cubicBezTo>
                  <a:pt x="276411" y="875193"/>
                  <a:pt x="111486" y="799596"/>
                  <a:pt x="0" y="832054"/>
                </a:cubicBezTo>
                <a:cubicBezTo>
                  <a:pt x="-46423" y="657187"/>
                  <a:pt x="42579" y="551804"/>
                  <a:pt x="0" y="432668"/>
                </a:cubicBezTo>
                <a:cubicBezTo>
                  <a:pt x="-42579" y="313532"/>
                  <a:pt x="12257" y="111212"/>
                  <a:pt x="0" y="0"/>
                </a:cubicBezTo>
                <a:close/>
              </a:path>
              <a:path w="2586431" h="832054" stroke="0" extrusionOk="0">
                <a:moveTo>
                  <a:pt x="0" y="0"/>
                </a:moveTo>
                <a:cubicBezTo>
                  <a:pt x="229611" y="-60480"/>
                  <a:pt x="338155" y="41173"/>
                  <a:pt x="517286" y="0"/>
                </a:cubicBezTo>
                <a:cubicBezTo>
                  <a:pt x="696417" y="-41173"/>
                  <a:pt x="802745" y="54931"/>
                  <a:pt x="1086301" y="0"/>
                </a:cubicBezTo>
                <a:cubicBezTo>
                  <a:pt x="1369857" y="-54931"/>
                  <a:pt x="1335456" y="28407"/>
                  <a:pt x="1525994" y="0"/>
                </a:cubicBezTo>
                <a:cubicBezTo>
                  <a:pt x="1716532" y="-28407"/>
                  <a:pt x="1881892" y="37338"/>
                  <a:pt x="2017416" y="0"/>
                </a:cubicBezTo>
                <a:cubicBezTo>
                  <a:pt x="2152940" y="-37338"/>
                  <a:pt x="2459142" y="29931"/>
                  <a:pt x="2586431" y="0"/>
                </a:cubicBezTo>
                <a:cubicBezTo>
                  <a:pt x="2630161" y="144219"/>
                  <a:pt x="2580416" y="322359"/>
                  <a:pt x="2586431" y="432668"/>
                </a:cubicBezTo>
                <a:cubicBezTo>
                  <a:pt x="2592446" y="542977"/>
                  <a:pt x="2571906" y="660698"/>
                  <a:pt x="2586431" y="832054"/>
                </a:cubicBezTo>
                <a:cubicBezTo>
                  <a:pt x="2398087" y="894350"/>
                  <a:pt x="2287185" y="780485"/>
                  <a:pt x="2043280" y="832054"/>
                </a:cubicBezTo>
                <a:cubicBezTo>
                  <a:pt x="1799375" y="883623"/>
                  <a:pt x="1741772" y="797292"/>
                  <a:pt x="1577723" y="832054"/>
                </a:cubicBezTo>
                <a:cubicBezTo>
                  <a:pt x="1413674" y="866816"/>
                  <a:pt x="1137699" y="795175"/>
                  <a:pt x="1008708" y="832054"/>
                </a:cubicBezTo>
                <a:cubicBezTo>
                  <a:pt x="879717" y="868933"/>
                  <a:pt x="684907" y="784211"/>
                  <a:pt x="569015" y="832054"/>
                </a:cubicBezTo>
                <a:cubicBezTo>
                  <a:pt x="453123" y="879897"/>
                  <a:pt x="242586" y="801050"/>
                  <a:pt x="0" y="832054"/>
                </a:cubicBezTo>
                <a:cubicBezTo>
                  <a:pt x="-816" y="666847"/>
                  <a:pt x="43968" y="539487"/>
                  <a:pt x="0" y="432668"/>
                </a:cubicBezTo>
                <a:cubicBezTo>
                  <a:pt x="-43968" y="325849"/>
                  <a:pt x="39813" y="2147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817117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Πολιτιστικά στοιχεία :</a:t>
            </a:r>
          </a:p>
          <a:p>
            <a:pPr algn="ctr"/>
            <a:endParaRPr lang="el-GR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Περάστε στο </a:t>
            </a:r>
            <a:r>
              <a:rPr lang="el-G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σαλόνι! Να </a:t>
            </a:r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σου φτιάξω έναν καφέ</a:t>
            </a:r>
            <a:r>
              <a:rPr lang="el-G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l-GR" sz="1600" dirty="0">
                <a:solidFill>
                  <a:schemeClr val="tx1"/>
                </a:solidFill>
              </a:rPr>
              <a:t>Καλορίζικο το νέο </a:t>
            </a:r>
            <a:r>
              <a:rPr lang="el-GR" sz="1600" dirty="0" smtClean="0">
                <a:solidFill>
                  <a:schemeClr val="tx1"/>
                </a:solidFill>
              </a:rPr>
              <a:t>σας/σου </a:t>
            </a:r>
            <a:r>
              <a:rPr lang="el-GR" sz="1600" dirty="0">
                <a:solidFill>
                  <a:schemeClr val="tx1"/>
                </a:solidFill>
              </a:rPr>
              <a:t>σπίτι!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Ορθογώνιο 2">
            <a:extLst>
              <a:ext uri="{FF2B5EF4-FFF2-40B4-BE49-F238E27FC236}">
                <a16:creationId xmlns:a16="http://schemas.microsoft.com/office/drawing/2014/main" id="{E3C749FE-F949-199C-60DD-A61FDB53B682}"/>
              </a:ext>
            </a:extLst>
          </p:cNvPr>
          <p:cNvSpPr/>
          <p:nvPr/>
        </p:nvSpPr>
        <p:spPr>
          <a:xfrm>
            <a:off x="3779462" y="5202779"/>
            <a:ext cx="3566218" cy="1385679"/>
          </a:xfrm>
          <a:custGeom>
            <a:avLst/>
            <a:gdLst>
              <a:gd name="csX0" fmla="*/ 0 w 2586431"/>
              <a:gd name="csY0" fmla="*/ 0 h 832054"/>
              <a:gd name="csX1" fmla="*/ 465558 w 2586431"/>
              <a:gd name="csY1" fmla="*/ 0 h 832054"/>
              <a:gd name="csX2" fmla="*/ 931115 w 2586431"/>
              <a:gd name="csY2" fmla="*/ 0 h 832054"/>
              <a:gd name="csX3" fmla="*/ 1370808 w 2586431"/>
              <a:gd name="csY3" fmla="*/ 0 h 832054"/>
              <a:gd name="csX4" fmla="*/ 1810502 w 2586431"/>
              <a:gd name="csY4" fmla="*/ 0 h 832054"/>
              <a:gd name="csX5" fmla="*/ 2586431 w 2586431"/>
              <a:gd name="csY5" fmla="*/ 0 h 832054"/>
              <a:gd name="csX6" fmla="*/ 2586431 w 2586431"/>
              <a:gd name="csY6" fmla="*/ 432668 h 832054"/>
              <a:gd name="csX7" fmla="*/ 2586431 w 2586431"/>
              <a:gd name="csY7" fmla="*/ 832054 h 832054"/>
              <a:gd name="csX8" fmla="*/ 2043280 w 2586431"/>
              <a:gd name="csY8" fmla="*/ 832054 h 832054"/>
              <a:gd name="csX9" fmla="*/ 1474266 w 2586431"/>
              <a:gd name="csY9" fmla="*/ 832054 h 832054"/>
              <a:gd name="csX10" fmla="*/ 956979 w 2586431"/>
              <a:gd name="csY10" fmla="*/ 832054 h 832054"/>
              <a:gd name="csX11" fmla="*/ 465558 w 2586431"/>
              <a:gd name="csY11" fmla="*/ 832054 h 832054"/>
              <a:gd name="csX12" fmla="*/ 0 w 2586431"/>
              <a:gd name="csY12" fmla="*/ 832054 h 832054"/>
              <a:gd name="csX13" fmla="*/ 0 w 2586431"/>
              <a:gd name="csY13" fmla="*/ 432668 h 832054"/>
              <a:gd name="csX14" fmla="*/ 0 w 2586431"/>
              <a:gd name="csY14" fmla="*/ 0 h 8320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86431" h="832054" fill="none" extrusionOk="0">
                <a:moveTo>
                  <a:pt x="0" y="0"/>
                </a:moveTo>
                <a:cubicBezTo>
                  <a:pt x="225521" y="-42563"/>
                  <a:pt x="250339" y="49801"/>
                  <a:pt x="465558" y="0"/>
                </a:cubicBezTo>
                <a:cubicBezTo>
                  <a:pt x="680777" y="-49801"/>
                  <a:pt x="721308" y="29871"/>
                  <a:pt x="931115" y="0"/>
                </a:cubicBezTo>
                <a:cubicBezTo>
                  <a:pt x="1140922" y="-29871"/>
                  <a:pt x="1155088" y="48265"/>
                  <a:pt x="1370808" y="0"/>
                </a:cubicBezTo>
                <a:cubicBezTo>
                  <a:pt x="1586528" y="-48265"/>
                  <a:pt x="1633585" y="9005"/>
                  <a:pt x="1810502" y="0"/>
                </a:cubicBezTo>
                <a:cubicBezTo>
                  <a:pt x="1987419" y="-9005"/>
                  <a:pt x="2311501" y="79258"/>
                  <a:pt x="2586431" y="0"/>
                </a:cubicBezTo>
                <a:cubicBezTo>
                  <a:pt x="2633597" y="183602"/>
                  <a:pt x="2582770" y="274533"/>
                  <a:pt x="2586431" y="432668"/>
                </a:cubicBezTo>
                <a:cubicBezTo>
                  <a:pt x="2590092" y="590803"/>
                  <a:pt x="2560739" y="725332"/>
                  <a:pt x="2586431" y="832054"/>
                </a:cubicBezTo>
                <a:cubicBezTo>
                  <a:pt x="2371898" y="867633"/>
                  <a:pt x="2282427" y="793523"/>
                  <a:pt x="2043280" y="832054"/>
                </a:cubicBezTo>
                <a:cubicBezTo>
                  <a:pt x="1804133" y="870585"/>
                  <a:pt x="1690640" y="785418"/>
                  <a:pt x="1474266" y="832054"/>
                </a:cubicBezTo>
                <a:cubicBezTo>
                  <a:pt x="1257892" y="878690"/>
                  <a:pt x="1176536" y="790060"/>
                  <a:pt x="956979" y="832054"/>
                </a:cubicBezTo>
                <a:cubicBezTo>
                  <a:pt x="737422" y="874048"/>
                  <a:pt x="654705" y="788915"/>
                  <a:pt x="465558" y="832054"/>
                </a:cubicBezTo>
                <a:cubicBezTo>
                  <a:pt x="276411" y="875193"/>
                  <a:pt x="111486" y="799596"/>
                  <a:pt x="0" y="832054"/>
                </a:cubicBezTo>
                <a:cubicBezTo>
                  <a:pt x="-46423" y="657187"/>
                  <a:pt x="42579" y="551804"/>
                  <a:pt x="0" y="432668"/>
                </a:cubicBezTo>
                <a:cubicBezTo>
                  <a:pt x="-42579" y="313532"/>
                  <a:pt x="12257" y="111212"/>
                  <a:pt x="0" y="0"/>
                </a:cubicBezTo>
                <a:close/>
              </a:path>
              <a:path w="2586431" h="832054" stroke="0" extrusionOk="0">
                <a:moveTo>
                  <a:pt x="0" y="0"/>
                </a:moveTo>
                <a:cubicBezTo>
                  <a:pt x="229611" y="-60480"/>
                  <a:pt x="338155" y="41173"/>
                  <a:pt x="517286" y="0"/>
                </a:cubicBezTo>
                <a:cubicBezTo>
                  <a:pt x="696417" y="-41173"/>
                  <a:pt x="802745" y="54931"/>
                  <a:pt x="1086301" y="0"/>
                </a:cubicBezTo>
                <a:cubicBezTo>
                  <a:pt x="1369857" y="-54931"/>
                  <a:pt x="1335456" y="28407"/>
                  <a:pt x="1525994" y="0"/>
                </a:cubicBezTo>
                <a:cubicBezTo>
                  <a:pt x="1716532" y="-28407"/>
                  <a:pt x="1881892" y="37338"/>
                  <a:pt x="2017416" y="0"/>
                </a:cubicBezTo>
                <a:cubicBezTo>
                  <a:pt x="2152940" y="-37338"/>
                  <a:pt x="2459142" y="29931"/>
                  <a:pt x="2586431" y="0"/>
                </a:cubicBezTo>
                <a:cubicBezTo>
                  <a:pt x="2630161" y="144219"/>
                  <a:pt x="2580416" y="322359"/>
                  <a:pt x="2586431" y="432668"/>
                </a:cubicBezTo>
                <a:cubicBezTo>
                  <a:pt x="2592446" y="542977"/>
                  <a:pt x="2571906" y="660698"/>
                  <a:pt x="2586431" y="832054"/>
                </a:cubicBezTo>
                <a:cubicBezTo>
                  <a:pt x="2398087" y="894350"/>
                  <a:pt x="2287185" y="780485"/>
                  <a:pt x="2043280" y="832054"/>
                </a:cubicBezTo>
                <a:cubicBezTo>
                  <a:pt x="1799375" y="883623"/>
                  <a:pt x="1741772" y="797292"/>
                  <a:pt x="1577723" y="832054"/>
                </a:cubicBezTo>
                <a:cubicBezTo>
                  <a:pt x="1413674" y="866816"/>
                  <a:pt x="1137699" y="795175"/>
                  <a:pt x="1008708" y="832054"/>
                </a:cubicBezTo>
                <a:cubicBezTo>
                  <a:pt x="879717" y="868933"/>
                  <a:pt x="684907" y="784211"/>
                  <a:pt x="569015" y="832054"/>
                </a:cubicBezTo>
                <a:cubicBezTo>
                  <a:pt x="453123" y="879897"/>
                  <a:pt x="242586" y="801050"/>
                  <a:pt x="0" y="832054"/>
                </a:cubicBezTo>
                <a:cubicBezTo>
                  <a:pt x="-816" y="666847"/>
                  <a:pt x="43968" y="539487"/>
                  <a:pt x="0" y="432668"/>
                </a:cubicBezTo>
                <a:cubicBezTo>
                  <a:pt x="-43968" y="325849"/>
                  <a:pt x="39813" y="2147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817117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Προϋπάρχουσες  γνώσεις :</a:t>
            </a:r>
          </a:p>
          <a:p>
            <a:r>
              <a:rPr lang="el-G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l-G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ένω  μένεις μένει </a:t>
            </a:r>
          </a:p>
          <a:p>
            <a:r>
              <a:rPr lang="el-G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μένουμε μένετε μένουν </a:t>
            </a:r>
          </a:p>
          <a:p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62" y="322960"/>
            <a:ext cx="2283878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10698832" y="1712378"/>
            <a:ext cx="1402080" cy="1114593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1661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Πινακίδα κινουμένων σχεδίων Διάνυσμα από ©nikiteev 60055583">
            <a:extLst>
              <a:ext uri="{FF2B5EF4-FFF2-40B4-BE49-F238E27FC236}">
                <a16:creationId xmlns:a16="http://schemas.microsoft.com/office/drawing/2014/main" id="{7D6E3934-8CE1-3126-1A9A-2CB5C5885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144" y="991984"/>
            <a:ext cx="8280920" cy="488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D10DB17-480C-6FDB-6498-812184279D73}"/>
              </a:ext>
            </a:extLst>
          </p:cNvPr>
          <p:cNvSpPr/>
          <p:nvPr/>
        </p:nvSpPr>
        <p:spPr>
          <a:xfrm>
            <a:off x="3107668" y="3140968"/>
            <a:ext cx="5976664" cy="17281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l-CY" sz="4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80779" y="3244334"/>
            <a:ext cx="583044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endParaRPr lang="el-G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Προϋπάρχουσες 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γνώσεις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prior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l-G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Για να δούμε  τι θυμάσαι!</a:t>
            </a:r>
          </a:p>
          <a:p>
            <a:pPr algn="ctr">
              <a:defRPr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Let’s see what you remember</a:t>
            </a: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>
              <a:defRPr/>
            </a:pP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l-CY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62" y="322960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210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362" y="1241084"/>
            <a:ext cx="10515600" cy="743994"/>
          </a:xfrm>
        </p:spPr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Με ποιους  μένεις;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Μένω  </a:t>
            </a:r>
            <a:r>
              <a:rPr lang="el-GR" dirty="0" smtClean="0"/>
              <a:t>μόνος</a:t>
            </a:r>
            <a:r>
              <a:rPr lang="en-US" dirty="0" smtClean="0"/>
              <a:t>/</a:t>
            </a:r>
            <a:r>
              <a:rPr lang="el-GR" dirty="0" smtClean="0"/>
              <a:t>μόνη  μου.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/>
              <a:t>Μένω με την  οικογένειά μου.</a:t>
            </a:r>
            <a:endParaRPr lang="en-US" dirty="0"/>
          </a:p>
        </p:txBody>
      </p:sp>
      <p:pic>
        <p:nvPicPr>
          <p:cNvPr id="1026" name="Picture 2" descr="Η ταινία που έγινε... χριστουγεννιάτικος θεσμός - 30 χρόνια «Μόνος στο σπίτι »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898583"/>
            <a:ext cx="5157787" cy="28975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Οικογένεια στο σπίτι διανυσματική απεικόνιση. εικονογραφία από childhood -  26463371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37"/>
          <a:stretch>
            <a:fillRect/>
          </a:stretch>
        </p:blipFill>
        <p:spPr bwMode="auto">
          <a:xfrm>
            <a:off x="6782594" y="2898583"/>
            <a:ext cx="3962400" cy="28975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3</a:t>
            </a:fld>
            <a:endParaRPr lang="el-GR"/>
          </a:p>
        </p:txBody>
      </p:sp>
      <p:pic>
        <p:nvPicPr>
          <p:cNvPr id="8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62" y="322960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52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929" y="1343025"/>
            <a:ext cx="11060875" cy="528769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sz="8800" dirty="0"/>
              <a:t>Μένω  σε ένα σπίτι.</a:t>
            </a:r>
          </a:p>
          <a:p>
            <a:pPr marL="0" indent="0">
              <a:buNone/>
            </a:pPr>
            <a:r>
              <a:rPr lang="el-GR" sz="8800" dirty="0"/>
              <a:t>Μένω  σε ένα διαμέρισμα. </a:t>
            </a:r>
          </a:p>
          <a:p>
            <a:pPr marL="0" indent="0">
              <a:buNone/>
            </a:pPr>
            <a:r>
              <a:rPr lang="el-GR" sz="8800" dirty="0"/>
              <a:t>Μένω  σε μία μικρή  πολυκατοικία. </a:t>
            </a:r>
            <a:endParaRPr lang="en-US" sz="8800" dirty="0"/>
          </a:p>
          <a:p>
            <a:pPr marL="0" indent="0">
              <a:buNone/>
            </a:pPr>
            <a:endParaRPr lang="en-US" sz="8800" dirty="0"/>
          </a:p>
        </p:txBody>
      </p:sp>
      <p:pic>
        <p:nvPicPr>
          <p:cNvPr id="3074" name="Picture 2" descr="Πολυκατοικία στο στυλ του καρτούν. Διάνυσμα από ©Chuhail 13286611">
            <a:extLst>
              <a:ext uri="{FF2B5EF4-FFF2-40B4-BE49-F238E27FC236}">
                <a16:creationId xmlns:a16="http://schemas.microsoft.com/office/drawing/2014/main" id="{0E615891-5C0E-466C-E4B0-05DCFE315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746" y="1795648"/>
            <a:ext cx="2471058" cy="44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4</a:t>
            </a:fld>
            <a:endParaRPr lang="el-GR"/>
          </a:p>
        </p:txBody>
      </p:sp>
      <p:pic>
        <p:nvPicPr>
          <p:cNvPr id="5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62" y="322960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4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08A4-2BB8-752A-975B-80CD95183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982FF-23AD-C8EC-01B0-396FE33E8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254" y="1997949"/>
            <a:ext cx="4365171" cy="837248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FF0000"/>
                </a:solidFill>
              </a:rPr>
              <a:t>Είναι  δικό </a:t>
            </a:r>
            <a:r>
              <a:rPr lang="el-GR" dirty="0" smtClean="0">
                <a:solidFill>
                  <a:srgbClr val="FF0000"/>
                </a:solidFill>
              </a:rPr>
              <a:t>σου/σας</a:t>
            </a:r>
            <a:r>
              <a:rPr lang="el-GR" dirty="0">
                <a:solidFill>
                  <a:srgbClr val="FF0000"/>
                </a:solidFill>
              </a:rPr>
              <a:t>;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41D52-02DD-1675-4DE5-385530FBC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89" y="3394754"/>
            <a:ext cx="5342906" cy="313826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sz="8800" dirty="0"/>
              <a:t>Ναι, το σπίτι είναι δικό μου.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04134F4-D039-623E-03DA-A267C380BCC0}"/>
              </a:ext>
            </a:extLst>
          </p:cNvPr>
          <p:cNvSpPr txBox="1">
            <a:spLocks/>
          </p:cNvSpPr>
          <p:nvPr/>
        </p:nvSpPr>
        <p:spPr>
          <a:xfrm>
            <a:off x="6736278" y="3875450"/>
            <a:ext cx="5342906" cy="217687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l-GR" sz="8800" dirty="0" smtClean="0"/>
              <a:t>Νοικιάζ</a:t>
            </a:r>
            <a:r>
              <a:rPr lang="el-GR" sz="8800" dirty="0">
                <a:solidFill>
                  <a:srgbClr val="FF0000"/>
                </a:solidFill>
              </a:rPr>
              <a:t>ω</a:t>
            </a:r>
            <a:r>
              <a:rPr lang="el-GR" sz="8800" dirty="0" smtClean="0"/>
              <a:t>  </a:t>
            </a:r>
            <a:r>
              <a:rPr lang="el-GR" sz="8800" dirty="0"/>
              <a:t>ένα διαμέρισμα  στη Λευκωσία.</a:t>
            </a:r>
          </a:p>
        </p:txBody>
      </p:sp>
      <p:pic>
        <p:nvPicPr>
          <p:cNvPr id="2050" name="Picture 2" descr="Cartoon Cottage Στοκ Εικονογραφήσεις, Vectors, &amp; Clipart – (34,152 Στοκ  Εικονογραφήσεις)">
            <a:extLst>
              <a:ext uri="{FF2B5EF4-FFF2-40B4-BE49-F238E27FC236}">
                <a16:creationId xmlns:a16="http://schemas.microsoft.com/office/drawing/2014/main" id="{AC4D94AE-4BD4-D172-74BD-2BA9F4785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889" y="1638145"/>
            <a:ext cx="1812412" cy="147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Χαριτωμένη πολυκατοικία με τη λίμνη Διανυσματική απεικόνιση - εικονογραφία  από lifestyles, lifestyle: 31086683">
            <a:extLst>
              <a:ext uri="{FF2B5EF4-FFF2-40B4-BE49-F238E27FC236}">
                <a16:creationId xmlns:a16="http://schemas.microsoft.com/office/drawing/2014/main" id="{CC4DC682-F629-2458-1DF4-4D3391EF3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481" y="1208785"/>
            <a:ext cx="232410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5</a:t>
            </a:fld>
            <a:endParaRPr lang="el-GR"/>
          </a:p>
        </p:txBody>
      </p:sp>
      <p:pic>
        <p:nvPicPr>
          <p:cNvPr id="8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62" y="322960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9677400" y="322960"/>
            <a:ext cx="2133600" cy="8858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νοικιάζω = </a:t>
            </a:r>
            <a:r>
              <a:rPr lang="en-US" dirty="0" smtClean="0"/>
              <a:t>rent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2352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948" y="1842395"/>
            <a:ext cx="10515600" cy="837248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Το σπίτι μου  είναι _____ . 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948" y="2960741"/>
            <a:ext cx="4040188" cy="638761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μικρό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42720" y="2960741"/>
            <a:ext cx="4041775" cy="638761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μεγάλο </a:t>
            </a:r>
            <a:endParaRPr lang="en-US" sz="2800" dirty="0"/>
          </a:p>
        </p:txBody>
      </p:sp>
      <p:pic>
        <p:nvPicPr>
          <p:cNvPr id="1026" name="Picture 2" descr="Playmobil City Life - Μοντέρνο Σπίτι 926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62" b="16978"/>
          <a:stretch/>
        </p:blipFill>
        <p:spPr bwMode="auto">
          <a:xfrm>
            <a:off x="6097761" y="3880600"/>
            <a:ext cx="3884439" cy="246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Απλό σπίτι απεικόνιση αποθεμάτων. εικονογραφία από lifestyles - 2993089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720" y="4069151"/>
            <a:ext cx="2160240" cy="209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6</a:t>
            </a:fld>
            <a:endParaRPr lang="el-GR"/>
          </a:p>
        </p:txBody>
      </p:sp>
      <p:pic>
        <p:nvPicPr>
          <p:cNvPr id="8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8" y="48692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76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33" y="1524000"/>
            <a:ext cx="10515600" cy="795379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Το σπίτι μου  είναι _____ . 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657" y="2555280"/>
            <a:ext cx="4040188" cy="638761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παλιό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79233" y="2555280"/>
            <a:ext cx="4041775" cy="638761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καινούριο</a:t>
            </a:r>
            <a:endParaRPr lang="en-US" sz="2800" dirty="0"/>
          </a:p>
        </p:txBody>
      </p:sp>
      <p:pic>
        <p:nvPicPr>
          <p:cNvPr id="1026" name="Picture 2" descr="Playmobil City Life - Μοντέρνο Σπίτι 926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38" b="17876"/>
          <a:stretch/>
        </p:blipFill>
        <p:spPr bwMode="auto">
          <a:xfrm>
            <a:off x="5670869" y="3932871"/>
            <a:ext cx="3884439" cy="260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Καινούργιο: Τα παλιά σπίτια της &quot;Παλιοχώρας&quot;- Εικόνες μιας άλλης εποχής  (ΔΕΙΤΕ ΦΩΤΟ) - ΣΥΝΕΙΔΗΣΗ - Ειδήσεις, Νέ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657" y="3429942"/>
            <a:ext cx="3646189" cy="310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7</a:t>
            </a:fld>
            <a:endParaRPr lang="el-GR"/>
          </a:p>
        </p:txBody>
      </p:sp>
      <p:pic>
        <p:nvPicPr>
          <p:cNvPr id="9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8" y="48692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01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752" y="2870984"/>
            <a:ext cx="9249888" cy="33063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4800" dirty="0"/>
              <a:t>Η  κουζίνα είναι </a:t>
            </a:r>
            <a:r>
              <a:rPr lang="el-GR" sz="4800" dirty="0" smtClean="0"/>
              <a:t>_______. </a:t>
            </a:r>
            <a:r>
              <a:rPr lang="el-GR" sz="4800" dirty="0"/>
              <a:t>(μεγάλος</a:t>
            </a:r>
            <a:r>
              <a:rPr lang="el-GR" sz="4800" dirty="0" smtClean="0"/>
              <a:t>)</a:t>
            </a:r>
            <a:endParaRPr lang="el-GR" sz="4800" dirty="0"/>
          </a:p>
          <a:p>
            <a:pPr marL="0" indent="0">
              <a:buNone/>
            </a:pPr>
            <a:r>
              <a:rPr lang="el-GR" sz="4800" dirty="0"/>
              <a:t>Το μπάνιο </a:t>
            </a:r>
            <a:r>
              <a:rPr lang="el-GR" sz="4800" dirty="0" smtClean="0"/>
              <a:t>είναι ______. </a:t>
            </a:r>
            <a:r>
              <a:rPr lang="el-GR" sz="4800" dirty="0"/>
              <a:t>(μεγάλος</a:t>
            </a:r>
            <a:r>
              <a:rPr lang="el-GR" sz="4800" dirty="0" smtClean="0"/>
              <a:t>)</a:t>
            </a:r>
            <a:endParaRPr lang="el-GR" sz="4800" dirty="0"/>
          </a:p>
          <a:p>
            <a:pPr marL="0" indent="0">
              <a:buNone/>
            </a:pPr>
            <a:r>
              <a:rPr lang="el-GR" sz="4800" dirty="0"/>
              <a:t>Ο  κήπος   είναι </a:t>
            </a:r>
            <a:r>
              <a:rPr lang="el-GR" sz="4800" dirty="0" smtClean="0"/>
              <a:t> _______. (</a:t>
            </a:r>
            <a:r>
              <a:rPr lang="el-GR" sz="4800" dirty="0"/>
              <a:t>μεγάλος</a:t>
            </a:r>
            <a:r>
              <a:rPr lang="el-GR" sz="4800" dirty="0" smtClean="0"/>
              <a:t>)</a:t>
            </a:r>
            <a:endParaRPr lang="en-US" sz="4800" dirty="0"/>
          </a:p>
        </p:txBody>
      </p:sp>
      <p:pic>
        <p:nvPicPr>
          <p:cNvPr id="1026" name="Picture 2" descr="Cartoon Kitchen, Kitchen, Cartoon, Kitchen Utensils PNG ...">
            <a:extLst>
              <a:ext uri="{FF2B5EF4-FFF2-40B4-BE49-F238E27FC236}">
                <a16:creationId xmlns:a16="http://schemas.microsoft.com/office/drawing/2014/main" id="{E00648CE-EEDF-F8A0-67EA-A4A53DEAD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949" y="214427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485.687 Vector για «Μπάνιο», εικόνες και γραφικά vector στοκ | Shutterstock">
            <a:extLst>
              <a:ext uri="{FF2B5EF4-FFF2-40B4-BE49-F238E27FC236}">
                <a16:creationId xmlns:a16="http://schemas.microsoft.com/office/drawing/2014/main" id="{8F7A4EA4-DFE4-00E7-9064-E2B816D200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59"/>
          <a:stretch>
            <a:fillRect/>
          </a:stretch>
        </p:blipFill>
        <p:spPr bwMode="auto">
          <a:xfrm>
            <a:off x="9982200" y="2381477"/>
            <a:ext cx="1943099" cy="121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Θερινό σπίτι, κήπος, λουλούδια, χορτοτάπητας Διανυσματική απεικόνιση -  εικονογραφία από bloodsuckers, arroyos: 55614545">
            <a:extLst>
              <a:ext uri="{FF2B5EF4-FFF2-40B4-BE49-F238E27FC236}">
                <a16:creationId xmlns:a16="http://schemas.microsoft.com/office/drawing/2014/main" id="{237ACF76-EBA1-A9BB-2D71-176827054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3931443"/>
            <a:ext cx="22098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8</a:t>
            </a:fld>
            <a:endParaRPr lang="el-GR"/>
          </a:p>
        </p:txBody>
      </p:sp>
      <p:pic>
        <p:nvPicPr>
          <p:cNvPr id="7" name="Picture 2" descr="School of Modern Greek – MOGR – UC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8" y="48692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76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752" y="2870984"/>
            <a:ext cx="9539448" cy="33063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4800" dirty="0">
                <a:solidFill>
                  <a:srgbClr val="FF0000"/>
                </a:solidFill>
              </a:rPr>
              <a:t>Η</a:t>
            </a:r>
            <a:r>
              <a:rPr lang="el-GR" sz="4800" dirty="0"/>
              <a:t>  κουζίνα είναι </a:t>
            </a:r>
            <a:r>
              <a:rPr lang="el-GR" sz="4800" dirty="0" smtClean="0"/>
              <a:t>μεγάλ</a:t>
            </a:r>
            <a:r>
              <a:rPr lang="el-GR" sz="4800" dirty="0" smtClean="0">
                <a:solidFill>
                  <a:srgbClr val="FF0000"/>
                </a:solidFill>
              </a:rPr>
              <a:t>η</a:t>
            </a:r>
            <a:r>
              <a:rPr lang="el-GR" sz="4800" dirty="0" smtClean="0"/>
              <a:t> . </a:t>
            </a:r>
            <a:r>
              <a:rPr lang="el-GR" sz="4800" dirty="0"/>
              <a:t>(μεγάλος</a:t>
            </a:r>
            <a:r>
              <a:rPr lang="el-GR" sz="4800" dirty="0" smtClean="0"/>
              <a:t>)</a:t>
            </a:r>
            <a:endParaRPr lang="el-GR" sz="4800" dirty="0"/>
          </a:p>
          <a:p>
            <a:pPr marL="0" indent="0">
              <a:buNone/>
            </a:pPr>
            <a:r>
              <a:rPr lang="el-GR" sz="4800" dirty="0">
                <a:solidFill>
                  <a:srgbClr val="FF0000"/>
                </a:solidFill>
              </a:rPr>
              <a:t>Το </a:t>
            </a:r>
            <a:r>
              <a:rPr lang="el-GR" sz="4800" dirty="0"/>
              <a:t>μπάνιο </a:t>
            </a:r>
            <a:r>
              <a:rPr lang="el-GR" sz="4800" dirty="0" smtClean="0"/>
              <a:t>είναι </a:t>
            </a:r>
            <a:r>
              <a:rPr lang="el-GR" sz="4800" dirty="0"/>
              <a:t> </a:t>
            </a:r>
            <a:r>
              <a:rPr lang="el-GR" sz="4800" dirty="0" smtClean="0"/>
              <a:t>μεγάλ</a:t>
            </a:r>
            <a:r>
              <a:rPr lang="el-GR" sz="4800" dirty="0" smtClean="0">
                <a:solidFill>
                  <a:srgbClr val="FF0000"/>
                </a:solidFill>
              </a:rPr>
              <a:t>ο</a:t>
            </a:r>
            <a:r>
              <a:rPr lang="el-GR" sz="4800" dirty="0" smtClean="0"/>
              <a:t>. </a:t>
            </a:r>
            <a:r>
              <a:rPr lang="el-GR" sz="4800" dirty="0"/>
              <a:t>(μεγάλος</a:t>
            </a:r>
            <a:r>
              <a:rPr lang="el-GR" sz="4800" dirty="0" smtClean="0"/>
              <a:t>)</a:t>
            </a:r>
            <a:endParaRPr lang="el-GR" sz="4800" dirty="0"/>
          </a:p>
          <a:p>
            <a:pPr marL="0" indent="0">
              <a:buNone/>
            </a:pPr>
            <a:r>
              <a:rPr lang="el-GR" sz="4000" dirty="0">
                <a:solidFill>
                  <a:srgbClr val="FF0000"/>
                </a:solidFill>
              </a:rPr>
              <a:t>Ο  </a:t>
            </a:r>
            <a:r>
              <a:rPr lang="el-GR" sz="4000" dirty="0"/>
              <a:t>κήπος   είναι </a:t>
            </a:r>
            <a:r>
              <a:rPr lang="el-GR" sz="4000" dirty="0" smtClean="0"/>
              <a:t> μεγάλ</a:t>
            </a:r>
            <a:r>
              <a:rPr lang="el-GR" sz="4000" dirty="0" smtClean="0">
                <a:solidFill>
                  <a:srgbClr val="FF0000"/>
                </a:solidFill>
              </a:rPr>
              <a:t>ος</a:t>
            </a:r>
            <a:r>
              <a:rPr lang="el-GR" sz="4000" dirty="0" smtClean="0"/>
              <a:t>.(</a:t>
            </a:r>
            <a:r>
              <a:rPr lang="el-GR" sz="4000" dirty="0"/>
              <a:t>μεγάλος</a:t>
            </a:r>
            <a:r>
              <a:rPr lang="el-GR" sz="4000" dirty="0" smtClean="0"/>
              <a:t>)</a:t>
            </a:r>
            <a:endParaRPr lang="en-US" sz="4000" dirty="0"/>
          </a:p>
        </p:txBody>
      </p:sp>
      <p:pic>
        <p:nvPicPr>
          <p:cNvPr id="1026" name="Picture 2" descr="Cartoon Kitchen, Kitchen, Cartoon, Kitchen Utensils PNG ...">
            <a:extLst>
              <a:ext uri="{FF2B5EF4-FFF2-40B4-BE49-F238E27FC236}">
                <a16:creationId xmlns:a16="http://schemas.microsoft.com/office/drawing/2014/main" id="{E00648CE-EEDF-F8A0-67EA-A4A53DEAD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949" y="214427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485.687 Vector για «Μπάνιο», εικόνες και γραφικά vector στοκ | Shutterstock">
            <a:extLst>
              <a:ext uri="{FF2B5EF4-FFF2-40B4-BE49-F238E27FC236}">
                <a16:creationId xmlns:a16="http://schemas.microsoft.com/office/drawing/2014/main" id="{8F7A4EA4-DFE4-00E7-9064-E2B816D200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59"/>
          <a:stretch>
            <a:fillRect/>
          </a:stretch>
        </p:blipFill>
        <p:spPr bwMode="auto">
          <a:xfrm>
            <a:off x="9982200" y="2381477"/>
            <a:ext cx="1943099" cy="121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Θερινό σπίτι, κήπος, λουλούδια, χορτοτάπητας Διανυσματική απεικόνιση -  εικονογραφία από bloodsuckers, arroyos: 55614545">
            <a:extLst>
              <a:ext uri="{FF2B5EF4-FFF2-40B4-BE49-F238E27FC236}">
                <a16:creationId xmlns:a16="http://schemas.microsoft.com/office/drawing/2014/main" id="{237ACF76-EBA1-A9BB-2D71-176827054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3931443"/>
            <a:ext cx="22098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9</a:t>
            </a:fld>
            <a:endParaRPr lang="el-GR"/>
          </a:p>
        </p:txBody>
      </p:sp>
      <p:pic>
        <p:nvPicPr>
          <p:cNvPr id="7" name="Picture 2" descr="School of Modern Greek – MOGR – UC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8" y="48692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25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5760" y="4035975"/>
            <a:ext cx="7835537" cy="1746516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el-GR" sz="8000" dirty="0"/>
              <a:t>Η κουζίνα είναι </a:t>
            </a:r>
            <a:r>
              <a:rPr lang="el-GR" sz="8000" dirty="0" err="1"/>
              <a:t>μικρ</a:t>
            </a:r>
            <a:r>
              <a:rPr lang="el-GR" sz="8000" dirty="0"/>
              <a:t>__ .</a:t>
            </a:r>
          </a:p>
        </p:txBody>
      </p:sp>
      <p:pic>
        <p:nvPicPr>
          <p:cNvPr id="2050" name="Picture 2" descr="464+ Thousand Cartoon Kitchen Royalty-Free Images, Stock Photos &amp; Pictures  | Shutterstock">
            <a:extLst>
              <a:ext uri="{FF2B5EF4-FFF2-40B4-BE49-F238E27FC236}">
                <a16:creationId xmlns:a16="http://schemas.microsoft.com/office/drawing/2014/main" id="{5CF3EEFC-555E-CB12-47F3-87210F397E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6"/>
          <a:stretch>
            <a:fillRect/>
          </a:stretch>
        </p:blipFill>
        <p:spPr bwMode="auto">
          <a:xfrm>
            <a:off x="738052" y="3584847"/>
            <a:ext cx="3270068" cy="277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10</a:t>
            </a:fld>
            <a:endParaRPr lang="el-GR"/>
          </a:p>
        </p:txBody>
      </p:sp>
      <p:pic>
        <p:nvPicPr>
          <p:cNvPr id="5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8" y="48692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64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5760" y="4035975"/>
            <a:ext cx="7835537" cy="1746516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el-GR" sz="8000" dirty="0">
                <a:solidFill>
                  <a:srgbClr val="FF0000"/>
                </a:solidFill>
              </a:rPr>
              <a:t>Η</a:t>
            </a:r>
            <a:r>
              <a:rPr lang="el-GR" sz="8000" dirty="0"/>
              <a:t> κουζίνα είναι </a:t>
            </a:r>
            <a:r>
              <a:rPr lang="el-GR" sz="8000" dirty="0" smtClean="0"/>
              <a:t>μικρ</a:t>
            </a:r>
            <a:r>
              <a:rPr lang="el-GR" sz="8000" dirty="0" smtClean="0">
                <a:solidFill>
                  <a:srgbClr val="FF0000"/>
                </a:solidFill>
              </a:rPr>
              <a:t>ή</a:t>
            </a:r>
            <a:r>
              <a:rPr lang="el-GR" sz="8000" dirty="0" smtClean="0"/>
              <a:t>.</a:t>
            </a:r>
            <a:endParaRPr lang="el-GR" sz="8000" dirty="0"/>
          </a:p>
        </p:txBody>
      </p:sp>
      <p:pic>
        <p:nvPicPr>
          <p:cNvPr id="2050" name="Picture 2" descr="464+ Thousand Cartoon Kitchen Royalty-Free Images, Stock Photos &amp; Pictures  | Shutterstock">
            <a:extLst>
              <a:ext uri="{FF2B5EF4-FFF2-40B4-BE49-F238E27FC236}">
                <a16:creationId xmlns:a16="http://schemas.microsoft.com/office/drawing/2014/main" id="{5CF3EEFC-555E-CB12-47F3-87210F397E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6"/>
          <a:stretch>
            <a:fillRect/>
          </a:stretch>
        </p:blipFill>
        <p:spPr bwMode="auto">
          <a:xfrm>
            <a:off x="738052" y="3584847"/>
            <a:ext cx="3270068" cy="277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11</a:t>
            </a:fld>
            <a:endParaRPr lang="el-GR"/>
          </a:p>
        </p:txBody>
      </p:sp>
      <p:pic>
        <p:nvPicPr>
          <p:cNvPr id="5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8" y="48692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40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3108" y="2642054"/>
            <a:ext cx="5675812" cy="338863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sz="8800" dirty="0"/>
              <a:t>Το  υπνοδωμάτιο είναι </a:t>
            </a:r>
            <a:r>
              <a:rPr lang="el-GR" sz="8800" dirty="0" err="1"/>
              <a:t>μεγάλ</a:t>
            </a:r>
            <a:r>
              <a:rPr lang="el-GR" sz="8800" dirty="0"/>
              <a:t>___. </a:t>
            </a:r>
          </a:p>
        </p:txBody>
      </p:sp>
      <p:pic>
        <p:nvPicPr>
          <p:cNvPr id="3074" name="Picture 2" descr="Cartoon Kid Υπνοδωμάτιο με στοιχεία τρόπου">
            <a:extLst>
              <a:ext uri="{FF2B5EF4-FFF2-40B4-BE49-F238E27FC236}">
                <a16:creationId xmlns:a16="http://schemas.microsoft.com/office/drawing/2014/main" id="{B6F539DB-2A0A-FDFA-982F-9B6705188D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93"/>
          <a:stretch>
            <a:fillRect/>
          </a:stretch>
        </p:blipFill>
        <p:spPr bwMode="auto">
          <a:xfrm>
            <a:off x="7193960" y="2061255"/>
            <a:ext cx="4266520" cy="396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12</a:t>
            </a:fld>
            <a:endParaRPr lang="el-GR"/>
          </a:p>
        </p:txBody>
      </p:sp>
      <p:pic>
        <p:nvPicPr>
          <p:cNvPr id="5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8" y="48692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59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3108" y="2642054"/>
            <a:ext cx="5675812" cy="338863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l-GR" sz="8800" dirty="0"/>
              <a:t>Το  υπνοδωμάτιο είναι </a:t>
            </a:r>
            <a:r>
              <a:rPr lang="el-GR" sz="8800" dirty="0" smtClean="0"/>
              <a:t>μεγάλ</a:t>
            </a:r>
            <a:r>
              <a:rPr lang="el-GR" sz="8800" dirty="0" smtClean="0">
                <a:solidFill>
                  <a:srgbClr val="FF0000"/>
                </a:solidFill>
              </a:rPr>
              <a:t>ο</a:t>
            </a:r>
            <a:r>
              <a:rPr lang="el-GR" sz="8800" dirty="0" smtClean="0"/>
              <a:t>. </a:t>
            </a:r>
            <a:endParaRPr lang="el-GR" sz="8800" dirty="0"/>
          </a:p>
        </p:txBody>
      </p:sp>
      <p:pic>
        <p:nvPicPr>
          <p:cNvPr id="3074" name="Picture 2" descr="Cartoon Kid Υπνοδωμάτιο με στοιχεία τρόπου">
            <a:extLst>
              <a:ext uri="{FF2B5EF4-FFF2-40B4-BE49-F238E27FC236}">
                <a16:creationId xmlns:a16="http://schemas.microsoft.com/office/drawing/2014/main" id="{B6F539DB-2A0A-FDFA-982F-9B6705188D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93"/>
          <a:stretch>
            <a:fillRect/>
          </a:stretch>
        </p:blipFill>
        <p:spPr bwMode="auto">
          <a:xfrm>
            <a:off x="7193960" y="2061255"/>
            <a:ext cx="4266520" cy="396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13</a:t>
            </a:fld>
            <a:endParaRPr lang="el-GR"/>
          </a:p>
        </p:txBody>
      </p:sp>
      <p:pic>
        <p:nvPicPr>
          <p:cNvPr id="5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8" y="48692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81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362420"/>
            <a:ext cx="6355081" cy="29131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sz="8800" dirty="0"/>
              <a:t>Εγώ </a:t>
            </a:r>
            <a:r>
              <a:rPr lang="el-GR" sz="8800" dirty="0" err="1"/>
              <a:t>καθαρίζ</a:t>
            </a:r>
            <a:r>
              <a:rPr lang="el-GR" sz="8800" dirty="0"/>
              <a:t>__  την κουζίνα.</a:t>
            </a:r>
          </a:p>
        </p:txBody>
      </p:sp>
      <p:pic>
        <p:nvPicPr>
          <p:cNvPr id="2" name="Picture 2" descr="464+ Thousand Cartoon Kitchen Royalty-Free Images, Stock Photos &amp; Pictures  | Shutterstock">
            <a:extLst>
              <a:ext uri="{FF2B5EF4-FFF2-40B4-BE49-F238E27FC236}">
                <a16:creationId xmlns:a16="http://schemas.microsoft.com/office/drawing/2014/main" id="{DF3CB5BD-2CA5-DF87-1EFC-7E434F39DD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6"/>
          <a:stretch>
            <a:fillRect/>
          </a:stretch>
        </p:blipFill>
        <p:spPr bwMode="auto">
          <a:xfrm>
            <a:off x="7260772" y="3754107"/>
            <a:ext cx="3132908" cy="212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14</a:t>
            </a:fld>
            <a:endParaRPr lang="el-GR"/>
          </a:p>
        </p:txBody>
      </p:sp>
      <p:pic>
        <p:nvPicPr>
          <p:cNvPr id="5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8" y="48692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05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362420"/>
            <a:ext cx="6355081" cy="291318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sz="8800" dirty="0"/>
              <a:t>Εγώ </a:t>
            </a:r>
            <a:r>
              <a:rPr lang="el-GR" sz="8800" dirty="0" smtClean="0"/>
              <a:t>καθαρίζ</a:t>
            </a:r>
            <a:r>
              <a:rPr lang="el-GR" sz="8800" dirty="0" smtClean="0">
                <a:solidFill>
                  <a:srgbClr val="FF0000"/>
                </a:solidFill>
              </a:rPr>
              <a:t>ω</a:t>
            </a:r>
            <a:r>
              <a:rPr lang="el-GR" sz="8800" dirty="0" smtClean="0"/>
              <a:t>  </a:t>
            </a:r>
            <a:r>
              <a:rPr lang="el-GR" sz="8800" dirty="0"/>
              <a:t>την κουζίνα.</a:t>
            </a:r>
          </a:p>
        </p:txBody>
      </p:sp>
      <p:pic>
        <p:nvPicPr>
          <p:cNvPr id="2" name="Picture 2" descr="464+ Thousand Cartoon Kitchen Royalty-Free Images, Stock Photos &amp; Pictures  | Shutterstock">
            <a:extLst>
              <a:ext uri="{FF2B5EF4-FFF2-40B4-BE49-F238E27FC236}">
                <a16:creationId xmlns:a16="http://schemas.microsoft.com/office/drawing/2014/main" id="{DF3CB5BD-2CA5-DF87-1EFC-7E434F39DD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6"/>
          <a:stretch>
            <a:fillRect/>
          </a:stretch>
        </p:blipFill>
        <p:spPr bwMode="auto">
          <a:xfrm>
            <a:off x="7260772" y="3754107"/>
            <a:ext cx="3132908" cy="212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15</a:t>
            </a:fld>
            <a:endParaRPr lang="el-GR"/>
          </a:p>
        </p:txBody>
      </p:sp>
      <p:pic>
        <p:nvPicPr>
          <p:cNvPr id="5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8" y="48692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60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3362420"/>
            <a:ext cx="6355081" cy="29131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sz="8800" dirty="0" smtClean="0"/>
              <a:t>Ο θείος μου καθαρίζ</a:t>
            </a:r>
            <a:r>
              <a:rPr lang="el-GR" sz="8800" dirty="0" smtClean="0">
                <a:solidFill>
                  <a:srgbClr val="FF0000"/>
                </a:solidFill>
              </a:rPr>
              <a:t>ει</a:t>
            </a:r>
            <a:r>
              <a:rPr lang="el-GR" sz="8800" dirty="0" smtClean="0"/>
              <a:t>  </a:t>
            </a:r>
            <a:r>
              <a:rPr lang="el-GR" sz="8800" dirty="0"/>
              <a:t>την κουζίνα.</a:t>
            </a:r>
          </a:p>
        </p:txBody>
      </p:sp>
      <p:pic>
        <p:nvPicPr>
          <p:cNvPr id="2" name="Picture 2" descr="464+ Thousand Cartoon Kitchen Royalty-Free Images, Stock Photos &amp; Pictures  | Shutterstock">
            <a:extLst>
              <a:ext uri="{FF2B5EF4-FFF2-40B4-BE49-F238E27FC236}">
                <a16:creationId xmlns:a16="http://schemas.microsoft.com/office/drawing/2014/main" id="{DF3CB5BD-2CA5-DF87-1EFC-7E434F39DD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6"/>
          <a:stretch>
            <a:fillRect/>
          </a:stretch>
        </p:blipFill>
        <p:spPr bwMode="auto">
          <a:xfrm>
            <a:off x="7260772" y="3754107"/>
            <a:ext cx="3132908" cy="212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16</a:t>
            </a:fld>
            <a:endParaRPr lang="el-GR"/>
          </a:p>
        </p:txBody>
      </p:sp>
      <p:pic>
        <p:nvPicPr>
          <p:cNvPr id="5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8" y="48692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27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3283" y="3108217"/>
            <a:ext cx="5991877" cy="312921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sz="8800" dirty="0"/>
              <a:t>Εσύ  θα </a:t>
            </a:r>
            <a:r>
              <a:rPr lang="el-GR" sz="8800" dirty="0" err="1"/>
              <a:t>καθαρίσ</a:t>
            </a:r>
            <a:r>
              <a:rPr lang="el-GR" sz="8800" dirty="0"/>
              <a:t>___  σήμερα την κουζίνα; </a:t>
            </a:r>
          </a:p>
        </p:txBody>
      </p:sp>
      <p:pic>
        <p:nvPicPr>
          <p:cNvPr id="2" name="Picture 2" descr="464+ Thousand Cartoon Kitchen Royalty-Free Images, Stock Photos &amp; Pictures  | Shutterstock">
            <a:extLst>
              <a:ext uri="{FF2B5EF4-FFF2-40B4-BE49-F238E27FC236}">
                <a16:creationId xmlns:a16="http://schemas.microsoft.com/office/drawing/2014/main" id="{13E20114-DE1E-047C-CECC-716B3764E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6"/>
          <a:stretch>
            <a:fillRect/>
          </a:stretch>
        </p:blipFill>
        <p:spPr bwMode="auto">
          <a:xfrm>
            <a:off x="7513701" y="4268074"/>
            <a:ext cx="2893042" cy="148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17</a:t>
            </a:fld>
            <a:endParaRPr lang="el-GR"/>
          </a:p>
        </p:txBody>
      </p:sp>
      <p:pic>
        <p:nvPicPr>
          <p:cNvPr id="5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8" y="48692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63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0443" y="3409701"/>
            <a:ext cx="8841757" cy="312921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sz="8800" dirty="0">
                <a:solidFill>
                  <a:srgbClr val="FF0000"/>
                </a:solidFill>
              </a:rPr>
              <a:t>Εσύ</a:t>
            </a:r>
            <a:r>
              <a:rPr lang="el-GR" sz="8800" dirty="0"/>
              <a:t>  θα </a:t>
            </a:r>
            <a:r>
              <a:rPr lang="el-GR" sz="8800" dirty="0" smtClean="0"/>
              <a:t>καθαρίσ</a:t>
            </a:r>
            <a:r>
              <a:rPr lang="el-GR" sz="8800" dirty="0" smtClean="0">
                <a:solidFill>
                  <a:srgbClr val="FF0000"/>
                </a:solidFill>
              </a:rPr>
              <a:t>εις</a:t>
            </a:r>
            <a:r>
              <a:rPr lang="el-GR" sz="8800" dirty="0" smtClean="0"/>
              <a:t>  </a:t>
            </a:r>
            <a:r>
              <a:rPr lang="el-GR" sz="8800" dirty="0"/>
              <a:t>σήμερα την κουζίνα; </a:t>
            </a:r>
          </a:p>
        </p:txBody>
      </p:sp>
      <p:pic>
        <p:nvPicPr>
          <p:cNvPr id="2" name="Picture 2" descr="464+ Thousand Cartoon Kitchen Royalty-Free Images, Stock Photos &amp; Pictures  | Shutterstock">
            <a:extLst>
              <a:ext uri="{FF2B5EF4-FFF2-40B4-BE49-F238E27FC236}">
                <a16:creationId xmlns:a16="http://schemas.microsoft.com/office/drawing/2014/main" id="{13E20114-DE1E-047C-CECC-716B3764E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6"/>
          <a:stretch>
            <a:fillRect/>
          </a:stretch>
        </p:blipFill>
        <p:spPr bwMode="auto">
          <a:xfrm>
            <a:off x="5717557" y="486921"/>
            <a:ext cx="5326539" cy="272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18</a:t>
            </a:fld>
            <a:endParaRPr lang="el-GR"/>
          </a:p>
        </p:txBody>
      </p:sp>
      <p:pic>
        <p:nvPicPr>
          <p:cNvPr id="5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8" y="48692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53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19F98-2BC9-C94B-FA65-E915BCB63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E6AF7-5449-06E5-B01B-18F7871A1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119375" cy="4351338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dirty="0"/>
              <a:t>το  υπνοδωμάτιο</a:t>
            </a:r>
          </a:p>
          <a:p>
            <a:pPr marL="0" indent="0">
              <a:buNone/>
            </a:pPr>
            <a:r>
              <a:rPr lang="el-GR" dirty="0"/>
              <a:t>η κρεβατοκάμαρα</a:t>
            </a:r>
          </a:p>
          <a:p>
            <a:pPr marL="0" indent="0">
              <a:buNone/>
            </a:pPr>
            <a:r>
              <a:rPr lang="el-GR" dirty="0"/>
              <a:t>το  μπάνιο </a:t>
            </a:r>
          </a:p>
          <a:p>
            <a:pPr marL="0" indent="0">
              <a:buNone/>
            </a:pPr>
            <a:r>
              <a:rPr lang="el-GR" dirty="0"/>
              <a:t>η μπανιέρα</a:t>
            </a:r>
          </a:p>
          <a:p>
            <a:pPr marL="0" indent="0">
              <a:buNone/>
            </a:pPr>
            <a:r>
              <a:rPr lang="el-GR" dirty="0"/>
              <a:t>το σαλόνι</a:t>
            </a:r>
          </a:p>
          <a:p>
            <a:pPr marL="0" indent="0">
              <a:buNone/>
            </a:pPr>
            <a:r>
              <a:rPr lang="el-GR" dirty="0"/>
              <a:t>η κουζίνα</a:t>
            </a:r>
          </a:p>
          <a:p>
            <a:pPr marL="0" indent="0">
              <a:buNone/>
            </a:pPr>
            <a:r>
              <a:rPr lang="el-GR" dirty="0"/>
              <a:t>ο καθρέφτης</a:t>
            </a:r>
          </a:p>
          <a:p>
            <a:pPr marL="0" indent="0">
              <a:buNone/>
            </a:pPr>
            <a:r>
              <a:rPr lang="el-GR" dirty="0"/>
              <a:t>το τραπέζι</a:t>
            </a:r>
          </a:p>
          <a:p>
            <a:pPr marL="0" indent="0">
              <a:buNone/>
            </a:pPr>
            <a:r>
              <a:rPr lang="el-GR" dirty="0"/>
              <a:t>η  κουρτίνα</a:t>
            </a:r>
          </a:p>
          <a:p>
            <a:pPr marL="0" indent="0">
              <a:buNone/>
            </a:pPr>
            <a:r>
              <a:rPr lang="el-GR" dirty="0"/>
              <a:t>ο  καναπές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8" name="Picture 4" descr="Μέρη του σπιτιού Diagram | Quizlet">
            <a:extLst>
              <a:ext uri="{FF2B5EF4-FFF2-40B4-BE49-F238E27FC236}">
                <a16:creationId xmlns:a16="http://schemas.microsoft.com/office/drawing/2014/main" id="{018EE468-FD93-D9B4-48FC-CCEBFC0FF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575" y="271462"/>
            <a:ext cx="8334375" cy="590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D9AC3314-E910-ED42-EBB4-F7A6675FF3EA}"/>
              </a:ext>
            </a:extLst>
          </p:cNvPr>
          <p:cNvSpPr/>
          <p:nvPr/>
        </p:nvSpPr>
        <p:spPr>
          <a:xfrm>
            <a:off x="5791200" y="1730829"/>
            <a:ext cx="696686" cy="5878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1</a:t>
            </a:r>
            <a:endParaRPr lang="el-CY" b="1" dirty="0">
              <a:solidFill>
                <a:schemeClr val="bg1"/>
              </a:solidFill>
            </a:endParaRPr>
          </a:p>
        </p:txBody>
      </p:sp>
      <p:sp>
        <p:nvSpPr>
          <p:cNvPr id="4" name="Οβάλ 3">
            <a:extLst>
              <a:ext uri="{FF2B5EF4-FFF2-40B4-BE49-F238E27FC236}">
                <a16:creationId xmlns:a16="http://schemas.microsoft.com/office/drawing/2014/main" id="{C802FF20-9E4D-BFFC-8DD2-86495F6A6806}"/>
              </a:ext>
            </a:extLst>
          </p:cNvPr>
          <p:cNvSpPr/>
          <p:nvPr/>
        </p:nvSpPr>
        <p:spPr>
          <a:xfrm>
            <a:off x="9699172" y="1730829"/>
            <a:ext cx="696686" cy="5878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2</a:t>
            </a:r>
            <a:endParaRPr lang="el-CY" b="1" dirty="0">
              <a:solidFill>
                <a:schemeClr val="bg1"/>
              </a:solidFill>
            </a:endParaRPr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FF6A75CE-2422-2643-B0B7-48D0E9EB03D1}"/>
              </a:ext>
            </a:extLst>
          </p:cNvPr>
          <p:cNvSpPr/>
          <p:nvPr/>
        </p:nvSpPr>
        <p:spPr>
          <a:xfrm>
            <a:off x="9764487" y="3484110"/>
            <a:ext cx="696686" cy="5878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4</a:t>
            </a:r>
            <a:endParaRPr lang="el-CY" b="1" dirty="0">
              <a:solidFill>
                <a:schemeClr val="bg1"/>
              </a:solidFill>
            </a:endParaRPr>
          </a:p>
        </p:txBody>
      </p:sp>
      <p:sp>
        <p:nvSpPr>
          <p:cNvPr id="7" name="Οβάλ 6">
            <a:extLst>
              <a:ext uri="{FF2B5EF4-FFF2-40B4-BE49-F238E27FC236}">
                <a16:creationId xmlns:a16="http://schemas.microsoft.com/office/drawing/2014/main" id="{3B4A485B-08C8-4C8E-5968-4BC0ECED470F}"/>
              </a:ext>
            </a:extLst>
          </p:cNvPr>
          <p:cNvSpPr/>
          <p:nvPr/>
        </p:nvSpPr>
        <p:spPr>
          <a:xfrm>
            <a:off x="5791200" y="3420496"/>
            <a:ext cx="696686" cy="5878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3</a:t>
            </a:r>
            <a:endParaRPr lang="el-CY" b="1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19</a:t>
            </a:fld>
            <a:endParaRPr lang="el-GR"/>
          </a:p>
        </p:txBody>
      </p:sp>
      <p:pic>
        <p:nvPicPr>
          <p:cNvPr id="9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8" y="48692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68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19F98-2BC9-C94B-FA65-E915BCB63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E6AF7-5449-06E5-B01B-18F7871A1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119375" cy="4351338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dirty="0"/>
              <a:t>το  υπνοδωμάτιο</a:t>
            </a:r>
          </a:p>
          <a:p>
            <a:pPr marL="0" indent="0">
              <a:buNone/>
            </a:pPr>
            <a:r>
              <a:rPr lang="el-GR" dirty="0"/>
              <a:t>η κρεβατοκάμαρα</a:t>
            </a:r>
          </a:p>
          <a:p>
            <a:pPr marL="0" indent="0">
              <a:buNone/>
            </a:pPr>
            <a:r>
              <a:rPr lang="el-GR" dirty="0"/>
              <a:t>το  μπάνιο </a:t>
            </a:r>
          </a:p>
          <a:p>
            <a:pPr marL="0" indent="0">
              <a:buNone/>
            </a:pPr>
            <a:r>
              <a:rPr lang="el-GR" dirty="0"/>
              <a:t>η μπανιέρα</a:t>
            </a:r>
          </a:p>
          <a:p>
            <a:pPr marL="0" indent="0">
              <a:buNone/>
            </a:pPr>
            <a:r>
              <a:rPr lang="el-GR" dirty="0"/>
              <a:t>το σαλόνι</a:t>
            </a:r>
          </a:p>
          <a:p>
            <a:pPr marL="0" indent="0">
              <a:buNone/>
            </a:pPr>
            <a:r>
              <a:rPr lang="el-GR" dirty="0"/>
              <a:t>η κουζίνα</a:t>
            </a:r>
          </a:p>
          <a:p>
            <a:pPr marL="0" indent="0">
              <a:buNone/>
            </a:pPr>
            <a:r>
              <a:rPr lang="el-GR" dirty="0"/>
              <a:t>ο καθρέφτης</a:t>
            </a:r>
          </a:p>
          <a:p>
            <a:pPr marL="0" indent="0">
              <a:buNone/>
            </a:pPr>
            <a:r>
              <a:rPr lang="el-GR" dirty="0"/>
              <a:t>το τραπέζι</a:t>
            </a:r>
          </a:p>
          <a:p>
            <a:pPr marL="0" indent="0">
              <a:buNone/>
            </a:pPr>
            <a:r>
              <a:rPr lang="el-GR" dirty="0"/>
              <a:t>η  κουρτίνα</a:t>
            </a:r>
          </a:p>
          <a:p>
            <a:pPr marL="0" indent="0">
              <a:buNone/>
            </a:pPr>
            <a:r>
              <a:rPr lang="el-GR" dirty="0"/>
              <a:t>ο  καναπές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8" name="Picture 4" descr="Μέρη του σπιτιού Diagram | Quizlet">
            <a:extLst>
              <a:ext uri="{FF2B5EF4-FFF2-40B4-BE49-F238E27FC236}">
                <a16:creationId xmlns:a16="http://schemas.microsoft.com/office/drawing/2014/main" id="{018EE468-FD93-D9B4-48FC-CCEBFC0FF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575" y="271462"/>
            <a:ext cx="8334375" cy="590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D9AC3314-E910-ED42-EBB4-F7A6675FF3EA}"/>
              </a:ext>
            </a:extLst>
          </p:cNvPr>
          <p:cNvSpPr/>
          <p:nvPr/>
        </p:nvSpPr>
        <p:spPr>
          <a:xfrm>
            <a:off x="5791200" y="1730829"/>
            <a:ext cx="696686" cy="5878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1</a:t>
            </a:r>
            <a:endParaRPr lang="el-CY" b="1" dirty="0">
              <a:solidFill>
                <a:schemeClr val="bg1"/>
              </a:solidFill>
            </a:endParaRPr>
          </a:p>
        </p:txBody>
      </p:sp>
      <p:sp>
        <p:nvSpPr>
          <p:cNvPr id="4" name="Οβάλ 3">
            <a:extLst>
              <a:ext uri="{FF2B5EF4-FFF2-40B4-BE49-F238E27FC236}">
                <a16:creationId xmlns:a16="http://schemas.microsoft.com/office/drawing/2014/main" id="{C802FF20-9E4D-BFFC-8DD2-86495F6A6806}"/>
              </a:ext>
            </a:extLst>
          </p:cNvPr>
          <p:cNvSpPr/>
          <p:nvPr/>
        </p:nvSpPr>
        <p:spPr>
          <a:xfrm>
            <a:off x="9699172" y="1730829"/>
            <a:ext cx="696686" cy="5878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2</a:t>
            </a:r>
            <a:endParaRPr lang="el-CY" b="1" dirty="0">
              <a:solidFill>
                <a:schemeClr val="bg1"/>
              </a:solidFill>
            </a:endParaRPr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FF6A75CE-2422-2643-B0B7-48D0E9EB03D1}"/>
              </a:ext>
            </a:extLst>
          </p:cNvPr>
          <p:cNvSpPr/>
          <p:nvPr/>
        </p:nvSpPr>
        <p:spPr>
          <a:xfrm>
            <a:off x="9764487" y="3484110"/>
            <a:ext cx="696686" cy="5878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4</a:t>
            </a:r>
            <a:endParaRPr lang="el-CY" b="1" dirty="0">
              <a:solidFill>
                <a:schemeClr val="bg1"/>
              </a:solidFill>
            </a:endParaRPr>
          </a:p>
        </p:txBody>
      </p:sp>
      <p:sp>
        <p:nvSpPr>
          <p:cNvPr id="7" name="Οβάλ 6">
            <a:extLst>
              <a:ext uri="{FF2B5EF4-FFF2-40B4-BE49-F238E27FC236}">
                <a16:creationId xmlns:a16="http://schemas.microsoft.com/office/drawing/2014/main" id="{3B4A485B-08C8-4C8E-5968-4BC0ECED470F}"/>
              </a:ext>
            </a:extLst>
          </p:cNvPr>
          <p:cNvSpPr/>
          <p:nvPr/>
        </p:nvSpPr>
        <p:spPr>
          <a:xfrm>
            <a:off x="5791200" y="3420496"/>
            <a:ext cx="696686" cy="5878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3</a:t>
            </a:r>
            <a:endParaRPr lang="el-CY" b="1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20</a:t>
            </a:fld>
            <a:endParaRPr lang="el-GR"/>
          </a:p>
        </p:txBody>
      </p:sp>
      <p:pic>
        <p:nvPicPr>
          <p:cNvPr id="9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8" y="48692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3322320" y="2318657"/>
            <a:ext cx="1783080" cy="4397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230880" y="1981200"/>
            <a:ext cx="1874520" cy="746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194560" y="2087880"/>
            <a:ext cx="7696200" cy="670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468880" y="3108960"/>
            <a:ext cx="7406640" cy="121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194560" y="3611880"/>
            <a:ext cx="2910840" cy="1112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194560" y="4008324"/>
            <a:ext cx="7680960" cy="13866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2590800" y="2438400"/>
            <a:ext cx="8031480" cy="2042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301240" y="4602480"/>
            <a:ext cx="7056120" cy="243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468880" y="4480560"/>
            <a:ext cx="4587240" cy="1188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86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21</a:t>
            </a:fld>
            <a:endParaRPr lang="el-GR"/>
          </a:p>
        </p:txBody>
      </p:sp>
      <p:pic>
        <p:nvPicPr>
          <p:cNvPr id="1026" name="Picture 2" descr="Boiler Solar Water Heater Cartoon Tank: Vector στοκ (χωρίς δικαιώματα) 2459203425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41"/>
          <a:stretch/>
        </p:blipFill>
        <p:spPr bwMode="auto">
          <a:xfrm>
            <a:off x="887094" y="2714624"/>
            <a:ext cx="4081145" cy="364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716280" y="1097280"/>
            <a:ext cx="4892040" cy="10210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η</a:t>
            </a:r>
            <a:r>
              <a:rPr lang="el-GR" sz="4000" dirty="0" smtClean="0"/>
              <a:t>λιακός θερμοσίφωνας</a:t>
            </a:r>
            <a:endParaRPr lang="el-GR" sz="4000" dirty="0"/>
          </a:p>
        </p:txBody>
      </p:sp>
      <p:pic>
        <p:nvPicPr>
          <p:cNvPr id="1028" name="Picture 4" descr="Solar panel cartoon Images - Free Download on Magnific (formerly Freepik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095" y="2316480"/>
            <a:ext cx="5257800" cy="440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6205855" y="960120"/>
            <a:ext cx="4892040" cy="10210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 err="1"/>
              <a:t>φωτοβολταϊκά</a:t>
            </a:r>
            <a:r>
              <a:rPr lang="el-GR" sz="4000" dirty="0"/>
              <a:t> πάνελ </a:t>
            </a:r>
          </a:p>
        </p:txBody>
      </p:sp>
    </p:spTree>
    <p:extLst>
      <p:ext uri="{BB962C8B-B14F-4D97-AF65-F5344CB8AC3E}">
        <p14:creationId xmlns:p14="http://schemas.microsoft.com/office/powerpoint/2010/main" val="1870004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κατσαρολάκι png | PNGEg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75" y="1341120"/>
            <a:ext cx="956945" cy="7778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656" y="1080642"/>
            <a:ext cx="1038394" cy="9503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7432" y="561253"/>
            <a:ext cx="1484016" cy="13967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6450" y="232995"/>
            <a:ext cx="1484016" cy="18093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rcRect b="7701"/>
          <a:stretch>
            <a:fillRect/>
          </a:stretch>
        </p:blipFill>
        <p:spPr>
          <a:xfrm>
            <a:off x="8360373" y="333387"/>
            <a:ext cx="1621131" cy="15997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060" y="3030781"/>
            <a:ext cx="2579565" cy="16760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5882" y="2733492"/>
            <a:ext cx="2143125" cy="18364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46896" y="2890940"/>
            <a:ext cx="2143125" cy="190958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1859" y="3240530"/>
            <a:ext cx="1404398" cy="13835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rcRect b="6154"/>
          <a:stretch>
            <a:fillRect/>
          </a:stretch>
        </p:blipFill>
        <p:spPr>
          <a:xfrm>
            <a:off x="10526771" y="3264720"/>
            <a:ext cx="1111861" cy="135714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93041" y="507689"/>
            <a:ext cx="1579319" cy="1425402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65175" y="2193237"/>
            <a:ext cx="1943100" cy="5275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κατσαρόλα</a:t>
            </a:r>
            <a:endParaRPr lang="en-US" sz="2800" dirty="0"/>
          </a:p>
        </p:txBody>
      </p:sp>
      <p:sp>
        <p:nvSpPr>
          <p:cNvPr id="15" name="Rounded Rectangle 14"/>
          <p:cNvSpPr/>
          <p:nvPr/>
        </p:nvSpPr>
        <p:spPr>
          <a:xfrm>
            <a:off x="8490021" y="2193237"/>
            <a:ext cx="1621131" cy="5275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ποτήρι</a:t>
            </a:r>
            <a:endParaRPr lang="en-US" sz="2800" dirty="0"/>
          </a:p>
        </p:txBody>
      </p:sp>
      <p:sp>
        <p:nvSpPr>
          <p:cNvPr id="16" name="Rounded Rectangle 15"/>
          <p:cNvSpPr/>
          <p:nvPr/>
        </p:nvSpPr>
        <p:spPr>
          <a:xfrm>
            <a:off x="10231599" y="2178032"/>
            <a:ext cx="1943100" cy="5275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ταψί</a:t>
            </a:r>
            <a:endParaRPr lang="en-US" sz="2800" dirty="0"/>
          </a:p>
        </p:txBody>
      </p:sp>
      <p:sp>
        <p:nvSpPr>
          <p:cNvPr id="17" name="Rounded Rectangle 16"/>
          <p:cNvSpPr/>
          <p:nvPr/>
        </p:nvSpPr>
        <p:spPr>
          <a:xfrm>
            <a:off x="10111152" y="5080913"/>
            <a:ext cx="1943100" cy="5275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κουτάλι</a:t>
            </a:r>
            <a:endParaRPr lang="en-US" sz="2800" dirty="0"/>
          </a:p>
        </p:txBody>
      </p:sp>
      <p:sp>
        <p:nvSpPr>
          <p:cNvPr id="18" name="Rounded Rectangle 17"/>
          <p:cNvSpPr/>
          <p:nvPr/>
        </p:nvSpPr>
        <p:spPr>
          <a:xfrm>
            <a:off x="8493739" y="5092028"/>
            <a:ext cx="1550738" cy="5275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χαλί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472877" y="5102265"/>
            <a:ext cx="1943100" cy="5275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φωτιστικό</a:t>
            </a:r>
            <a:endParaRPr lang="en-US" sz="2800" dirty="0"/>
          </a:p>
        </p:txBody>
      </p:sp>
      <p:sp>
        <p:nvSpPr>
          <p:cNvPr id="20" name="Rounded Rectangle 19"/>
          <p:cNvSpPr/>
          <p:nvPr/>
        </p:nvSpPr>
        <p:spPr>
          <a:xfrm>
            <a:off x="3495413" y="4895270"/>
            <a:ext cx="2864062" cy="8183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τραπεζομάντιλο</a:t>
            </a:r>
            <a:endParaRPr lang="en-US" sz="2800" dirty="0"/>
          </a:p>
        </p:txBody>
      </p:sp>
      <p:sp>
        <p:nvSpPr>
          <p:cNvPr id="21" name="Rounded Rectangle 20"/>
          <p:cNvSpPr/>
          <p:nvPr/>
        </p:nvSpPr>
        <p:spPr>
          <a:xfrm>
            <a:off x="95204" y="4885394"/>
            <a:ext cx="3347275" cy="82817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σεντόνι/πάπλωμα</a:t>
            </a:r>
            <a:endParaRPr lang="en-US" sz="2800" dirty="0"/>
          </a:p>
        </p:txBody>
      </p:sp>
      <p:sp>
        <p:nvSpPr>
          <p:cNvPr id="22" name="Rounded Rectangle 21"/>
          <p:cNvSpPr/>
          <p:nvPr/>
        </p:nvSpPr>
        <p:spPr>
          <a:xfrm>
            <a:off x="4403796" y="2221744"/>
            <a:ext cx="1943100" cy="5275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μαχαίρι</a:t>
            </a:r>
            <a:endParaRPr lang="en-US" sz="2800" dirty="0"/>
          </a:p>
        </p:txBody>
      </p:sp>
      <p:sp>
        <p:nvSpPr>
          <p:cNvPr id="23" name="Rounded Rectangle 22"/>
          <p:cNvSpPr/>
          <p:nvPr/>
        </p:nvSpPr>
        <p:spPr>
          <a:xfrm>
            <a:off x="2309793" y="2205953"/>
            <a:ext cx="1943100" cy="5275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κουβέρτα</a:t>
            </a:r>
            <a:endParaRPr lang="en-US" sz="2800" dirty="0"/>
          </a:p>
        </p:txBody>
      </p:sp>
      <p:sp>
        <p:nvSpPr>
          <p:cNvPr id="24" name="Rounded Rectangle 23"/>
          <p:cNvSpPr/>
          <p:nvPr/>
        </p:nvSpPr>
        <p:spPr>
          <a:xfrm>
            <a:off x="6497799" y="2193237"/>
            <a:ext cx="1943100" cy="5275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πετσέτα</a:t>
            </a:r>
            <a:endParaRPr lang="en-US" sz="2800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22</a:t>
            </a:fld>
            <a:endParaRPr lang="el-GR"/>
          </a:p>
        </p:txBody>
      </p:sp>
      <p:pic>
        <p:nvPicPr>
          <p:cNvPr id="26" name="Picture 2" descr="School of Modern Greek – MOGR – UCY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91" y="145290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7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23</a:t>
            </a:fld>
            <a:endParaRPr lang="el-GR"/>
          </a:p>
        </p:txBody>
      </p:sp>
      <p:sp>
        <p:nvSpPr>
          <p:cNvPr id="3" name="Rectangle 2"/>
          <p:cNvSpPr/>
          <p:nvPr/>
        </p:nvSpPr>
        <p:spPr>
          <a:xfrm>
            <a:off x="396240" y="518160"/>
            <a:ext cx="11399520" cy="13258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6600" dirty="0" smtClean="0"/>
              <a:t>Θα ήθελα έναν/μία/ένα  _____.</a:t>
            </a:r>
            <a:endParaRPr lang="el-GR" sz="6600" dirty="0"/>
          </a:p>
        </p:txBody>
      </p:sp>
      <p:sp>
        <p:nvSpPr>
          <p:cNvPr id="4" name="Oval 3"/>
          <p:cNvSpPr/>
          <p:nvPr/>
        </p:nvSpPr>
        <p:spPr>
          <a:xfrm>
            <a:off x="1386840" y="2499360"/>
            <a:ext cx="2270760" cy="1905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8800" dirty="0" smtClean="0"/>
              <a:t>3</a:t>
            </a:r>
            <a:endParaRPr lang="el-GR" sz="8800" dirty="0"/>
          </a:p>
        </p:txBody>
      </p:sp>
      <p:sp>
        <p:nvSpPr>
          <p:cNvPr id="5" name="Oval 4"/>
          <p:cNvSpPr/>
          <p:nvPr/>
        </p:nvSpPr>
        <p:spPr>
          <a:xfrm>
            <a:off x="7086600" y="2499360"/>
            <a:ext cx="2270760" cy="1905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8000" dirty="0" smtClean="0"/>
              <a:t>4</a:t>
            </a:r>
            <a:endParaRPr lang="el-GR" sz="8000" dirty="0"/>
          </a:p>
        </p:txBody>
      </p:sp>
      <p:sp>
        <p:nvSpPr>
          <p:cNvPr id="6" name="Rounded Rectangle 5"/>
          <p:cNvSpPr/>
          <p:nvPr/>
        </p:nvSpPr>
        <p:spPr>
          <a:xfrm>
            <a:off x="396240" y="4610735"/>
            <a:ext cx="2484120" cy="15392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6000" dirty="0" smtClean="0"/>
              <a:t>τρεις</a:t>
            </a:r>
            <a:endParaRPr lang="el-GR" sz="6000" dirty="0"/>
          </a:p>
        </p:txBody>
      </p:sp>
      <p:sp>
        <p:nvSpPr>
          <p:cNvPr id="7" name="Rounded Rectangle 6"/>
          <p:cNvSpPr/>
          <p:nvPr/>
        </p:nvSpPr>
        <p:spPr>
          <a:xfrm>
            <a:off x="3169920" y="4610735"/>
            <a:ext cx="2484120" cy="15392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6600" dirty="0" smtClean="0"/>
              <a:t>τρία</a:t>
            </a:r>
            <a:endParaRPr lang="el-GR" sz="6600" dirty="0"/>
          </a:p>
        </p:txBody>
      </p:sp>
      <p:sp>
        <p:nvSpPr>
          <p:cNvPr id="8" name="Rounded Rectangle 7"/>
          <p:cNvSpPr/>
          <p:nvPr/>
        </p:nvSpPr>
        <p:spPr>
          <a:xfrm>
            <a:off x="8869680" y="5120640"/>
            <a:ext cx="2484120" cy="5029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 smtClean="0"/>
              <a:t>τέσσερα</a:t>
            </a:r>
            <a:endParaRPr lang="el-GR" sz="4400" dirty="0"/>
          </a:p>
        </p:txBody>
      </p:sp>
      <p:sp>
        <p:nvSpPr>
          <p:cNvPr id="9" name="Rounded Rectangle 8"/>
          <p:cNvSpPr/>
          <p:nvPr/>
        </p:nvSpPr>
        <p:spPr>
          <a:xfrm>
            <a:off x="5943600" y="5128895"/>
            <a:ext cx="2804160" cy="5029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5400" dirty="0"/>
              <a:t>τ</a:t>
            </a:r>
            <a:r>
              <a:rPr lang="el-GR" sz="5400" dirty="0" smtClean="0"/>
              <a:t>έσσερις </a:t>
            </a:r>
            <a:endParaRPr lang="el-GR" sz="5400" dirty="0"/>
          </a:p>
        </p:txBody>
      </p:sp>
      <p:sp>
        <p:nvSpPr>
          <p:cNvPr id="11" name="Rectangle 10"/>
          <p:cNvSpPr/>
          <p:nvPr/>
        </p:nvSpPr>
        <p:spPr>
          <a:xfrm>
            <a:off x="701040" y="6356350"/>
            <a:ext cx="1676400" cy="3651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ο</a:t>
            </a:r>
            <a:r>
              <a:rPr lang="el-GR" dirty="0" smtClean="0"/>
              <a:t> η     →      οι       </a:t>
            </a:r>
            <a:endParaRPr lang="el-GR" dirty="0"/>
          </a:p>
        </p:txBody>
      </p:sp>
      <p:sp>
        <p:nvSpPr>
          <p:cNvPr id="12" name="Rectangle 11"/>
          <p:cNvSpPr/>
          <p:nvPr/>
        </p:nvSpPr>
        <p:spPr>
          <a:xfrm>
            <a:off x="6134100" y="6327455"/>
            <a:ext cx="2034540" cy="2876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/>
              <a:t>ο η     →      οι       </a:t>
            </a:r>
            <a:endParaRPr lang="el-GR" dirty="0"/>
          </a:p>
        </p:txBody>
      </p:sp>
      <p:sp>
        <p:nvSpPr>
          <p:cNvPr id="13" name="Rectangle 12"/>
          <p:cNvSpPr/>
          <p:nvPr/>
        </p:nvSpPr>
        <p:spPr>
          <a:xfrm>
            <a:off x="3368040" y="6327456"/>
            <a:ext cx="2286000" cy="28765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 smtClean="0"/>
          </a:p>
          <a:p>
            <a:pPr algn="ctr"/>
            <a:r>
              <a:rPr lang="el-GR" dirty="0" smtClean="0"/>
              <a:t>το     </a:t>
            </a:r>
            <a:r>
              <a:rPr lang="el-GR" dirty="0"/>
              <a:t>→     </a:t>
            </a:r>
            <a:r>
              <a:rPr lang="el-GR" dirty="0" smtClean="0"/>
              <a:t>τα       </a:t>
            </a:r>
            <a:endParaRPr lang="el-GR" dirty="0"/>
          </a:p>
          <a:p>
            <a:pPr algn="ctr"/>
            <a:endParaRPr lang="el-GR" dirty="0"/>
          </a:p>
        </p:txBody>
      </p:sp>
      <p:sp>
        <p:nvSpPr>
          <p:cNvPr id="14" name="Rectangle 13"/>
          <p:cNvSpPr/>
          <p:nvPr/>
        </p:nvSpPr>
        <p:spPr>
          <a:xfrm>
            <a:off x="8976360" y="6097587"/>
            <a:ext cx="2270760" cy="5175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/>
              <a:t>το     →     τα      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063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24</a:t>
            </a:fld>
            <a:endParaRPr lang="el-GR"/>
          </a:p>
        </p:txBody>
      </p:sp>
      <p:pic>
        <p:nvPicPr>
          <p:cNvPr id="1026" name="Picture 2" descr="Neatly arranged white bedding with soft duvet and pillows clip art on a  transparency background 59174631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135" y="0"/>
            <a:ext cx="4584065" cy="645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2,400+ Clip Art Of Comforter Illustrations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762" y="534670"/>
            <a:ext cx="4257675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6096000" y="4495164"/>
            <a:ext cx="3703320" cy="112839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5400" dirty="0" smtClean="0"/>
              <a:t>κουβέρτα</a:t>
            </a:r>
            <a:endParaRPr lang="el-GR" sz="5400" dirty="0"/>
          </a:p>
        </p:txBody>
      </p:sp>
      <p:sp>
        <p:nvSpPr>
          <p:cNvPr id="6" name="Rounded Rectangle 5"/>
          <p:cNvSpPr/>
          <p:nvPr/>
        </p:nvSpPr>
        <p:spPr>
          <a:xfrm>
            <a:off x="5509260" y="534670"/>
            <a:ext cx="4655820" cy="12941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5400" dirty="0" smtClean="0"/>
              <a:t>μαξιλάρια</a:t>
            </a:r>
            <a:endParaRPr lang="el-GR" sz="5400" dirty="0"/>
          </a:p>
        </p:txBody>
      </p:sp>
      <p:sp>
        <p:nvSpPr>
          <p:cNvPr id="7" name="Rounded Rectangle 6"/>
          <p:cNvSpPr/>
          <p:nvPr/>
        </p:nvSpPr>
        <p:spPr>
          <a:xfrm>
            <a:off x="-16827" y="739775"/>
            <a:ext cx="2590800" cy="88391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5400" dirty="0" smtClean="0"/>
              <a:t>σεντόνι</a:t>
            </a:r>
            <a:endParaRPr lang="el-GR" sz="5400" dirty="0"/>
          </a:p>
        </p:txBody>
      </p:sp>
      <p:sp>
        <p:nvSpPr>
          <p:cNvPr id="8" name="Rounded Rectangle 7"/>
          <p:cNvSpPr/>
          <p:nvPr/>
        </p:nvSpPr>
        <p:spPr>
          <a:xfrm>
            <a:off x="137954" y="3641725"/>
            <a:ext cx="3336766" cy="88391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5400" dirty="0"/>
              <a:t>π</a:t>
            </a:r>
            <a:r>
              <a:rPr lang="el-GR" sz="5400" dirty="0" smtClean="0"/>
              <a:t>άπλωμα </a:t>
            </a:r>
            <a:endParaRPr lang="el-GR" sz="5400" dirty="0"/>
          </a:p>
        </p:txBody>
      </p:sp>
      <p:sp>
        <p:nvSpPr>
          <p:cNvPr id="4" name="Right Arrow 3"/>
          <p:cNvSpPr/>
          <p:nvPr/>
        </p:nvSpPr>
        <p:spPr>
          <a:xfrm rot="18777275">
            <a:off x="6797040" y="3844840"/>
            <a:ext cx="118872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Right Arrow 9"/>
          <p:cNvSpPr/>
          <p:nvPr/>
        </p:nvSpPr>
        <p:spPr>
          <a:xfrm rot="18777275">
            <a:off x="4704006" y="619590"/>
            <a:ext cx="118872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Right Arrow 10"/>
          <p:cNvSpPr/>
          <p:nvPr/>
        </p:nvSpPr>
        <p:spPr>
          <a:xfrm rot="11124361">
            <a:off x="3187978" y="4362288"/>
            <a:ext cx="1885672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Right Arrow 11"/>
          <p:cNvSpPr/>
          <p:nvPr/>
        </p:nvSpPr>
        <p:spPr>
          <a:xfrm rot="18777275">
            <a:off x="1287780" y="2037162"/>
            <a:ext cx="118872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794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Πινακίδα κινουμένων σχεδίων Διάνυσμα από ©nikiteev 60055583">
            <a:extLst>
              <a:ext uri="{FF2B5EF4-FFF2-40B4-BE49-F238E27FC236}">
                <a16:creationId xmlns:a16="http://schemas.microsoft.com/office/drawing/2014/main" id="{7D6E3934-8CE1-3126-1A9A-2CB5C5885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144" y="991984"/>
            <a:ext cx="8280920" cy="488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D10DB17-480C-6FDB-6498-812184279D73}"/>
              </a:ext>
            </a:extLst>
          </p:cNvPr>
          <p:cNvSpPr/>
          <p:nvPr/>
        </p:nvSpPr>
        <p:spPr>
          <a:xfrm>
            <a:off x="3107668" y="3140968"/>
            <a:ext cx="5976664" cy="17281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l-CY" sz="4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31194" y="3244334"/>
            <a:ext cx="372961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l-GR" sz="2400" dirty="0" smtClean="0"/>
          </a:p>
          <a:p>
            <a:pPr algn="ctr"/>
            <a:r>
              <a:rPr lang="en-US" sz="2400" dirty="0" smtClean="0"/>
              <a:t>Reading Comprehension</a:t>
            </a:r>
            <a:endParaRPr lang="el-GR" sz="2400" dirty="0" smtClean="0"/>
          </a:p>
          <a:p>
            <a:pPr algn="ctr"/>
            <a:r>
              <a:rPr lang="el-GR" sz="2400" dirty="0" smtClean="0"/>
              <a:t>Κατανόηση </a:t>
            </a:r>
            <a:r>
              <a:rPr lang="el-GR" sz="2400" dirty="0"/>
              <a:t>γραπτού λόγου  </a:t>
            </a:r>
            <a:endParaRPr lang="el-GR" sz="2400" b="1" dirty="0" smtClean="0"/>
          </a:p>
          <a:p>
            <a:pPr algn="ctr">
              <a:defRPr/>
            </a:pPr>
            <a:r>
              <a:rPr lang="el-GR" sz="2400" b="1" dirty="0" smtClean="0"/>
              <a:t>  </a:t>
            </a:r>
            <a:endParaRPr lang="el-CY" sz="2400" b="1" dirty="0"/>
          </a:p>
        </p:txBody>
      </p:sp>
      <p:pic>
        <p:nvPicPr>
          <p:cNvPr id="5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62" y="322960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250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Επαγγελματικά προς Αγορά - Vilanos Real Estate Agents Ltd">
            <a:extLst>
              <a:ext uri="{FF2B5EF4-FFF2-40B4-BE49-F238E27FC236}">
                <a16:creationId xmlns:a16="http://schemas.microsoft.com/office/drawing/2014/main" id="{55052C6B-E044-DD12-7B04-2C9E98872F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" t="10009" r="6814" b="9787"/>
          <a:stretch>
            <a:fillRect/>
          </a:stretch>
        </p:blipFill>
        <p:spPr bwMode="auto">
          <a:xfrm>
            <a:off x="566057" y="2174100"/>
            <a:ext cx="5323114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Επαγγελματικά προς Αγορά - Vilanos Real Estate Agents Ltd">
            <a:extLst>
              <a:ext uri="{FF2B5EF4-FFF2-40B4-BE49-F238E27FC236}">
                <a16:creationId xmlns:a16="http://schemas.microsoft.com/office/drawing/2014/main" id="{17ACE360-62FE-9E7C-A729-7A524E8D4B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" t="10009" r="6814" b="9787"/>
          <a:stretch>
            <a:fillRect/>
          </a:stretch>
        </p:blipFill>
        <p:spPr bwMode="auto">
          <a:xfrm>
            <a:off x="5978416" y="345300"/>
            <a:ext cx="5323114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42CB4902-B631-483E-E85B-5CE03C620DA8}"/>
              </a:ext>
            </a:extLst>
          </p:cNvPr>
          <p:cNvSpPr/>
          <p:nvPr/>
        </p:nvSpPr>
        <p:spPr>
          <a:xfrm rot="20944785">
            <a:off x="6067822" y="2453505"/>
            <a:ext cx="1469571" cy="8928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>
                <a:solidFill>
                  <a:schemeClr val="tx1"/>
                </a:solidFill>
              </a:rPr>
              <a:t>Ενοικίαση σπιτιού / κατοικίας</a:t>
            </a:r>
          </a:p>
          <a:p>
            <a:pPr algn="ctr"/>
            <a:r>
              <a:rPr lang="el-CY" sz="1400" b="1" dirty="0">
                <a:solidFill>
                  <a:schemeClr val="tx1"/>
                </a:solidFill>
              </a:rPr>
              <a:t>€</a:t>
            </a:r>
            <a:r>
              <a:rPr lang="el-GR" sz="1400" dirty="0">
                <a:solidFill>
                  <a:schemeClr val="tx1"/>
                </a:solidFill>
              </a:rPr>
              <a:t> 500</a:t>
            </a:r>
            <a:endParaRPr lang="el-CY" sz="14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146509B7-11F3-73A5-0E13-6BD6B35A99F9}"/>
              </a:ext>
            </a:extLst>
          </p:cNvPr>
          <p:cNvSpPr/>
          <p:nvPr/>
        </p:nvSpPr>
        <p:spPr>
          <a:xfrm rot="20944785">
            <a:off x="790673" y="4314961"/>
            <a:ext cx="1469571" cy="8928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>
                <a:solidFill>
                  <a:schemeClr val="tx1"/>
                </a:solidFill>
              </a:rPr>
              <a:t>Αγορά σπιτιού / κατοικίας</a:t>
            </a:r>
          </a:p>
          <a:p>
            <a:pPr algn="ctr"/>
            <a:r>
              <a:rPr lang="el-CY" sz="1400" b="1" dirty="0">
                <a:solidFill>
                  <a:schemeClr val="tx1"/>
                </a:solidFill>
              </a:rPr>
              <a:t>€</a:t>
            </a:r>
            <a:r>
              <a:rPr lang="el-GR" sz="1400" dirty="0">
                <a:solidFill>
                  <a:schemeClr val="tx1"/>
                </a:solidFill>
              </a:rPr>
              <a:t> 6000</a:t>
            </a:r>
            <a:endParaRPr lang="el-CY" sz="1400" dirty="0">
              <a:solidFill>
                <a:schemeClr val="tx1"/>
              </a:solidFill>
            </a:endParaRPr>
          </a:p>
        </p:txBody>
      </p:sp>
      <p:pic>
        <p:nvPicPr>
          <p:cNvPr id="10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62" y="322960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822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362" y="365125"/>
            <a:ext cx="10515600" cy="1325563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l-GR" b="1" dirty="0">
                <a:solidFill>
                  <a:srgbClr val="FF0000"/>
                </a:solidFill>
              </a:rPr>
              <a:t>Περίγραψε το  σπίτι σου –  Έκθεση μαθητή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72807" cy="4351338"/>
          </a:xfrm>
          <a:ln>
            <a:solidFill>
              <a:schemeClr val="tx1"/>
            </a:solidFill>
          </a:ln>
        </p:spPr>
        <p:txBody>
          <a:bodyPr>
            <a:normAutofit fontScale="62500" lnSpcReduction="20000"/>
          </a:bodyPr>
          <a:lstStyle/>
          <a:p>
            <a:r>
              <a:rPr lang="el-GR" sz="7200" dirty="0"/>
              <a:t>Το σπίτι μου  έχει ένα υπνοδωμάτιο, ένα σαλόνι, μία τουαλέτα, μία κουζίνα, ένα μπαλκόνι, ένα μπάνιο και έναν χώρο  στάθμευσης.  </a:t>
            </a:r>
            <a:endParaRPr lang="en-US" sz="7200" dirty="0"/>
          </a:p>
        </p:txBody>
      </p:sp>
      <p:pic>
        <p:nvPicPr>
          <p:cNvPr id="1026" name="Picture 2" descr="https://www.thehouseshop.com/property-blog/wp-content/uploads/2016/07/house-decription-600x4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162" y="1825625"/>
            <a:ext cx="5715000" cy="453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27177" y="5807631"/>
            <a:ext cx="166174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Το  πεζοδρόμιο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16162" y="4843407"/>
            <a:ext cx="121920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Ο φράκτης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690946" y="4386545"/>
            <a:ext cx="2321169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Το περβάζι  του  παραθύρου 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9926515" y="4843407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Η είσοδος του κήπου 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9445869" y="5807631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Το μονοπάτι  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7927732" y="5407270"/>
            <a:ext cx="1198684" cy="3128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Το γρασίδι 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9607061" y="3879183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Ο χώρος στάθμευσης   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9765323" y="3397071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Ο ουρανός   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9686193" y="2607182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Το σύννεφο  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8088923" y="2771667"/>
            <a:ext cx="1566497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Η καμινάδα   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8343167" y="3153358"/>
            <a:ext cx="1566497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Η στέγη   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427177" y="2690012"/>
            <a:ext cx="1566497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Ο ήλιος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8894883" y="4166298"/>
            <a:ext cx="121920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Η πόρτα 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011007" y="3796966"/>
            <a:ext cx="121920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Το δέντρο 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216163" y="3307246"/>
            <a:ext cx="158261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Το παράθυρο 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8464061" y="3932916"/>
            <a:ext cx="121920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Ο τοίχος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79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28</a:t>
            </a:fld>
            <a:endParaRPr lang="el-GR"/>
          </a:p>
        </p:txBody>
      </p:sp>
      <p:sp>
        <p:nvSpPr>
          <p:cNvPr id="3" name="Rectangle 2"/>
          <p:cNvSpPr/>
          <p:nvPr/>
        </p:nvSpPr>
        <p:spPr>
          <a:xfrm>
            <a:off x="719455" y="5198110"/>
            <a:ext cx="65652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5400" dirty="0"/>
              <a:t>ο</a:t>
            </a:r>
            <a:r>
              <a:rPr lang="el-GR" sz="5400" dirty="0" smtClean="0"/>
              <a:t> χώρος  </a:t>
            </a:r>
            <a:r>
              <a:rPr lang="el-GR" sz="5400" dirty="0"/>
              <a:t>στάθμευσης</a:t>
            </a:r>
          </a:p>
        </p:txBody>
      </p:sp>
      <p:pic>
        <p:nvPicPr>
          <p:cNvPr id="1026" name="Picture 2" descr="Parking lot cartoon - 2,5 χιλιάδες εικόνες, εικονογραφήσεις και φωτογραφίες στοκ χωρίς δικαιώματα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795" b="13028"/>
          <a:stretch/>
        </p:blipFill>
        <p:spPr bwMode="auto">
          <a:xfrm>
            <a:off x="612775" y="704572"/>
            <a:ext cx="6671945" cy="417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7879080" y="5090160"/>
            <a:ext cx="3992880" cy="8077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 smtClean="0"/>
              <a:t>σταθμεύω </a:t>
            </a:r>
            <a:endParaRPr lang="el-GR" sz="4800" dirty="0"/>
          </a:p>
        </p:txBody>
      </p:sp>
      <p:pic>
        <p:nvPicPr>
          <p:cNvPr id="2050" name="Picture 2" descr="Στάση λεωφορείου με δύο πολυτελή λεωφορεία: Vector στοκ (χωρίς δικαιώματα)  2628539203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/>
        </p:blipFill>
        <p:spPr bwMode="auto">
          <a:xfrm>
            <a:off x="7646670" y="2176780"/>
            <a:ext cx="4457700" cy="245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7879080" y="289560"/>
            <a:ext cx="3992880" cy="16751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σ</a:t>
            </a:r>
            <a:r>
              <a:rPr lang="el-GR" sz="4800" dirty="0" smtClean="0"/>
              <a:t>ταθμός λεωφορείων</a:t>
            </a:r>
            <a:endParaRPr lang="el-GR" sz="4800" dirty="0"/>
          </a:p>
        </p:txBody>
      </p:sp>
    </p:spTree>
    <p:extLst>
      <p:ext uri="{BB962C8B-B14F-4D97-AF65-F5344CB8AC3E}">
        <p14:creationId xmlns:p14="http://schemas.microsoft.com/office/powerpoint/2010/main" val="145579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" y="365125"/>
            <a:ext cx="11567160" cy="1325563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l-GR" b="1" dirty="0">
                <a:solidFill>
                  <a:srgbClr val="FF0000"/>
                </a:solidFill>
              </a:rPr>
              <a:t>Περίγραψε το  σπίτι σου –  Έκθεση μαθητή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72807" cy="4351338"/>
          </a:xfrm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el-GR" sz="7200" dirty="0"/>
              <a:t>Έξω από  το  σπίτι μου έχω μία μικρή αυλή, έναν φράκτη  και έναν κήπο. </a:t>
            </a:r>
            <a:endParaRPr lang="en-US" sz="7200" dirty="0"/>
          </a:p>
        </p:txBody>
      </p:sp>
      <p:pic>
        <p:nvPicPr>
          <p:cNvPr id="1026" name="Picture 2" descr="https://www.thehouseshop.com/property-blog/wp-content/uploads/2016/07/house-decription-600x4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162" y="1825625"/>
            <a:ext cx="5715000" cy="453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27177" y="5807631"/>
            <a:ext cx="166174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Το  πεζοδρόμιο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16162" y="4843407"/>
            <a:ext cx="121920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Ο φράκτης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690946" y="4386545"/>
            <a:ext cx="2321169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Το περβάζι  του  παραθύρου 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9926515" y="4843407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Η είσοδος του κήπου 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9445869" y="5807631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Το μονοπάτι  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7927732" y="5407270"/>
            <a:ext cx="1198684" cy="3128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Το γρασίδι 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9607061" y="3879183"/>
            <a:ext cx="1907931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l-GR" sz="1200" dirty="0"/>
              <a:t>Ο χώρος στάθμευσης / γκαράζ   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9765323" y="3397071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Ο ουρανός   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9686193" y="2607182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Το σύννεφο  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8088923" y="2771667"/>
            <a:ext cx="1566497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Η καμινάδα   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8343167" y="3153358"/>
            <a:ext cx="1566497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Η στέγη   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427177" y="2690012"/>
            <a:ext cx="1566497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Ο ήλιος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8894883" y="4166298"/>
            <a:ext cx="121920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Η πόρτα 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011007" y="3796966"/>
            <a:ext cx="121920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Το δέντρο 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216163" y="3307246"/>
            <a:ext cx="158261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Το παράθυρο 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8464061" y="3932916"/>
            <a:ext cx="121920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Ο τοίχος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874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30</a:t>
            </a:fld>
            <a:endParaRPr lang="el-GR"/>
          </a:p>
        </p:txBody>
      </p:sp>
      <p:pic>
        <p:nvPicPr>
          <p:cNvPr id="2050" name="Picture 2" descr="ξύλινος φράχτης Στοκ Εικονογραφήσεις, Vectors, &amp; Clipart – (37,580 Στοκ Εικονογραφήσεις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" y="320992"/>
            <a:ext cx="5276850" cy="527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61075" y="5597843"/>
            <a:ext cx="347082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6000" dirty="0"/>
              <a:t>ο</a:t>
            </a:r>
            <a:r>
              <a:rPr lang="el-GR" sz="6000" dirty="0" smtClean="0"/>
              <a:t> φράκτης</a:t>
            </a:r>
            <a:endParaRPr lang="el-GR" sz="60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5288280" y="1219200"/>
            <a:ext cx="2880360" cy="15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630545" y="1402080"/>
            <a:ext cx="2583815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 smtClean="0"/>
              <a:t>ξύλο</a:t>
            </a:r>
            <a:endParaRPr lang="el-GR" sz="4800" dirty="0"/>
          </a:p>
        </p:txBody>
      </p:sp>
      <p:pic>
        <p:nvPicPr>
          <p:cNvPr id="5122" name="Picture 2" descr="κάγκελα μπαλκονιού Στοκ Εικονογραφήσεις, Vectors, &amp; Clipart – (2,210 Στοκ  Εικονογραφήσεις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277" y="2255520"/>
            <a:ext cx="4035425" cy="399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5806441" y="5822632"/>
            <a:ext cx="5547360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κ</a:t>
            </a:r>
            <a:r>
              <a:rPr lang="el-GR" sz="4800" dirty="0" smtClean="0"/>
              <a:t>άγκελα μπαλκονιού </a:t>
            </a:r>
            <a:endParaRPr lang="el-GR" sz="4800" dirty="0"/>
          </a:p>
        </p:txBody>
      </p:sp>
      <p:sp>
        <p:nvSpPr>
          <p:cNvPr id="11" name="Rounded Rectangle 10"/>
          <p:cNvSpPr/>
          <p:nvPr/>
        </p:nvSpPr>
        <p:spPr>
          <a:xfrm>
            <a:off x="8777373" y="868680"/>
            <a:ext cx="2972668" cy="17297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σ</a:t>
            </a:r>
            <a:r>
              <a:rPr lang="el-GR" sz="3600" dirty="0" smtClean="0"/>
              <a:t>ίδηρο &amp; αλουμίνιο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302981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72807" cy="4351338"/>
          </a:xfrm>
          <a:ln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el-GR" sz="7200" dirty="0"/>
              <a:t>Στον κήπο μου υπάρχουν  δέντρα, γρασίδι και λουλούδια. </a:t>
            </a:r>
            <a:endParaRPr lang="en-US" sz="7200" dirty="0"/>
          </a:p>
        </p:txBody>
      </p:sp>
      <p:pic>
        <p:nvPicPr>
          <p:cNvPr id="1026" name="Picture 2" descr="https://www.thehouseshop.com/property-blog/wp-content/uploads/2016/07/house-decription-600x4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162" y="1825625"/>
            <a:ext cx="5715000" cy="453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27177" y="5807631"/>
            <a:ext cx="166174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Το  πεζοδρόμιο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16162" y="4843407"/>
            <a:ext cx="121920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Ο φράκτης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690946" y="4386545"/>
            <a:ext cx="2321169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Το περβάζι  του  παραθύρου 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9926515" y="4843407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Η είσοδος του κήπου 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9445869" y="5807631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Το μονοπάτι  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7927732" y="5407270"/>
            <a:ext cx="1198684" cy="3128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Το γρασίδι 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9607061" y="3879183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Ο χώρος στάθμευσης   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9765323" y="3397071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Ο ουρανός   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9686193" y="2607182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Το σύννεφο  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8088923" y="2771667"/>
            <a:ext cx="1566497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Η καμινάδα   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8343167" y="3153358"/>
            <a:ext cx="1566497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Η στέγη   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427177" y="2690012"/>
            <a:ext cx="1566497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Ο ήλιος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8894883" y="4166298"/>
            <a:ext cx="121920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Η πόρτα 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011007" y="3796966"/>
            <a:ext cx="121920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Το δέντρο 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216163" y="3307246"/>
            <a:ext cx="158261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Το παράθυρο 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8464061" y="3932916"/>
            <a:ext cx="121920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Ο τοίχος</a:t>
            </a:r>
            <a:endParaRPr lang="en-US" sz="140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34A9429-204D-A319-02B4-171845DC1767}"/>
              </a:ext>
            </a:extLst>
          </p:cNvPr>
          <p:cNvSpPr txBox="1">
            <a:spLocks/>
          </p:cNvSpPr>
          <p:nvPr/>
        </p:nvSpPr>
        <p:spPr>
          <a:xfrm>
            <a:off x="464820" y="517525"/>
            <a:ext cx="11567160" cy="13255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rgbClr val="FF0000"/>
                </a:solidFill>
              </a:rPr>
              <a:t>Περίγραψε το  σπίτι σου –  Έκθεση μαθητή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303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32</a:t>
            </a:fld>
            <a:endParaRPr lang="el-GR"/>
          </a:p>
        </p:txBody>
      </p:sp>
      <p:pic>
        <p:nvPicPr>
          <p:cNvPr id="3074" name="Picture 2" descr="Κούρεμα Φύση Γρασίδι - Δωρεάν εικόνα στο Pixab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51155"/>
            <a:ext cx="3476625" cy="521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90259" y="5707915"/>
            <a:ext cx="20910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4800" dirty="0"/>
              <a:t>γρασίδι</a:t>
            </a:r>
          </a:p>
        </p:txBody>
      </p:sp>
      <p:pic>
        <p:nvPicPr>
          <p:cNvPr id="3076" name="Picture 4" descr="χορτοτάπητας Στοκ Εικονογραφήσεις, Vectors, &amp; Clipart – (145,424 Στοκ  Εικονογραφήσεις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3681">
            <a:off x="5840095" y="809367"/>
            <a:ext cx="5239385" cy="465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16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72807" cy="435133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7200" dirty="0"/>
              <a:t>Αγαπώ πολύ το σπίτι μου.  </a:t>
            </a:r>
            <a:endParaRPr lang="en-US" sz="7200" dirty="0"/>
          </a:p>
        </p:txBody>
      </p:sp>
      <p:pic>
        <p:nvPicPr>
          <p:cNvPr id="1026" name="Picture 2" descr="https://www.thehouseshop.com/property-blog/wp-content/uploads/2016/07/house-decription-600x4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162" y="1825625"/>
            <a:ext cx="5715000" cy="453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27177" y="5807631"/>
            <a:ext cx="166174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Το  πεζοδρόμιο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16162" y="4843407"/>
            <a:ext cx="121920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Ο φράκτης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690946" y="4386545"/>
            <a:ext cx="2321169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Το περβάζι  του  παραθύρου 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9926515" y="4843407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Η είσοδος του κήπου 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9445869" y="5807631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Το μονοπάτι  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7927732" y="5407270"/>
            <a:ext cx="1198684" cy="3128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Το γρασίδι 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9607061" y="3879183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Ο χώρος στάθμευσης   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9765323" y="3397071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Ο ουρανός   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9686193" y="2607182"/>
            <a:ext cx="190793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Το σύννεφο  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8088923" y="2771667"/>
            <a:ext cx="1566497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Η καμινάδα   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8343167" y="3153358"/>
            <a:ext cx="1566497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Η στέγη   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427177" y="2690012"/>
            <a:ext cx="1566497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Ο ήλιος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8894883" y="4166298"/>
            <a:ext cx="121920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Η πόρτα 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011007" y="3796966"/>
            <a:ext cx="121920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Το δέντρο 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216163" y="3307246"/>
            <a:ext cx="158261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Το παράθυρο 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8464061" y="3932916"/>
            <a:ext cx="121920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Ο τοίχος</a:t>
            </a:r>
            <a:endParaRPr lang="en-US" sz="14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8C07BB3-FCD3-A310-9A9D-CBF334D0754F}"/>
              </a:ext>
            </a:extLst>
          </p:cNvPr>
          <p:cNvSpPr txBox="1">
            <a:spLocks/>
          </p:cNvSpPr>
          <p:nvPr/>
        </p:nvSpPr>
        <p:spPr>
          <a:xfrm>
            <a:off x="464820" y="186644"/>
            <a:ext cx="11567160" cy="13255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rgbClr val="FF0000"/>
                </a:solidFill>
              </a:rPr>
              <a:t>Περίγραψε το  σπίτι σου –  Έκθεση μαθητή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862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Πινακίδα κινουμένων σχεδίων Διάνυσμα από ©nikiteev 60055583">
            <a:extLst>
              <a:ext uri="{FF2B5EF4-FFF2-40B4-BE49-F238E27FC236}">
                <a16:creationId xmlns:a16="http://schemas.microsoft.com/office/drawing/2014/main" id="{7D6E3934-8CE1-3126-1A9A-2CB5C5885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144" y="991984"/>
            <a:ext cx="8280920" cy="488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D10DB17-480C-6FDB-6498-812184279D73}"/>
              </a:ext>
            </a:extLst>
          </p:cNvPr>
          <p:cNvSpPr/>
          <p:nvPr/>
        </p:nvSpPr>
        <p:spPr>
          <a:xfrm>
            <a:off x="3107668" y="3140968"/>
            <a:ext cx="5976664" cy="17281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l-CY" sz="4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61442" y="3244334"/>
            <a:ext cx="42691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l-GR" sz="2400" dirty="0" smtClean="0"/>
          </a:p>
          <a:p>
            <a:pPr algn="ctr"/>
            <a:r>
              <a:rPr lang="en-US" sz="2400" dirty="0" smtClean="0"/>
              <a:t>Listening  Comprehension </a:t>
            </a:r>
          </a:p>
          <a:p>
            <a:pPr algn="ctr"/>
            <a:r>
              <a:rPr lang="el-GR" sz="2400" dirty="0" smtClean="0"/>
              <a:t>Κατανόηση προφορικού  </a:t>
            </a:r>
            <a:r>
              <a:rPr lang="el-GR" sz="2400" dirty="0"/>
              <a:t>λόγου  </a:t>
            </a:r>
            <a:endParaRPr lang="el-GR" sz="2400" b="1" dirty="0" smtClean="0"/>
          </a:p>
          <a:p>
            <a:pPr algn="ctr">
              <a:defRPr/>
            </a:pPr>
            <a:r>
              <a:rPr lang="el-GR" sz="2400" b="1" dirty="0" smtClean="0"/>
              <a:t>  </a:t>
            </a:r>
            <a:endParaRPr lang="el-CY" sz="2400" b="1" dirty="0"/>
          </a:p>
        </p:txBody>
      </p:sp>
      <p:pic>
        <p:nvPicPr>
          <p:cNvPr id="5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62" y="322960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74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levenLabs_2026-04-13T05_37_39_Dmitry - Clear and Energetic_pvc_sp100_s56_sb100_v3">
            <a:hlinkClick r:id="" action="ppaction://media"/>
            <a:extLst>
              <a:ext uri="{FF2B5EF4-FFF2-40B4-BE49-F238E27FC236}">
                <a16:creationId xmlns:a16="http://schemas.microsoft.com/office/drawing/2014/main" id="{D4A936B3-2036-1A08-9923-99757B751AB4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72940" y="1874520"/>
            <a:ext cx="406400" cy="406400"/>
          </a:xfrm>
        </p:spPr>
      </p:pic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6A95F22-C361-C1F9-FF7A-11AE71AB2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1731" y="4753791"/>
            <a:ext cx="5823268" cy="1552303"/>
          </a:xfr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algn="just"/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σπίτι μου έχει ένα υπνοδωμάτιο, ένα σαλόνι, μία τουαλέτα, μία κουζίνα, ένα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ένα μπάνιο και έναν χώρο στάθμευσης. Έξω από το σπίτι μου έχω μία μικρή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έναν φράκτη και έναν κήπο. Στον κήπο μου υπάρχουν δέντρα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και λουλούδια. Αγαπώ πολύ το σπίτι μου. </a:t>
            </a:r>
          </a:p>
          <a:p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μπαλκόνι σπιτιού Στοκ Εικονογραφήσεις, Vectors, &amp; Clipart ...">
            <a:extLst>
              <a:ext uri="{FF2B5EF4-FFF2-40B4-BE49-F238E27FC236}">
                <a16:creationId xmlns:a16="http://schemas.microsoft.com/office/drawing/2014/main" id="{96ED7E8C-0361-749A-4FBF-30CF12C28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593" y="1328057"/>
            <a:ext cx="2713264" cy="2553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Σκηνή Της Πίσω Αυλής Μια Εικόνα Φράχτη Διάνυσμα από ©blueringmedia 562998626">
            <a:extLst>
              <a:ext uri="{FF2B5EF4-FFF2-40B4-BE49-F238E27FC236}">
                <a16:creationId xmlns:a16="http://schemas.microsoft.com/office/drawing/2014/main" id="{427965AC-B138-C706-05D5-D7D8F1C59E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8153399" y="1328057"/>
            <a:ext cx="3456895" cy="2553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Αυτοκόλλητα Βινυλίου Βιτρίνας με Ψηλό Γρασίδι 🌾✨ - UrbanStickers">
            <a:extLst>
              <a:ext uri="{FF2B5EF4-FFF2-40B4-BE49-F238E27FC236}">
                <a16:creationId xmlns:a16="http://schemas.microsoft.com/office/drawing/2014/main" id="{27939FBC-4939-30C2-6EE7-BD3AF7206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498522"/>
            <a:ext cx="2933700" cy="1562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9CA95D13-0683-0F36-F5DC-9B6F608AC571}"/>
              </a:ext>
            </a:extLst>
          </p:cNvPr>
          <p:cNvSpPr/>
          <p:nvPr/>
        </p:nvSpPr>
        <p:spPr>
          <a:xfrm>
            <a:off x="5225143" y="348343"/>
            <a:ext cx="2220686" cy="674914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 smtClean="0">
                <a:solidFill>
                  <a:schemeClr val="tx1"/>
                </a:solidFill>
              </a:rPr>
              <a:t>μπαλκόνι</a:t>
            </a:r>
            <a:endParaRPr lang="el-GR" sz="4000" dirty="0">
              <a:solidFill>
                <a:schemeClr val="tx1"/>
              </a:solidFill>
            </a:endParaRPr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079E4985-BB6F-A209-9011-2DD7200DBCE0}"/>
              </a:ext>
            </a:extLst>
          </p:cNvPr>
          <p:cNvSpPr/>
          <p:nvPr/>
        </p:nvSpPr>
        <p:spPr>
          <a:xfrm>
            <a:off x="9389608" y="4753791"/>
            <a:ext cx="2220686" cy="674914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γ</a:t>
            </a:r>
            <a:r>
              <a:rPr lang="el-GR" sz="3600" dirty="0" smtClean="0">
                <a:solidFill>
                  <a:schemeClr val="tx1"/>
                </a:solidFill>
              </a:rPr>
              <a:t>ρασίδι </a:t>
            </a:r>
            <a:endParaRPr lang="el-GR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8B7783F4-8581-F747-D0F6-F04DA84DEDC0}"/>
              </a:ext>
            </a:extLst>
          </p:cNvPr>
          <p:cNvSpPr/>
          <p:nvPr/>
        </p:nvSpPr>
        <p:spPr>
          <a:xfrm>
            <a:off x="8771503" y="359229"/>
            <a:ext cx="2220686" cy="674914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 smtClean="0">
                <a:solidFill>
                  <a:schemeClr val="tx1"/>
                </a:solidFill>
              </a:rPr>
              <a:t>αυλή</a:t>
            </a:r>
            <a:endParaRPr lang="el-GR" sz="48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101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levenLabs_2026-04-13T05_37_39_Dmitry - Clear and Energetic_pvc_sp100_s56_sb100_v3">
            <a:hlinkClick r:id="" action="ppaction://media"/>
            <a:extLst>
              <a:ext uri="{FF2B5EF4-FFF2-40B4-BE49-F238E27FC236}">
                <a16:creationId xmlns:a16="http://schemas.microsoft.com/office/drawing/2014/main" id="{D4A936B3-2036-1A08-9923-99757B751AB4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72940" y="1874520"/>
            <a:ext cx="406400" cy="406400"/>
          </a:xfrm>
        </p:spPr>
      </p:pic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6A95F22-C361-C1F9-FF7A-11AE71AB2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1731" y="4753791"/>
            <a:ext cx="5823268" cy="1552303"/>
          </a:xfr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algn="just"/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σπίτι μου έχει ένα υπνοδωμάτιο, ένα σαλόνι, μία τουαλέτα, μία κουζίνα, ένα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ένα μπάνιο και έναν χώρο στάθμευσης. Έξω από το σπίτι μου έχω μία μικρή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έναν φράκτη και έναν κήπο. Στον κήπο μου υπάρχουν δέντρα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και λουλούδια. Αγαπώ πολύ το σπίτι μου. </a:t>
            </a:r>
          </a:p>
          <a:p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μπαλκόνι σπιτιού Στοκ Εικονογραφήσεις, Vectors, &amp; Clipart ...">
            <a:extLst>
              <a:ext uri="{FF2B5EF4-FFF2-40B4-BE49-F238E27FC236}">
                <a16:creationId xmlns:a16="http://schemas.microsoft.com/office/drawing/2014/main" id="{96ED7E8C-0361-749A-4FBF-30CF12C28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593" y="1328057"/>
            <a:ext cx="2713264" cy="2553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Σκηνή Της Πίσω Αυλής Μια Εικόνα Φράχτη Διάνυσμα από ©blueringmedia 562998626">
            <a:extLst>
              <a:ext uri="{FF2B5EF4-FFF2-40B4-BE49-F238E27FC236}">
                <a16:creationId xmlns:a16="http://schemas.microsoft.com/office/drawing/2014/main" id="{427965AC-B138-C706-05D5-D7D8F1C59E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"/>
          <a:stretch>
            <a:fillRect/>
          </a:stretch>
        </p:blipFill>
        <p:spPr bwMode="auto">
          <a:xfrm>
            <a:off x="8153399" y="1328057"/>
            <a:ext cx="3456895" cy="2553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Αυτοκόλλητα Βινυλίου Βιτρίνας με Ψηλό Γρασίδι 🌾✨ - UrbanStickers">
            <a:extLst>
              <a:ext uri="{FF2B5EF4-FFF2-40B4-BE49-F238E27FC236}">
                <a16:creationId xmlns:a16="http://schemas.microsoft.com/office/drawing/2014/main" id="{27939FBC-4939-30C2-6EE7-BD3AF7206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498522"/>
            <a:ext cx="2933700" cy="1562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9CA95D13-0683-0F36-F5DC-9B6F608AC571}"/>
              </a:ext>
            </a:extLst>
          </p:cNvPr>
          <p:cNvSpPr/>
          <p:nvPr/>
        </p:nvSpPr>
        <p:spPr>
          <a:xfrm>
            <a:off x="5225143" y="348343"/>
            <a:ext cx="2220686" cy="674914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079E4985-BB6F-A209-9011-2DD7200DBCE0}"/>
              </a:ext>
            </a:extLst>
          </p:cNvPr>
          <p:cNvSpPr/>
          <p:nvPr/>
        </p:nvSpPr>
        <p:spPr>
          <a:xfrm>
            <a:off x="9433151" y="4855029"/>
            <a:ext cx="2220686" cy="674914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8B7783F4-8581-F747-D0F6-F04DA84DEDC0}"/>
              </a:ext>
            </a:extLst>
          </p:cNvPr>
          <p:cNvSpPr/>
          <p:nvPr/>
        </p:nvSpPr>
        <p:spPr>
          <a:xfrm>
            <a:off x="8771503" y="359229"/>
            <a:ext cx="2220686" cy="674914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6977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ίνακας Αναφοράς με τα αντικείμενα του σπιτιού (1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7"/>
          <a:stretch/>
        </p:blipFill>
        <p:spPr bwMode="auto">
          <a:xfrm>
            <a:off x="299277" y="405344"/>
            <a:ext cx="11556274" cy="62419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724829" y="0"/>
            <a:ext cx="10705171" cy="47950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BB99465B-6ED5-7E42-1CF8-B664272C0BAF}"/>
              </a:ext>
            </a:extLst>
          </p:cNvPr>
          <p:cNvSpPr/>
          <p:nvPr/>
        </p:nvSpPr>
        <p:spPr>
          <a:xfrm>
            <a:off x="9938657" y="6139543"/>
            <a:ext cx="1785257" cy="59871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757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ίνακας Αναφοράς με τα αντικείμενα του σπιτιού 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31" y="-1"/>
            <a:ext cx="11207518" cy="649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724829" y="0"/>
            <a:ext cx="10705171" cy="47950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313280" y="1561171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μία πολυθρόνα 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152185" y="2131742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μ</a:t>
            </a:r>
            <a:r>
              <a:rPr lang="el-GR" dirty="0" smtClean="0"/>
              <a:t>ία βιβλιοθήκη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844663" y="1800922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έ</a:t>
            </a:r>
            <a:r>
              <a:rPr lang="el-GR" dirty="0" smtClean="0"/>
              <a:t>να τραπέζι 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9240102" y="2120592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έ</a:t>
            </a:r>
            <a:r>
              <a:rPr lang="el-GR" dirty="0" smtClean="0"/>
              <a:t>ναν  καναπέ 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7310399" y="1578642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μία κορνίζα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222482" y="4310876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έ</a:t>
            </a:r>
            <a:r>
              <a:rPr lang="el-GR" dirty="0" smtClean="0"/>
              <a:t>ναν πίνακα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7942843" y="3772831"/>
            <a:ext cx="1929703" cy="67650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μ</a:t>
            </a:r>
            <a:r>
              <a:rPr lang="el-GR" dirty="0"/>
              <a:t>ί</a:t>
            </a:r>
            <a:r>
              <a:rPr lang="el-GR" dirty="0" smtClean="0"/>
              <a:t>α κουνιστή  καρέκλα 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914960" y="6081132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έ</a:t>
            </a:r>
            <a:r>
              <a:rPr lang="el-GR" dirty="0" smtClean="0"/>
              <a:t>να τζάκι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9872546" y="4990171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έ</a:t>
            </a:r>
            <a:r>
              <a:rPr lang="el-GR" dirty="0" smtClean="0"/>
              <a:t>να φωτιστικό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7827615" y="6250259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έ</a:t>
            </a:r>
            <a:r>
              <a:rPr lang="el-GR" dirty="0" smtClean="0"/>
              <a:t>να φυτό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6077414" y="5601630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έ</a:t>
            </a:r>
            <a:r>
              <a:rPr lang="el-GR" dirty="0" smtClean="0"/>
              <a:t>να χάλι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0" y="6056043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μία τηλεόραση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2040131" y="2672576"/>
            <a:ext cx="1929703" cy="177676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Βρες  τη λέξη  </a:t>
            </a:r>
            <a:endParaRPr lang="en-US" sz="4000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4D16676C-D4BA-0841-AD91-795D9AFAB1CB}"/>
              </a:ext>
            </a:extLst>
          </p:cNvPr>
          <p:cNvSpPr/>
          <p:nvPr/>
        </p:nvSpPr>
        <p:spPr>
          <a:xfrm>
            <a:off x="9938657" y="6139543"/>
            <a:ext cx="1785257" cy="59871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38</a:t>
            </a:fld>
            <a:endParaRPr lang="el-GR"/>
          </a:p>
        </p:txBody>
      </p:sp>
      <p:sp>
        <p:nvSpPr>
          <p:cNvPr id="19" name="Rounded Rectangle 18"/>
          <p:cNvSpPr/>
          <p:nvPr/>
        </p:nvSpPr>
        <p:spPr>
          <a:xfrm>
            <a:off x="8854440" y="0"/>
            <a:ext cx="3230880" cy="838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 smtClean="0">
                <a:solidFill>
                  <a:srgbClr val="FF0000"/>
                </a:solidFill>
              </a:rPr>
              <a:t>Θέλω  ________</a:t>
            </a:r>
            <a:endParaRPr lang="el-GR" sz="3200" dirty="0">
              <a:solidFill>
                <a:srgbClr val="FF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1188720" y="0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1</a:t>
            </a:r>
            <a:endParaRPr lang="el-GR" dirty="0"/>
          </a:p>
        </p:txBody>
      </p:sp>
      <p:sp>
        <p:nvSpPr>
          <p:cNvPr id="22" name="Oval 21"/>
          <p:cNvSpPr/>
          <p:nvPr/>
        </p:nvSpPr>
        <p:spPr>
          <a:xfrm>
            <a:off x="3178771" y="0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΄2</a:t>
            </a:r>
            <a:endParaRPr lang="el-GR" dirty="0"/>
          </a:p>
        </p:txBody>
      </p:sp>
      <p:sp>
        <p:nvSpPr>
          <p:cNvPr id="23" name="Oval 22"/>
          <p:cNvSpPr/>
          <p:nvPr/>
        </p:nvSpPr>
        <p:spPr>
          <a:xfrm>
            <a:off x="5646113" y="18957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3</a:t>
            </a:r>
          </a:p>
        </p:txBody>
      </p:sp>
      <p:sp>
        <p:nvSpPr>
          <p:cNvPr id="24" name="Oval 23"/>
          <p:cNvSpPr/>
          <p:nvPr/>
        </p:nvSpPr>
        <p:spPr>
          <a:xfrm>
            <a:off x="8072502" y="125080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4</a:t>
            </a:r>
            <a:endParaRPr lang="el-GR" dirty="0"/>
          </a:p>
        </p:txBody>
      </p:sp>
      <p:sp>
        <p:nvSpPr>
          <p:cNvPr id="25" name="Oval 24"/>
          <p:cNvSpPr/>
          <p:nvPr/>
        </p:nvSpPr>
        <p:spPr>
          <a:xfrm>
            <a:off x="10799313" y="883230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5</a:t>
            </a:r>
            <a:endParaRPr lang="el-GR" dirty="0"/>
          </a:p>
        </p:txBody>
      </p:sp>
      <p:sp>
        <p:nvSpPr>
          <p:cNvPr id="26" name="Oval 25"/>
          <p:cNvSpPr/>
          <p:nvPr/>
        </p:nvSpPr>
        <p:spPr>
          <a:xfrm>
            <a:off x="1349127" y="3615412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6</a:t>
            </a:r>
          </a:p>
        </p:txBody>
      </p:sp>
      <p:sp>
        <p:nvSpPr>
          <p:cNvPr id="27" name="Oval 26"/>
          <p:cNvSpPr/>
          <p:nvPr/>
        </p:nvSpPr>
        <p:spPr>
          <a:xfrm>
            <a:off x="1781693" y="4762500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7</a:t>
            </a:r>
            <a:endParaRPr lang="el-GR" dirty="0"/>
          </a:p>
        </p:txBody>
      </p:sp>
      <p:sp>
        <p:nvSpPr>
          <p:cNvPr id="28" name="Oval 27"/>
          <p:cNvSpPr/>
          <p:nvPr/>
        </p:nvSpPr>
        <p:spPr>
          <a:xfrm>
            <a:off x="4671447" y="4477958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8</a:t>
            </a:r>
          </a:p>
        </p:txBody>
      </p:sp>
      <p:sp>
        <p:nvSpPr>
          <p:cNvPr id="29" name="Oval 28"/>
          <p:cNvSpPr/>
          <p:nvPr/>
        </p:nvSpPr>
        <p:spPr>
          <a:xfrm>
            <a:off x="5876692" y="4449336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9</a:t>
            </a:r>
            <a:endParaRPr lang="el-GR" dirty="0"/>
          </a:p>
        </p:txBody>
      </p:sp>
      <p:sp>
        <p:nvSpPr>
          <p:cNvPr id="30" name="Oval 29"/>
          <p:cNvSpPr/>
          <p:nvPr/>
        </p:nvSpPr>
        <p:spPr>
          <a:xfrm>
            <a:off x="8084481" y="4618463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10</a:t>
            </a:r>
            <a:endParaRPr lang="el-GR" dirty="0"/>
          </a:p>
        </p:txBody>
      </p:sp>
      <p:sp>
        <p:nvSpPr>
          <p:cNvPr id="31" name="Oval 30"/>
          <p:cNvSpPr/>
          <p:nvPr/>
        </p:nvSpPr>
        <p:spPr>
          <a:xfrm>
            <a:off x="11080526" y="4249427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11</a:t>
            </a:r>
            <a:endParaRPr lang="el-GR" dirty="0"/>
          </a:p>
        </p:txBody>
      </p:sp>
      <p:sp>
        <p:nvSpPr>
          <p:cNvPr id="32" name="Oval 31"/>
          <p:cNvSpPr/>
          <p:nvPr/>
        </p:nvSpPr>
        <p:spPr>
          <a:xfrm>
            <a:off x="9131563" y="2699231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12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6562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ίνακας Αναφοράς με τα αντικείμενα του σπιτιού 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31" y="-1"/>
            <a:ext cx="11207518" cy="649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724829" y="0"/>
            <a:ext cx="10705171" cy="47950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313280" y="1561171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μία πολυθρόνα 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152185" y="2131742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μ</a:t>
            </a:r>
            <a:r>
              <a:rPr lang="el-GR" dirty="0" smtClean="0"/>
              <a:t>ία βιβλιοθήκη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844663" y="1800922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έ</a:t>
            </a:r>
            <a:r>
              <a:rPr lang="el-GR" dirty="0" smtClean="0"/>
              <a:t>να τραπέζι 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9240102" y="2120592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έ</a:t>
            </a:r>
            <a:r>
              <a:rPr lang="el-GR" dirty="0" smtClean="0"/>
              <a:t>ναν  καναπέ 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7310399" y="1578642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μία κορνίζα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222482" y="4310876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έ</a:t>
            </a:r>
            <a:r>
              <a:rPr lang="el-GR" dirty="0" smtClean="0"/>
              <a:t>ναν πίνακα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7942843" y="3772831"/>
            <a:ext cx="1929703" cy="67650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μ</a:t>
            </a:r>
            <a:r>
              <a:rPr lang="el-GR" dirty="0"/>
              <a:t>ί</a:t>
            </a:r>
            <a:r>
              <a:rPr lang="el-GR" dirty="0" smtClean="0"/>
              <a:t>α κουνιστή  καρέκλα 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914960" y="6081132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έ</a:t>
            </a:r>
            <a:r>
              <a:rPr lang="el-GR" dirty="0" smtClean="0"/>
              <a:t>να τζάκι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9872546" y="4990171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έ</a:t>
            </a:r>
            <a:r>
              <a:rPr lang="el-GR" dirty="0" smtClean="0"/>
              <a:t>να φωτιστικό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7827615" y="6250259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έ</a:t>
            </a:r>
            <a:r>
              <a:rPr lang="el-GR" dirty="0" smtClean="0"/>
              <a:t>να φυτό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6077414" y="5601630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έ</a:t>
            </a:r>
            <a:r>
              <a:rPr lang="el-GR" dirty="0" smtClean="0"/>
              <a:t>να χάλι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0" y="6056043"/>
            <a:ext cx="1929703" cy="47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μία τηλεόραση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2040131" y="2672576"/>
            <a:ext cx="1929703" cy="177676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Βρες  τη λέξη  </a:t>
            </a:r>
            <a:endParaRPr lang="en-US" sz="4000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4D16676C-D4BA-0841-AD91-795D9AFAB1CB}"/>
              </a:ext>
            </a:extLst>
          </p:cNvPr>
          <p:cNvSpPr/>
          <p:nvPr/>
        </p:nvSpPr>
        <p:spPr>
          <a:xfrm>
            <a:off x="9938657" y="6139543"/>
            <a:ext cx="1785257" cy="59871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39</a:t>
            </a:fld>
            <a:endParaRPr lang="el-GR"/>
          </a:p>
        </p:txBody>
      </p:sp>
      <p:sp>
        <p:nvSpPr>
          <p:cNvPr id="19" name="Rounded Rectangle 18"/>
          <p:cNvSpPr/>
          <p:nvPr/>
        </p:nvSpPr>
        <p:spPr>
          <a:xfrm>
            <a:off x="8854440" y="0"/>
            <a:ext cx="3230880" cy="838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Θέλω  ________</a:t>
            </a:r>
            <a:endParaRPr lang="el-GR" dirty="0"/>
          </a:p>
        </p:txBody>
      </p:sp>
      <p:sp>
        <p:nvSpPr>
          <p:cNvPr id="20" name="Oval 19"/>
          <p:cNvSpPr/>
          <p:nvPr/>
        </p:nvSpPr>
        <p:spPr>
          <a:xfrm>
            <a:off x="1188720" y="0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1</a:t>
            </a:r>
            <a:endParaRPr lang="el-GR" dirty="0"/>
          </a:p>
        </p:txBody>
      </p:sp>
      <p:sp>
        <p:nvSpPr>
          <p:cNvPr id="22" name="Oval 21"/>
          <p:cNvSpPr/>
          <p:nvPr/>
        </p:nvSpPr>
        <p:spPr>
          <a:xfrm>
            <a:off x="3178771" y="0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΄2</a:t>
            </a:r>
            <a:endParaRPr lang="el-GR" dirty="0"/>
          </a:p>
        </p:txBody>
      </p:sp>
      <p:sp>
        <p:nvSpPr>
          <p:cNvPr id="23" name="Oval 22"/>
          <p:cNvSpPr/>
          <p:nvPr/>
        </p:nvSpPr>
        <p:spPr>
          <a:xfrm>
            <a:off x="5646113" y="18957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3</a:t>
            </a:r>
          </a:p>
        </p:txBody>
      </p:sp>
      <p:sp>
        <p:nvSpPr>
          <p:cNvPr id="24" name="Oval 23"/>
          <p:cNvSpPr/>
          <p:nvPr/>
        </p:nvSpPr>
        <p:spPr>
          <a:xfrm>
            <a:off x="8072502" y="125080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4</a:t>
            </a:r>
            <a:endParaRPr lang="el-GR" dirty="0"/>
          </a:p>
        </p:txBody>
      </p:sp>
      <p:sp>
        <p:nvSpPr>
          <p:cNvPr id="25" name="Oval 24"/>
          <p:cNvSpPr/>
          <p:nvPr/>
        </p:nvSpPr>
        <p:spPr>
          <a:xfrm>
            <a:off x="10799313" y="883230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5</a:t>
            </a:r>
            <a:endParaRPr lang="el-GR" dirty="0"/>
          </a:p>
        </p:txBody>
      </p:sp>
      <p:sp>
        <p:nvSpPr>
          <p:cNvPr id="26" name="Oval 25"/>
          <p:cNvSpPr/>
          <p:nvPr/>
        </p:nvSpPr>
        <p:spPr>
          <a:xfrm>
            <a:off x="1349127" y="3615412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6</a:t>
            </a:r>
          </a:p>
        </p:txBody>
      </p:sp>
      <p:sp>
        <p:nvSpPr>
          <p:cNvPr id="27" name="Oval 26"/>
          <p:cNvSpPr/>
          <p:nvPr/>
        </p:nvSpPr>
        <p:spPr>
          <a:xfrm>
            <a:off x="1781693" y="4762500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7</a:t>
            </a:r>
            <a:endParaRPr lang="el-GR" dirty="0"/>
          </a:p>
        </p:txBody>
      </p:sp>
      <p:sp>
        <p:nvSpPr>
          <p:cNvPr id="28" name="Oval 27"/>
          <p:cNvSpPr/>
          <p:nvPr/>
        </p:nvSpPr>
        <p:spPr>
          <a:xfrm>
            <a:off x="4671447" y="4477958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8</a:t>
            </a:r>
          </a:p>
        </p:txBody>
      </p:sp>
      <p:sp>
        <p:nvSpPr>
          <p:cNvPr id="29" name="Oval 28"/>
          <p:cNvSpPr/>
          <p:nvPr/>
        </p:nvSpPr>
        <p:spPr>
          <a:xfrm>
            <a:off x="5876692" y="4449336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9</a:t>
            </a:r>
            <a:endParaRPr lang="el-GR" dirty="0"/>
          </a:p>
        </p:txBody>
      </p:sp>
      <p:sp>
        <p:nvSpPr>
          <p:cNvPr id="30" name="Oval 29"/>
          <p:cNvSpPr/>
          <p:nvPr/>
        </p:nvSpPr>
        <p:spPr>
          <a:xfrm>
            <a:off x="8084481" y="4618463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10</a:t>
            </a:r>
            <a:endParaRPr lang="el-GR" dirty="0"/>
          </a:p>
        </p:txBody>
      </p:sp>
      <p:sp>
        <p:nvSpPr>
          <p:cNvPr id="31" name="Oval 30"/>
          <p:cNvSpPr/>
          <p:nvPr/>
        </p:nvSpPr>
        <p:spPr>
          <a:xfrm>
            <a:off x="11080526" y="4249427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11</a:t>
            </a:r>
            <a:endParaRPr lang="el-GR" dirty="0"/>
          </a:p>
        </p:txBody>
      </p:sp>
      <p:sp>
        <p:nvSpPr>
          <p:cNvPr id="32" name="Oval 31"/>
          <p:cNvSpPr/>
          <p:nvPr/>
        </p:nvSpPr>
        <p:spPr>
          <a:xfrm>
            <a:off x="9131563" y="2699231"/>
            <a:ext cx="740983" cy="624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12</a:t>
            </a:r>
            <a:endParaRPr lang="el-GR" dirty="0"/>
          </a:p>
        </p:txBody>
      </p:sp>
      <p:sp>
        <p:nvSpPr>
          <p:cNvPr id="17" name="Rectangle 16"/>
          <p:cNvSpPr/>
          <p:nvPr/>
        </p:nvSpPr>
        <p:spPr>
          <a:xfrm>
            <a:off x="7310399" y="125080"/>
            <a:ext cx="4881601" cy="67329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 smtClean="0"/>
              <a:t>Θέλω </a:t>
            </a:r>
            <a:r>
              <a:rPr lang="el-GR" sz="2800" dirty="0" smtClean="0">
                <a:solidFill>
                  <a:srgbClr val="FF0000"/>
                </a:solidFill>
              </a:rPr>
              <a:t>έναν</a:t>
            </a:r>
            <a:r>
              <a:rPr lang="el-GR" sz="2800" dirty="0" smtClean="0"/>
              <a:t> καναπέ.</a:t>
            </a:r>
          </a:p>
          <a:p>
            <a:pPr algn="ctr"/>
            <a:r>
              <a:rPr lang="el-GR" sz="2800" dirty="0" smtClean="0"/>
              <a:t>Στο σαλόνι μου υπάρχει </a:t>
            </a:r>
            <a:r>
              <a:rPr lang="el-GR" sz="2800" dirty="0" smtClean="0">
                <a:solidFill>
                  <a:srgbClr val="00B050"/>
                </a:solidFill>
              </a:rPr>
              <a:t>ένας</a:t>
            </a:r>
            <a:r>
              <a:rPr lang="el-GR" sz="2800" dirty="0" smtClean="0"/>
              <a:t> καναπές, </a:t>
            </a:r>
            <a:r>
              <a:rPr lang="el-GR" sz="2800" dirty="0" smtClean="0">
                <a:solidFill>
                  <a:srgbClr val="00B050"/>
                </a:solidFill>
              </a:rPr>
              <a:t>μία</a:t>
            </a:r>
            <a:r>
              <a:rPr lang="el-GR" sz="2800" dirty="0" smtClean="0"/>
              <a:t> τηλεόραση  και </a:t>
            </a:r>
            <a:r>
              <a:rPr lang="el-GR" sz="2800" dirty="0" smtClean="0">
                <a:solidFill>
                  <a:srgbClr val="00B050"/>
                </a:solidFill>
              </a:rPr>
              <a:t>ένα</a:t>
            </a:r>
            <a:r>
              <a:rPr lang="el-GR" sz="2800" dirty="0" smtClean="0"/>
              <a:t> χαλί. 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97136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Πινακίδα κινουμένων σχεδίων Διάνυσμα από ©nikiteev 60055583">
            <a:extLst>
              <a:ext uri="{FF2B5EF4-FFF2-40B4-BE49-F238E27FC236}">
                <a16:creationId xmlns:a16="http://schemas.microsoft.com/office/drawing/2014/main" id="{7D6E3934-8CE1-3126-1A9A-2CB5C5885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144" y="991984"/>
            <a:ext cx="8280920" cy="488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D10DB17-480C-6FDB-6498-812184279D73}"/>
              </a:ext>
            </a:extLst>
          </p:cNvPr>
          <p:cNvSpPr/>
          <p:nvPr/>
        </p:nvSpPr>
        <p:spPr>
          <a:xfrm>
            <a:off x="3107668" y="3140968"/>
            <a:ext cx="5976664" cy="17281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l-CY" sz="4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61315" y="3244334"/>
            <a:ext cx="426937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l-GR" sz="2400" dirty="0" smtClean="0"/>
          </a:p>
          <a:p>
            <a:pPr algn="ctr"/>
            <a:r>
              <a:rPr lang="en-US" sz="2400" dirty="0" smtClean="0"/>
              <a:t>Speaking skills </a:t>
            </a:r>
          </a:p>
          <a:p>
            <a:pPr algn="ctr"/>
            <a:r>
              <a:rPr lang="el-GR" sz="2400" dirty="0" smtClean="0"/>
              <a:t>Παραγωγή  προφορικού  </a:t>
            </a:r>
            <a:r>
              <a:rPr lang="el-GR" sz="2400" dirty="0"/>
              <a:t>λόγου  </a:t>
            </a:r>
            <a:endParaRPr lang="el-GR" sz="2400" b="1" dirty="0" smtClean="0"/>
          </a:p>
          <a:p>
            <a:pPr algn="ctr">
              <a:defRPr/>
            </a:pPr>
            <a:r>
              <a:rPr lang="el-GR" sz="2400" b="1" dirty="0" smtClean="0"/>
              <a:t>  </a:t>
            </a:r>
            <a:endParaRPr lang="el-CY" sz="2400" b="1" dirty="0"/>
          </a:p>
        </p:txBody>
      </p:sp>
      <p:pic>
        <p:nvPicPr>
          <p:cNvPr id="5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62" y="322960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02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04616" cy="1325563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l-GR" dirty="0">
                <a:solidFill>
                  <a:srgbClr val="FF0000"/>
                </a:solidFill>
              </a:rPr>
              <a:t>ΤΟ  ΣΠΙΤΙ  ΜΟΥ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978025"/>
            <a:ext cx="2332512" cy="4351338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l-GR" dirty="0">
                <a:solidFill>
                  <a:srgbClr val="00B0F0"/>
                </a:solidFill>
              </a:rPr>
              <a:t>ΚΟΥΖΙΝΑ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90600" y="1978025"/>
            <a:ext cx="2332512" cy="43513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l-GR" dirty="0">
                <a:solidFill>
                  <a:srgbClr val="00B050"/>
                </a:solidFill>
              </a:rPr>
              <a:t>ΣΑΛΟΝΙ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372101" y="1978025"/>
            <a:ext cx="2332512" cy="43513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l-GR" dirty="0">
                <a:solidFill>
                  <a:srgbClr val="7030A0"/>
                </a:solidFill>
              </a:rPr>
              <a:t>ΜΠΑΝΙΟ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021288" y="1978025"/>
            <a:ext cx="2521528" cy="43513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l-GR" dirty="0">
                <a:solidFill>
                  <a:schemeClr val="bg2">
                    <a:lumMod val="10000"/>
                  </a:schemeClr>
                </a:solidFill>
              </a:rPr>
              <a:t>ΥΠΝΟΔΩΜΑΤΙΟ</a:t>
            </a: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9787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04616" cy="1325563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l-GR" dirty="0">
                <a:solidFill>
                  <a:srgbClr val="FF0000"/>
                </a:solidFill>
              </a:rPr>
              <a:t>ΤΟ  ΣΠΙΤΙ  ΜΟΥ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978025"/>
            <a:ext cx="2332512" cy="4351338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l-GR" dirty="0">
                <a:solidFill>
                  <a:srgbClr val="00B0F0"/>
                </a:solidFill>
              </a:rPr>
              <a:t>ΚΟΥΖΙΝΑ</a:t>
            </a:r>
          </a:p>
          <a:p>
            <a:pPr marL="0" indent="0" algn="ctr">
              <a:buNone/>
            </a:pPr>
            <a:r>
              <a:rPr lang="el-GR" dirty="0"/>
              <a:t>το ντουλάπι</a:t>
            </a:r>
          </a:p>
          <a:p>
            <a:pPr marL="0" indent="0" algn="ctr">
              <a:buNone/>
            </a:pPr>
            <a:r>
              <a:rPr lang="el-GR" dirty="0"/>
              <a:t>ο φούρνος</a:t>
            </a:r>
          </a:p>
          <a:p>
            <a:pPr marL="0" indent="0" algn="ctr">
              <a:buNone/>
            </a:pPr>
            <a:r>
              <a:rPr lang="el-GR" dirty="0"/>
              <a:t>το ψυγείο  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90600" y="1978025"/>
            <a:ext cx="2332512" cy="43513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l-GR" dirty="0">
                <a:solidFill>
                  <a:srgbClr val="00B050"/>
                </a:solidFill>
              </a:rPr>
              <a:t>ΣΑΛΟΝΙ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dirty="0"/>
              <a:t>ο καναπές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dirty="0"/>
              <a:t>οι  φωτογραφίες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dirty="0"/>
              <a:t>η πολυθρόνα 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372101" y="1978025"/>
            <a:ext cx="2332512" cy="43513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l-GR" dirty="0">
                <a:solidFill>
                  <a:srgbClr val="7030A0"/>
                </a:solidFill>
              </a:rPr>
              <a:t>ΜΠΑΝΙΟ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dirty="0"/>
              <a:t>η μπανιέρα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dirty="0"/>
              <a:t>η λεκάνη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dirty="0"/>
              <a:t> το καζανάκι 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dirty="0">
                <a:solidFill>
                  <a:srgbClr val="7030A0"/>
                </a:solidFill>
              </a:rPr>
              <a:t>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021288" y="1978025"/>
            <a:ext cx="2521528" cy="43513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l-GR" dirty="0">
                <a:solidFill>
                  <a:schemeClr val="bg2">
                    <a:lumMod val="10000"/>
                  </a:schemeClr>
                </a:solidFill>
              </a:rPr>
              <a:t>ΥΠΝΟΔΩΜΑΤΙΟ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dirty="0">
                <a:solidFill>
                  <a:schemeClr val="bg2">
                    <a:lumMod val="10000"/>
                  </a:schemeClr>
                </a:solidFill>
              </a:rPr>
              <a:t>το κρεβάτι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dirty="0">
                <a:solidFill>
                  <a:schemeClr val="bg2">
                    <a:lumMod val="10000"/>
                  </a:schemeClr>
                </a:solidFill>
              </a:rPr>
              <a:t>το </a:t>
            </a:r>
            <a:r>
              <a:rPr lang="el-GR" dirty="0" smtClean="0">
                <a:solidFill>
                  <a:schemeClr val="bg2">
                    <a:lumMod val="10000"/>
                  </a:schemeClr>
                </a:solidFill>
              </a:rPr>
              <a:t>μαξιλάρι (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pillow</a:t>
            </a:r>
            <a:r>
              <a:rPr lang="el-GR" dirty="0" smtClean="0">
                <a:solidFill>
                  <a:schemeClr val="bg2">
                    <a:lumMod val="10000"/>
                  </a:schemeClr>
                </a:solidFill>
              </a:rPr>
              <a:t>)</a:t>
            </a:r>
            <a:endParaRPr lang="el-GR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dirty="0">
                <a:solidFill>
                  <a:schemeClr val="bg2">
                    <a:lumMod val="10000"/>
                  </a:schemeClr>
                </a:solidFill>
              </a:rPr>
              <a:t>η ντουλάπα 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l-GR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l-GR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dirty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AutoShape 2" descr="Λεκανη Τουαλετας Τουαλέτα Νερό - Δωρεάν εικόνα στο Pixab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9182" y="4090988"/>
            <a:ext cx="2038350" cy="2238375"/>
          </a:xfrm>
          <a:prstGeom prst="rect">
            <a:avLst/>
          </a:prstGeom>
        </p:spPr>
      </p:pic>
      <p:sp>
        <p:nvSpPr>
          <p:cNvPr id="10" name="AutoShape 4" descr="ντουλάπα Στοκ Εικονογραφήσεις, Vectors, &amp; Clipart – (97,626 Στοκ  Εικονογραφήσεις)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8121" y="5035550"/>
            <a:ext cx="2895600" cy="1581150"/>
          </a:xfrm>
          <a:prstGeom prst="rect">
            <a:avLst/>
          </a:prstGeom>
        </p:spPr>
      </p:pic>
      <p:pic>
        <p:nvPicPr>
          <p:cNvPr id="1026" name="Picture 2" descr="464+ Thousand Cartoon Kitchen Royalty-Free Images, Stock Photos &amp; Pictures  | Shutterstock">
            <a:extLst>
              <a:ext uri="{FF2B5EF4-FFF2-40B4-BE49-F238E27FC236}">
                <a16:creationId xmlns:a16="http://schemas.microsoft.com/office/drawing/2014/main" id="{05D6F069-85BD-0790-746F-0AEDABEAF8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82"/>
          <a:stretch>
            <a:fillRect/>
          </a:stretch>
        </p:blipFill>
        <p:spPr bwMode="auto">
          <a:xfrm>
            <a:off x="3846245" y="4496140"/>
            <a:ext cx="1676400" cy="1428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Ανακαλύψτε 10 ζωγραφικη με σαλονια και ιδέες στο ζωγραφική ...">
            <a:extLst>
              <a:ext uri="{FF2B5EF4-FFF2-40B4-BE49-F238E27FC236}">
                <a16:creationId xmlns:a16="http://schemas.microsoft.com/office/drawing/2014/main" id="{E86F07D8-0DEB-E0C4-7626-2B60E785A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033" y="4408714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42</a:t>
            </a:fld>
            <a:endParaRPr lang="el-GR"/>
          </a:p>
        </p:txBody>
      </p:sp>
      <p:cxnSp>
        <p:nvCxnSpPr>
          <p:cNvPr id="13" name="Straight Connector 12"/>
          <p:cNvCxnSpPr/>
          <p:nvPr/>
        </p:nvCxnSpPr>
        <p:spPr>
          <a:xfrm>
            <a:off x="6979920" y="3276600"/>
            <a:ext cx="533400" cy="216408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797040" y="3855720"/>
            <a:ext cx="365760" cy="117983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25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A4A430FA-7ED2-E25A-1C46-2C522EF38D99}"/>
              </a:ext>
            </a:extLst>
          </p:cNvPr>
          <p:cNvSpPr/>
          <p:nvPr/>
        </p:nvSpPr>
        <p:spPr>
          <a:xfrm>
            <a:off x="685800" y="587829"/>
            <a:ext cx="5954486" cy="151311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4800" dirty="0"/>
              <a:t>κοιμάμαι  </a:t>
            </a:r>
            <a:endParaRPr lang="el-CY" sz="4800" dirty="0"/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78CC416E-3A36-BEF3-8EB0-96DCF76910BE}"/>
              </a:ext>
            </a:extLst>
          </p:cNvPr>
          <p:cNvSpPr/>
          <p:nvPr/>
        </p:nvSpPr>
        <p:spPr>
          <a:xfrm>
            <a:off x="914400" y="4386943"/>
            <a:ext cx="3755571" cy="151311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4800" dirty="0"/>
              <a:t>τρώω  </a:t>
            </a:r>
            <a:endParaRPr lang="el-CY" sz="4800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5835D12B-3404-10F5-AAD3-602AF6A452F1}"/>
              </a:ext>
            </a:extLst>
          </p:cNvPr>
          <p:cNvSpPr/>
          <p:nvPr/>
        </p:nvSpPr>
        <p:spPr>
          <a:xfrm>
            <a:off x="6934200" y="587829"/>
            <a:ext cx="5116286" cy="151311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4800" dirty="0"/>
              <a:t>πλένομαι  </a:t>
            </a:r>
            <a:endParaRPr lang="el-CY" sz="4800" dirty="0"/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471A98FD-DD97-101C-FAC6-7F690D454475}"/>
              </a:ext>
            </a:extLst>
          </p:cNvPr>
          <p:cNvSpPr/>
          <p:nvPr/>
        </p:nvSpPr>
        <p:spPr>
          <a:xfrm>
            <a:off x="5127172" y="4169229"/>
            <a:ext cx="6770914" cy="151311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4800" dirty="0"/>
              <a:t>βλέπω  τηλεόραση   </a:t>
            </a:r>
            <a:endParaRPr lang="el-CY" sz="4800" dirty="0"/>
          </a:p>
        </p:txBody>
      </p:sp>
      <p:pic>
        <p:nvPicPr>
          <p:cNvPr id="1026" name="Picture 2" descr="Δημιουργήθηκε Ai Αγόρι Κοιμάμαι - Δωρεάν εικόνα στο Pixabay">
            <a:extLst>
              <a:ext uri="{FF2B5EF4-FFF2-40B4-BE49-F238E27FC236}">
                <a16:creationId xmlns:a16="http://schemas.microsoft.com/office/drawing/2014/main" id="{3BF15242-FD73-47EF-A201-9B848BFBD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73" y="2465614"/>
            <a:ext cx="1847850" cy="17335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μπάνιο Στοκ Εικονογραφήσεις, Vectors, &amp; Clipart – (262,043 Στοκ  Εικονογραφήσεις)">
            <a:extLst>
              <a:ext uri="{FF2B5EF4-FFF2-40B4-BE49-F238E27FC236}">
                <a16:creationId xmlns:a16="http://schemas.microsoft.com/office/drawing/2014/main" id="{7AEB2135-D5FC-008C-D0AD-9668BCA2DC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97"/>
          <a:stretch/>
        </p:blipFill>
        <p:spPr bwMode="auto">
          <a:xfrm>
            <a:off x="5888491" y="2334986"/>
            <a:ext cx="2143125" cy="15131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Σκίτσο Του Μικρού Κοριτσιού Τρώει Από Βαθύ Πιάτο Και Κοιτάζοντας Διάνυσμα  από ©OlgaTropinina 474095462">
            <a:extLst>
              <a:ext uri="{FF2B5EF4-FFF2-40B4-BE49-F238E27FC236}">
                <a16:creationId xmlns:a16="http://schemas.microsoft.com/office/drawing/2014/main" id="{06A65BDB-603D-BB03-959F-274B828C1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420" y="2178898"/>
            <a:ext cx="2307771" cy="19903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Παζάρι Βιβλίου Θεσσαλονίκη - Δεν διαβάζω βλέπω όμως τηλεόραση και ταινίες  το ίδιο είναι! Ένα από τα πιο σαθρά επιχειρήματα που χρησιμοποιούνται και  για την πλειοψηφία του κόσμου είναι απόλυτα πιστευτό. Η">
            <a:extLst>
              <a:ext uri="{FF2B5EF4-FFF2-40B4-BE49-F238E27FC236}">
                <a16:creationId xmlns:a16="http://schemas.microsoft.com/office/drawing/2014/main" id="{B155CC6F-110B-776B-B164-977F148A1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64" y="2286000"/>
            <a:ext cx="2933700" cy="15621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43</a:t>
            </a:fld>
            <a:endParaRPr lang="el-GR"/>
          </a:p>
        </p:txBody>
      </p:sp>
      <p:sp>
        <p:nvSpPr>
          <p:cNvPr id="7" name="Right Arrow 6"/>
          <p:cNvSpPr/>
          <p:nvPr/>
        </p:nvSpPr>
        <p:spPr>
          <a:xfrm rot="5400000">
            <a:off x="899959" y="2203693"/>
            <a:ext cx="1136095" cy="5996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Right Arrow 11"/>
          <p:cNvSpPr/>
          <p:nvPr/>
        </p:nvSpPr>
        <p:spPr>
          <a:xfrm rot="7564606">
            <a:off x="3071082" y="3947350"/>
            <a:ext cx="1136095" cy="5996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Right Arrow 12"/>
          <p:cNvSpPr/>
          <p:nvPr/>
        </p:nvSpPr>
        <p:spPr>
          <a:xfrm rot="17694612">
            <a:off x="7096292" y="2035151"/>
            <a:ext cx="1136095" cy="5996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Right Arrow 13"/>
          <p:cNvSpPr/>
          <p:nvPr/>
        </p:nvSpPr>
        <p:spPr>
          <a:xfrm rot="17694612">
            <a:off x="9174666" y="3722984"/>
            <a:ext cx="1136095" cy="5996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119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Πινακίδα κινουμένων σχεδίων Διάνυσμα από ©nikiteev 60055583">
            <a:extLst>
              <a:ext uri="{FF2B5EF4-FFF2-40B4-BE49-F238E27FC236}">
                <a16:creationId xmlns:a16="http://schemas.microsoft.com/office/drawing/2014/main" id="{7D6E3934-8CE1-3126-1A9A-2CB5C5885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144" y="991984"/>
            <a:ext cx="8280920" cy="488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D10DB17-480C-6FDB-6498-812184279D73}"/>
              </a:ext>
            </a:extLst>
          </p:cNvPr>
          <p:cNvSpPr/>
          <p:nvPr/>
        </p:nvSpPr>
        <p:spPr>
          <a:xfrm>
            <a:off x="3107668" y="3140968"/>
            <a:ext cx="5976664" cy="17281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l-CY" sz="4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65534" y="3244334"/>
            <a:ext cx="366093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l-GR" sz="2400" dirty="0" smtClean="0"/>
          </a:p>
          <a:p>
            <a:pPr algn="ctr"/>
            <a:r>
              <a:rPr lang="en-US" sz="2400" dirty="0" smtClean="0"/>
              <a:t>Writing skills </a:t>
            </a:r>
          </a:p>
          <a:p>
            <a:pPr algn="ctr"/>
            <a:r>
              <a:rPr lang="el-GR" sz="2400" dirty="0" smtClean="0"/>
              <a:t>Παραγωγή γραπτού λόγου  </a:t>
            </a:r>
            <a:endParaRPr lang="el-GR" sz="2400" b="1" dirty="0" smtClean="0"/>
          </a:p>
          <a:p>
            <a:pPr algn="ctr">
              <a:defRPr/>
            </a:pPr>
            <a:r>
              <a:rPr lang="el-GR" sz="2400" b="1" dirty="0" smtClean="0"/>
              <a:t>  </a:t>
            </a:r>
            <a:endParaRPr lang="el-CY" sz="2400" b="1" dirty="0"/>
          </a:p>
        </p:txBody>
      </p:sp>
      <p:pic>
        <p:nvPicPr>
          <p:cNvPr id="5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62" y="322960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9280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Προσοχή - Κρούσματα εξαπάτησης των Δημοτών - Δήμος Παλαιού ...">
            <a:extLst>
              <a:ext uri="{FF2B5EF4-FFF2-40B4-BE49-F238E27FC236}">
                <a16:creationId xmlns:a16="http://schemas.microsoft.com/office/drawing/2014/main" id="{C640DC95-89FE-22D6-3937-F7BF522B0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4539343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0BABE72B-F7E2-2C95-B6D0-EB8F8DF0E44E}"/>
              </a:ext>
            </a:extLst>
          </p:cNvPr>
          <p:cNvSpPr/>
          <p:nvPr/>
        </p:nvSpPr>
        <p:spPr>
          <a:xfrm>
            <a:off x="166007" y="917120"/>
            <a:ext cx="6365422" cy="4327073"/>
          </a:xfrm>
          <a:prstGeom prst="cloudCallou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Στο  σπίτι  υπάρχει </a:t>
            </a:r>
          </a:p>
          <a:p>
            <a:pPr algn="ctr"/>
            <a:r>
              <a:rPr lang="el-GR" sz="4000" dirty="0"/>
              <a:t>ένας ________ .</a:t>
            </a:r>
          </a:p>
          <a:p>
            <a:pPr algn="ctr"/>
            <a:r>
              <a:rPr lang="el-GR" sz="4000" dirty="0"/>
              <a:t>μία ________ . </a:t>
            </a:r>
            <a:endParaRPr lang="el-CY" sz="4000" dirty="0"/>
          </a:p>
          <a:p>
            <a:pPr algn="ctr"/>
            <a:r>
              <a:rPr lang="el-GR" sz="4000" dirty="0"/>
              <a:t>ένα ________ . </a:t>
            </a:r>
            <a:endParaRPr lang="el-CY" sz="4000" dirty="0"/>
          </a:p>
          <a:p>
            <a:pPr algn="ctr"/>
            <a:r>
              <a:rPr lang="el-GR" sz="4000" dirty="0"/>
              <a:t> </a:t>
            </a:r>
            <a:endParaRPr lang="el-CY" sz="4000" dirty="0"/>
          </a:p>
        </p:txBody>
      </p:sp>
      <p:sp>
        <p:nvSpPr>
          <p:cNvPr id="3" name="Φυσαλίδα σκέψης: Σύννεφο 2">
            <a:extLst>
              <a:ext uri="{FF2B5EF4-FFF2-40B4-BE49-F238E27FC236}">
                <a16:creationId xmlns:a16="http://schemas.microsoft.com/office/drawing/2014/main" id="{B6CEBE37-3008-3AE1-597C-9041EDD1A9D9}"/>
              </a:ext>
            </a:extLst>
          </p:cNvPr>
          <p:cNvSpPr/>
          <p:nvPr/>
        </p:nvSpPr>
        <p:spPr>
          <a:xfrm>
            <a:off x="6531430" y="489857"/>
            <a:ext cx="5344884" cy="5355772"/>
          </a:xfrm>
          <a:prstGeom prst="cloudCallou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Το  σπίτι έχει έναν ________.</a:t>
            </a:r>
          </a:p>
          <a:p>
            <a:pPr algn="ctr"/>
            <a:r>
              <a:rPr lang="el-GR" sz="4000" dirty="0"/>
              <a:t>μία ________ . </a:t>
            </a:r>
            <a:endParaRPr lang="el-CY" sz="4000" dirty="0"/>
          </a:p>
          <a:p>
            <a:pPr algn="ctr"/>
            <a:r>
              <a:rPr lang="el-GR" sz="4000" dirty="0"/>
              <a:t>ένα ________ .  </a:t>
            </a:r>
            <a:endParaRPr lang="el-CY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3224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βάλ 1">
            <a:extLst>
              <a:ext uri="{FF2B5EF4-FFF2-40B4-BE49-F238E27FC236}">
                <a16:creationId xmlns:a16="http://schemas.microsoft.com/office/drawing/2014/main" id="{90640870-E1C1-D32D-A4DE-78E18E91E4BB}"/>
              </a:ext>
            </a:extLst>
          </p:cNvPr>
          <p:cNvSpPr/>
          <p:nvPr/>
        </p:nvSpPr>
        <p:spPr>
          <a:xfrm>
            <a:off x="1023256" y="195943"/>
            <a:ext cx="2264228" cy="1719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0</a:t>
            </a:r>
            <a:endParaRPr lang="x-none" sz="9600" dirty="0"/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461D712C-5C04-2A84-A3DC-3342497B8823}"/>
              </a:ext>
            </a:extLst>
          </p:cNvPr>
          <p:cNvSpPr/>
          <p:nvPr/>
        </p:nvSpPr>
        <p:spPr>
          <a:xfrm>
            <a:off x="1023256" y="2307771"/>
            <a:ext cx="2264228" cy="1719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η</a:t>
            </a:r>
            <a:endParaRPr lang="x-none" sz="9600" dirty="0"/>
          </a:p>
        </p:txBody>
      </p:sp>
      <p:sp>
        <p:nvSpPr>
          <p:cNvPr id="4" name="Οβάλ 3">
            <a:extLst>
              <a:ext uri="{FF2B5EF4-FFF2-40B4-BE49-F238E27FC236}">
                <a16:creationId xmlns:a16="http://schemas.microsoft.com/office/drawing/2014/main" id="{A142B1C6-852B-656B-8C90-DAB993B81982}"/>
              </a:ext>
            </a:extLst>
          </p:cNvPr>
          <p:cNvSpPr/>
          <p:nvPr/>
        </p:nvSpPr>
        <p:spPr>
          <a:xfrm>
            <a:off x="1230082" y="4419599"/>
            <a:ext cx="2264228" cy="1719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το</a:t>
            </a:r>
            <a:endParaRPr lang="x-none" sz="9600" dirty="0"/>
          </a:p>
        </p:txBody>
      </p:sp>
      <p:sp>
        <p:nvSpPr>
          <p:cNvPr id="5" name="Οβάλ 4">
            <a:extLst>
              <a:ext uri="{FF2B5EF4-FFF2-40B4-BE49-F238E27FC236}">
                <a16:creationId xmlns:a16="http://schemas.microsoft.com/office/drawing/2014/main" id="{C6C7ABB1-1590-D23F-4832-A74568FDE02D}"/>
              </a:ext>
            </a:extLst>
          </p:cNvPr>
          <p:cNvSpPr/>
          <p:nvPr/>
        </p:nvSpPr>
        <p:spPr>
          <a:xfrm>
            <a:off x="4974769" y="97970"/>
            <a:ext cx="2264228" cy="1719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5400" dirty="0"/>
              <a:t>ένας</a:t>
            </a:r>
            <a:endParaRPr lang="x-none" sz="5400" dirty="0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0F5C8EAF-5199-6D32-1909-E2B9442E2A7E}"/>
              </a:ext>
            </a:extLst>
          </p:cNvPr>
          <p:cNvSpPr/>
          <p:nvPr/>
        </p:nvSpPr>
        <p:spPr>
          <a:xfrm>
            <a:off x="5050974" y="2258786"/>
            <a:ext cx="2264228" cy="1719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5400" dirty="0"/>
              <a:t>μία</a:t>
            </a:r>
            <a:endParaRPr lang="x-none" sz="5400" dirty="0"/>
          </a:p>
        </p:txBody>
      </p:sp>
      <p:sp>
        <p:nvSpPr>
          <p:cNvPr id="7" name="Οβάλ 6">
            <a:extLst>
              <a:ext uri="{FF2B5EF4-FFF2-40B4-BE49-F238E27FC236}">
                <a16:creationId xmlns:a16="http://schemas.microsoft.com/office/drawing/2014/main" id="{8FB33635-2257-593E-D8B4-236BAA467FC6}"/>
              </a:ext>
            </a:extLst>
          </p:cNvPr>
          <p:cNvSpPr/>
          <p:nvPr/>
        </p:nvSpPr>
        <p:spPr>
          <a:xfrm>
            <a:off x="5127177" y="4419598"/>
            <a:ext cx="2264228" cy="1719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5400" dirty="0"/>
              <a:t>ένα</a:t>
            </a:r>
            <a:endParaRPr lang="x-none" sz="5400" dirty="0"/>
          </a:p>
        </p:txBody>
      </p:sp>
      <p:sp>
        <p:nvSpPr>
          <p:cNvPr id="8" name="Βέλος: Αριστερό 7">
            <a:extLst>
              <a:ext uri="{FF2B5EF4-FFF2-40B4-BE49-F238E27FC236}">
                <a16:creationId xmlns:a16="http://schemas.microsoft.com/office/drawing/2014/main" id="{069D0CFF-A202-2C89-63B3-17DBA08A853B}"/>
              </a:ext>
            </a:extLst>
          </p:cNvPr>
          <p:cNvSpPr/>
          <p:nvPr/>
        </p:nvSpPr>
        <p:spPr>
          <a:xfrm rot="10800000">
            <a:off x="3516083" y="538842"/>
            <a:ext cx="1230087" cy="103414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Βέλος: Αριστερό 8">
            <a:extLst>
              <a:ext uri="{FF2B5EF4-FFF2-40B4-BE49-F238E27FC236}">
                <a16:creationId xmlns:a16="http://schemas.microsoft.com/office/drawing/2014/main" id="{40AD3A69-6F6E-FD08-FCB6-AA07BFB74440}"/>
              </a:ext>
            </a:extLst>
          </p:cNvPr>
          <p:cNvSpPr/>
          <p:nvPr/>
        </p:nvSpPr>
        <p:spPr>
          <a:xfrm rot="10800000">
            <a:off x="3570510" y="4523014"/>
            <a:ext cx="1230087" cy="103414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" name="Βέλος: Αριστερό 9">
            <a:extLst>
              <a:ext uri="{FF2B5EF4-FFF2-40B4-BE49-F238E27FC236}">
                <a16:creationId xmlns:a16="http://schemas.microsoft.com/office/drawing/2014/main" id="{024B5989-3550-DA8C-17C1-E6F55701F420}"/>
              </a:ext>
            </a:extLst>
          </p:cNvPr>
          <p:cNvSpPr/>
          <p:nvPr/>
        </p:nvSpPr>
        <p:spPr>
          <a:xfrm rot="10800000">
            <a:off x="3646713" y="2601686"/>
            <a:ext cx="1230087" cy="103414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" name="Οβάλ 11">
            <a:extLst>
              <a:ext uri="{FF2B5EF4-FFF2-40B4-BE49-F238E27FC236}">
                <a16:creationId xmlns:a16="http://schemas.microsoft.com/office/drawing/2014/main" id="{89009114-3B87-2E8C-043E-23A4BE2B454E}"/>
              </a:ext>
            </a:extLst>
          </p:cNvPr>
          <p:cNvSpPr/>
          <p:nvPr/>
        </p:nvSpPr>
        <p:spPr>
          <a:xfrm>
            <a:off x="7815943" y="2002971"/>
            <a:ext cx="3537857" cy="265611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υπάρχει</a:t>
            </a:r>
            <a:endParaRPr lang="el-CY" sz="48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6009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B8A09-4EEF-19C7-CEA8-2AB30F8DF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βάλ 1">
            <a:extLst>
              <a:ext uri="{FF2B5EF4-FFF2-40B4-BE49-F238E27FC236}">
                <a16:creationId xmlns:a16="http://schemas.microsoft.com/office/drawing/2014/main" id="{63917AEE-0A00-DEBF-8C7F-27AFA30A0E4F}"/>
              </a:ext>
            </a:extLst>
          </p:cNvPr>
          <p:cNvSpPr/>
          <p:nvPr/>
        </p:nvSpPr>
        <p:spPr>
          <a:xfrm>
            <a:off x="1023256" y="195943"/>
            <a:ext cx="2264228" cy="1719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0</a:t>
            </a:r>
            <a:endParaRPr lang="x-none" sz="9600" dirty="0"/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8E731B23-245B-B1A8-111B-B530700D0133}"/>
              </a:ext>
            </a:extLst>
          </p:cNvPr>
          <p:cNvSpPr/>
          <p:nvPr/>
        </p:nvSpPr>
        <p:spPr>
          <a:xfrm>
            <a:off x="1023256" y="2307771"/>
            <a:ext cx="2264228" cy="1719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η</a:t>
            </a:r>
            <a:endParaRPr lang="x-none" sz="9600" dirty="0"/>
          </a:p>
        </p:txBody>
      </p:sp>
      <p:sp>
        <p:nvSpPr>
          <p:cNvPr id="4" name="Οβάλ 3">
            <a:extLst>
              <a:ext uri="{FF2B5EF4-FFF2-40B4-BE49-F238E27FC236}">
                <a16:creationId xmlns:a16="http://schemas.microsoft.com/office/drawing/2014/main" id="{3F32DE0C-6FE5-617C-9BA3-9881053C1BD1}"/>
              </a:ext>
            </a:extLst>
          </p:cNvPr>
          <p:cNvSpPr/>
          <p:nvPr/>
        </p:nvSpPr>
        <p:spPr>
          <a:xfrm>
            <a:off x="1230082" y="4419599"/>
            <a:ext cx="2264228" cy="1719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το</a:t>
            </a:r>
            <a:endParaRPr lang="x-none" sz="9600" dirty="0"/>
          </a:p>
        </p:txBody>
      </p:sp>
      <p:sp>
        <p:nvSpPr>
          <p:cNvPr id="5" name="Οβάλ 4">
            <a:extLst>
              <a:ext uri="{FF2B5EF4-FFF2-40B4-BE49-F238E27FC236}">
                <a16:creationId xmlns:a16="http://schemas.microsoft.com/office/drawing/2014/main" id="{8CD4862B-CB77-2F30-EA2B-FA125D8BEFF0}"/>
              </a:ext>
            </a:extLst>
          </p:cNvPr>
          <p:cNvSpPr/>
          <p:nvPr/>
        </p:nvSpPr>
        <p:spPr>
          <a:xfrm>
            <a:off x="4974769" y="97970"/>
            <a:ext cx="2264228" cy="1719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5400" dirty="0"/>
              <a:t>έναν</a:t>
            </a:r>
            <a:endParaRPr lang="x-none" sz="5400" dirty="0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74A01E7B-1F60-7274-CDCC-53EAEB67C207}"/>
              </a:ext>
            </a:extLst>
          </p:cNvPr>
          <p:cNvSpPr/>
          <p:nvPr/>
        </p:nvSpPr>
        <p:spPr>
          <a:xfrm>
            <a:off x="5050974" y="2258786"/>
            <a:ext cx="2264228" cy="1719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5400" dirty="0"/>
              <a:t>μία</a:t>
            </a:r>
            <a:endParaRPr lang="x-none" sz="5400" dirty="0"/>
          </a:p>
        </p:txBody>
      </p:sp>
      <p:sp>
        <p:nvSpPr>
          <p:cNvPr id="7" name="Οβάλ 6">
            <a:extLst>
              <a:ext uri="{FF2B5EF4-FFF2-40B4-BE49-F238E27FC236}">
                <a16:creationId xmlns:a16="http://schemas.microsoft.com/office/drawing/2014/main" id="{48130FBB-FC19-B5FA-8050-4569DBEF728D}"/>
              </a:ext>
            </a:extLst>
          </p:cNvPr>
          <p:cNvSpPr/>
          <p:nvPr/>
        </p:nvSpPr>
        <p:spPr>
          <a:xfrm>
            <a:off x="5127177" y="4419598"/>
            <a:ext cx="2264228" cy="1719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5400" dirty="0"/>
              <a:t>ένα</a:t>
            </a:r>
            <a:endParaRPr lang="x-none" sz="5400" dirty="0"/>
          </a:p>
        </p:txBody>
      </p:sp>
      <p:sp>
        <p:nvSpPr>
          <p:cNvPr id="8" name="Βέλος: Αριστερό 7">
            <a:extLst>
              <a:ext uri="{FF2B5EF4-FFF2-40B4-BE49-F238E27FC236}">
                <a16:creationId xmlns:a16="http://schemas.microsoft.com/office/drawing/2014/main" id="{024DD057-D1CF-8E2F-860A-1C961EF44D66}"/>
              </a:ext>
            </a:extLst>
          </p:cNvPr>
          <p:cNvSpPr/>
          <p:nvPr/>
        </p:nvSpPr>
        <p:spPr>
          <a:xfrm rot="10800000">
            <a:off x="3516083" y="538842"/>
            <a:ext cx="1230087" cy="103414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Βέλος: Αριστερό 8">
            <a:extLst>
              <a:ext uri="{FF2B5EF4-FFF2-40B4-BE49-F238E27FC236}">
                <a16:creationId xmlns:a16="http://schemas.microsoft.com/office/drawing/2014/main" id="{F15CE491-05D4-0CBB-6F73-4FBE027FF98D}"/>
              </a:ext>
            </a:extLst>
          </p:cNvPr>
          <p:cNvSpPr/>
          <p:nvPr/>
        </p:nvSpPr>
        <p:spPr>
          <a:xfrm rot="10800000">
            <a:off x="3570510" y="4523014"/>
            <a:ext cx="1230087" cy="103414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" name="Βέλος: Αριστερό 9">
            <a:extLst>
              <a:ext uri="{FF2B5EF4-FFF2-40B4-BE49-F238E27FC236}">
                <a16:creationId xmlns:a16="http://schemas.microsoft.com/office/drawing/2014/main" id="{041D42FD-79DF-90F8-E3C0-EF917C1E84EB}"/>
              </a:ext>
            </a:extLst>
          </p:cNvPr>
          <p:cNvSpPr/>
          <p:nvPr/>
        </p:nvSpPr>
        <p:spPr>
          <a:xfrm rot="10800000">
            <a:off x="3646713" y="2601686"/>
            <a:ext cx="1230087" cy="103414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1F09AFF9-1137-F39E-442E-2D2495C8F775}"/>
              </a:ext>
            </a:extLst>
          </p:cNvPr>
          <p:cNvSpPr/>
          <p:nvPr/>
        </p:nvSpPr>
        <p:spPr>
          <a:xfrm>
            <a:off x="7815943" y="2002971"/>
            <a:ext cx="3537857" cy="265611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έχει</a:t>
            </a:r>
            <a:endParaRPr lang="el-CY" sz="48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038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E83F3-5C69-EBF6-480E-924D4B03F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8585819-3445-38AD-62A2-75A6D19D5FAB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l-GR" dirty="0" err="1"/>
              <a:t>Αυτοαξιολόγηση</a:t>
            </a:r>
            <a:r>
              <a:rPr lang="el-GR" dirty="0"/>
              <a:t> στο σπίτι </a:t>
            </a:r>
            <a:endParaRPr lang="el-CY" dirty="0"/>
          </a:p>
        </p:txBody>
      </p:sp>
      <p:pic>
        <p:nvPicPr>
          <p:cNvPr id="2050" name="Picture 2" descr="Αυτοαξιολόγηση: Χρειάζονται ψύχραιμες και συνετές αντιδράσεις | Alfavita">
            <a:extLst>
              <a:ext uri="{FF2B5EF4-FFF2-40B4-BE49-F238E27FC236}">
                <a16:creationId xmlns:a16="http://schemas.microsoft.com/office/drawing/2014/main" id="{22E16BBA-3FCD-3FB1-48C0-819BA4B98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27995"/>
            <a:ext cx="10515600" cy="4631221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1090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303F5-59B5-FB21-2487-404304B16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ίζουμε κρεμάλα; – Η τάξη της κυρίας Σέβης">
            <a:extLst>
              <a:ext uri="{FF2B5EF4-FFF2-40B4-BE49-F238E27FC236}">
                <a16:creationId xmlns:a16="http://schemas.microsoft.com/office/drawing/2014/main" id="{F22978A6-7742-A404-B515-FF5FCE8C4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93" y="388248"/>
            <a:ext cx="5415585" cy="541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300AB8E3-ADEF-5A9C-5AB6-34436CBD1FE1}"/>
              </a:ext>
            </a:extLst>
          </p:cNvPr>
          <p:cNvSpPr/>
          <p:nvPr/>
        </p:nvSpPr>
        <p:spPr>
          <a:xfrm>
            <a:off x="1262743" y="4093029"/>
            <a:ext cx="3222171" cy="6313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400" dirty="0"/>
          </a:p>
        </p:txBody>
      </p:sp>
      <p:pic>
        <p:nvPicPr>
          <p:cNvPr id="5122" name="Picture 2" descr="Τραπέζι Διακοπών Φαγητό Και Παράθυρο Μοντέρνο Άνετο Εσωτερικό Τραπεζαρία  Τραπέζι Διάνυσμα από ©Yucalora 392528368">
            <a:extLst>
              <a:ext uri="{FF2B5EF4-FFF2-40B4-BE49-F238E27FC236}">
                <a16:creationId xmlns:a16="http://schemas.microsoft.com/office/drawing/2014/main" id="{3C2EC447-2C86-5FA1-B65D-B8AF7447A1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3"/>
          <a:stretch>
            <a:fillRect/>
          </a:stretch>
        </p:blipFill>
        <p:spPr bwMode="auto">
          <a:xfrm>
            <a:off x="6228523" y="1228726"/>
            <a:ext cx="4864019" cy="476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163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303F5-59B5-FB21-2487-404304B16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ίζουμε κρεμάλα; – Η τάξη της κυρίας Σέβης">
            <a:extLst>
              <a:ext uri="{FF2B5EF4-FFF2-40B4-BE49-F238E27FC236}">
                <a16:creationId xmlns:a16="http://schemas.microsoft.com/office/drawing/2014/main" id="{F22978A6-7742-A404-B515-FF5FCE8C4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93" y="388248"/>
            <a:ext cx="5415585" cy="541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300AB8E3-ADEF-5A9C-5AB6-34436CBD1FE1}"/>
              </a:ext>
            </a:extLst>
          </p:cNvPr>
          <p:cNvSpPr/>
          <p:nvPr/>
        </p:nvSpPr>
        <p:spPr>
          <a:xfrm>
            <a:off x="1262743" y="4093029"/>
            <a:ext cx="3222171" cy="6313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τραπεζαρία</a:t>
            </a:r>
            <a:endParaRPr lang="el-CY" sz="4400" dirty="0"/>
          </a:p>
        </p:txBody>
      </p:sp>
      <p:pic>
        <p:nvPicPr>
          <p:cNvPr id="5122" name="Picture 2" descr="Τραπέζι Διακοπών Φαγητό Και Παράθυρο Μοντέρνο Άνετο Εσωτερικό Τραπεζαρία  Τραπέζι Διάνυσμα από ©Yucalora 392528368">
            <a:extLst>
              <a:ext uri="{FF2B5EF4-FFF2-40B4-BE49-F238E27FC236}">
                <a16:creationId xmlns:a16="http://schemas.microsoft.com/office/drawing/2014/main" id="{3C2EC447-2C86-5FA1-B65D-B8AF7447A1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3"/>
          <a:stretch>
            <a:fillRect/>
          </a:stretch>
        </p:blipFill>
        <p:spPr bwMode="auto">
          <a:xfrm>
            <a:off x="6228523" y="1228726"/>
            <a:ext cx="4864019" cy="476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50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175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2BA1D-3144-352B-C10A-FC3CCA1A1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ίζουμε κρεμάλα; – Η τάξη της κυρίας Σέβης">
            <a:extLst>
              <a:ext uri="{FF2B5EF4-FFF2-40B4-BE49-F238E27FC236}">
                <a16:creationId xmlns:a16="http://schemas.microsoft.com/office/drawing/2014/main" id="{55E85AB1-2D61-435F-B1B4-E323B9630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93" y="388248"/>
            <a:ext cx="5415585" cy="541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14C0985A-4C59-11DC-19EA-5B6E4BEC4783}"/>
              </a:ext>
            </a:extLst>
          </p:cNvPr>
          <p:cNvSpPr/>
          <p:nvPr/>
        </p:nvSpPr>
        <p:spPr>
          <a:xfrm>
            <a:off x="1262743" y="4093029"/>
            <a:ext cx="3222171" cy="6313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400" dirty="0"/>
          </a:p>
        </p:txBody>
      </p:sp>
      <p:pic>
        <p:nvPicPr>
          <p:cNvPr id="10242" name="Picture 2" descr="12 Balconys ιδέες για αποθήκευση σήμερα | μικρή βεράντα, σπίτια, μπαλκόνια  και άλλα">
            <a:extLst>
              <a:ext uri="{FF2B5EF4-FFF2-40B4-BE49-F238E27FC236}">
                <a16:creationId xmlns:a16="http://schemas.microsoft.com/office/drawing/2014/main" id="{1248C089-121F-032A-6D17-6129D10477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49"/>
          <a:stretch>
            <a:fillRect/>
          </a:stretch>
        </p:blipFill>
        <p:spPr bwMode="auto">
          <a:xfrm>
            <a:off x="6228524" y="819150"/>
            <a:ext cx="5049076" cy="441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51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296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2BA1D-3144-352B-C10A-FC3CCA1A1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ίζουμε κρεμάλα; – Η τάξη της κυρίας Σέβης">
            <a:extLst>
              <a:ext uri="{FF2B5EF4-FFF2-40B4-BE49-F238E27FC236}">
                <a16:creationId xmlns:a16="http://schemas.microsoft.com/office/drawing/2014/main" id="{55E85AB1-2D61-435F-B1B4-E323B9630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93" y="388248"/>
            <a:ext cx="5415585" cy="541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14C0985A-4C59-11DC-19EA-5B6E4BEC4783}"/>
              </a:ext>
            </a:extLst>
          </p:cNvPr>
          <p:cNvSpPr/>
          <p:nvPr/>
        </p:nvSpPr>
        <p:spPr>
          <a:xfrm>
            <a:off x="1262743" y="4093029"/>
            <a:ext cx="3222171" cy="6313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μπαλκόνι</a:t>
            </a:r>
            <a:endParaRPr lang="el-CY" sz="4400" dirty="0"/>
          </a:p>
        </p:txBody>
      </p:sp>
      <p:pic>
        <p:nvPicPr>
          <p:cNvPr id="10242" name="Picture 2" descr="12 Balconys ιδέες για αποθήκευση σήμερα | μικρή βεράντα, σπίτια, μπαλκόνια  και άλλα">
            <a:extLst>
              <a:ext uri="{FF2B5EF4-FFF2-40B4-BE49-F238E27FC236}">
                <a16:creationId xmlns:a16="http://schemas.microsoft.com/office/drawing/2014/main" id="{1248C089-121F-032A-6D17-6129D10477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49"/>
          <a:stretch>
            <a:fillRect/>
          </a:stretch>
        </p:blipFill>
        <p:spPr bwMode="auto">
          <a:xfrm>
            <a:off x="6228524" y="819150"/>
            <a:ext cx="5049076" cy="441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52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078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6C938-0E8F-F43E-C4D2-378C29613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ίζουμε κρεμάλα; – Η τάξη της κυρίας Σέβης">
            <a:extLst>
              <a:ext uri="{FF2B5EF4-FFF2-40B4-BE49-F238E27FC236}">
                <a16:creationId xmlns:a16="http://schemas.microsoft.com/office/drawing/2014/main" id="{E7D90C8E-1772-E948-CD2F-5950BE751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93" y="388248"/>
            <a:ext cx="5415585" cy="541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C22D99A3-0BC9-F11C-9322-E7641CCA62A2}"/>
              </a:ext>
            </a:extLst>
          </p:cNvPr>
          <p:cNvSpPr/>
          <p:nvPr/>
        </p:nvSpPr>
        <p:spPr>
          <a:xfrm>
            <a:off x="1262743" y="4093029"/>
            <a:ext cx="3222171" cy="6313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400" dirty="0"/>
          </a:p>
        </p:txBody>
      </p:sp>
      <p:pic>
        <p:nvPicPr>
          <p:cNvPr id="11266" name="Picture 2" descr="γραφείο Στοκ Εικονογραφήσεις, Vectors, &amp; Clipart – (2,441,059 Στοκ  Εικονογραφήσεις)">
            <a:extLst>
              <a:ext uri="{FF2B5EF4-FFF2-40B4-BE49-F238E27FC236}">
                <a16:creationId xmlns:a16="http://schemas.microsoft.com/office/drawing/2014/main" id="{64E0616F-D3A4-173F-8560-710F85DE8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960" y="1258025"/>
            <a:ext cx="3899126" cy="389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53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573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6C938-0E8F-F43E-C4D2-378C29613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ίζουμε κρεμάλα; – Η τάξη της κυρίας Σέβης">
            <a:extLst>
              <a:ext uri="{FF2B5EF4-FFF2-40B4-BE49-F238E27FC236}">
                <a16:creationId xmlns:a16="http://schemas.microsoft.com/office/drawing/2014/main" id="{E7D90C8E-1772-E948-CD2F-5950BE751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93" y="388248"/>
            <a:ext cx="5415585" cy="541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C22D99A3-0BC9-F11C-9322-E7641CCA62A2}"/>
              </a:ext>
            </a:extLst>
          </p:cNvPr>
          <p:cNvSpPr/>
          <p:nvPr/>
        </p:nvSpPr>
        <p:spPr>
          <a:xfrm>
            <a:off x="1262743" y="4093029"/>
            <a:ext cx="3222171" cy="6313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 smtClean="0"/>
              <a:t>γραφείο</a:t>
            </a:r>
            <a:endParaRPr lang="el-CY" sz="4400" dirty="0"/>
          </a:p>
        </p:txBody>
      </p:sp>
      <p:pic>
        <p:nvPicPr>
          <p:cNvPr id="11266" name="Picture 2" descr="γραφείο Στοκ Εικονογραφήσεις, Vectors, &amp; Clipart – (2,441,059 Στοκ  Εικονογραφήσεις)">
            <a:extLst>
              <a:ext uri="{FF2B5EF4-FFF2-40B4-BE49-F238E27FC236}">
                <a16:creationId xmlns:a16="http://schemas.microsoft.com/office/drawing/2014/main" id="{64E0616F-D3A4-173F-8560-710F85DE8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960" y="1258025"/>
            <a:ext cx="3899126" cy="389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54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839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F4DB8-05CB-7898-B1AA-97DB25705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ίζουμε κρεμάλα; – Η τάξη της κυρίας Σέβης">
            <a:extLst>
              <a:ext uri="{FF2B5EF4-FFF2-40B4-BE49-F238E27FC236}">
                <a16:creationId xmlns:a16="http://schemas.microsoft.com/office/drawing/2014/main" id="{47D569BC-5D72-4163-F062-B7D8845A4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93" y="388248"/>
            <a:ext cx="5415585" cy="541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061A8857-B6A6-8FFF-58AB-89715C8EB1AA}"/>
              </a:ext>
            </a:extLst>
          </p:cNvPr>
          <p:cNvSpPr/>
          <p:nvPr/>
        </p:nvSpPr>
        <p:spPr>
          <a:xfrm>
            <a:off x="1262743" y="4093029"/>
            <a:ext cx="3222171" cy="6313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400" dirty="0"/>
          </a:p>
        </p:txBody>
      </p:sp>
      <p:pic>
        <p:nvPicPr>
          <p:cNvPr id="12290" name="Picture 2" descr="Πολυθρόνα retro κινουμένων σχεδίων Διάνυσμα από ©MrDeymos 154230316">
            <a:extLst>
              <a:ext uri="{FF2B5EF4-FFF2-40B4-BE49-F238E27FC236}">
                <a16:creationId xmlns:a16="http://schemas.microsoft.com/office/drawing/2014/main" id="{AD6FF84C-B7C1-733D-2436-41F4408D6C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1"/>
          <a:stretch>
            <a:fillRect/>
          </a:stretch>
        </p:blipFill>
        <p:spPr bwMode="auto">
          <a:xfrm>
            <a:off x="6228524" y="1094014"/>
            <a:ext cx="4243533" cy="39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55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913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F4DB8-05CB-7898-B1AA-97DB25705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ίζουμε κρεμάλα; – Η τάξη της κυρίας Σέβης">
            <a:extLst>
              <a:ext uri="{FF2B5EF4-FFF2-40B4-BE49-F238E27FC236}">
                <a16:creationId xmlns:a16="http://schemas.microsoft.com/office/drawing/2014/main" id="{47D569BC-5D72-4163-F062-B7D8845A4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93" y="388248"/>
            <a:ext cx="5415585" cy="541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061A8857-B6A6-8FFF-58AB-89715C8EB1AA}"/>
              </a:ext>
            </a:extLst>
          </p:cNvPr>
          <p:cNvSpPr/>
          <p:nvPr/>
        </p:nvSpPr>
        <p:spPr>
          <a:xfrm>
            <a:off x="1262743" y="4093029"/>
            <a:ext cx="3222171" cy="6313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πολυθρόνα</a:t>
            </a:r>
            <a:endParaRPr lang="el-CY" sz="4400" dirty="0"/>
          </a:p>
        </p:txBody>
      </p:sp>
      <p:pic>
        <p:nvPicPr>
          <p:cNvPr id="12290" name="Picture 2" descr="Πολυθρόνα retro κινουμένων σχεδίων Διάνυσμα από ©MrDeymos 154230316">
            <a:extLst>
              <a:ext uri="{FF2B5EF4-FFF2-40B4-BE49-F238E27FC236}">
                <a16:creationId xmlns:a16="http://schemas.microsoft.com/office/drawing/2014/main" id="{AD6FF84C-B7C1-733D-2436-41F4408D6C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1"/>
          <a:stretch>
            <a:fillRect/>
          </a:stretch>
        </p:blipFill>
        <p:spPr bwMode="auto">
          <a:xfrm>
            <a:off x="6228524" y="1094014"/>
            <a:ext cx="4243533" cy="396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56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077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B4503180-1F1B-5BA7-8D7B-C77E8890E799}"/>
              </a:ext>
            </a:extLst>
          </p:cNvPr>
          <p:cNvSpPr/>
          <p:nvPr/>
        </p:nvSpPr>
        <p:spPr>
          <a:xfrm>
            <a:off x="598714" y="718457"/>
            <a:ext cx="9720943" cy="1752600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b="1" dirty="0">
                <a:solidFill>
                  <a:srgbClr val="0A0A0A"/>
                </a:solidFill>
                <a:latin typeface="Google Sans"/>
              </a:rPr>
              <a:t>Ο Νίκος και η Ελένη μετακόμισαν σε μια νέα ______.</a:t>
            </a:r>
            <a:endParaRPr lang="el-GR" sz="3600" dirty="0"/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719BE27A-5E22-AFE8-986F-54E3E285E784}"/>
              </a:ext>
            </a:extLst>
          </p:cNvPr>
          <p:cNvSpPr/>
          <p:nvPr/>
        </p:nvSpPr>
        <p:spPr>
          <a:xfrm>
            <a:off x="1306286" y="3341914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Α. </a:t>
            </a:r>
            <a:r>
              <a:rPr lang="el-GR" dirty="0" smtClean="0">
                <a:solidFill>
                  <a:schemeClr val="tx1"/>
                </a:solidFill>
              </a:rPr>
              <a:t>γραφείο 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A042AD13-745B-27A7-852B-E60D7FB8D895}"/>
              </a:ext>
            </a:extLst>
          </p:cNvPr>
          <p:cNvSpPr/>
          <p:nvPr/>
        </p:nvSpPr>
        <p:spPr>
          <a:xfrm>
            <a:off x="1415143" y="4637313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Γ. χωριό </a:t>
            </a: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F37E337D-393B-597C-5AC9-750A1983EA07}"/>
              </a:ext>
            </a:extLst>
          </p:cNvPr>
          <p:cNvSpPr/>
          <p:nvPr/>
        </p:nvSpPr>
        <p:spPr>
          <a:xfrm>
            <a:off x="6694713" y="4735287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Δ. πόλη </a:t>
            </a: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B092EC40-AEB3-EFC2-0245-6270DFB79344}"/>
              </a:ext>
            </a:extLst>
          </p:cNvPr>
          <p:cNvSpPr/>
          <p:nvPr/>
        </p:nvSpPr>
        <p:spPr>
          <a:xfrm>
            <a:off x="6694714" y="3341915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Β. </a:t>
            </a:r>
            <a:r>
              <a:rPr lang="el-GR" dirty="0" smtClean="0">
                <a:solidFill>
                  <a:schemeClr val="tx1"/>
                </a:solidFill>
              </a:rPr>
              <a:t>σχολείο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57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8086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B4503180-1F1B-5BA7-8D7B-C77E8890E799}"/>
              </a:ext>
            </a:extLst>
          </p:cNvPr>
          <p:cNvSpPr/>
          <p:nvPr/>
        </p:nvSpPr>
        <p:spPr>
          <a:xfrm>
            <a:off x="598714" y="718457"/>
            <a:ext cx="9720943" cy="1752600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b="1" dirty="0">
                <a:solidFill>
                  <a:srgbClr val="0A0A0A"/>
                </a:solidFill>
                <a:latin typeface="Google Sans"/>
              </a:rPr>
              <a:t>Ο Νίκος και η Ελένη μετακόμισαν σε </a:t>
            </a:r>
            <a:r>
              <a:rPr lang="el-GR" sz="3600" b="1" dirty="0">
                <a:solidFill>
                  <a:srgbClr val="00B050"/>
                </a:solidFill>
                <a:latin typeface="Google Sans"/>
              </a:rPr>
              <a:t>μια</a:t>
            </a:r>
            <a:r>
              <a:rPr lang="el-GR" sz="3600" b="1" dirty="0">
                <a:solidFill>
                  <a:srgbClr val="0A0A0A"/>
                </a:solidFill>
                <a:latin typeface="Google Sans"/>
              </a:rPr>
              <a:t> νέα ______.</a:t>
            </a:r>
            <a:endParaRPr lang="el-GR" sz="3600" dirty="0"/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719BE27A-5E22-AFE8-986F-54E3E285E784}"/>
              </a:ext>
            </a:extLst>
          </p:cNvPr>
          <p:cNvSpPr/>
          <p:nvPr/>
        </p:nvSpPr>
        <p:spPr>
          <a:xfrm>
            <a:off x="1306286" y="3341914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Α. </a:t>
            </a:r>
            <a:r>
              <a:rPr lang="el-GR" dirty="0" smtClean="0">
                <a:solidFill>
                  <a:schemeClr val="tx1"/>
                </a:solidFill>
              </a:rPr>
              <a:t>γραφείο 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A042AD13-745B-27A7-852B-E60D7FB8D895}"/>
              </a:ext>
            </a:extLst>
          </p:cNvPr>
          <p:cNvSpPr/>
          <p:nvPr/>
        </p:nvSpPr>
        <p:spPr>
          <a:xfrm>
            <a:off x="1415143" y="4637313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Γ. χωριό </a:t>
            </a: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F37E337D-393B-597C-5AC9-750A1983EA07}"/>
              </a:ext>
            </a:extLst>
          </p:cNvPr>
          <p:cNvSpPr/>
          <p:nvPr/>
        </p:nvSpPr>
        <p:spPr>
          <a:xfrm>
            <a:off x="6694713" y="4735287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u="sng" dirty="0">
                <a:solidFill>
                  <a:schemeClr val="tx1"/>
                </a:solidFill>
              </a:rPr>
              <a:t>Δ. πόλη </a:t>
            </a: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B092EC40-AEB3-EFC2-0245-6270DFB79344}"/>
              </a:ext>
            </a:extLst>
          </p:cNvPr>
          <p:cNvSpPr/>
          <p:nvPr/>
        </p:nvSpPr>
        <p:spPr>
          <a:xfrm>
            <a:off x="6694714" y="3341915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Β. </a:t>
            </a:r>
            <a:r>
              <a:rPr lang="el-GR" dirty="0" smtClean="0">
                <a:solidFill>
                  <a:schemeClr val="tx1"/>
                </a:solidFill>
              </a:rPr>
              <a:t>σχολείο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58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86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EB4-4FB6-07A3-F997-FD0AA4611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97C5618A-4ACB-3E20-58A9-304AAB3981E8}"/>
              </a:ext>
            </a:extLst>
          </p:cNvPr>
          <p:cNvSpPr/>
          <p:nvPr/>
        </p:nvSpPr>
        <p:spPr>
          <a:xfrm>
            <a:off x="598714" y="718457"/>
            <a:ext cx="9720943" cy="1752600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b="1" dirty="0">
                <a:solidFill>
                  <a:srgbClr val="0A0A0A"/>
                </a:solidFill>
                <a:latin typeface="Google Sans"/>
              </a:rPr>
              <a:t>Το διαμέρισμα έχει </a:t>
            </a:r>
            <a:r>
              <a:rPr lang="el-GR" sz="3600" b="1" dirty="0" smtClean="0">
                <a:solidFill>
                  <a:srgbClr val="0A0A0A"/>
                </a:solidFill>
                <a:latin typeface="Google Sans"/>
              </a:rPr>
              <a:t>τρεις </a:t>
            </a:r>
            <a:r>
              <a:rPr lang="el-GR" sz="3600" b="1" dirty="0">
                <a:solidFill>
                  <a:srgbClr val="0A0A0A"/>
                </a:solidFill>
                <a:latin typeface="Google Sans"/>
              </a:rPr>
              <a:t> ______.</a:t>
            </a:r>
            <a:endParaRPr lang="el-GR" sz="3600" dirty="0"/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49013FF0-2E99-5071-EE7F-2BFA095B7238}"/>
              </a:ext>
            </a:extLst>
          </p:cNvPr>
          <p:cNvSpPr/>
          <p:nvPr/>
        </p:nvSpPr>
        <p:spPr>
          <a:xfrm>
            <a:off x="1306286" y="3341914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Α. κρεβατοκάμαρες 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C8309162-8B03-5980-43EB-BC3FD7B5F4DC}"/>
              </a:ext>
            </a:extLst>
          </p:cNvPr>
          <p:cNvSpPr/>
          <p:nvPr/>
        </p:nvSpPr>
        <p:spPr>
          <a:xfrm>
            <a:off x="1415143" y="4637313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Γ. σαλόνια </a:t>
            </a: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CCDD24C4-FC7A-6B89-12D9-89E94886349E}"/>
              </a:ext>
            </a:extLst>
          </p:cNvPr>
          <p:cNvSpPr/>
          <p:nvPr/>
        </p:nvSpPr>
        <p:spPr>
          <a:xfrm>
            <a:off x="6694713" y="4735287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Δ. μπαλκόνια </a:t>
            </a: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7E211410-43ED-1F8A-E113-38CEB79BFD2C}"/>
              </a:ext>
            </a:extLst>
          </p:cNvPr>
          <p:cNvSpPr/>
          <p:nvPr/>
        </p:nvSpPr>
        <p:spPr>
          <a:xfrm>
            <a:off x="6694714" y="3341915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Β. </a:t>
            </a:r>
            <a:r>
              <a:rPr lang="el-GR" dirty="0" smtClean="0">
                <a:solidFill>
                  <a:schemeClr val="tx1"/>
                </a:solidFill>
              </a:rPr>
              <a:t>δωμάτια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59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0049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EB4-4FB6-07A3-F997-FD0AA4611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97C5618A-4ACB-3E20-58A9-304AAB3981E8}"/>
              </a:ext>
            </a:extLst>
          </p:cNvPr>
          <p:cNvSpPr/>
          <p:nvPr/>
        </p:nvSpPr>
        <p:spPr>
          <a:xfrm>
            <a:off x="598714" y="718457"/>
            <a:ext cx="9720943" cy="1752600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b="1" dirty="0">
                <a:solidFill>
                  <a:srgbClr val="0A0A0A"/>
                </a:solidFill>
                <a:latin typeface="Google Sans"/>
              </a:rPr>
              <a:t>Το διαμέρισμα έχει </a:t>
            </a:r>
            <a:r>
              <a:rPr lang="el-GR" sz="3600" b="1" dirty="0" smtClean="0">
                <a:solidFill>
                  <a:srgbClr val="0A0A0A"/>
                </a:solidFill>
                <a:latin typeface="Google Sans"/>
              </a:rPr>
              <a:t>τρεις </a:t>
            </a:r>
            <a:r>
              <a:rPr lang="el-GR" sz="3600" b="1" dirty="0">
                <a:solidFill>
                  <a:srgbClr val="0A0A0A"/>
                </a:solidFill>
                <a:latin typeface="Google Sans"/>
              </a:rPr>
              <a:t> ______.</a:t>
            </a:r>
            <a:endParaRPr lang="el-GR" sz="3600" dirty="0"/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49013FF0-2E99-5071-EE7F-2BFA095B7238}"/>
              </a:ext>
            </a:extLst>
          </p:cNvPr>
          <p:cNvSpPr/>
          <p:nvPr/>
        </p:nvSpPr>
        <p:spPr>
          <a:xfrm>
            <a:off x="1306286" y="3341914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u="sng" dirty="0">
                <a:solidFill>
                  <a:schemeClr val="tx1"/>
                </a:solidFill>
              </a:rPr>
              <a:t>Α. κρεβατοκάμαρες 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C8309162-8B03-5980-43EB-BC3FD7B5F4DC}"/>
              </a:ext>
            </a:extLst>
          </p:cNvPr>
          <p:cNvSpPr/>
          <p:nvPr/>
        </p:nvSpPr>
        <p:spPr>
          <a:xfrm>
            <a:off x="1415143" y="4637313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Γ. σαλόνια </a:t>
            </a: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CCDD24C4-FC7A-6B89-12D9-89E94886349E}"/>
              </a:ext>
            </a:extLst>
          </p:cNvPr>
          <p:cNvSpPr/>
          <p:nvPr/>
        </p:nvSpPr>
        <p:spPr>
          <a:xfrm>
            <a:off x="6694713" y="4735287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Δ. μπαλκόνια </a:t>
            </a: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7E211410-43ED-1F8A-E113-38CEB79BFD2C}"/>
              </a:ext>
            </a:extLst>
          </p:cNvPr>
          <p:cNvSpPr/>
          <p:nvPr/>
        </p:nvSpPr>
        <p:spPr>
          <a:xfrm>
            <a:off x="6694714" y="3341915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Β. </a:t>
            </a:r>
            <a:r>
              <a:rPr lang="el-GR" dirty="0" smtClean="0">
                <a:solidFill>
                  <a:schemeClr val="tx1"/>
                </a:solidFill>
              </a:rPr>
              <a:t>δωμάτια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60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4708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2EB4-4FB6-07A3-F997-FD0AA4611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97C5618A-4ACB-3E20-58A9-304AAB3981E8}"/>
              </a:ext>
            </a:extLst>
          </p:cNvPr>
          <p:cNvSpPr/>
          <p:nvPr/>
        </p:nvSpPr>
        <p:spPr>
          <a:xfrm>
            <a:off x="598714" y="718457"/>
            <a:ext cx="9720943" cy="1752600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b="1" dirty="0">
                <a:solidFill>
                  <a:srgbClr val="0A0A0A"/>
                </a:solidFill>
                <a:latin typeface="Google Sans"/>
              </a:rPr>
              <a:t>Το διαμέρισμα έχει </a:t>
            </a:r>
            <a:r>
              <a:rPr lang="el-GR" sz="3600" b="1" dirty="0" smtClean="0">
                <a:solidFill>
                  <a:srgbClr val="00B050"/>
                </a:solidFill>
                <a:latin typeface="Google Sans"/>
              </a:rPr>
              <a:t>τρία</a:t>
            </a:r>
            <a:r>
              <a:rPr lang="el-GR" sz="3600" b="1" dirty="0" smtClean="0">
                <a:solidFill>
                  <a:srgbClr val="0A0A0A"/>
                </a:solidFill>
                <a:latin typeface="Google Sans"/>
              </a:rPr>
              <a:t> </a:t>
            </a:r>
            <a:r>
              <a:rPr lang="el-GR" sz="3600" b="1" dirty="0">
                <a:solidFill>
                  <a:srgbClr val="0A0A0A"/>
                </a:solidFill>
                <a:latin typeface="Google Sans"/>
              </a:rPr>
              <a:t> ______.</a:t>
            </a:r>
            <a:endParaRPr lang="el-GR" sz="3600" dirty="0"/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49013FF0-2E99-5071-EE7F-2BFA095B7238}"/>
              </a:ext>
            </a:extLst>
          </p:cNvPr>
          <p:cNvSpPr/>
          <p:nvPr/>
        </p:nvSpPr>
        <p:spPr>
          <a:xfrm>
            <a:off x="1306286" y="3341914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Α. κρεβατοκάμαρες 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C8309162-8B03-5980-43EB-BC3FD7B5F4DC}"/>
              </a:ext>
            </a:extLst>
          </p:cNvPr>
          <p:cNvSpPr/>
          <p:nvPr/>
        </p:nvSpPr>
        <p:spPr>
          <a:xfrm>
            <a:off x="1415143" y="4637313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u="sng" dirty="0">
                <a:solidFill>
                  <a:schemeClr val="tx1"/>
                </a:solidFill>
              </a:rPr>
              <a:t>Γ. σαλόνια </a:t>
            </a: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CCDD24C4-FC7A-6B89-12D9-89E94886349E}"/>
              </a:ext>
            </a:extLst>
          </p:cNvPr>
          <p:cNvSpPr/>
          <p:nvPr/>
        </p:nvSpPr>
        <p:spPr>
          <a:xfrm>
            <a:off x="6694713" y="4735287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Δ. </a:t>
            </a:r>
            <a:r>
              <a:rPr lang="el-GR" u="sng" dirty="0">
                <a:solidFill>
                  <a:schemeClr val="tx1"/>
                </a:solidFill>
              </a:rPr>
              <a:t>μπαλκόνια</a:t>
            </a:r>
            <a:r>
              <a:rPr lang="el-GR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7E211410-43ED-1F8A-E113-38CEB79BFD2C}"/>
              </a:ext>
            </a:extLst>
          </p:cNvPr>
          <p:cNvSpPr/>
          <p:nvPr/>
        </p:nvSpPr>
        <p:spPr>
          <a:xfrm>
            <a:off x="6694714" y="3341915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u="sng" dirty="0">
                <a:solidFill>
                  <a:schemeClr val="tx1"/>
                </a:solidFill>
              </a:rPr>
              <a:t>Β. </a:t>
            </a:r>
            <a:r>
              <a:rPr lang="el-GR" u="sng" dirty="0" smtClean="0">
                <a:solidFill>
                  <a:schemeClr val="tx1"/>
                </a:solidFill>
              </a:rPr>
              <a:t>δωμάτια</a:t>
            </a:r>
            <a:endParaRPr lang="el-GR" u="sng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61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980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85B7A-F923-338E-4D69-386950B0A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483ED3DD-204E-2C8E-D2DB-37AF402BBAC7}"/>
              </a:ext>
            </a:extLst>
          </p:cNvPr>
          <p:cNvSpPr/>
          <p:nvPr/>
        </p:nvSpPr>
        <p:spPr>
          <a:xfrm>
            <a:off x="598714" y="718457"/>
            <a:ext cx="9720943" cy="1752600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b="1" dirty="0">
                <a:solidFill>
                  <a:srgbClr val="0A0A0A"/>
                </a:solidFill>
                <a:latin typeface="Google Sans"/>
              </a:rPr>
              <a:t>Στο ______ υπάρχει ένας αναπαυτικός καναπές.</a:t>
            </a:r>
            <a:endParaRPr lang="el-GR" sz="3600" dirty="0"/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E9C8A8B0-6CE1-4774-D4BD-696D0EC63A6F}"/>
              </a:ext>
            </a:extLst>
          </p:cNvPr>
          <p:cNvSpPr/>
          <p:nvPr/>
        </p:nvSpPr>
        <p:spPr>
          <a:xfrm>
            <a:off x="1306286" y="3341914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Α. μπάνιο 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602F1A69-BECE-EEFE-73AD-77A0EF6CA33B}"/>
              </a:ext>
            </a:extLst>
          </p:cNvPr>
          <p:cNvSpPr/>
          <p:nvPr/>
        </p:nvSpPr>
        <p:spPr>
          <a:xfrm>
            <a:off x="1415143" y="4637313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Γ. καθιστικό </a:t>
            </a: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55BE834D-AA14-42EC-6058-DC5D452B4B52}"/>
              </a:ext>
            </a:extLst>
          </p:cNvPr>
          <p:cNvSpPr/>
          <p:nvPr/>
        </p:nvSpPr>
        <p:spPr>
          <a:xfrm>
            <a:off x="6694713" y="4735287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Δ. γραφείο</a:t>
            </a: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9CD8DE2E-C86F-386F-7729-A22EFB77020D}"/>
              </a:ext>
            </a:extLst>
          </p:cNvPr>
          <p:cNvSpPr/>
          <p:nvPr/>
        </p:nvSpPr>
        <p:spPr>
          <a:xfrm>
            <a:off x="6694714" y="3341915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Β. μπαλκόνι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62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431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85B7A-F923-338E-4D69-386950B0A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483ED3DD-204E-2C8E-D2DB-37AF402BBAC7}"/>
              </a:ext>
            </a:extLst>
          </p:cNvPr>
          <p:cNvSpPr/>
          <p:nvPr/>
        </p:nvSpPr>
        <p:spPr>
          <a:xfrm>
            <a:off x="598714" y="718457"/>
            <a:ext cx="9720943" cy="1752600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b="1" dirty="0">
                <a:solidFill>
                  <a:srgbClr val="0A0A0A"/>
                </a:solidFill>
                <a:latin typeface="Google Sans"/>
              </a:rPr>
              <a:t>Στο ______ υπάρχει </a:t>
            </a:r>
            <a:r>
              <a:rPr lang="el-GR" sz="3600" b="1" dirty="0">
                <a:solidFill>
                  <a:schemeClr val="tx1"/>
                </a:solidFill>
                <a:latin typeface="Google Sans"/>
              </a:rPr>
              <a:t>ένας αναπαυτικός καναπές.</a:t>
            </a:r>
            <a:endParaRPr lang="el-GR" sz="3600" b="1" dirty="0">
              <a:solidFill>
                <a:schemeClr val="tx1"/>
              </a:solidFill>
            </a:endParaRPr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E9C8A8B0-6CE1-4774-D4BD-696D0EC63A6F}"/>
              </a:ext>
            </a:extLst>
          </p:cNvPr>
          <p:cNvSpPr/>
          <p:nvPr/>
        </p:nvSpPr>
        <p:spPr>
          <a:xfrm>
            <a:off x="1306286" y="3341914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Α. μπάνιο 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602F1A69-BECE-EEFE-73AD-77A0EF6CA33B}"/>
              </a:ext>
            </a:extLst>
          </p:cNvPr>
          <p:cNvSpPr/>
          <p:nvPr/>
        </p:nvSpPr>
        <p:spPr>
          <a:xfrm>
            <a:off x="1415143" y="4637313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Γ. καθιστικό </a:t>
            </a: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55BE834D-AA14-42EC-6058-DC5D452B4B52}"/>
              </a:ext>
            </a:extLst>
          </p:cNvPr>
          <p:cNvSpPr/>
          <p:nvPr/>
        </p:nvSpPr>
        <p:spPr>
          <a:xfrm>
            <a:off x="6694713" y="4735287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Δ. γραφείο</a:t>
            </a: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9CD8DE2E-C86F-386F-7729-A22EFB77020D}"/>
              </a:ext>
            </a:extLst>
          </p:cNvPr>
          <p:cNvSpPr/>
          <p:nvPr/>
        </p:nvSpPr>
        <p:spPr>
          <a:xfrm>
            <a:off x="6694714" y="3341915"/>
            <a:ext cx="3026229" cy="10450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Β. μπαλκόνι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63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326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70A31-0CC8-DCC2-5ADA-3322D1D2B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pencilcase.edu.gr/wp-content/uploads/2018/02/%CE%A4%CE%91-%CE%9C%CE%95%CE%A1%CE%97-%CE%A4%CE%9F%CE%A5-%CE%A3%CE%A0%CE%99%CE%A4%CE%99%CE%9F%CE%A5-1-pdf-1024x724.jpg">
            <a:extLst>
              <a:ext uri="{FF2B5EF4-FFF2-40B4-BE49-F238E27FC236}">
                <a16:creationId xmlns:a16="http://schemas.microsoft.com/office/drawing/2014/main" id="{82A8A7A0-1DCC-005E-6092-9538DBF08B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9" t="22563" r="49434" b="29583"/>
          <a:stretch>
            <a:fillRect/>
          </a:stretch>
        </p:blipFill>
        <p:spPr bwMode="auto">
          <a:xfrm>
            <a:off x="3194462" y="1591294"/>
            <a:ext cx="5248894" cy="287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F5AE073-0043-59E3-34CF-511AB264D206}"/>
              </a:ext>
            </a:extLst>
          </p:cNvPr>
          <p:cNvCxnSpPr/>
          <p:nvPr/>
        </p:nvCxnSpPr>
        <p:spPr>
          <a:xfrm flipH="1">
            <a:off x="3123127" y="3554569"/>
            <a:ext cx="470079" cy="3348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0DBF85C0-42FC-0E12-C9FF-322C443D6A81}"/>
              </a:ext>
            </a:extLst>
          </p:cNvPr>
          <p:cNvSpPr/>
          <p:nvPr/>
        </p:nvSpPr>
        <p:spPr>
          <a:xfrm>
            <a:off x="945399" y="3554569"/>
            <a:ext cx="1725770" cy="16549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400" b="1" dirty="0">
                <a:solidFill>
                  <a:srgbClr val="FF0000"/>
                </a:solidFill>
              </a:rPr>
              <a:t>Το  ψυγείο είναι ανοικτό.</a:t>
            </a:r>
          </a:p>
          <a:p>
            <a:pPr algn="ctr"/>
            <a:r>
              <a:rPr lang="el-GR" sz="2400" b="1" dirty="0">
                <a:solidFill>
                  <a:srgbClr val="FF0000"/>
                </a:solidFill>
              </a:rPr>
              <a:t>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EA6AA02-E8A4-D1E3-9D3D-0549838E767D}"/>
              </a:ext>
            </a:extLst>
          </p:cNvPr>
          <p:cNvCxnSpPr/>
          <p:nvPr/>
        </p:nvCxnSpPr>
        <p:spPr>
          <a:xfrm>
            <a:off x="6613301" y="3940935"/>
            <a:ext cx="643944" cy="40568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8B9EDD5-4BF6-C864-881D-1AD8FF5E94A8}"/>
              </a:ext>
            </a:extLst>
          </p:cNvPr>
          <p:cNvSpPr txBox="1"/>
          <p:nvPr/>
        </p:nvSpPr>
        <p:spPr>
          <a:xfrm>
            <a:off x="6909515" y="4347554"/>
            <a:ext cx="179660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ένα τραπεζάκι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E29BC57-34B5-347C-8494-7A3906828684}"/>
              </a:ext>
            </a:extLst>
          </p:cNvPr>
          <p:cNvCxnSpPr/>
          <p:nvPr/>
        </p:nvCxnSpPr>
        <p:spPr>
          <a:xfrm flipV="1">
            <a:off x="7033789" y="1522744"/>
            <a:ext cx="1285963" cy="872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CFC3E06-542B-9B02-2147-876FCF678634}"/>
              </a:ext>
            </a:extLst>
          </p:cNvPr>
          <p:cNvSpPr txBox="1"/>
          <p:nvPr/>
        </p:nvSpPr>
        <p:spPr>
          <a:xfrm>
            <a:off x="7772400" y="1146220"/>
            <a:ext cx="183523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το  παράθυρο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4C2C5B-0934-01AD-7F10-49891DD1B910}"/>
              </a:ext>
            </a:extLst>
          </p:cNvPr>
          <p:cNvCxnSpPr/>
          <p:nvPr/>
        </p:nvCxnSpPr>
        <p:spPr>
          <a:xfrm flipH="1" flipV="1">
            <a:off x="7199290" y="862885"/>
            <a:ext cx="631065" cy="172576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A35DBA0-E9E6-B660-4387-C56EBAA33850}"/>
              </a:ext>
            </a:extLst>
          </p:cNvPr>
          <p:cNvSpPr txBox="1"/>
          <p:nvPr/>
        </p:nvSpPr>
        <p:spPr>
          <a:xfrm>
            <a:off x="6065950" y="279932"/>
            <a:ext cx="193567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οι κουτάλες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5AA14AD-ED15-297E-F53D-6ACB9FCC9733}"/>
              </a:ext>
            </a:extLst>
          </p:cNvPr>
          <p:cNvCxnSpPr/>
          <p:nvPr/>
        </p:nvCxnSpPr>
        <p:spPr>
          <a:xfrm flipH="1" flipV="1">
            <a:off x="5582992" y="1406160"/>
            <a:ext cx="631064" cy="161393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594538C-8424-8D9C-DB1A-F26D18B678F2}"/>
              </a:ext>
            </a:extLst>
          </p:cNvPr>
          <p:cNvSpPr/>
          <p:nvPr/>
        </p:nvSpPr>
        <p:spPr>
          <a:xfrm>
            <a:off x="4881093" y="987073"/>
            <a:ext cx="1558093" cy="3438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FF0000"/>
                </a:solidFill>
              </a:rPr>
              <a:t>η κατσαρόλα 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75E1FD-C21D-49D1-2560-E1FA3C4E4957}"/>
              </a:ext>
            </a:extLst>
          </p:cNvPr>
          <p:cNvCxnSpPr/>
          <p:nvPr/>
        </p:nvCxnSpPr>
        <p:spPr>
          <a:xfrm>
            <a:off x="4108361" y="1268569"/>
            <a:ext cx="856445" cy="17515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D85DA7F-18B7-7039-F673-BB9DF47581F7}"/>
              </a:ext>
            </a:extLst>
          </p:cNvPr>
          <p:cNvSpPr txBox="1"/>
          <p:nvPr/>
        </p:nvSpPr>
        <p:spPr>
          <a:xfrm>
            <a:off x="3512964" y="862885"/>
            <a:ext cx="1200703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ο νεροχύτης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CD70AC4-9BA5-B698-62E8-E28BE61056AF}"/>
              </a:ext>
            </a:extLst>
          </p:cNvPr>
          <p:cNvCxnSpPr/>
          <p:nvPr/>
        </p:nvCxnSpPr>
        <p:spPr>
          <a:xfrm>
            <a:off x="8001628" y="2079938"/>
            <a:ext cx="865476" cy="6310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24E0170-56D1-9B03-1806-08C059F48EFB}"/>
              </a:ext>
            </a:extLst>
          </p:cNvPr>
          <p:cNvSpPr txBox="1"/>
          <p:nvPr/>
        </p:nvSpPr>
        <p:spPr>
          <a:xfrm>
            <a:off x="8521256" y="2079938"/>
            <a:ext cx="16214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τα ντουλάπια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64</a:t>
            </a:fld>
            <a:endParaRPr lang="el-GR"/>
          </a:p>
        </p:txBody>
      </p:sp>
      <p:pic>
        <p:nvPicPr>
          <p:cNvPr id="19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16" y="196044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1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65</a:t>
            </a:fld>
            <a:endParaRPr lang="el-GR"/>
          </a:p>
        </p:txBody>
      </p:sp>
      <p:pic>
        <p:nvPicPr>
          <p:cNvPr id="3074" name="Picture 2" descr="σπάτουλα Στοκ Εικονογραφήσεις, Vectors, &amp; Clipart – (46,388 Στοκ Εικονογραφήσεις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" y="4108128"/>
            <a:ext cx="3276600" cy="211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02920" y="2865120"/>
            <a:ext cx="3550920" cy="10058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 smtClean="0"/>
              <a:t>σπάτουλα</a:t>
            </a:r>
            <a:endParaRPr lang="el-GR" sz="4800" dirty="0"/>
          </a:p>
        </p:txBody>
      </p:sp>
      <p:pic>
        <p:nvPicPr>
          <p:cNvPr id="3076" name="Picture 4" descr="Πιρούνα / Φτυάρι / Μυτερό φτυάρι (479043) | ParkPri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285" y="4168775"/>
            <a:ext cx="2342515" cy="175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8917622" y="2903855"/>
            <a:ext cx="2529840" cy="10058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 smtClean="0"/>
              <a:t>πιρούνα</a:t>
            </a:r>
            <a:endParaRPr lang="el-GR" sz="4800" dirty="0"/>
          </a:p>
        </p:txBody>
      </p:sp>
      <p:pic>
        <p:nvPicPr>
          <p:cNvPr id="3078" name="Picture 6" descr="κουτάλα Στοκ Εικονογραφήσεις, Vectors, &amp; Clipart – (29,668 Στοκ  Εικονογραφήσεις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640" y="4007354"/>
            <a:ext cx="2237105" cy="231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4717732" y="2903855"/>
            <a:ext cx="3550920" cy="10058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 smtClean="0"/>
              <a:t>κουτάλα</a:t>
            </a:r>
            <a:endParaRPr lang="el-GR" sz="4800" dirty="0"/>
          </a:p>
        </p:txBody>
      </p:sp>
      <p:pic>
        <p:nvPicPr>
          <p:cNvPr id="3080" name="Picture 8" descr="5203642117210) E-1721 Αυγοδάρτης αναδευτηρας σιλικόνης - Βασιλόπουλος Agor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49" b="28687"/>
          <a:stretch/>
        </p:blipFill>
        <p:spPr bwMode="auto">
          <a:xfrm>
            <a:off x="822960" y="441961"/>
            <a:ext cx="3894772" cy="204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5059680" y="960121"/>
            <a:ext cx="4328160" cy="10058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 smtClean="0"/>
              <a:t>αναδευτήρας</a:t>
            </a:r>
            <a:endParaRPr lang="el-GR" sz="4800" dirty="0"/>
          </a:p>
        </p:txBody>
      </p:sp>
    </p:spTree>
    <p:extLst>
      <p:ext uri="{BB962C8B-B14F-4D97-AF65-F5344CB8AC3E}">
        <p14:creationId xmlns:p14="http://schemas.microsoft.com/office/powerpoint/2010/main" val="22266558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66</a:t>
            </a:fld>
            <a:endParaRPr lang="el-G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3" t="10592" r="32001" b="7630"/>
          <a:stretch/>
        </p:blipFill>
        <p:spPr>
          <a:xfrm rot="5400000">
            <a:off x="2262825" y="-1592895"/>
            <a:ext cx="6584315" cy="10317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" name="Ορθογώνιο 2">
            <a:extLst>
              <a:ext uri="{FF2B5EF4-FFF2-40B4-BE49-F238E27FC236}">
                <a16:creationId xmlns:a16="http://schemas.microsoft.com/office/drawing/2014/main" id="{E3C749FE-F949-199C-60DD-A61FDB53B682}"/>
              </a:ext>
            </a:extLst>
          </p:cNvPr>
          <p:cNvSpPr/>
          <p:nvPr/>
        </p:nvSpPr>
        <p:spPr>
          <a:xfrm>
            <a:off x="7505699" y="5913122"/>
            <a:ext cx="3699510" cy="944881"/>
          </a:xfrm>
          <a:custGeom>
            <a:avLst/>
            <a:gdLst>
              <a:gd name="csX0" fmla="*/ 0 w 2586431"/>
              <a:gd name="csY0" fmla="*/ 0 h 832054"/>
              <a:gd name="csX1" fmla="*/ 465558 w 2586431"/>
              <a:gd name="csY1" fmla="*/ 0 h 832054"/>
              <a:gd name="csX2" fmla="*/ 931115 w 2586431"/>
              <a:gd name="csY2" fmla="*/ 0 h 832054"/>
              <a:gd name="csX3" fmla="*/ 1370808 w 2586431"/>
              <a:gd name="csY3" fmla="*/ 0 h 832054"/>
              <a:gd name="csX4" fmla="*/ 1810502 w 2586431"/>
              <a:gd name="csY4" fmla="*/ 0 h 832054"/>
              <a:gd name="csX5" fmla="*/ 2586431 w 2586431"/>
              <a:gd name="csY5" fmla="*/ 0 h 832054"/>
              <a:gd name="csX6" fmla="*/ 2586431 w 2586431"/>
              <a:gd name="csY6" fmla="*/ 432668 h 832054"/>
              <a:gd name="csX7" fmla="*/ 2586431 w 2586431"/>
              <a:gd name="csY7" fmla="*/ 832054 h 832054"/>
              <a:gd name="csX8" fmla="*/ 2043280 w 2586431"/>
              <a:gd name="csY8" fmla="*/ 832054 h 832054"/>
              <a:gd name="csX9" fmla="*/ 1474266 w 2586431"/>
              <a:gd name="csY9" fmla="*/ 832054 h 832054"/>
              <a:gd name="csX10" fmla="*/ 956979 w 2586431"/>
              <a:gd name="csY10" fmla="*/ 832054 h 832054"/>
              <a:gd name="csX11" fmla="*/ 465558 w 2586431"/>
              <a:gd name="csY11" fmla="*/ 832054 h 832054"/>
              <a:gd name="csX12" fmla="*/ 0 w 2586431"/>
              <a:gd name="csY12" fmla="*/ 832054 h 832054"/>
              <a:gd name="csX13" fmla="*/ 0 w 2586431"/>
              <a:gd name="csY13" fmla="*/ 432668 h 832054"/>
              <a:gd name="csX14" fmla="*/ 0 w 2586431"/>
              <a:gd name="csY14" fmla="*/ 0 h 8320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86431" h="832054" fill="none" extrusionOk="0">
                <a:moveTo>
                  <a:pt x="0" y="0"/>
                </a:moveTo>
                <a:cubicBezTo>
                  <a:pt x="225521" y="-42563"/>
                  <a:pt x="250339" y="49801"/>
                  <a:pt x="465558" y="0"/>
                </a:cubicBezTo>
                <a:cubicBezTo>
                  <a:pt x="680777" y="-49801"/>
                  <a:pt x="721308" y="29871"/>
                  <a:pt x="931115" y="0"/>
                </a:cubicBezTo>
                <a:cubicBezTo>
                  <a:pt x="1140922" y="-29871"/>
                  <a:pt x="1155088" y="48265"/>
                  <a:pt x="1370808" y="0"/>
                </a:cubicBezTo>
                <a:cubicBezTo>
                  <a:pt x="1586528" y="-48265"/>
                  <a:pt x="1633585" y="9005"/>
                  <a:pt x="1810502" y="0"/>
                </a:cubicBezTo>
                <a:cubicBezTo>
                  <a:pt x="1987419" y="-9005"/>
                  <a:pt x="2311501" y="79258"/>
                  <a:pt x="2586431" y="0"/>
                </a:cubicBezTo>
                <a:cubicBezTo>
                  <a:pt x="2633597" y="183602"/>
                  <a:pt x="2582770" y="274533"/>
                  <a:pt x="2586431" y="432668"/>
                </a:cubicBezTo>
                <a:cubicBezTo>
                  <a:pt x="2590092" y="590803"/>
                  <a:pt x="2560739" y="725332"/>
                  <a:pt x="2586431" y="832054"/>
                </a:cubicBezTo>
                <a:cubicBezTo>
                  <a:pt x="2371898" y="867633"/>
                  <a:pt x="2282427" y="793523"/>
                  <a:pt x="2043280" y="832054"/>
                </a:cubicBezTo>
                <a:cubicBezTo>
                  <a:pt x="1804133" y="870585"/>
                  <a:pt x="1690640" y="785418"/>
                  <a:pt x="1474266" y="832054"/>
                </a:cubicBezTo>
                <a:cubicBezTo>
                  <a:pt x="1257892" y="878690"/>
                  <a:pt x="1176536" y="790060"/>
                  <a:pt x="956979" y="832054"/>
                </a:cubicBezTo>
                <a:cubicBezTo>
                  <a:pt x="737422" y="874048"/>
                  <a:pt x="654705" y="788915"/>
                  <a:pt x="465558" y="832054"/>
                </a:cubicBezTo>
                <a:cubicBezTo>
                  <a:pt x="276411" y="875193"/>
                  <a:pt x="111486" y="799596"/>
                  <a:pt x="0" y="832054"/>
                </a:cubicBezTo>
                <a:cubicBezTo>
                  <a:pt x="-46423" y="657187"/>
                  <a:pt x="42579" y="551804"/>
                  <a:pt x="0" y="432668"/>
                </a:cubicBezTo>
                <a:cubicBezTo>
                  <a:pt x="-42579" y="313532"/>
                  <a:pt x="12257" y="111212"/>
                  <a:pt x="0" y="0"/>
                </a:cubicBezTo>
                <a:close/>
              </a:path>
              <a:path w="2586431" h="832054" stroke="0" extrusionOk="0">
                <a:moveTo>
                  <a:pt x="0" y="0"/>
                </a:moveTo>
                <a:cubicBezTo>
                  <a:pt x="229611" y="-60480"/>
                  <a:pt x="338155" y="41173"/>
                  <a:pt x="517286" y="0"/>
                </a:cubicBezTo>
                <a:cubicBezTo>
                  <a:pt x="696417" y="-41173"/>
                  <a:pt x="802745" y="54931"/>
                  <a:pt x="1086301" y="0"/>
                </a:cubicBezTo>
                <a:cubicBezTo>
                  <a:pt x="1369857" y="-54931"/>
                  <a:pt x="1335456" y="28407"/>
                  <a:pt x="1525994" y="0"/>
                </a:cubicBezTo>
                <a:cubicBezTo>
                  <a:pt x="1716532" y="-28407"/>
                  <a:pt x="1881892" y="37338"/>
                  <a:pt x="2017416" y="0"/>
                </a:cubicBezTo>
                <a:cubicBezTo>
                  <a:pt x="2152940" y="-37338"/>
                  <a:pt x="2459142" y="29931"/>
                  <a:pt x="2586431" y="0"/>
                </a:cubicBezTo>
                <a:cubicBezTo>
                  <a:pt x="2630161" y="144219"/>
                  <a:pt x="2580416" y="322359"/>
                  <a:pt x="2586431" y="432668"/>
                </a:cubicBezTo>
                <a:cubicBezTo>
                  <a:pt x="2592446" y="542977"/>
                  <a:pt x="2571906" y="660698"/>
                  <a:pt x="2586431" y="832054"/>
                </a:cubicBezTo>
                <a:cubicBezTo>
                  <a:pt x="2398087" y="894350"/>
                  <a:pt x="2287185" y="780485"/>
                  <a:pt x="2043280" y="832054"/>
                </a:cubicBezTo>
                <a:cubicBezTo>
                  <a:pt x="1799375" y="883623"/>
                  <a:pt x="1741772" y="797292"/>
                  <a:pt x="1577723" y="832054"/>
                </a:cubicBezTo>
                <a:cubicBezTo>
                  <a:pt x="1413674" y="866816"/>
                  <a:pt x="1137699" y="795175"/>
                  <a:pt x="1008708" y="832054"/>
                </a:cubicBezTo>
                <a:cubicBezTo>
                  <a:pt x="879717" y="868933"/>
                  <a:pt x="684907" y="784211"/>
                  <a:pt x="569015" y="832054"/>
                </a:cubicBezTo>
                <a:cubicBezTo>
                  <a:pt x="453123" y="879897"/>
                  <a:pt x="242586" y="801050"/>
                  <a:pt x="0" y="832054"/>
                </a:cubicBezTo>
                <a:cubicBezTo>
                  <a:pt x="-816" y="666847"/>
                  <a:pt x="43968" y="539487"/>
                  <a:pt x="0" y="432668"/>
                </a:cubicBezTo>
                <a:cubicBezTo>
                  <a:pt x="-43968" y="325849"/>
                  <a:pt x="39813" y="2147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817117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l-GR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Εγχειρίδιο </a:t>
            </a:r>
            <a:r>
              <a:rPr lang="el-GR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Γ. </a:t>
            </a:r>
            <a:r>
              <a:rPr lang="el-GR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Σιμόπουλος</a:t>
            </a:r>
            <a:r>
              <a:rPr lang="el-GR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Α. Παυλοπούλου, Ρ. Κανελλοπούλου </a:t>
            </a:r>
            <a:r>
              <a:rPr lang="el-G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l-GR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Ε. </a:t>
            </a:r>
            <a:r>
              <a:rPr lang="el-GR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Παθιάκη</a:t>
            </a:r>
            <a:r>
              <a:rPr lang="el-GR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Ελληνικά </a:t>
            </a:r>
            <a:r>
              <a:rPr lang="el-GR" sz="1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Α΄. Μέθοδος εκμάθησης της ελληνικής ως ξένης γλώσσας (επίπεδα Α1 + </a:t>
            </a:r>
            <a:r>
              <a:rPr lang="el-GR" sz="1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Α2)</a:t>
            </a:r>
            <a:r>
              <a:rPr lang="el-GR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Εκδόσεις Πατάκη, 2010,  σελ.145</a:t>
            </a:r>
            <a:endParaRPr lang="el-GR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l-CY" sz="1000" b="1" dirty="0">
              <a:solidFill>
                <a:schemeClr val="tx1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 rot="9556973">
            <a:off x="10068195" y="431260"/>
            <a:ext cx="1032933" cy="777241"/>
          </a:xfrm>
          <a:prstGeom prst="rightArrow">
            <a:avLst>
              <a:gd name="adj1" fmla="val 50000"/>
              <a:gd name="adj2" fmla="val 341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342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67</a:t>
            </a:fld>
            <a:endParaRPr lang="el-G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3" t="10592" r="32001" b="7630"/>
          <a:stretch/>
        </p:blipFill>
        <p:spPr>
          <a:xfrm rot="5400000">
            <a:off x="220662" y="190817"/>
            <a:ext cx="6584315" cy="647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6" t="10592" r="13581" b="66590"/>
          <a:stretch/>
        </p:blipFill>
        <p:spPr>
          <a:xfrm rot="5400000">
            <a:off x="6865461" y="2796698"/>
            <a:ext cx="4328478" cy="3642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1402080" y="5562600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l-GR" dirty="0"/>
          </a:p>
        </p:txBody>
      </p:sp>
      <p:sp>
        <p:nvSpPr>
          <p:cNvPr id="6" name="Rounded Rectangle 5"/>
          <p:cNvSpPr/>
          <p:nvPr/>
        </p:nvSpPr>
        <p:spPr>
          <a:xfrm>
            <a:off x="624840" y="2819400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l-GR" dirty="0"/>
          </a:p>
        </p:txBody>
      </p:sp>
      <p:sp>
        <p:nvSpPr>
          <p:cNvPr id="7" name="Rounded Rectangle 6"/>
          <p:cNvSpPr/>
          <p:nvPr/>
        </p:nvSpPr>
        <p:spPr>
          <a:xfrm>
            <a:off x="1699260" y="1341120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l-GR" dirty="0"/>
          </a:p>
        </p:txBody>
      </p:sp>
      <p:sp>
        <p:nvSpPr>
          <p:cNvPr id="8" name="Rounded Rectangle 7"/>
          <p:cNvSpPr/>
          <p:nvPr/>
        </p:nvSpPr>
        <p:spPr>
          <a:xfrm>
            <a:off x="3749038" y="3946683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l-GR" dirty="0"/>
          </a:p>
        </p:txBody>
      </p:sp>
      <p:sp>
        <p:nvSpPr>
          <p:cNvPr id="9" name="Rounded Rectangle 8"/>
          <p:cNvSpPr/>
          <p:nvPr/>
        </p:nvSpPr>
        <p:spPr>
          <a:xfrm>
            <a:off x="3512819" y="1005522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el-GR" dirty="0"/>
          </a:p>
        </p:txBody>
      </p:sp>
      <p:sp>
        <p:nvSpPr>
          <p:cNvPr id="10" name="Rounded Rectangle 9"/>
          <p:cNvSpPr/>
          <p:nvPr/>
        </p:nvSpPr>
        <p:spPr>
          <a:xfrm>
            <a:off x="4389119" y="2666842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l-GR" dirty="0"/>
          </a:p>
        </p:txBody>
      </p:sp>
      <p:sp>
        <p:nvSpPr>
          <p:cNvPr id="11" name="Rounded Rectangle 10"/>
          <p:cNvSpPr/>
          <p:nvPr/>
        </p:nvSpPr>
        <p:spPr>
          <a:xfrm>
            <a:off x="2042160" y="2317432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el-GR" dirty="0"/>
          </a:p>
        </p:txBody>
      </p:sp>
      <p:sp>
        <p:nvSpPr>
          <p:cNvPr id="12" name="Rounded Rectangle 11"/>
          <p:cNvSpPr/>
          <p:nvPr/>
        </p:nvSpPr>
        <p:spPr>
          <a:xfrm>
            <a:off x="4450080" y="517842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  <a:endParaRPr lang="el-GR" dirty="0"/>
          </a:p>
        </p:txBody>
      </p:sp>
      <p:sp>
        <p:nvSpPr>
          <p:cNvPr id="13" name="Rounded Rectangle 12"/>
          <p:cNvSpPr/>
          <p:nvPr/>
        </p:nvSpPr>
        <p:spPr>
          <a:xfrm>
            <a:off x="137159" y="746760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9</a:t>
            </a:r>
            <a:endParaRPr lang="el-GR" dirty="0"/>
          </a:p>
        </p:txBody>
      </p:sp>
      <p:sp>
        <p:nvSpPr>
          <p:cNvPr id="14" name="Rounded Rectangle 13"/>
          <p:cNvSpPr/>
          <p:nvPr/>
        </p:nvSpPr>
        <p:spPr>
          <a:xfrm>
            <a:off x="1219200" y="5059680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</a:t>
            </a:r>
            <a:endParaRPr lang="el-GR" dirty="0"/>
          </a:p>
        </p:txBody>
      </p:sp>
      <p:sp>
        <p:nvSpPr>
          <p:cNvPr id="15" name="Rounded Rectangle 14"/>
          <p:cNvSpPr/>
          <p:nvPr/>
        </p:nvSpPr>
        <p:spPr>
          <a:xfrm>
            <a:off x="3208020" y="3429317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11</a:t>
            </a:r>
            <a:endParaRPr lang="el-GR" dirty="0"/>
          </a:p>
        </p:txBody>
      </p:sp>
      <p:sp>
        <p:nvSpPr>
          <p:cNvPr id="16" name="Rounded Rectangle 15"/>
          <p:cNvSpPr/>
          <p:nvPr/>
        </p:nvSpPr>
        <p:spPr>
          <a:xfrm>
            <a:off x="3215639" y="4709477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</a:t>
            </a:r>
            <a:endParaRPr lang="el-GR" dirty="0"/>
          </a:p>
        </p:txBody>
      </p:sp>
      <p:sp>
        <p:nvSpPr>
          <p:cNvPr id="17" name="Rounded Rectangle 16"/>
          <p:cNvSpPr/>
          <p:nvPr/>
        </p:nvSpPr>
        <p:spPr>
          <a:xfrm>
            <a:off x="2468880" y="3505517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13</a:t>
            </a:r>
            <a:endParaRPr lang="el-GR" dirty="0"/>
          </a:p>
        </p:txBody>
      </p:sp>
      <p:sp>
        <p:nvSpPr>
          <p:cNvPr id="18" name="Rounded Rectangle 17"/>
          <p:cNvSpPr/>
          <p:nvPr/>
        </p:nvSpPr>
        <p:spPr>
          <a:xfrm>
            <a:off x="3733800" y="5989637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r>
              <a:rPr lang="el-GR" dirty="0" smtClean="0"/>
              <a:t>5</a:t>
            </a:r>
            <a:endParaRPr lang="el-GR" dirty="0"/>
          </a:p>
        </p:txBody>
      </p:sp>
      <p:sp>
        <p:nvSpPr>
          <p:cNvPr id="19" name="Rounded Rectangle 18"/>
          <p:cNvSpPr/>
          <p:nvPr/>
        </p:nvSpPr>
        <p:spPr>
          <a:xfrm>
            <a:off x="704850" y="1494154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16</a:t>
            </a:r>
            <a:endParaRPr lang="el-GR" dirty="0"/>
          </a:p>
        </p:txBody>
      </p:sp>
      <p:sp>
        <p:nvSpPr>
          <p:cNvPr id="20" name="Rounded Rectangle 19"/>
          <p:cNvSpPr/>
          <p:nvPr/>
        </p:nvSpPr>
        <p:spPr>
          <a:xfrm>
            <a:off x="434339" y="1981834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17</a:t>
            </a:r>
            <a:endParaRPr lang="el-GR" dirty="0"/>
          </a:p>
        </p:txBody>
      </p:sp>
      <p:sp>
        <p:nvSpPr>
          <p:cNvPr id="21" name="Rounded Rectangle 20"/>
          <p:cNvSpPr/>
          <p:nvPr/>
        </p:nvSpPr>
        <p:spPr>
          <a:xfrm>
            <a:off x="2446020" y="145573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18</a:t>
            </a:r>
            <a:endParaRPr lang="el-GR" dirty="0"/>
          </a:p>
        </p:txBody>
      </p:sp>
      <p:sp>
        <p:nvSpPr>
          <p:cNvPr id="22" name="Rounded Rectangle 21"/>
          <p:cNvSpPr/>
          <p:nvPr/>
        </p:nvSpPr>
        <p:spPr>
          <a:xfrm>
            <a:off x="1230629" y="274002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19</a:t>
            </a:r>
            <a:endParaRPr lang="el-GR" dirty="0"/>
          </a:p>
        </p:txBody>
      </p:sp>
      <p:sp>
        <p:nvSpPr>
          <p:cNvPr id="23" name="Rounded Rectangle 22"/>
          <p:cNvSpPr/>
          <p:nvPr/>
        </p:nvSpPr>
        <p:spPr>
          <a:xfrm>
            <a:off x="4411978" y="3718720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</a:t>
            </a:r>
            <a:endParaRPr lang="el-GR" dirty="0"/>
          </a:p>
        </p:txBody>
      </p:sp>
      <p:sp>
        <p:nvSpPr>
          <p:cNvPr id="24" name="Rounded Rectangle 23"/>
          <p:cNvSpPr/>
          <p:nvPr/>
        </p:nvSpPr>
        <p:spPr>
          <a:xfrm>
            <a:off x="4617718" y="4503817"/>
            <a:ext cx="594360" cy="6400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21</a:t>
            </a:r>
            <a:endParaRPr lang="el-GR" dirty="0"/>
          </a:p>
        </p:txBody>
      </p:sp>
      <p:sp>
        <p:nvSpPr>
          <p:cNvPr id="25" name="Rounded Rectangle 24"/>
          <p:cNvSpPr/>
          <p:nvPr/>
        </p:nvSpPr>
        <p:spPr>
          <a:xfrm>
            <a:off x="3703320" y="2758122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22</a:t>
            </a:r>
            <a:endParaRPr lang="el-GR" dirty="0"/>
          </a:p>
        </p:txBody>
      </p:sp>
      <p:sp>
        <p:nvSpPr>
          <p:cNvPr id="26" name="Rounded Rectangle 25"/>
          <p:cNvSpPr/>
          <p:nvPr/>
        </p:nvSpPr>
        <p:spPr>
          <a:xfrm>
            <a:off x="3436620" y="2117725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23</a:t>
            </a:r>
            <a:endParaRPr lang="el-GR" dirty="0"/>
          </a:p>
        </p:txBody>
      </p:sp>
      <p:sp>
        <p:nvSpPr>
          <p:cNvPr id="27" name="Rounded Rectangle 26"/>
          <p:cNvSpPr/>
          <p:nvPr/>
        </p:nvSpPr>
        <p:spPr>
          <a:xfrm>
            <a:off x="4465320" y="3246120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24</a:t>
            </a:r>
            <a:endParaRPr lang="el-GR" dirty="0"/>
          </a:p>
        </p:txBody>
      </p:sp>
      <p:sp>
        <p:nvSpPr>
          <p:cNvPr id="28" name="Rounded Rectangle 27"/>
          <p:cNvSpPr/>
          <p:nvPr/>
        </p:nvSpPr>
        <p:spPr>
          <a:xfrm>
            <a:off x="4724400" y="2209799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25</a:t>
            </a:r>
            <a:endParaRPr lang="el-GR" dirty="0"/>
          </a:p>
        </p:txBody>
      </p:sp>
      <p:sp>
        <p:nvSpPr>
          <p:cNvPr id="29" name="Rounded Rectangle 28"/>
          <p:cNvSpPr/>
          <p:nvPr/>
        </p:nvSpPr>
        <p:spPr>
          <a:xfrm>
            <a:off x="5364480" y="3017837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26</a:t>
            </a:r>
            <a:endParaRPr lang="el-GR" dirty="0"/>
          </a:p>
        </p:txBody>
      </p:sp>
      <p:sp>
        <p:nvSpPr>
          <p:cNvPr id="30" name="Rounded Rectangle 29"/>
          <p:cNvSpPr/>
          <p:nvPr/>
        </p:nvSpPr>
        <p:spPr>
          <a:xfrm>
            <a:off x="5844541" y="2209799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27</a:t>
            </a:r>
            <a:endParaRPr lang="el-GR" dirty="0"/>
          </a:p>
        </p:txBody>
      </p:sp>
      <p:sp>
        <p:nvSpPr>
          <p:cNvPr id="31" name="Rounded Rectangle 30"/>
          <p:cNvSpPr/>
          <p:nvPr/>
        </p:nvSpPr>
        <p:spPr>
          <a:xfrm>
            <a:off x="5250181" y="1798954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28</a:t>
            </a:r>
            <a:endParaRPr lang="el-GR" dirty="0"/>
          </a:p>
        </p:txBody>
      </p:sp>
      <p:sp>
        <p:nvSpPr>
          <p:cNvPr id="32" name="Rounded Rectangle 31"/>
          <p:cNvSpPr/>
          <p:nvPr/>
        </p:nvSpPr>
        <p:spPr>
          <a:xfrm>
            <a:off x="906780" y="3977640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29</a:t>
            </a:r>
            <a:endParaRPr lang="el-GR" dirty="0"/>
          </a:p>
        </p:txBody>
      </p:sp>
      <p:sp>
        <p:nvSpPr>
          <p:cNvPr id="33" name="Rounded Rectangle 32"/>
          <p:cNvSpPr/>
          <p:nvPr/>
        </p:nvSpPr>
        <p:spPr>
          <a:xfrm>
            <a:off x="1032510" y="2301239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30</a:t>
            </a:r>
            <a:endParaRPr lang="el-GR" dirty="0"/>
          </a:p>
        </p:txBody>
      </p:sp>
      <p:sp>
        <p:nvSpPr>
          <p:cNvPr id="34" name="Rounded Rectangle 33"/>
          <p:cNvSpPr/>
          <p:nvPr/>
        </p:nvSpPr>
        <p:spPr>
          <a:xfrm>
            <a:off x="548640" y="3413126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31</a:t>
            </a:r>
            <a:endParaRPr lang="el-GR" dirty="0"/>
          </a:p>
        </p:txBody>
      </p:sp>
      <p:sp>
        <p:nvSpPr>
          <p:cNvPr id="35" name="Rounded Rectangle 34"/>
          <p:cNvSpPr/>
          <p:nvPr/>
        </p:nvSpPr>
        <p:spPr>
          <a:xfrm>
            <a:off x="2103119" y="3154522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</a:t>
            </a:r>
            <a:endParaRPr lang="el-GR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61" t="45092" r="10223" b="12011"/>
          <a:stretch/>
        </p:blipFill>
        <p:spPr>
          <a:xfrm rot="5400000">
            <a:off x="8042752" y="-1572103"/>
            <a:ext cx="2545398" cy="57530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8" name="Rounded Rectangle 37"/>
          <p:cNvSpPr/>
          <p:nvPr/>
        </p:nvSpPr>
        <p:spPr>
          <a:xfrm>
            <a:off x="2796538" y="5806440"/>
            <a:ext cx="594360" cy="4876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526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68</a:t>
            </a:fld>
            <a:endParaRPr lang="el-G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3" t="6414" r="48717" b="20222"/>
          <a:stretch/>
        </p:blipFill>
        <p:spPr>
          <a:xfrm>
            <a:off x="365760" y="255370"/>
            <a:ext cx="4450080" cy="64661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78000" b="2251"/>
          <a:stretch/>
        </p:blipFill>
        <p:spPr>
          <a:xfrm>
            <a:off x="4954889" y="3566671"/>
            <a:ext cx="6993271" cy="23895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Ορθογώνιο 2">
            <a:extLst>
              <a:ext uri="{FF2B5EF4-FFF2-40B4-BE49-F238E27FC236}">
                <a16:creationId xmlns:a16="http://schemas.microsoft.com/office/drawing/2014/main" id="{E3C749FE-F949-199C-60DD-A61FDB53B682}"/>
              </a:ext>
            </a:extLst>
          </p:cNvPr>
          <p:cNvSpPr/>
          <p:nvPr/>
        </p:nvSpPr>
        <p:spPr>
          <a:xfrm>
            <a:off x="9780270" y="1822401"/>
            <a:ext cx="2167890" cy="1447190"/>
          </a:xfrm>
          <a:custGeom>
            <a:avLst/>
            <a:gdLst>
              <a:gd name="csX0" fmla="*/ 0 w 2586431"/>
              <a:gd name="csY0" fmla="*/ 0 h 832054"/>
              <a:gd name="csX1" fmla="*/ 465558 w 2586431"/>
              <a:gd name="csY1" fmla="*/ 0 h 832054"/>
              <a:gd name="csX2" fmla="*/ 931115 w 2586431"/>
              <a:gd name="csY2" fmla="*/ 0 h 832054"/>
              <a:gd name="csX3" fmla="*/ 1370808 w 2586431"/>
              <a:gd name="csY3" fmla="*/ 0 h 832054"/>
              <a:gd name="csX4" fmla="*/ 1810502 w 2586431"/>
              <a:gd name="csY4" fmla="*/ 0 h 832054"/>
              <a:gd name="csX5" fmla="*/ 2586431 w 2586431"/>
              <a:gd name="csY5" fmla="*/ 0 h 832054"/>
              <a:gd name="csX6" fmla="*/ 2586431 w 2586431"/>
              <a:gd name="csY6" fmla="*/ 432668 h 832054"/>
              <a:gd name="csX7" fmla="*/ 2586431 w 2586431"/>
              <a:gd name="csY7" fmla="*/ 832054 h 832054"/>
              <a:gd name="csX8" fmla="*/ 2043280 w 2586431"/>
              <a:gd name="csY8" fmla="*/ 832054 h 832054"/>
              <a:gd name="csX9" fmla="*/ 1474266 w 2586431"/>
              <a:gd name="csY9" fmla="*/ 832054 h 832054"/>
              <a:gd name="csX10" fmla="*/ 956979 w 2586431"/>
              <a:gd name="csY10" fmla="*/ 832054 h 832054"/>
              <a:gd name="csX11" fmla="*/ 465558 w 2586431"/>
              <a:gd name="csY11" fmla="*/ 832054 h 832054"/>
              <a:gd name="csX12" fmla="*/ 0 w 2586431"/>
              <a:gd name="csY12" fmla="*/ 832054 h 832054"/>
              <a:gd name="csX13" fmla="*/ 0 w 2586431"/>
              <a:gd name="csY13" fmla="*/ 432668 h 832054"/>
              <a:gd name="csX14" fmla="*/ 0 w 2586431"/>
              <a:gd name="csY14" fmla="*/ 0 h 8320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86431" h="832054" fill="none" extrusionOk="0">
                <a:moveTo>
                  <a:pt x="0" y="0"/>
                </a:moveTo>
                <a:cubicBezTo>
                  <a:pt x="225521" y="-42563"/>
                  <a:pt x="250339" y="49801"/>
                  <a:pt x="465558" y="0"/>
                </a:cubicBezTo>
                <a:cubicBezTo>
                  <a:pt x="680777" y="-49801"/>
                  <a:pt x="721308" y="29871"/>
                  <a:pt x="931115" y="0"/>
                </a:cubicBezTo>
                <a:cubicBezTo>
                  <a:pt x="1140922" y="-29871"/>
                  <a:pt x="1155088" y="48265"/>
                  <a:pt x="1370808" y="0"/>
                </a:cubicBezTo>
                <a:cubicBezTo>
                  <a:pt x="1586528" y="-48265"/>
                  <a:pt x="1633585" y="9005"/>
                  <a:pt x="1810502" y="0"/>
                </a:cubicBezTo>
                <a:cubicBezTo>
                  <a:pt x="1987419" y="-9005"/>
                  <a:pt x="2311501" y="79258"/>
                  <a:pt x="2586431" y="0"/>
                </a:cubicBezTo>
                <a:cubicBezTo>
                  <a:pt x="2633597" y="183602"/>
                  <a:pt x="2582770" y="274533"/>
                  <a:pt x="2586431" y="432668"/>
                </a:cubicBezTo>
                <a:cubicBezTo>
                  <a:pt x="2590092" y="590803"/>
                  <a:pt x="2560739" y="725332"/>
                  <a:pt x="2586431" y="832054"/>
                </a:cubicBezTo>
                <a:cubicBezTo>
                  <a:pt x="2371898" y="867633"/>
                  <a:pt x="2282427" y="793523"/>
                  <a:pt x="2043280" y="832054"/>
                </a:cubicBezTo>
                <a:cubicBezTo>
                  <a:pt x="1804133" y="870585"/>
                  <a:pt x="1690640" y="785418"/>
                  <a:pt x="1474266" y="832054"/>
                </a:cubicBezTo>
                <a:cubicBezTo>
                  <a:pt x="1257892" y="878690"/>
                  <a:pt x="1176536" y="790060"/>
                  <a:pt x="956979" y="832054"/>
                </a:cubicBezTo>
                <a:cubicBezTo>
                  <a:pt x="737422" y="874048"/>
                  <a:pt x="654705" y="788915"/>
                  <a:pt x="465558" y="832054"/>
                </a:cubicBezTo>
                <a:cubicBezTo>
                  <a:pt x="276411" y="875193"/>
                  <a:pt x="111486" y="799596"/>
                  <a:pt x="0" y="832054"/>
                </a:cubicBezTo>
                <a:cubicBezTo>
                  <a:pt x="-46423" y="657187"/>
                  <a:pt x="42579" y="551804"/>
                  <a:pt x="0" y="432668"/>
                </a:cubicBezTo>
                <a:cubicBezTo>
                  <a:pt x="-42579" y="313532"/>
                  <a:pt x="12257" y="111212"/>
                  <a:pt x="0" y="0"/>
                </a:cubicBezTo>
                <a:close/>
              </a:path>
              <a:path w="2586431" h="832054" stroke="0" extrusionOk="0">
                <a:moveTo>
                  <a:pt x="0" y="0"/>
                </a:moveTo>
                <a:cubicBezTo>
                  <a:pt x="229611" y="-60480"/>
                  <a:pt x="338155" y="41173"/>
                  <a:pt x="517286" y="0"/>
                </a:cubicBezTo>
                <a:cubicBezTo>
                  <a:pt x="696417" y="-41173"/>
                  <a:pt x="802745" y="54931"/>
                  <a:pt x="1086301" y="0"/>
                </a:cubicBezTo>
                <a:cubicBezTo>
                  <a:pt x="1369857" y="-54931"/>
                  <a:pt x="1335456" y="28407"/>
                  <a:pt x="1525994" y="0"/>
                </a:cubicBezTo>
                <a:cubicBezTo>
                  <a:pt x="1716532" y="-28407"/>
                  <a:pt x="1881892" y="37338"/>
                  <a:pt x="2017416" y="0"/>
                </a:cubicBezTo>
                <a:cubicBezTo>
                  <a:pt x="2152940" y="-37338"/>
                  <a:pt x="2459142" y="29931"/>
                  <a:pt x="2586431" y="0"/>
                </a:cubicBezTo>
                <a:cubicBezTo>
                  <a:pt x="2630161" y="144219"/>
                  <a:pt x="2580416" y="322359"/>
                  <a:pt x="2586431" y="432668"/>
                </a:cubicBezTo>
                <a:cubicBezTo>
                  <a:pt x="2592446" y="542977"/>
                  <a:pt x="2571906" y="660698"/>
                  <a:pt x="2586431" y="832054"/>
                </a:cubicBezTo>
                <a:cubicBezTo>
                  <a:pt x="2398087" y="894350"/>
                  <a:pt x="2287185" y="780485"/>
                  <a:pt x="2043280" y="832054"/>
                </a:cubicBezTo>
                <a:cubicBezTo>
                  <a:pt x="1799375" y="883623"/>
                  <a:pt x="1741772" y="797292"/>
                  <a:pt x="1577723" y="832054"/>
                </a:cubicBezTo>
                <a:cubicBezTo>
                  <a:pt x="1413674" y="866816"/>
                  <a:pt x="1137699" y="795175"/>
                  <a:pt x="1008708" y="832054"/>
                </a:cubicBezTo>
                <a:cubicBezTo>
                  <a:pt x="879717" y="868933"/>
                  <a:pt x="684907" y="784211"/>
                  <a:pt x="569015" y="832054"/>
                </a:cubicBezTo>
                <a:cubicBezTo>
                  <a:pt x="453123" y="879897"/>
                  <a:pt x="242586" y="801050"/>
                  <a:pt x="0" y="832054"/>
                </a:cubicBezTo>
                <a:cubicBezTo>
                  <a:pt x="-816" y="666847"/>
                  <a:pt x="43968" y="539487"/>
                  <a:pt x="0" y="432668"/>
                </a:cubicBezTo>
                <a:cubicBezTo>
                  <a:pt x="-43968" y="325849"/>
                  <a:pt x="39813" y="2147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817117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l-GR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Εγχειρίδιο </a:t>
            </a:r>
            <a:r>
              <a:rPr lang="el-GR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Γ. </a:t>
            </a:r>
            <a:r>
              <a:rPr lang="el-GR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Σιμόπουλος</a:t>
            </a:r>
            <a:r>
              <a:rPr lang="el-GR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Α. Παυλοπούλου, Ρ. Κανελλοπούλου </a:t>
            </a:r>
            <a:r>
              <a:rPr lang="el-G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l-GR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Ε. </a:t>
            </a:r>
            <a:r>
              <a:rPr lang="el-GR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Παθιάκη</a:t>
            </a:r>
            <a:r>
              <a:rPr lang="el-GR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Ελληνικά </a:t>
            </a:r>
            <a:r>
              <a:rPr lang="el-GR" sz="1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Α΄. Μέθοδος εκμάθησης της ελληνικής ως ξένης γλώσσας (επίπεδα Α1 + </a:t>
            </a:r>
            <a:r>
              <a:rPr lang="el-GR" sz="1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Α2)</a:t>
            </a:r>
            <a:r>
              <a:rPr lang="el-GR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Εκδόσεις Πατάκη, 2010,  σελ.143</a:t>
            </a:r>
            <a:endParaRPr lang="el-GR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l-CY" sz="1000" b="1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292090" y="171450"/>
            <a:ext cx="1840230" cy="155448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 smtClean="0"/>
              <a:t>Ποιοι;</a:t>
            </a:r>
            <a:endParaRPr lang="el-GR" sz="3200" dirty="0"/>
          </a:p>
        </p:txBody>
      </p:sp>
      <p:sp>
        <p:nvSpPr>
          <p:cNvPr id="7" name="Oval 6"/>
          <p:cNvSpPr/>
          <p:nvPr/>
        </p:nvSpPr>
        <p:spPr>
          <a:xfrm>
            <a:off x="7296150" y="171450"/>
            <a:ext cx="1840230" cy="155448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 smtClean="0"/>
              <a:t>Πού;</a:t>
            </a:r>
            <a:endParaRPr lang="el-GR" sz="3200" dirty="0"/>
          </a:p>
        </p:txBody>
      </p:sp>
      <p:sp>
        <p:nvSpPr>
          <p:cNvPr id="8" name="Rounded Rectangle 7"/>
          <p:cNvSpPr/>
          <p:nvPr/>
        </p:nvSpPr>
        <p:spPr>
          <a:xfrm>
            <a:off x="8698230" y="255370"/>
            <a:ext cx="1897380" cy="86477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βρίσκονται</a:t>
            </a:r>
          </a:p>
          <a:p>
            <a:pPr algn="ctr"/>
            <a:r>
              <a:rPr lang="el-GR" dirty="0" smtClean="0"/>
              <a:t>βρίσκεται </a:t>
            </a:r>
            <a:endParaRPr lang="el-GR" dirty="0"/>
          </a:p>
          <a:p>
            <a:pPr algn="ctr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Oval 8"/>
          <p:cNvSpPr/>
          <p:nvPr/>
        </p:nvSpPr>
        <p:spPr>
          <a:xfrm>
            <a:off x="5010134" y="1822400"/>
            <a:ext cx="1840230" cy="155448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 smtClean="0"/>
              <a:t>Πώς είναι η γειτονία;</a:t>
            </a:r>
            <a:endParaRPr lang="el-GR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6503670" y="1965960"/>
            <a:ext cx="937260" cy="194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583680" y="2423160"/>
            <a:ext cx="10172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652260" y="2599640"/>
            <a:ext cx="788670" cy="197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600950" y="1725930"/>
            <a:ext cx="1931670" cy="4343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ωραία</a:t>
            </a:r>
            <a:endParaRPr lang="el-GR" dirty="0"/>
          </a:p>
        </p:txBody>
      </p:sp>
      <p:sp>
        <p:nvSpPr>
          <p:cNvPr id="17" name="Rounded Rectangle 16"/>
          <p:cNvSpPr/>
          <p:nvPr/>
        </p:nvSpPr>
        <p:spPr>
          <a:xfrm>
            <a:off x="7644765" y="2185035"/>
            <a:ext cx="1931670" cy="4343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ή</a:t>
            </a:r>
            <a:r>
              <a:rPr lang="el-GR" dirty="0" smtClean="0"/>
              <a:t>συχη / </a:t>
            </a:r>
            <a:r>
              <a:rPr lang="en-US" dirty="0" smtClean="0"/>
              <a:t>quiet</a:t>
            </a:r>
            <a:endParaRPr lang="el-GR" dirty="0"/>
          </a:p>
        </p:txBody>
      </p:sp>
      <p:sp>
        <p:nvSpPr>
          <p:cNvPr id="18" name="Rounded Rectangle 17"/>
          <p:cNvSpPr/>
          <p:nvPr/>
        </p:nvSpPr>
        <p:spPr>
          <a:xfrm>
            <a:off x="7600950" y="2699078"/>
            <a:ext cx="1931670" cy="56129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π</a:t>
            </a:r>
            <a:r>
              <a:rPr lang="el-GR" dirty="0" smtClean="0"/>
              <a:t>ολύ κοντά στο μετρό</a:t>
            </a:r>
            <a:endParaRPr lang="el-GR" dirty="0"/>
          </a:p>
        </p:txBody>
      </p:sp>
      <p:sp>
        <p:nvSpPr>
          <p:cNvPr id="19" name="Rounded Rectangle 18"/>
          <p:cNvSpPr/>
          <p:nvPr/>
        </p:nvSpPr>
        <p:spPr>
          <a:xfrm>
            <a:off x="5062061" y="6063515"/>
            <a:ext cx="5165408" cy="72309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2400" dirty="0" smtClean="0"/>
          </a:p>
          <a:p>
            <a:pPr algn="ctr"/>
            <a:r>
              <a:rPr lang="el-GR" sz="2400" dirty="0" smtClean="0"/>
              <a:t>Βρίσκεται σε μια  _________.</a:t>
            </a:r>
          </a:p>
          <a:p>
            <a:pPr algn="ctr"/>
            <a:r>
              <a:rPr lang="el-GR" sz="2400" dirty="0"/>
              <a:t>Βρίσκεται σε μια </a:t>
            </a:r>
            <a:r>
              <a:rPr lang="el-GR" sz="2400" dirty="0" smtClean="0"/>
              <a:t> ήσυχη γειτονία.</a:t>
            </a:r>
            <a:endParaRPr lang="el-GR" sz="2400" dirty="0"/>
          </a:p>
          <a:p>
            <a:pPr algn="ctr"/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63541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69</a:t>
            </a:fld>
            <a:endParaRPr lang="el-G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3" t="6414" r="48717" b="20222"/>
          <a:stretch/>
        </p:blipFill>
        <p:spPr>
          <a:xfrm>
            <a:off x="365760" y="255370"/>
            <a:ext cx="4450080" cy="64661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Ορθογώνιο 2">
            <a:extLst>
              <a:ext uri="{FF2B5EF4-FFF2-40B4-BE49-F238E27FC236}">
                <a16:creationId xmlns:a16="http://schemas.microsoft.com/office/drawing/2014/main" id="{E3C749FE-F949-199C-60DD-A61FDB53B682}"/>
              </a:ext>
            </a:extLst>
          </p:cNvPr>
          <p:cNvSpPr/>
          <p:nvPr/>
        </p:nvSpPr>
        <p:spPr>
          <a:xfrm>
            <a:off x="7432463" y="229961"/>
            <a:ext cx="4439611" cy="820337"/>
          </a:xfrm>
          <a:custGeom>
            <a:avLst/>
            <a:gdLst>
              <a:gd name="csX0" fmla="*/ 0 w 2586431"/>
              <a:gd name="csY0" fmla="*/ 0 h 832054"/>
              <a:gd name="csX1" fmla="*/ 465558 w 2586431"/>
              <a:gd name="csY1" fmla="*/ 0 h 832054"/>
              <a:gd name="csX2" fmla="*/ 931115 w 2586431"/>
              <a:gd name="csY2" fmla="*/ 0 h 832054"/>
              <a:gd name="csX3" fmla="*/ 1370808 w 2586431"/>
              <a:gd name="csY3" fmla="*/ 0 h 832054"/>
              <a:gd name="csX4" fmla="*/ 1810502 w 2586431"/>
              <a:gd name="csY4" fmla="*/ 0 h 832054"/>
              <a:gd name="csX5" fmla="*/ 2586431 w 2586431"/>
              <a:gd name="csY5" fmla="*/ 0 h 832054"/>
              <a:gd name="csX6" fmla="*/ 2586431 w 2586431"/>
              <a:gd name="csY6" fmla="*/ 432668 h 832054"/>
              <a:gd name="csX7" fmla="*/ 2586431 w 2586431"/>
              <a:gd name="csY7" fmla="*/ 832054 h 832054"/>
              <a:gd name="csX8" fmla="*/ 2043280 w 2586431"/>
              <a:gd name="csY8" fmla="*/ 832054 h 832054"/>
              <a:gd name="csX9" fmla="*/ 1474266 w 2586431"/>
              <a:gd name="csY9" fmla="*/ 832054 h 832054"/>
              <a:gd name="csX10" fmla="*/ 956979 w 2586431"/>
              <a:gd name="csY10" fmla="*/ 832054 h 832054"/>
              <a:gd name="csX11" fmla="*/ 465558 w 2586431"/>
              <a:gd name="csY11" fmla="*/ 832054 h 832054"/>
              <a:gd name="csX12" fmla="*/ 0 w 2586431"/>
              <a:gd name="csY12" fmla="*/ 832054 h 832054"/>
              <a:gd name="csX13" fmla="*/ 0 w 2586431"/>
              <a:gd name="csY13" fmla="*/ 432668 h 832054"/>
              <a:gd name="csX14" fmla="*/ 0 w 2586431"/>
              <a:gd name="csY14" fmla="*/ 0 h 8320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86431" h="832054" fill="none" extrusionOk="0">
                <a:moveTo>
                  <a:pt x="0" y="0"/>
                </a:moveTo>
                <a:cubicBezTo>
                  <a:pt x="225521" y="-42563"/>
                  <a:pt x="250339" y="49801"/>
                  <a:pt x="465558" y="0"/>
                </a:cubicBezTo>
                <a:cubicBezTo>
                  <a:pt x="680777" y="-49801"/>
                  <a:pt x="721308" y="29871"/>
                  <a:pt x="931115" y="0"/>
                </a:cubicBezTo>
                <a:cubicBezTo>
                  <a:pt x="1140922" y="-29871"/>
                  <a:pt x="1155088" y="48265"/>
                  <a:pt x="1370808" y="0"/>
                </a:cubicBezTo>
                <a:cubicBezTo>
                  <a:pt x="1586528" y="-48265"/>
                  <a:pt x="1633585" y="9005"/>
                  <a:pt x="1810502" y="0"/>
                </a:cubicBezTo>
                <a:cubicBezTo>
                  <a:pt x="1987419" y="-9005"/>
                  <a:pt x="2311501" y="79258"/>
                  <a:pt x="2586431" y="0"/>
                </a:cubicBezTo>
                <a:cubicBezTo>
                  <a:pt x="2633597" y="183602"/>
                  <a:pt x="2582770" y="274533"/>
                  <a:pt x="2586431" y="432668"/>
                </a:cubicBezTo>
                <a:cubicBezTo>
                  <a:pt x="2590092" y="590803"/>
                  <a:pt x="2560739" y="725332"/>
                  <a:pt x="2586431" y="832054"/>
                </a:cubicBezTo>
                <a:cubicBezTo>
                  <a:pt x="2371898" y="867633"/>
                  <a:pt x="2282427" y="793523"/>
                  <a:pt x="2043280" y="832054"/>
                </a:cubicBezTo>
                <a:cubicBezTo>
                  <a:pt x="1804133" y="870585"/>
                  <a:pt x="1690640" y="785418"/>
                  <a:pt x="1474266" y="832054"/>
                </a:cubicBezTo>
                <a:cubicBezTo>
                  <a:pt x="1257892" y="878690"/>
                  <a:pt x="1176536" y="790060"/>
                  <a:pt x="956979" y="832054"/>
                </a:cubicBezTo>
                <a:cubicBezTo>
                  <a:pt x="737422" y="874048"/>
                  <a:pt x="654705" y="788915"/>
                  <a:pt x="465558" y="832054"/>
                </a:cubicBezTo>
                <a:cubicBezTo>
                  <a:pt x="276411" y="875193"/>
                  <a:pt x="111486" y="799596"/>
                  <a:pt x="0" y="832054"/>
                </a:cubicBezTo>
                <a:cubicBezTo>
                  <a:pt x="-46423" y="657187"/>
                  <a:pt x="42579" y="551804"/>
                  <a:pt x="0" y="432668"/>
                </a:cubicBezTo>
                <a:cubicBezTo>
                  <a:pt x="-42579" y="313532"/>
                  <a:pt x="12257" y="111212"/>
                  <a:pt x="0" y="0"/>
                </a:cubicBezTo>
                <a:close/>
              </a:path>
              <a:path w="2586431" h="832054" stroke="0" extrusionOk="0">
                <a:moveTo>
                  <a:pt x="0" y="0"/>
                </a:moveTo>
                <a:cubicBezTo>
                  <a:pt x="229611" y="-60480"/>
                  <a:pt x="338155" y="41173"/>
                  <a:pt x="517286" y="0"/>
                </a:cubicBezTo>
                <a:cubicBezTo>
                  <a:pt x="696417" y="-41173"/>
                  <a:pt x="802745" y="54931"/>
                  <a:pt x="1086301" y="0"/>
                </a:cubicBezTo>
                <a:cubicBezTo>
                  <a:pt x="1369857" y="-54931"/>
                  <a:pt x="1335456" y="28407"/>
                  <a:pt x="1525994" y="0"/>
                </a:cubicBezTo>
                <a:cubicBezTo>
                  <a:pt x="1716532" y="-28407"/>
                  <a:pt x="1881892" y="37338"/>
                  <a:pt x="2017416" y="0"/>
                </a:cubicBezTo>
                <a:cubicBezTo>
                  <a:pt x="2152940" y="-37338"/>
                  <a:pt x="2459142" y="29931"/>
                  <a:pt x="2586431" y="0"/>
                </a:cubicBezTo>
                <a:cubicBezTo>
                  <a:pt x="2630161" y="144219"/>
                  <a:pt x="2580416" y="322359"/>
                  <a:pt x="2586431" y="432668"/>
                </a:cubicBezTo>
                <a:cubicBezTo>
                  <a:pt x="2592446" y="542977"/>
                  <a:pt x="2571906" y="660698"/>
                  <a:pt x="2586431" y="832054"/>
                </a:cubicBezTo>
                <a:cubicBezTo>
                  <a:pt x="2398087" y="894350"/>
                  <a:pt x="2287185" y="780485"/>
                  <a:pt x="2043280" y="832054"/>
                </a:cubicBezTo>
                <a:cubicBezTo>
                  <a:pt x="1799375" y="883623"/>
                  <a:pt x="1741772" y="797292"/>
                  <a:pt x="1577723" y="832054"/>
                </a:cubicBezTo>
                <a:cubicBezTo>
                  <a:pt x="1413674" y="866816"/>
                  <a:pt x="1137699" y="795175"/>
                  <a:pt x="1008708" y="832054"/>
                </a:cubicBezTo>
                <a:cubicBezTo>
                  <a:pt x="879717" y="868933"/>
                  <a:pt x="684907" y="784211"/>
                  <a:pt x="569015" y="832054"/>
                </a:cubicBezTo>
                <a:cubicBezTo>
                  <a:pt x="453123" y="879897"/>
                  <a:pt x="242586" y="801050"/>
                  <a:pt x="0" y="832054"/>
                </a:cubicBezTo>
                <a:cubicBezTo>
                  <a:pt x="-816" y="666847"/>
                  <a:pt x="43968" y="539487"/>
                  <a:pt x="0" y="432668"/>
                </a:cubicBezTo>
                <a:cubicBezTo>
                  <a:pt x="-43968" y="325849"/>
                  <a:pt x="39813" y="2147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817117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l-GR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Εγχειρίδιο </a:t>
            </a:r>
            <a:r>
              <a:rPr lang="el-GR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Γ. </a:t>
            </a:r>
            <a:r>
              <a:rPr lang="el-GR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Σιμόπουλος</a:t>
            </a:r>
            <a:r>
              <a:rPr lang="el-GR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Α. Παυλοπούλου, Ρ. Κανελλοπούλου </a:t>
            </a:r>
            <a:r>
              <a:rPr lang="el-GR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l-GR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Ε. </a:t>
            </a:r>
            <a:r>
              <a:rPr lang="el-GR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Παθιάκη</a:t>
            </a:r>
            <a:r>
              <a:rPr lang="el-GR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Ελληνικά </a:t>
            </a:r>
            <a:r>
              <a:rPr lang="el-GR" sz="1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Α΄. Μέθοδος εκμάθησης της ελληνικής ως ξένης γλώσσας (επίπεδα Α1 + </a:t>
            </a:r>
            <a:r>
              <a:rPr lang="el-GR" sz="1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Α2)</a:t>
            </a:r>
            <a:r>
              <a:rPr lang="el-GR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Εκδόσεις Πατάκη, 2010,  σελ.143</a:t>
            </a:r>
            <a:endParaRPr lang="el-GR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l-CY" sz="1000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010134" y="1822400"/>
            <a:ext cx="1840230" cy="155448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 smtClean="0"/>
              <a:t>Πώς είναι το </a:t>
            </a:r>
            <a:r>
              <a:rPr lang="el-GR" sz="1600" dirty="0" smtClean="0"/>
              <a:t>διαμέρισμα;</a:t>
            </a:r>
            <a:endParaRPr lang="el-GR" sz="16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6503670" y="1965960"/>
            <a:ext cx="937260" cy="194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583680" y="2423160"/>
            <a:ext cx="10172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652260" y="2599640"/>
            <a:ext cx="788670" cy="197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600950" y="1678765"/>
            <a:ext cx="3463290" cy="4343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</a:t>
            </a:r>
            <a:r>
              <a:rPr lang="el-GR" dirty="0" smtClean="0"/>
              <a:t>ρεβατοκάμαρα (μικρή/ σκοτεινή)</a:t>
            </a:r>
            <a:endParaRPr lang="el-GR" dirty="0"/>
          </a:p>
        </p:txBody>
      </p:sp>
      <p:sp>
        <p:nvSpPr>
          <p:cNvPr id="17" name="Rounded Rectangle 16"/>
          <p:cNvSpPr/>
          <p:nvPr/>
        </p:nvSpPr>
        <p:spPr>
          <a:xfrm>
            <a:off x="7644765" y="2113105"/>
            <a:ext cx="1931670" cy="4343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μπάνιο</a:t>
            </a:r>
            <a:endParaRPr lang="el-GR" dirty="0"/>
          </a:p>
        </p:txBody>
      </p:sp>
      <p:sp>
        <p:nvSpPr>
          <p:cNvPr id="18" name="Rounded Rectangle 17"/>
          <p:cNvSpPr/>
          <p:nvPr/>
        </p:nvSpPr>
        <p:spPr>
          <a:xfrm>
            <a:off x="7600950" y="2627796"/>
            <a:ext cx="3211830" cy="56129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</a:t>
            </a:r>
            <a:r>
              <a:rPr lang="el-GR" dirty="0" smtClean="0"/>
              <a:t>αλόνι   (άνετο </a:t>
            </a:r>
            <a:r>
              <a:rPr lang="en-US" dirty="0" smtClean="0"/>
              <a:t>comfortable</a:t>
            </a:r>
            <a:r>
              <a:rPr lang="el-GR" dirty="0" smtClean="0"/>
              <a:t> / φωτεινό </a:t>
            </a:r>
            <a:r>
              <a:rPr lang="en-US" dirty="0" smtClean="0"/>
              <a:t>/ </a:t>
            </a:r>
            <a:r>
              <a:rPr lang="en-US" dirty="0"/>
              <a:t>Bright 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20" name="Rounded Rectangle 19"/>
          <p:cNvSpPr/>
          <p:nvPr/>
        </p:nvSpPr>
        <p:spPr>
          <a:xfrm>
            <a:off x="7644765" y="1131878"/>
            <a:ext cx="1931670" cy="4343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κουζίνα</a:t>
            </a:r>
            <a:endParaRPr lang="el-GR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583680" y="1410653"/>
            <a:ext cx="878205" cy="5176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5381144" y="519832"/>
            <a:ext cx="1931670" cy="4343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β</a:t>
            </a:r>
            <a:r>
              <a:rPr lang="el-GR" dirty="0" smtClean="0"/>
              <a:t>εράντα (μεγάλη)</a:t>
            </a:r>
            <a:endParaRPr lang="el-GR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6006942" y="1060346"/>
            <a:ext cx="286706" cy="867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5541409" y="4652819"/>
            <a:ext cx="2221702" cy="84905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Προβληματισμοί</a:t>
            </a:r>
          </a:p>
          <a:p>
            <a:pPr algn="ctr"/>
            <a:r>
              <a:rPr lang="el-GR" dirty="0" smtClean="0"/>
              <a:t>(</a:t>
            </a:r>
            <a:r>
              <a:rPr lang="en-US" dirty="0" smtClean="0"/>
              <a:t>concerns </a:t>
            </a:r>
            <a:r>
              <a:rPr lang="el-GR" dirty="0"/>
              <a:t>ή </a:t>
            </a:r>
            <a:r>
              <a:rPr lang="en-US" dirty="0"/>
              <a:t>issues)</a:t>
            </a:r>
            <a:r>
              <a:rPr lang="el-GR" dirty="0" smtClean="0"/>
              <a:t>  </a:t>
            </a:r>
            <a:endParaRPr lang="el-GR" dirty="0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7451978" y="4234727"/>
            <a:ext cx="904875" cy="10176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8431530" y="3436899"/>
            <a:ext cx="2922270" cy="79782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Δίπλα στο διαμέρισμα  υπάρχει ένα σχολείο.</a:t>
            </a:r>
            <a:endParaRPr lang="el-GR" dirty="0"/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7549515" y="4790952"/>
            <a:ext cx="882015" cy="435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8610600" y="4782286"/>
            <a:ext cx="2922270" cy="79782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Ενοίκιο  : </a:t>
            </a:r>
            <a:r>
              <a:rPr lang="el-GR" u="sng" dirty="0" smtClean="0"/>
              <a:t>(</a:t>
            </a:r>
            <a:r>
              <a:rPr lang="el-GR" dirty="0" smtClean="0"/>
              <a:t>υψηλό/ υπερβολικό) </a:t>
            </a:r>
            <a:endParaRPr lang="el-GR" dirty="0"/>
          </a:p>
        </p:txBody>
      </p:sp>
      <p:sp>
        <p:nvSpPr>
          <p:cNvPr id="36" name="Rounded Rectangle 35"/>
          <p:cNvSpPr/>
          <p:nvPr/>
        </p:nvSpPr>
        <p:spPr>
          <a:xfrm>
            <a:off x="6150295" y="3594050"/>
            <a:ext cx="1931670" cy="8049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τ</a:t>
            </a:r>
            <a:r>
              <a:rPr lang="el-GR" dirty="0" smtClean="0"/>
              <a:t>ηλέφωνο  / κλιματιστικό </a:t>
            </a:r>
            <a:endParaRPr lang="el-GR" dirty="0"/>
          </a:p>
        </p:txBody>
      </p:sp>
      <p:sp>
        <p:nvSpPr>
          <p:cNvPr id="37" name="Rounded Rectangle 36"/>
          <p:cNvSpPr/>
          <p:nvPr/>
        </p:nvSpPr>
        <p:spPr>
          <a:xfrm>
            <a:off x="4899665" y="3488422"/>
            <a:ext cx="1107277" cy="99213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 smtClean="0"/>
              <a:t>πατώματα </a:t>
            </a:r>
          </a:p>
          <a:p>
            <a:pPr algn="ctr"/>
            <a:r>
              <a:rPr lang="el-GR" sz="1400" dirty="0"/>
              <a:t> </a:t>
            </a:r>
            <a:r>
              <a:rPr lang="el-GR" sz="1400" dirty="0" smtClean="0"/>
              <a:t>&amp; ντουλάπια  κουζίνας </a:t>
            </a:r>
          </a:p>
          <a:p>
            <a:pPr algn="ctr"/>
            <a:r>
              <a:rPr lang="el-GR" sz="1400" dirty="0" smtClean="0"/>
              <a:t>καινούρια</a:t>
            </a:r>
            <a:endParaRPr lang="el-GR" sz="1400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6267442" y="3232470"/>
            <a:ext cx="1045372" cy="407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5018955" y="3040315"/>
            <a:ext cx="203115" cy="5537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4603632" y="935890"/>
            <a:ext cx="1343485" cy="6854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 smtClean="0"/>
              <a:t>θέρμανση &amp;  ανελκυστήρα/ασανσέρ </a:t>
            </a:r>
            <a:endParaRPr lang="el-GR" sz="1400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4859655" y="1436547"/>
            <a:ext cx="505530" cy="8937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0216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02A2-C874-4211-A15F-4A82B6B39421}" type="slidenum">
              <a:rPr lang="el-GR" smtClean="0"/>
              <a:t>70</a:t>
            </a:fld>
            <a:endParaRPr lang="el-GR"/>
          </a:p>
        </p:txBody>
      </p:sp>
      <p:pic>
        <p:nvPicPr>
          <p:cNvPr id="4098" name="Picture 2" descr="Ανακαλύψτε ιδέες για 15 μέσα θερμανσης και χειμωνιάτικες χειροτεχνίες |  σχολικές δραστηριότητες, εκπαιδευτικές δραστηριότητες, παιδικές  εκπαιδευτικές δραστηριότητες και άλλα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08"/>
          <a:stretch/>
        </p:blipFill>
        <p:spPr bwMode="auto">
          <a:xfrm>
            <a:off x="856614" y="255331"/>
            <a:ext cx="9857106" cy="59930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4343400" y="2987040"/>
            <a:ext cx="2865120" cy="609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 smtClean="0"/>
              <a:t>θέρμανση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1339428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1526</Words>
  <Application>Microsoft Office PowerPoint</Application>
  <PresentationFormat>Widescreen</PresentationFormat>
  <Paragraphs>527</Paragraphs>
  <Slides>70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6" baseType="lpstr">
      <vt:lpstr>Arial</vt:lpstr>
      <vt:lpstr>Calibri</vt:lpstr>
      <vt:lpstr>Calibri Light</vt:lpstr>
      <vt:lpstr>Google Sans</vt:lpstr>
      <vt:lpstr>Times New Roman</vt:lpstr>
      <vt:lpstr>Office Theme</vt:lpstr>
      <vt:lpstr>PowerPoint Presentation</vt:lpstr>
      <vt:lpstr>PowerPoint Presentation</vt:lpstr>
      <vt:lpstr>Με ποιους  μένεις;</vt:lpstr>
      <vt:lpstr>PowerPoint Presentation</vt:lpstr>
      <vt:lpstr>Είναι  δικό σου/σας;</vt:lpstr>
      <vt:lpstr>Το σπίτι μου  είναι _____ .  </vt:lpstr>
      <vt:lpstr>Το σπίτι μου  είναι _____ .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Περίγραψε το  σπίτι σου –  Έκθεση μαθητή </vt:lpstr>
      <vt:lpstr>PowerPoint Presentation</vt:lpstr>
      <vt:lpstr>Περίγραψε το  σπίτι σου –  Έκθεση μαθητή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ΤΟ  ΣΠΙΤΙ  ΜΟΥ</vt:lpstr>
      <vt:lpstr>ΤΟ  ΣΠΙΤΙ  ΜΟΥ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Αυτοαξιολόγηση στο σπίτι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Teacher</dc:creator>
  <cp:lastModifiedBy>Teacher</cp:lastModifiedBy>
  <cp:revision>100</cp:revision>
  <dcterms:created xsi:type="dcterms:W3CDTF">2026-10-13T04:20:36Z</dcterms:created>
  <dcterms:modified xsi:type="dcterms:W3CDTF">2026-10-16T02:40:13Z</dcterms:modified>
</cp:coreProperties>
</file>